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72" r:id="rId3"/>
    <p:sldId id="257" r:id="rId4"/>
    <p:sldId id="276" r:id="rId5"/>
    <p:sldId id="277" r:id="rId6"/>
    <p:sldId id="327" r:id="rId7"/>
    <p:sldId id="328" r:id="rId8"/>
    <p:sldId id="329" r:id="rId9"/>
    <p:sldId id="330" r:id="rId10"/>
    <p:sldId id="331" r:id="rId11"/>
    <p:sldId id="332" r:id="rId12"/>
    <p:sldId id="278" r:id="rId13"/>
    <p:sldId id="311" r:id="rId14"/>
    <p:sldId id="312" r:id="rId15"/>
    <p:sldId id="333" r:id="rId16"/>
    <p:sldId id="334" r:id="rId17"/>
    <p:sldId id="335" r:id="rId18"/>
    <p:sldId id="336" r:id="rId19"/>
    <p:sldId id="337" r:id="rId20"/>
    <p:sldId id="338" r:id="rId21"/>
    <p:sldId id="339" r:id="rId22"/>
    <p:sldId id="340" r:id="rId23"/>
    <p:sldId id="341" r:id="rId24"/>
    <p:sldId id="34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varScale="1">
        <p:scale>
          <a:sx n="108" d="100"/>
          <a:sy n="108"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3C8BB4B-1071-4191-8923-E927D0277BEA}" type="datetimeFigureOut">
              <a:rPr lang="en-ZA" smtClean="0"/>
              <a:t>2022/05/28</a:t>
            </a:fld>
            <a:endParaRPr lang="en-ZA"/>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ZA"/>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AFE0203-F631-4E7E-B2ED-20ADE6C5FC09}" type="slidenum">
              <a:rPr lang="en-ZA" smtClean="0"/>
              <a:t>‹#›</a:t>
            </a:fld>
            <a:endParaRPr lang="en-ZA"/>
          </a:p>
        </p:txBody>
      </p:sp>
    </p:spTree>
    <p:extLst>
      <p:ext uri="{BB962C8B-B14F-4D97-AF65-F5344CB8AC3E}">
        <p14:creationId xmlns:p14="http://schemas.microsoft.com/office/powerpoint/2010/main" val="330559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BB4B-1071-4191-8923-E927D0277BEA}" type="datetimeFigureOut">
              <a:rPr lang="en-ZA" smtClean="0"/>
              <a:t>2022/05/28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AFE0203-F631-4E7E-B2ED-20ADE6C5FC09}" type="slidenum">
              <a:rPr lang="en-ZA" smtClean="0"/>
              <a:t>‹#›</a:t>
            </a:fld>
            <a:endParaRPr lang="en-ZA"/>
          </a:p>
        </p:txBody>
      </p:sp>
    </p:spTree>
    <p:extLst>
      <p:ext uri="{BB962C8B-B14F-4D97-AF65-F5344CB8AC3E}">
        <p14:creationId xmlns:p14="http://schemas.microsoft.com/office/powerpoint/2010/main" val="123581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3C8BB4B-1071-4191-8923-E927D0277BEA}" type="datetimeFigureOut">
              <a:rPr lang="en-ZA" smtClean="0"/>
              <a:t>2022/05/28</a:t>
            </a:fld>
            <a:endParaRPr lang="en-ZA"/>
          </a:p>
        </p:txBody>
      </p:sp>
      <p:sp>
        <p:nvSpPr>
          <p:cNvPr id="5" name="Footer Placeholder 4"/>
          <p:cNvSpPr>
            <a:spLocks noGrp="1"/>
          </p:cNvSpPr>
          <p:nvPr>
            <p:ph type="ftr" sz="quarter" idx="11"/>
          </p:nvPr>
        </p:nvSpPr>
        <p:spPr>
          <a:xfrm>
            <a:off x="774923" y="5951811"/>
            <a:ext cx="7896279" cy="365125"/>
          </a:xfrm>
        </p:spPr>
        <p:txBody>
          <a:bodyPr/>
          <a:lstStyle/>
          <a:p>
            <a:endParaRPr lang="en-ZA"/>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AFE0203-F631-4E7E-B2ED-20ADE6C5FC09}" type="slidenum">
              <a:rPr lang="en-ZA" smtClean="0"/>
              <a:t>‹#›</a:t>
            </a:fld>
            <a:endParaRPr lang="en-ZA"/>
          </a:p>
        </p:txBody>
      </p:sp>
    </p:spTree>
    <p:extLst>
      <p:ext uri="{BB962C8B-B14F-4D97-AF65-F5344CB8AC3E}">
        <p14:creationId xmlns:p14="http://schemas.microsoft.com/office/powerpoint/2010/main" val="89072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BB4B-1071-4191-8923-E927D0277BEA}" type="datetimeFigureOut">
              <a:rPr lang="en-ZA" smtClean="0"/>
              <a:t>2022/05/28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558300" y="5956137"/>
            <a:ext cx="1052508" cy="365125"/>
          </a:xfrm>
        </p:spPr>
        <p:txBody>
          <a:bodyPr/>
          <a:lstStyle/>
          <a:p>
            <a:fld id="{FAFE0203-F631-4E7E-B2ED-20ADE6C5FC09}" type="slidenum">
              <a:rPr lang="en-ZA" smtClean="0"/>
              <a:t>‹#›</a:t>
            </a:fld>
            <a:endParaRPr lang="en-ZA"/>
          </a:p>
        </p:txBody>
      </p:sp>
    </p:spTree>
    <p:extLst>
      <p:ext uri="{BB962C8B-B14F-4D97-AF65-F5344CB8AC3E}">
        <p14:creationId xmlns:p14="http://schemas.microsoft.com/office/powerpoint/2010/main" val="21664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3C8BB4B-1071-4191-8923-E927D0277BEA}" type="datetimeFigureOut">
              <a:rPr lang="en-ZA" smtClean="0"/>
              <a:t>2022/05/28</a:t>
            </a:fld>
            <a:endParaRPr lang="en-ZA"/>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ZA"/>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AFE0203-F631-4E7E-B2ED-20ADE6C5FC09}" type="slidenum">
              <a:rPr lang="en-ZA" smtClean="0"/>
              <a:t>‹#›</a:t>
            </a:fld>
            <a:endParaRPr lang="en-ZA"/>
          </a:p>
        </p:txBody>
      </p:sp>
    </p:spTree>
    <p:extLst>
      <p:ext uri="{BB962C8B-B14F-4D97-AF65-F5344CB8AC3E}">
        <p14:creationId xmlns:p14="http://schemas.microsoft.com/office/powerpoint/2010/main" val="144551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BB4B-1071-4191-8923-E927D0277BEA}" type="datetimeFigureOut">
              <a:rPr lang="en-ZA" smtClean="0"/>
              <a:t>2022/05/28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AFE0203-F631-4E7E-B2ED-20ADE6C5FC09}" type="slidenum">
              <a:rPr lang="en-ZA" smtClean="0"/>
              <a:t>‹#›</a:t>
            </a:fld>
            <a:endParaRPr lang="en-ZA"/>
          </a:p>
        </p:txBody>
      </p:sp>
    </p:spTree>
    <p:extLst>
      <p:ext uri="{BB962C8B-B14F-4D97-AF65-F5344CB8AC3E}">
        <p14:creationId xmlns:p14="http://schemas.microsoft.com/office/powerpoint/2010/main" val="6336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BB4B-1071-4191-8923-E927D0277BEA}" type="datetimeFigureOut">
              <a:rPr lang="en-ZA" smtClean="0"/>
              <a:t>2022/05/28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AFE0203-F631-4E7E-B2ED-20ADE6C5FC09}" type="slidenum">
              <a:rPr lang="en-ZA" smtClean="0"/>
              <a:t>‹#›</a:t>
            </a:fld>
            <a:endParaRPr lang="en-ZA"/>
          </a:p>
        </p:txBody>
      </p:sp>
    </p:spTree>
    <p:extLst>
      <p:ext uri="{BB962C8B-B14F-4D97-AF65-F5344CB8AC3E}">
        <p14:creationId xmlns:p14="http://schemas.microsoft.com/office/powerpoint/2010/main" val="416061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BB4B-1071-4191-8923-E927D0277BEA}" type="datetimeFigureOut">
              <a:rPr lang="en-ZA" smtClean="0"/>
              <a:t>2022/05/28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FAFE0203-F631-4E7E-B2ED-20ADE6C5FC09}" type="slidenum">
              <a:rPr lang="en-ZA" smtClean="0"/>
              <a:t>‹#›</a:t>
            </a:fld>
            <a:endParaRPr lang="en-ZA"/>
          </a:p>
        </p:txBody>
      </p:sp>
    </p:spTree>
    <p:extLst>
      <p:ext uri="{BB962C8B-B14F-4D97-AF65-F5344CB8AC3E}">
        <p14:creationId xmlns:p14="http://schemas.microsoft.com/office/powerpoint/2010/main" val="211572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BB4B-1071-4191-8923-E927D0277BEA}" type="datetimeFigureOut">
              <a:rPr lang="en-ZA" smtClean="0"/>
              <a:t>2022/05/28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FAFE0203-F631-4E7E-B2ED-20ADE6C5FC09}" type="slidenum">
              <a:rPr lang="en-ZA" smtClean="0"/>
              <a:t>‹#›</a:t>
            </a:fld>
            <a:endParaRPr lang="en-ZA"/>
          </a:p>
        </p:txBody>
      </p:sp>
    </p:spTree>
    <p:extLst>
      <p:ext uri="{BB962C8B-B14F-4D97-AF65-F5344CB8AC3E}">
        <p14:creationId xmlns:p14="http://schemas.microsoft.com/office/powerpoint/2010/main" val="78453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3C8BB4B-1071-4191-8923-E927D0277BEA}" type="datetimeFigureOut">
              <a:rPr lang="en-ZA" smtClean="0"/>
              <a:t>2022/05/28</a:t>
            </a:fld>
            <a:endParaRPr lang="en-ZA"/>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ZA"/>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AFE0203-F631-4E7E-B2ED-20ADE6C5FC09}" type="slidenum">
              <a:rPr lang="en-ZA" smtClean="0"/>
              <a:t>‹#›</a:t>
            </a:fld>
            <a:endParaRPr lang="en-ZA"/>
          </a:p>
        </p:txBody>
      </p:sp>
    </p:spTree>
    <p:extLst>
      <p:ext uri="{BB962C8B-B14F-4D97-AF65-F5344CB8AC3E}">
        <p14:creationId xmlns:p14="http://schemas.microsoft.com/office/powerpoint/2010/main" val="127255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8BB4B-1071-4191-8923-E927D0277BEA}" type="datetimeFigureOut">
              <a:rPr lang="en-ZA" smtClean="0"/>
              <a:t>2022/05/28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AFE0203-F631-4E7E-B2ED-20ADE6C5FC09}" type="slidenum">
              <a:rPr lang="en-ZA" smtClean="0"/>
              <a:t>‹#›</a:t>
            </a:fld>
            <a:endParaRPr lang="en-ZA"/>
          </a:p>
        </p:txBody>
      </p:sp>
    </p:spTree>
    <p:extLst>
      <p:ext uri="{BB962C8B-B14F-4D97-AF65-F5344CB8AC3E}">
        <p14:creationId xmlns:p14="http://schemas.microsoft.com/office/powerpoint/2010/main" val="1231515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3C8BB4B-1071-4191-8923-E927D0277BEA}" type="datetimeFigureOut">
              <a:rPr lang="en-ZA" smtClean="0"/>
              <a:t>2022/05/28</a:t>
            </a:fld>
            <a:endParaRPr lang="en-ZA"/>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ZA"/>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AFE0203-F631-4E7E-B2ED-20ADE6C5FC09}" type="slidenum">
              <a:rPr lang="en-ZA" smtClean="0"/>
              <a:t>‹#›</a:t>
            </a:fld>
            <a:endParaRPr lang="en-ZA"/>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5438542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8601C1C-E804-4977-B694-8FEB985B5189}"/>
              </a:ext>
            </a:extLst>
          </p:cNvPr>
          <p:cNvSpPr/>
          <p:nvPr/>
        </p:nvSpPr>
        <p:spPr>
          <a:xfrm>
            <a:off x="412750" y="219075"/>
            <a:ext cx="3209925" cy="3209925"/>
          </a:xfrm>
          <a:prstGeom prst="ellipse">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sz="2400">
              <a:solidFill>
                <a:srgbClr val="FF0000"/>
              </a:solidFill>
            </a:endParaRPr>
          </a:p>
        </p:txBody>
      </p:sp>
      <p:sp>
        <p:nvSpPr>
          <p:cNvPr id="8" name="Oval 7">
            <a:extLst>
              <a:ext uri="{FF2B5EF4-FFF2-40B4-BE49-F238E27FC236}">
                <a16:creationId xmlns:a16="http://schemas.microsoft.com/office/drawing/2014/main" id="{ADB48512-FA77-44BA-9D88-A253E44A1A83}"/>
              </a:ext>
            </a:extLst>
          </p:cNvPr>
          <p:cNvSpPr/>
          <p:nvPr/>
        </p:nvSpPr>
        <p:spPr>
          <a:xfrm>
            <a:off x="1682750" y="1933575"/>
            <a:ext cx="3209925" cy="3209925"/>
          </a:xfrm>
          <a:prstGeom prst="ellipse">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sz="2400"/>
          </a:p>
        </p:txBody>
      </p:sp>
      <p:sp>
        <p:nvSpPr>
          <p:cNvPr id="9" name="Rectangle 7">
            <a:extLst>
              <a:ext uri="{FF2B5EF4-FFF2-40B4-BE49-F238E27FC236}">
                <a16:creationId xmlns:a16="http://schemas.microsoft.com/office/drawing/2014/main" id="{8F9D9A27-9FD9-405A-8411-D5C102B47033}"/>
              </a:ext>
            </a:extLst>
          </p:cNvPr>
          <p:cNvSpPr>
            <a:spLocks noChangeArrowheads="1"/>
          </p:cNvSpPr>
          <p:nvPr/>
        </p:nvSpPr>
        <p:spPr bwMode="auto">
          <a:xfrm>
            <a:off x="6162675" y="1196404"/>
            <a:ext cx="4608198" cy="439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en-US" sz="4800" b="1" dirty="0">
                <a:solidFill>
                  <a:schemeClr val="accent1"/>
                </a:solidFill>
                <a:latin typeface="Raleway" panose="020B0604020202020204" pitchFamily="2" charset="0"/>
              </a:rPr>
              <a:t>CMPG 213  GROUP 11 Analysis Document</a:t>
            </a:r>
          </a:p>
        </p:txBody>
      </p:sp>
    </p:spTree>
    <p:extLst>
      <p:ext uri="{BB962C8B-B14F-4D97-AF65-F5344CB8AC3E}">
        <p14:creationId xmlns:p14="http://schemas.microsoft.com/office/powerpoint/2010/main" val="95671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BAA0-D4BE-7533-2E5A-463D731FF398}"/>
              </a:ext>
            </a:extLst>
          </p:cNvPr>
          <p:cNvSpPr>
            <a:spLocks noGrp="1"/>
          </p:cNvSpPr>
          <p:nvPr>
            <p:ph type="title"/>
          </p:nvPr>
        </p:nvSpPr>
        <p:spPr/>
        <p:txBody>
          <a:bodyPr/>
          <a:lstStyle/>
          <a:p>
            <a:r>
              <a:rPr lang="en-US" dirty="0"/>
              <a:t>1. Project Description and Scope (Continued)</a:t>
            </a:r>
            <a:endParaRPr lang="en-ZA" dirty="0"/>
          </a:p>
        </p:txBody>
      </p:sp>
      <p:sp>
        <p:nvSpPr>
          <p:cNvPr id="3" name="Content Placeholder 2">
            <a:extLst>
              <a:ext uri="{FF2B5EF4-FFF2-40B4-BE49-F238E27FC236}">
                <a16:creationId xmlns:a16="http://schemas.microsoft.com/office/drawing/2014/main" id="{6A09B12A-B22C-03FC-6D49-CE207F8D521C}"/>
              </a:ext>
            </a:extLst>
          </p:cNvPr>
          <p:cNvSpPr>
            <a:spLocks noGrp="1"/>
          </p:cNvSpPr>
          <p:nvPr>
            <p:ph idx="1"/>
          </p:nvPr>
        </p:nvSpPr>
        <p:spPr/>
        <p:txBody>
          <a:bodyPr/>
          <a:lstStyle/>
          <a:p>
            <a:pPr marL="342900" indent="-342900">
              <a:buFont typeface="+mj-lt"/>
              <a:buAutoNum type="arabicPeriod" startAt="5"/>
            </a:pPr>
            <a:r>
              <a:rPr lang="en-US" b="1" dirty="0"/>
              <a:t>Receive payments</a:t>
            </a:r>
          </a:p>
          <a:p>
            <a:r>
              <a:rPr lang="en-US" dirty="0"/>
              <a:t>The system must be able to receive payments towards invoices.  Payments have the following details: Receipt number, date of payment, and payment amount.</a:t>
            </a:r>
          </a:p>
          <a:p>
            <a:r>
              <a:rPr lang="en-US" dirty="0"/>
              <a:t>More than one payment can be received for each invoice however, a payment can only be allocated towards one invoice.</a:t>
            </a:r>
          </a:p>
          <a:p>
            <a:r>
              <a:rPr lang="en-US" dirty="0"/>
              <a:t>Both lab technicians and the administrator must be able to receive payments.</a:t>
            </a:r>
          </a:p>
        </p:txBody>
      </p:sp>
    </p:spTree>
    <p:extLst>
      <p:ext uri="{BB962C8B-B14F-4D97-AF65-F5344CB8AC3E}">
        <p14:creationId xmlns:p14="http://schemas.microsoft.com/office/powerpoint/2010/main" val="325065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F5A0-E3F6-425F-D96D-D0E28DB7ECA9}"/>
              </a:ext>
            </a:extLst>
          </p:cNvPr>
          <p:cNvSpPr>
            <a:spLocks noGrp="1"/>
          </p:cNvSpPr>
          <p:nvPr>
            <p:ph type="title"/>
          </p:nvPr>
        </p:nvSpPr>
        <p:spPr/>
        <p:txBody>
          <a:bodyPr/>
          <a:lstStyle/>
          <a:p>
            <a:r>
              <a:rPr lang="en-US" dirty="0"/>
              <a:t>1. Project Description and Scope (Continued)</a:t>
            </a:r>
            <a:endParaRPr lang="en-ZA" dirty="0"/>
          </a:p>
        </p:txBody>
      </p:sp>
      <p:sp>
        <p:nvSpPr>
          <p:cNvPr id="3" name="Content Placeholder 2">
            <a:extLst>
              <a:ext uri="{FF2B5EF4-FFF2-40B4-BE49-F238E27FC236}">
                <a16:creationId xmlns:a16="http://schemas.microsoft.com/office/drawing/2014/main" id="{1D562244-D780-F451-26E4-10C2E51A5805}"/>
              </a:ext>
            </a:extLst>
          </p:cNvPr>
          <p:cNvSpPr>
            <a:spLocks noGrp="1"/>
          </p:cNvSpPr>
          <p:nvPr>
            <p:ph idx="1"/>
          </p:nvPr>
        </p:nvSpPr>
        <p:spPr/>
        <p:txBody>
          <a:bodyPr/>
          <a:lstStyle/>
          <a:p>
            <a:pPr marL="342900" indent="-342900">
              <a:buFont typeface="+mj-lt"/>
              <a:buAutoNum type="arabicPeriod" startAt="6"/>
            </a:pPr>
            <a:r>
              <a:rPr lang="en-US" b="1" dirty="0"/>
              <a:t>Extensive reporting</a:t>
            </a:r>
          </a:p>
          <a:p>
            <a:r>
              <a:rPr lang="en-US" dirty="0"/>
              <a:t>The system must be able to provide extensive reporting, including generating financial statements, displaying outstanding invoices, displaying payments per period, and displaying work in progress.</a:t>
            </a:r>
          </a:p>
          <a:p>
            <a:r>
              <a:rPr lang="en-US" dirty="0"/>
              <a:t>Both lab technicians and the administrator must be able to request reports.</a:t>
            </a:r>
          </a:p>
        </p:txBody>
      </p:sp>
    </p:spTree>
    <p:extLst>
      <p:ext uri="{BB962C8B-B14F-4D97-AF65-F5344CB8AC3E}">
        <p14:creationId xmlns:p14="http://schemas.microsoft.com/office/powerpoint/2010/main" val="351154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3785-8795-4A8B-A727-01249975C7FC}"/>
              </a:ext>
            </a:extLst>
          </p:cNvPr>
          <p:cNvSpPr>
            <a:spLocks noGrp="1"/>
          </p:cNvSpPr>
          <p:nvPr>
            <p:ph type="title"/>
          </p:nvPr>
        </p:nvSpPr>
        <p:spPr/>
        <p:txBody>
          <a:bodyPr/>
          <a:lstStyle/>
          <a:p>
            <a:r>
              <a:rPr lang="en-US" dirty="0"/>
              <a:t>1. Project Description and Scope (Continued)</a:t>
            </a:r>
            <a:endParaRPr lang="en-ZA" dirty="0"/>
          </a:p>
        </p:txBody>
      </p:sp>
      <p:sp>
        <p:nvSpPr>
          <p:cNvPr id="3" name="Content Placeholder 2">
            <a:extLst>
              <a:ext uri="{FF2B5EF4-FFF2-40B4-BE49-F238E27FC236}">
                <a16:creationId xmlns:a16="http://schemas.microsoft.com/office/drawing/2014/main" id="{1E1F92BF-339F-4AB4-A319-AC375CB7A060}"/>
              </a:ext>
            </a:extLst>
          </p:cNvPr>
          <p:cNvSpPr>
            <a:spLocks noGrp="1"/>
          </p:cNvSpPr>
          <p:nvPr>
            <p:ph idx="1"/>
          </p:nvPr>
        </p:nvSpPr>
        <p:spPr/>
        <p:txBody>
          <a:bodyPr/>
          <a:lstStyle/>
          <a:p>
            <a:pPr marL="0" indent="0">
              <a:buNone/>
            </a:pPr>
            <a:r>
              <a:rPr lang="en-US" dirty="0"/>
              <a:t>The system must satisfy the following non-functional requirements:</a:t>
            </a:r>
          </a:p>
          <a:p>
            <a:r>
              <a:rPr lang="en-US" dirty="0"/>
              <a:t>Provide secure access control to the system by use of unique usernames and passwords.</a:t>
            </a:r>
          </a:p>
          <a:p>
            <a:r>
              <a:rPr lang="en-US" dirty="0"/>
              <a:t>The database will be able to hold data for approximately 1500 work requests, 160 clients and 240 staff members.</a:t>
            </a:r>
          </a:p>
          <a:p>
            <a:r>
              <a:rPr lang="en-US" dirty="0"/>
              <a:t>Queries on the database should not take longer than 5 seconds.</a:t>
            </a:r>
          </a:p>
          <a:p>
            <a:r>
              <a:rPr lang="en-US" dirty="0"/>
              <a:t>The system should be able to provide different levels of access for general users and administrators, where the former has limited access and the latter full access.</a:t>
            </a:r>
          </a:p>
          <a:p>
            <a:r>
              <a:rPr lang="en-US" dirty="0"/>
              <a:t>Extensive help functionality will be available.</a:t>
            </a:r>
          </a:p>
        </p:txBody>
      </p:sp>
    </p:spTree>
    <p:extLst>
      <p:ext uri="{BB962C8B-B14F-4D97-AF65-F5344CB8AC3E}">
        <p14:creationId xmlns:p14="http://schemas.microsoft.com/office/powerpoint/2010/main" val="132645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0481-F3A3-4BBD-9FF9-7D0D9C5B986E}"/>
              </a:ext>
            </a:extLst>
          </p:cNvPr>
          <p:cNvSpPr>
            <a:spLocks noGrp="1"/>
          </p:cNvSpPr>
          <p:nvPr>
            <p:ph type="title"/>
          </p:nvPr>
        </p:nvSpPr>
        <p:spPr/>
        <p:txBody>
          <a:bodyPr/>
          <a:lstStyle/>
          <a:p>
            <a:r>
              <a:rPr lang="en-US" dirty="0"/>
              <a:t>2. Use-case glossary</a:t>
            </a:r>
            <a:endParaRPr lang="en-ZA" dirty="0"/>
          </a:p>
        </p:txBody>
      </p:sp>
      <p:graphicFrame>
        <p:nvGraphicFramePr>
          <p:cNvPr id="4" name="Table 4">
            <a:extLst>
              <a:ext uri="{FF2B5EF4-FFF2-40B4-BE49-F238E27FC236}">
                <a16:creationId xmlns:a16="http://schemas.microsoft.com/office/drawing/2014/main" id="{42780A0D-1612-469D-A3EB-2C59D457AB6B}"/>
              </a:ext>
            </a:extLst>
          </p:cNvPr>
          <p:cNvGraphicFramePr>
            <a:graphicFrameLocks noGrp="1"/>
          </p:cNvGraphicFramePr>
          <p:nvPr>
            <p:ph idx="1"/>
            <p:extLst>
              <p:ext uri="{D42A27DB-BD31-4B8C-83A1-F6EECF244321}">
                <p14:modId xmlns:p14="http://schemas.microsoft.com/office/powerpoint/2010/main" val="250386125"/>
              </p:ext>
            </p:extLst>
          </p:nvPr>
        </p:nvGraphicFramePr>
        <p:xfrm>
          <a:off x="581025" y="2181225"/>
          <a:ext cx="11029950" cy="4638040"/>
        </p:xfrm>
        <a:graphic>
          <a:graphicData uri="http://schemas.openxmlformats.org/drawingml/2006/table">
            <a:tbl>
              <a:tblPr firstRow="1" bandRow="1">
                <a:tableStyleId>{5C22544A-7EE6-4342-B048-85BDC9FD1C3A}</a:tableStyleId>
              </a:tblPr>
              <a:tblGrid>
                <a:gridCol w="1952625">
                  <a:extLst>
                    <a:ext uri="{9D8B030D-6E8A-4147-A177-3AD203B41FA5}">
                      <a16:colId xmlns:a16="http://schemas.microsoft.com/office/drawing/2014/main" val="799849559"/>
                    </a:ext>
                  </a:extLst>
                </a:gridCol>
                <a:gridCol w="7058025">
                  <a:extLst>
                    <a:ext uri="{9D8B030D-6E8A-4147-A177-3AD203B41FA5}">
                      <a16:colId xmlns:a16="http://schemas.microsoft.com/office/drawing/2014/main" val="3798031135"/>
                    </a:ext>
                  </a:extLst>
                </a:gridCol>
                <a:gridCol w="2019300">
                  <a:extLst>
                    <a:ext uri="{9D8B030D-6E8A-4147-A177-3AD203B41FA5}">
                      <a16:colId xmlns:a16="http://schemas.microsoft.com/office/drawing/2014/main" val="4206082407"/>
                    </a:ext>
                  </a:extLst>
                </a:gridCol>
              </a:tblGrid>
              <a:tr h="370840">
                <a:tc>
                  <a:txBody>
                    <a:bodyPr/>
                    <a:lstStyle/>
                    <a:p>
                      <a:r>
                        <a:rPr lang="en-ZA" b="1" dirty="0"/>
                        <a:t>Use-Case Name</a:t>
                      </a:r>
                    </a:p>
                  </a:txBody>
                  <a:tcPr/>
                </a:tc>
                <a:tc>
                  <a:txBody>
                    <a:bodyPr/>
                    <a:lstStyle/>
                    <a:p>
                      <a:r>
                        <a:rPr lang="en-ZA" b="1" dirty="0"/>
                        <a:t>Use-Case Description</a:t>
                      </a:r>
                    </a:p>
                  </a:txBody>
                  <a:tcPr/>
                </a:tc>
                <a:tc>
                  <a:txBody>
                    <a:bodyPr/>
                    <a:lstStyle/>
                    <a:p>
                      <a:r>
                        <a:rPr lang="en-ZA" b="1" dirty="0"/>
                        <a:t>Participating Actors and Roles</a:t>
                      </a:r>
                    </a:p>
                  </a:txBody>
                  <a:tcPr/>
                </a:tc>
                <a:extLst>
                  <a:ext uri="{0D108BD9-81ED-4DB2-BD59-A6C34878D82A}">
                    <a16:rowId xmlns:a16="http://schemas.microsoft.com/office/drawing/2014/main" val="776418670"/>
                  </a:ext>
                </a:extLst>
              </a:tr>
              <a:tr h="370840">
                <a:tc>
                  <a:txBody>
                    <a:bodyPr/>
                    <a:lstStyle/>
                    <a:p>
                      <a:r>
                        <a:rPr lang="en-ZA" sz="1400" dirty="0"/>
                        <a:t>Log into system</a:t>
                      </a:r>
                    </a:p>
                  </a:txBody>
                  <a:tcPr/>
                </a:tc>
                <a:tc>
                  <a:txBody>
                    <a:bodyPr/>
                    <a:lstStyle/>
                    <a:p>
                      <a:r>
                        <a:rPr lang="en-US" sz="1400" dirty="0"/>
                        <a:t>Event where a user gets access to the system by providing a username and password.</a:t>
                      </a:r>
                      <a:endParaRPr lang="en-ZA" sz="1400" dirty="0"/>
                    </a:p>
                  </a:txBody>
                  <a:tcPr/>
                </a:tc>
                <a:tc>
                  <a:txBody>
                    <a:bodyPr/>
                    <a:lstStyle/>
                    <a:p>
                      <a:r>
                        <a:rPr lang="en-ZA" sz="1400" dirty="0"/>
                        <a:t>Administrator</a:t>
                      </a:r>
                    </a:p>
                    <a:p>
                      <a:r>
                        <a:rPr lang="en-ZA" sz="1400" dirty="0"/>
                        <a:t>Lab Technician</a:t>
                      </a:r>
                    </a:p>
                  </a:txBody>
                  <a:tcPr/>
                </a:tc>
                <a:extLst>
                  <a:ext uri="{0D108BD9-81ED-4DB2-BD59-A6C34878D82A}">
                    <a16:rowId xmlns:a16="http://schemas.microsoft.com/office/drawing/2014/main" val="1087155524"/>
                  </a:ext>
                </a:extLst>
              </a:tr>
              <a:tr h="370840">
                <a:tc>
                  <a:txBody>
                    <a:bodyPr/>
                    <a:lstStyle/>
                    <a:p>
                      <a:r>
                        <a:rPr lang="en-ZA" sz="1400" dirty="0"/>
                        <a:t>Maintain Staff</a:t>
                      </a:r>
                    </a:p>
                  </a:txBody>
                  <a:tcPr>
                    <a:solidFill>
                      <a:schemeClr val="accent2">
                        <a:lumMod val="40000"/>
                        <a:lumOff val="60000"/>
                      </a:schemeClr>
                    </a:solidFill>
                  </a:tcPr>
                </a:tc>
                <a:tc>
                  <a:txBody>
                    <a:bodyPr/>
                    <a:lstStyle/>
                    <a:p>
                      <a:r>
                        <a:rPr lang="en-US" sz="1400" dirty="0"/>
                        <a:t>The event where a new Staff member will be added to the system, the details of an existing Staff member is changed, or an existing Staff member is removed from the system.</a:t>
                      </a:r>
                      <a:endParaRPr lang="en-ZA" sz="1400" dirty="0"/>
                    </a:p>
                  </a:txBody>
                  <a:tcPr>
                    <a:solidFill>
                      <a:schemeClr val="accent2">
                        <a:lumMod val="40000"/>
                        <a:lumOff val="60000"/>
                      </a:schemeClr>
                    </a:solidFill>
                  </a:tcPr>
                </a:tc>
                <a:tc>
                  <a:txBody>
                    <a:bodyPr/>
                    <a:lstStyle/>
                    <a:p>
                      <a:r>
                        <a:rPr lang="en-ZA" sz="1400" dirty="0"/>
                        <a:t>Administrator</a:t>
                      </a:r>
                    </a:p>
                  </a:txBody>
                  <a:tcPr>
                    <a:solidFill>
                      <a:schemeClr val="accent2">
                        <a:lumMod val="40000"/>
                        <a:lumOff val="60000"/>
                      </a:schemeClr>
                    </a:solidFill>
                  </a:tcPr>
                </a:tc>
                <a:extLst>
                  <a:ext uri="{0D108BD9-81ED-4DB2-BD59-A6C34878D82A}">
                    <a16:rowId xmlns:a16="http://schemas.microsoft.com/office/drawing/2014/main" val="1524104287"/>
                  </a:ext>
                </a:extLst>
              </a:tr>
              <a:tr h="370840">
                <a:tc>
                  <a:txBody>
                    <a:bodyPr/>
                    <a:lstStyle/>
                    <a:p>
                      <a:r>
                        <a:rPr lang="en-ZA" sz="1400" dirty="0"/>
                        <a:t>Maintain Clients</a:t>
                      </a:r>
                    </a:p>
                  </a:txBody>
                  <a:tcPr/>
                </a:tc>
                <a:tc>
                  <a:txBody>
                    <a:bodyPr/>
                    <a:lstStyle/>
                    <a:p>
                      <a:r>
                        <a:rPr lang="en-US" sz="1400" dirty="0"/>
                        <a:t>The event where a new Client will be added to the system, the details of an existing Client is changed, or an existing Client is removed from the system.</a:t>
                      </a:r>
                      <a:endParaRPr lang="en-ZA" sz="1400" dirty="0"/>
                    </a:p>
                  </a:txBody>
                  <a:tcPr/>
                </a:tc>
                <a:tc>
                  <a:txBody>
                    <a:bodyPr/>
                    <a:lstStyle/>
                    <a:p>
                      <a:r>
                        <a:rPr lang="en-ZA" sz="1400" dirty="0"/>
                        <a:t>Administrator</a:t>
                      </a:r>
                    </a:p>
                  </a:txBody>
                  <a:tcPr/>
                </a:tc>
                <a:extLst>
                  <a:ext uri="{0D108BD9-81ED-4DB2-BD59-A6C34878D82A}">
                    <a16:rowId xmlns:a16="http://schemas.microsoft.com/office/drawing/2014/main" val="2135636165"/>
                  </a:ext>
                </a:extLst>
              </a:tr>
              <a:tr h="370840">
                <a:tc>
                  <a:txBody>
                    <a:bodyPr/>
                    <a:lstStyle/>
                    <a:p>
                      <a:r>
                        <a:rPr lang="en-ZA" sz="1400" dirty="0"/>
                        <a:t>Maintain Work Requests</a:t>
                      </a:r>
                    </a:p>
                  </a:txBody>
                  <a:tcPr>
                    <a:solidFill>
                      <a:schemeClr val="accent2">
                        <a:lumMod val="40000"/>
                        <a:lumOff val="60000"/>
                      </a:schemeClr>
                    </a:solidFill>
                  </a:tcPr>
                </a:tc>
                <a:tc>
                  <a:txBody>
                    <a:bodyPr/>
                    <a:lstStyle/>
                    <a:p>
                      <a:r>
                        <a:rPr lang="en-US" sz="1400" dirty="0"/>
                        <a:t>The event where a new Work Request will be added to the system, the details of an existing Work Request is changed, or an existing Work Request is archived on the system.</a:t>
                      </a:r>
                      <a:endParaRPr lang="en-ZA" sz="1400" dirty="0"/>
                    </a:p>
                  </a:txBody>
                  <a:tcPr>
                    <a:solidFill>
                      <a:schemeClr val="accent2">
                        <a:lumMod val="40000"/>
                        <a:lumOff val="60000"/>
                      </a:schemeClr>
                    </a:solidFill>
                  </a:tcPr>
                </a:tc>
                <a:tc>
                  <a:txBody>
                    <a:bodyPr/>
                    <a:lstStyle/>
                    <a:p>
                      <a:r>
                        <a:rPr lang="en-ZA" sz="1400" dirty="0"/>
                        <a:t>Administrator</a:t>
                      </a:r>
                    </a:p>
                    <a:p>
                      <a:r>
                        <a:rPr lang="en-ZA" sz="1400" dirty="0"/>
                        <a:t>Lab Technician</a:t>
                      </a:r>
                    </a:p>
                  </a:txBody>
                  <a:tcPr>
                    <a:solidFill>
                      <a:schemeClr val="accent2">
                        <a:lumMod val="40000"/>
                        <a:lumOff val="60000"/>
                      </a:schemeClr>
                    </a:solidFill>
                  </a:tcPr>
                </a:tc>
                <a:extLst>
                  <a:ext uri="{0D108BD9-81ED-4DB2-BD59-A6C34878D82A}">
                    <a16:rowId xmlns:a16="http://schemas.microsoft.com/office/drawing/2014/main" val="2624723453"/>
                  </a:ext>
                </a:extLst>
              </a:tr>
              <a:tr h="370840">
                <a:tc>
                  <a:txBody>
                    <a:bodyPr/>
                    <a:lstStyle/>
                    <a:p>
                      <a:r>
                        <a:rPr lang="en-ZA" sz="1400" dirty="0"/>
                        <a:t>Generate invoice</a:t>
                      </a:r>
                    </a:p>
                  </a:txBody>
                  <a:tcPr/>
                </a:tc>
                <a:tc>
                  <a:txBody>
                    <a:bodyPr/>
                    <a:lstStyle/>
                    <a:p>
                      <a:r>
                        <a:rPr lang="en-US" sz="1400" dirty="0"/>
                        <a:t>The event where a Work Request is invoiced.</a:t>
                      </a:r>
                      <a:endParaRPr lang="en-ZA" sz="1400" dirty="0"/>
                    </a:p>
                  </a:txBody>
                  <a:tcPr/>
                </a:tc>
                <a:tc>
                  <a:txBody>
                    <a:bodyPr/>
                    <a:lstStyle/>
                    <a:p>
                      <a:r>
                        <a:rPr lang="en-ZA" sz="1400" dirty="0"/>
                        <a:t>Administrator</a:t>
                      </a:r>
                    </a:p>
                    <a:p>
                      <a:r>
                        <a:rPr lang="en-ZA" sz="1400" dirty="0"/>
                        <a:t>Lab Technician</a:t>
                      </a:r>
                    </a:p>
                  </a:txBody>
                  <a:tcPr/>
                </a:tc>
                <a:extLst>
                  <a:ext uri="{0D108BD9-81ED-4DB2-BD59-A6C34878D82A}">
                    <a16:rowId xmlns:a16="http://schemas.microsoft.com/office/drawing/2014/main" val="1728067199"/>
                  </a:ext>
                </a:extLst>
              </a:tr>
              <a:tr h="370840">
                <a:tc>
                  <a:txBody>
                    <a:bodyPr/>
                    <a:lstStyle/>
                    <a:p>
                      <a:r>
                        <a:rPr lang="en-ZA" sz="1400" dirty="0"/>
                        <a:t>Receive payment</a:t>
                      </a:r>
                    </a:p>
                  </a:txBody>
                  <a:tcPr>
                    <a:solidFill>
                      <a:schemeClr val="accent2">
                        <a:lumMod val="40000"/>
                        <a:lumOff val="60000"/>
                      </a:schemeClr>
                    </a:solidFill>
                  </a:tcPr>
                </a:tc>
                <a:tc>
                  <a:txBody>
                    <a:bodyPr/>
                    <a:lstStyle/>
                    <a:p>
                      <a:r>
                        <a:rPr lang="en-US" sz="1400" dirty="0"/>
                        <a:t>The event where payment for an invoice is received from the client.</a:t>
                      </a:r>
                      <a:endParaRPr lang="en-ZA" sz="1400" dirty="0"/>
                    </a:p>
                  </a:txBody>
                  <a:tcPr>
                    <a:solidFill>
                      <a:schemeClr val="accent2">
                        <a:lumMod val="40000"/>
                        <a:lumOff val="60000"/>
                      </a:schemeClr>
                    </a:solidFill>
                  </a:tcPr>
                </a:tc>
                <a:tc>
                  <a:txBody>
                    <a:bodyPr/>
                    <a:lstStyle/>
                    <a:p>
                      <a:r>
                        <a:rPr lang="en-ZA" sz="1400" dirty="0"/>
                        <a:t>Administrator</a:t>
                      </a:r>
                    </a:p>
                    <a:p>
                      <a:r>
                        <a:rPr lang="en-ZA" sz="1400" dirty="0"/>
                        <a:t>Lab Technician</a:t>
                      </a:r>
                    </a:p>
                  </a:txBody>
                  <a:tcPr>
                    <a:solidFill>
                      <a:schemeClr val="accent2">
                        <a:lumMod val="40000"/>
                        <a:lumOff val="60000"/>
                      </a:schemeClr>
                    </a:solidFill>
                  </a:tcPr>
                </a:tc>
                <a:extLst>
                  <a:ext uri="{0D108BD9-81ED-4DB2-BD59-A6C34878D82A}">
                    <a16:rowId xmlns:a16="http://schemas.microsoft.com/office/drawing/2014/main" val="4038710414"/>
                  </a:ext>
                </a:extLst>
              </a:tr>
              <a:tr h="370840">
                <a:tc>
                  <a:txBody>
                    <a:bodyPr/>
                    <a:lstStyle/>
                    <a:p>
                      <a:r>
                        <a:rPr lang="en-ZA" sz="1400" dirty="0"/>
                        <a:t>Backup data</a:t>
                      </a:r>
                    </a:p>
                  </a:txBody>
                  <a:tcPr/>
                </a:tc>
                <a:tc>
                  <a:txBody>
                    <a:bodyPr/>
                    <a:lstStyle/>
                    <a:p>
                      <a:r>
                        <a:rPr lang="en-US" sz="1400" dirty="0"/>
                        <a:t>The event where the database is backed up (copied) to an external hard drive.</a:t>
                      </a:r>
                      <a:endParaRPr lang="en-ZA"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ZA" sz="1400" dirty="0"/>
                        <a:t>Administrator</a:t>
                      </a:r>
                    </a:p>
                  </a:txBody>
                  <a:tcPr/>
                </a:tc>
                <a:extLst>
                  <a:ext uri="{0D108BD9-81ED-4DB2-BD59-A6C34878D82A}">
                    <a16:rowId xmlns:a16="http://schemas.microsoft.com/office/drawing/2014/main" val="3694454903"/>
                  </a:ext>
                </a:extLst>
              </a:tr>
              <a:tr h="370840">
                <a:tc>
                  <a:txBody>
                    <a:bodyPr/>
                    <a:lstStyle/>
                    <a:p>
                      <a:r>
                        <a:rPr lang="en-ZA" sz="1400" dirty="0"/>
                        <a:t>Request report</a:t>
                      </a:r>
                    </a:p>
                  </a:txBody>
                  <a:tcPr>
                    <a:solidFill>
                      <a:schemeClr val="accent2">
                        <a:lumMod val="40000"/>
                        <a:lumOff val="60000"/>
                      </a:schemeClr>
                    </a:solidFill>
                  </a:tcPr>
                </a:tc>
                <a:tc>
                  <a:txBody>
                    <a:bodyPr/>
                    <a:lstStyle/>
                    <a:p>
                      <a:r>
                        <a:rPr lang="en-US" sz="1400" dirty="0"/>
                        <a:t>The event where a report is requested from the system and displayed on the screen.  A hard copy can also be printed.</a:t>
                      </a:r>
                      <a:endParaRPr lang="en-ZA" sz="1400" dirty="0"/>
                    </a:p>
                  </a:txBody>
                  <a:tcPr>
                    <a:solidFill>
                      <a:schemeClr val="accent2">
                        <a:lumMod val="40000"/>
                        <a:lumOff val="60000"/>
                      </a:schemeClr>
                    </a:solidFill>
                  </a:tcPr>
                </a:tc>
                <a:tc>
                  <a:txBody>
                    <a:bodyPr/>
                    <a:lstStyle/>
                    <a:p>
                      <a:r>
                        <a:rPr lang="en-ZA" sz="1400" dirty="0"/>
                        <a:t>Administrator</a:t>
                      </a:r>
                    </a:p>
                    <a:p>
                      <a:r>
                        <a:rPr lang="en-ZA" sz="1400" dirty="0"/>
                        <a:t>Lab Technician</a:t>
                      </a:r>
                    </a:p>
                  </a:txBody>
                  <a:tcPr>
                    <a:solidFill>
                      <a:schemeClr val="accent2">
                        <a:lumMod val="40000"/>
                        <a:lumOff val="60000"/>
                      </a:schemeClr>
                    </a:solidFill>
                  </a:tcPr>
                </a:tc>
                <a:extLst>
                  <a:ext uri="{0D108BD9-81ED-4DB2-BD59-A6C34878D82A}">
                    <a16:rowId xmlns:a16="http://schemas.microsoft.com/office/drawing/2014/main" val="364010880"/>
                  </a:ext>
                </a:extLst>
              </a:tr>
            </a:tbl>
          </a:graphicData>
        </a:graphic>
      </p:graphicFrame>
    </p:spTree>
    <p:extLst>
      <p:ext uri="{BB962C8B-B14F-4D97-AF65-F5344CB8AC3E}">
        <p14:creationId xmlns:p14="http://schemas.microsoft.com/office/powerpoint/2010/main" val="3497706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91C7-CBF1-49ED-A2A6-F7CACFB81FAB}"/>
              </a:ext>
            </a:extLst>
          </p:cNvPr>
          <p:cNvSpPr>
            <a:spLocks noGrp="1"/>
          </p:cNvSpPr>
          <p:nvPr>
            <p:ph type="title"/>
          </p:nvPr>
        </p:nvSpPr>
        <p:spPr/>
        <p:txBody>
          <a:bodyPr/>
          <a:lstStyle/>
          <a:p>
            <a:r>
              <a:rPr lang="en-ZA" dirty="0"/>
              <a:t>2. Use-Case Model Diagram</a:t>
            </a:r>
          </a:p>
        </p:txBody>
      </p:sp>
      <p:pic>
        <p:nvPicPr>
          <p:cNvPr id="13" name="Content Placeholder 12" descr="Diagram&#10;&#10;Description automatically generated">
            <a:extLst>
              <a:ext uri="{FF2B5EF4-FFF2-40B4-BE49-F238E27FC236}">
                <a16:creationId xmlns:a16="http://schemas.microsoft.com/office/drawing/2014/main" id="{20730A0C-50F9-C01D-BFF7-05D4325C2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1552" y="1826118"/>
            <a:ext cx="5286839" cy="4947544"/>
          </a:xfrm>
        </p:spPr>
      </p:pic>
    </p:spTree>
    <p:extLst>
      <p:ext uri="{BB962C8B-B14F-4D97-AF65-F5344CB8AC3E}">
        <p14:creationId xmlns:p14="http://schemas.microsoft.com/office/powerpoint/2010/main" val="1598862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8BB7-3C1C-F17B-B15F-56739AD13750}"/>
              </a:ext>
            </a:extLst>
          </p:cNvPr>
          <p:cNvSpPr>
            <a:spLocks noGrp="1"/>
          </p:cNvSpPr>
          <p:nvPr>
            <p:ph type="title"/>
          </p:nvPr>
        </p:nvSpPr>
        <p:spPr/>
        <p:txBody>
          <a:bodyPr/>
          <a:lstStyle/>
          <a:p>
            <a:r>
              <a:rPr lang="en-US" dirty="0"/>
              <a:t>3. Data model</a:t>
            </a:r>
            <a:endParaRPr lang="en-ZA" dirty="0"/>
          </a:p>
        </p:txBody>
      </p:sp>
      <p:pic>
        <p:nvPicPr>
          <p:cNvPr id="9" name="Content Placeholder 8" descr="Graphical user interface&#10;&#10;Description automatically generated">
            <a:extLst>
              <a:ext uri="{FF2B5EF4-FFF2-40B4-BE49-F238E27FC236}">
                <a16:creationId xmlns:a16="http://schemas.microsoft.com/office/drawing/2014/main" id="{127921DF-090E-F378-D793-DAD987F857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6627" y="1820859"/>
            <a:ext cx="4418745" cy="4970558"/>
          </a:xfrm>
        </p:spPr>
      </p:pic>
    </p:spTree>
    <p:extLst>
      <p:ext uri="{BB962C8B-B14F-4D97-AF65-F5344CB8AC3E}">
        <p14:creationId xmlns:p14="http://schemas.microsoft.com/office/powerpoint/2010/main" val="344050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AEEC-32B7-C28A-19BC-09D5F1E6F893}"/>
              </a:ext>
            </a:extLst>
          </p:cNvPr>
          <p:cNvSpPr>
            <a:spLocks noGrp="1"/>
          </p:cNvSpPr>
          <p:nvPr>
            <p:ph type="title"/>
          </p:nvPr>
        </p:nvSpPr>
        <p:spPr/>
        <p:txBody>
          <a:bodyPr/>
          <a:lstStyle/>
          <a:p>
            <a:r>
              <a:rPr lang="en-ZA" dirty="0"/>
              <a:t>4. Process models</a:t>
            </a:r>
          </a:p>
        </p:txBody>
      </p:sp>
      <p:pic>
        <p:nvPicPr>
          <p:cNvPr id="9" name="Content Placeholder 8" descr="Graphical user interface, application, Teams&#10;&#10;Description automatically generated">
            <a:extLst>
              <a:ext uri="{FF2B5EF4-FFF2-40B4-BE49-F238E27FC236}">
                <a16:creationId xmlns:a16="http://schemas.microsoft.com/office/drawing/2014/main" id="{97C02D8E-D13A-4917-5E22-92743EC3C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512" y="2181225"/>
            <a:ext cx="8338976" cy="3678238"/>
          </a:xfrm>
        </p:spPr>
      </p:pic>
    </p:spTree>
    <p:extLst>
      <p:ext uri="{BB962C8B-B14F-4D97-AF65-F5344CB8AC3E}">
        <p14:creationId xmlns:p14="http://schemas.microsoft.com/office/powerpoint/2010/main" val="1583757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255A-5FAE-2622-1970-E1B9C7A2B884}"/>
              </a:ext>
            </a:extLst>
          </p:cNvPr>
          <p:cNvSpPr>
            <a:spLocks noGrp="1"/>
          </p:cNvSpPr>
          <p:nvPr>
            <p:ph type="title"/>
          </p:nvPr>
        </p:nvSpPr>
        <p:spPr/>
        <p:txBody>
          <a:bodyPr/>
          <a:lstStyle/>
          <a:p>
            <a:r>
              <a:rPr lang="en-ZA" dirty="0"/>
              <a:t>4. Process models </a:t>
            </a:r>
            <a:r>
              <a:rPr lang="en-US" dirty="0"/>
              <a:t>(Continued)</a:t>
            </a:r>
            <a:endParaRPr lang="en-ZA" dirty="0"/>
          </a:p>
        </p:txBody>
      </p:sp>
      <p:pic>
        <p:nvPicPr>
          <p:cNvPr id="5" name="Content Placeholder 4" descr="Graphical user interface, application, Teams&#10;&#10;Description automatically generated">
            <a:extLst>
              <a:ext uri="{FF2B5EF4-FFF2-40B4-BE49-F238E27FC236}">
                <a16:creationId xmlns:a16="http://schemas.microsoft.com/office/drawing/2014/main" id="{7A402FCD-3FDE-549C-D281-365532EA7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789" y="2181225"/>
            <a:ext cx="6516421" cy="3678238"/>
          </a:xfrm>
        </p:spPr>
      </p:pic>
    </p:spTree>
    <p:extLst>
      <p:ext uri="{BB962C8B-B14F-4D97-AF65-F5344CB8AC3E}">
        <p14:creationId xmlns:p14="http://schemas.microsoft.com/office/powerpoint/2010/main" val="2053203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3675-A29E-2775-CB63-C75A3C6D370F}"/>
              </a:ext>
            </a:extLst>
          </p:cNvPr>
          <p:cNvSpPr>
            <a:spLocks noGrp="1"/>
          </p:cNvSpPr>
          <p:nvPr>
            <p:ph type="title"/>
          </p:nvPr>
        </p:nvSpPr>
        <p:spPr/>
        <p:txBody>
          <a:bodyPr/>
          <a:lstStyle/>
          <a:p>
            <a:r>
              <a:rPr lang="en-ZA" dirty="0"/>
              <a:t>4. Process models </a:t>
            </a:r>
            <a:r>
              <a:rPr lang="en-US" dirty="0"/>
              <a:t>(Continued)</a:t>
            </a:r>
            <a:endParaRPr lang="en-ZA" dirty="0"/>
          </a:p>
        </p:txBody>
      </p:sp>
      <p:pic>
        <p:nvPicPr>
          <p:cNvPr id="5" name="Content Placeholder 4" descr="Graphical user interface, application, Teams&#10;&#10;Description automatically generated">
            <a:extLst>
              <a:ext uri="{FF2B5EF4-FFF2-40B4-BE49-F238E27FC236}">
                <a16:creationId xmlns:a16="http://schemas.microsoft.com/office/drawing/2014/main" id="{0D8A9A89-AC83-B7C8-55CF-B83CFEF1F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2487474"/>
            <a:ext cx="11029950" cy="3065740"/>
          </a:xfrm>
        </p:spPr>
      </p:pic>
    </p:spTree>
    <p:extLst>
      <p:ext uri="{BB962C8B-B14F-4D97-AF65-F5344CB8AC3E}">
        <p14:creationId xmlns:p14="http://schemas.microsoft.com/office/powerpoint/2010/main" val="122996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1167-3ED6-7722-A43A-6FB4516001AF}"/>
              </a:ext>
            </a:extLst>
          </p:cNvPr>
          <p:cNvSpPr>
            <a:spLocks noGrp="1"/>
          </p:cNvSpPr>
          <p:nvPr>
            <p:ph type="title"/>
          </p:nvPr>
        </p:nvSpPr>
        <p:spPr/>
        <p:txBody>
          <a:bodyPr/>
          <a:lstStyle/>
          <a:p>
            <a:r>
              <a:rPr lang="en-ZA" dirty="0"/>
              <a:t>4. Process models </a:t>
            </a:r>
            <a:r>
              <a:rPr lang="en-US" dirty="0"/>
              <a:t>(Continued)</a:t>
            </a:r>
            <a:endParaRPr lang="en-ZA" dirty="0"/>
          </a:p>
        </p:txBody>
      </p:sp>
      <p:pic>
        <p:nvPicPr>
          <p:cNvPr id="5" name="Content Placeholder 4" descr="Graphical user interface, application, Teams&#10;&#10;Description automatically generated">
            <a:extLst>
              <a:ext uri="{FF2B5EF4-FFF2-40B4-BE49-F238E27FC236}">
                <a16:creationId xmlns:a16="http://schemas.microsoft.com/office/drawing/2014/main" id="{7B611217-A958-0799-E1E8-D1712017C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2297479"/>
            <a:ext cx="11029950" cy="3445729"/>
          </a:xfrm>
        </p:spPr>
      </p:pic>
    </p:spTree>
    <p:extLst>
      <p:ext uri="{BB962C8B-B14F-4D97-AF65-F5344CB8AC3E}">
        <p14:creationId xmlns:p14="http://schemas.microsoft.com/office/powerpoint/2010/main" val="230033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7D61-C1EC-4666-B793-966C2B844ED6}"/>
              </a:ext>
            </a:extLst>
          </p:cNvPr>
          <p:cNvSpPr>
            <a:spLocks noGrp="1"/>
          </p:cNvSpPr>
          <p:nvPr>
            <p:ph type="title"/>
          </p:nvPr>
        </p:nvSpPr>
        <p:spPr/>
        <p:txBody>
          <a:bodyPr/>
          <a:lstStyle/>
          <a:p>
            <a:r>
              <a:rPr lang="en-US" dirty="0"/>
              <a:t>Group 11 members</a:t>
            </a:r>
            <a:endParaRPr lang="en-ZA" dirty="0"/>
          </a:p>
        </p:txBody>
      </p:sp>
      <p:sp>
        <p:nvSpPr>
          <p:cNvPr id="3" name="Content Placeholder 2">
            <a:extLst>
              <a:ext uri="{FF2B5EF4-FFF2-40B4-BE49-F238E27FC236}">
                <a16:creationId xmlns:a16="http://schemas.microsoft.com/office/drawing/2014/main" id="{809A94E9-87E4-46D8-903C-0359ACF69004}"/>
              </a:ext>
            </a:extLst>
          </p:cNvPr>
          <p:cNvSpPr>
            <a:spLocks noGrp="1"/>
          </p:cNvSpPr>
          <p:nvPr>
            <p:ph idx="1"/>
          </p:nvPr>
        </p:nvSpPr>
        <p:spPr/>
        <p:txBody>
          <a:bodyPr/>
          <a:lstStyle/>
          <a:p>
            <a:r>
              <a:rPr lang="en-ZA" dirty="0"/>
              <a:t>Christiaan Visagie, 37332287</a:t>
            </a:r>
          </a:p>
          <a:p>
            <a:r>
              <a:rPr lang="en-ZA" dirty="0"/>
              <a:t>Innocent Ndelema, 35981326</a:t>
            </a:r>
          </a:p>
          <a:p>
            <a:r>
              <a:rPr lang="en-ZA" dirty="0"/>
              <a:t>Leon Mostert, 20805330</a:t>
            </a:r>
          </a:p>
          <a:p>
            <a:r>
              <a:rPr lang="en-ZA" dirty="0"/>
              <a:t>Pearl Makhafola, 31453600</a:t>
            </a:r>
          </a:p>
        </p:txBody>
      </p:sp>
    </p:spTree>
    <p:extLst>
      <p:ext uri="{BB962C8B-B14F-4D97-AF65-F5344CB8AC3E}">
        <p14:creationId xmlns:p14="http://schemas.microsoft.com/office/powerpoint/2010/main" val="250312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7E5B-E1E5-E770-2B60-21198FA60D42}"/>
              </a:ext>
            </a:extLst>
          </p:cNvPr>
          <p:cNvSpPr>
            <a:spLocks noGrp="1"/>
          </p:cNvSpPr>
          <p:nvPr>
            <p:ph type="title"/>
          </p:nvPr>
        </p:nvSpPr>
        <p:spPr/>
        <p:txBody>
          <a:bodyPr/>
          <a:lstStyle/>
          <a:p>
            <a:r>
              <a:rPr lang="en-ZA" dirty="0"/>
              <a:t>4. Process models </a:t>
            </a:r>
            <a:r>
              <a:rPr lang="en-US" dirty="0"/>
              <a:t>(Continued)</a:t>
            </a:r>
            <a:endParaRPr lang="en-ZA" dirty="0"/>
          </a:p>
        </p:txBody>
      </p:sp>
      <p:pic>
        <p:nvPicPr>
          <p:cNvPr id="5" name="Content Placeholder 4" descr="Graphical user interface, application, Teams&#10;&#10;Description automatically generated">
            <a:extLst>
              <a:ext uri="{FF2B5EF4-FFF2-40B4-BE49-F238E27FC236}">
                <a16:creationId xmlns:a16="http://schemas.microsoft.com/office/drawing/2014/main" id="{AC1183D2-C66F-257E-4EF1-1E09C8A10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282" y="2181225"/>
            <a:ext cx="4311435" cy="3678238"/>
          </a:xfrm>
        </p:spPr>
      </p:pic>
    </p:spTree>
    <p:extLst>
      <p:ext uri="{BB962C8B-B14F-4D97-AF65-F5344CB8AC3E}">
        <p14:creationId xmlns:p14="http://schemas.microsoft.com/office/powerpoint/2010/main" val="233565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7097-61AE-2581-A62D-6FA250D0A7DE}"/>
              </a:ext>
            </a:extLst>
          </p:cNvPr>
          <p:cNvSpPr>
            <a:spLocks noGrp="1"/>
          </p:cNvSpPr>
          <p:nvPr>
            <p:ph type="title"/>
          </p:nvPr>
        </p:nvSpPr>
        <p:spPr/>
        <p:txBody>
          <a:bodyPr/>
          <a:lstStyle/>
          <a:p>
            <a:r>
              <a:rPr lang="en-ZA" dirty="0"/>
              <a:t>4. Process models </a:t>
            </a:r>
            <a:r>
              <a:rPr lang="en-US" dirty="0"/>
              <a:t>(Continued)</a:t>
            </a:r>
            <a:endParaRPr lang="en-ZA" dirty="0"/>
          </a:p>
        </p:txBody>
      </p:sp>
      <p:pic>
        <p:nvPicPr>
          <p:cNvPr id="5" name="Content Placeholder 4" descr="Graphical user interface, application, Teams&#10;&#10;Description automatically generated">
            <a:extLst>
              <a:ext uri="{FF2B5EF4-FFF2-40B4-BE49-F238E27FC236}">
                <a16:creationId xmlns:a16="http://schemas.microsoft.com/office/drawing/2014/main" id="{9DD1EAA0-2DC0-0B08-314A-CCBB145E7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366" y="2181225"/>
            <a:ext cx="8375268" cy="3678238"/>
          </a:xfrm>
        </p:spPr>
      </p:pic>
    </p:spTree>
    <p:extLst>
      <p:ext uri="{BB962C8B-B14F-4D97-AF65-F5344CB8AC3E}">
        <p14:creationId xmlns:p14="http://schemas.microsoft.com/office/powerpoint/2010/main" val="2976234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B320-418B-CD38-CAD8-8C4051325BAE}"/>
              </a:ext>
            </a:extLst>
          </p:cNvPr>
          <p:cNvSpPr>
            <a:spLocks noGrp="1"/>
          </p:cNvSpPr>
          <p:nvPr>
            <p:ph type="title"/>
          </p:nvPr>
        </p:nvSpPr>
        <p:spPr/>
        <p:txBody>
          <a:bodyPr/>
          <a:lstStyle/>
          <a:p>
            <a:r>
              <a:rPr lang="en-ZA" dirty="0"/>
              <a:t>4. Process models </a:t>
            </a:r>
            <a:r>
              <a:rPr lang="en-US" dirty="0"/>
              <a:t>(Continued)</a:t>
            </a:r>
            <a:endParaRPr lang="en-ZA" dirty="0"/>
          </a:p>
        </p:txBody>
      </p:sp>
      <p:pic>
        <p:nvPicPr>
          <p:cNvPr id="5" name="Content Placeholder 4" descr="Graphical user interface, application, Teams&#10;&#10;Description automatically generated">
            <a:extLst>
              <a:ext uri="{FF2B5EF4-FFF2-40B4-BE49-F238E27FC236}">
                <a16:creationId xmlns:a16="http://schemas.microsoft.com/office/drawing/2014/main" id="{6A1B105E-51F0-9D4B-F3F7-E55CA80CB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244" y="2181225"/>
            <a:ext cx="6331512" cy="3678238"/>
          </a:xfrm>
        </p:spPr>
      </p:pic>
    </p:spTree>
    <p:extLst>
      <p:ext uri="{BB962C8B-B14F-4D97-AF65-F5344CB8AC3E}">
        <p14:creationId xmlns:p14="http://schemas.microsoft.com/office/powerpoint/2010/main" val="4164908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C06F-4846-9C20-8CEB-3ACEB9F42EFD}"/>
              </a:ext>
            </a:extLst>
          </p:cNvPr>
          <p:cNvSpPr>
            <a:spLocks noGrp="1"/>
          </p:cNvSpPr>
          <p:nvPr>
            <p:ph type="title"/>
          </p:nvPr>
        </p:nvSpPr>
        <p:spPr/>
        <p:txBody>
          <a:bodyPr/>
          <a:lstStyle/>
          <a:p>
            <a:r>
              <a:rPr lang="en-ZA" dirty="0"/>
              <a:t>4. Process models </a:t>
            </a:r>
            <a:r>
              <a:rPr lang="en-US" dirty="0"/>
              <a:t>(Continued)</a:t>
            </a:r>
            <a:endParaRPr lang="en-ZA" dirty="0"/>
          </a:p>
        </p:txBody>
      </p:sp>
      <p:pic>
        <p:nvPicPr>
          <p:cNvPr id="5" name="Content Placeholder 4" descr="Graphical user interface, application, Teams&#10;&#10;Description automatically generated">
            <a:extLst>
              <a:ext uri="{FF2B5EF4-FFF2-40B4-BE49-F238E27FC236}">
                <a16:creationId xmlns:a16="http://schemas.microsoft.com/office/drawing/2014/main" id="{4BF524E7-C7AE-C6C5-9611-DD63220C0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551" y="2181225"/>
            <a:ext cx="6476897" cy="3678238"/>
          </a:xfrm>
        </p:spPr>
      </p:pic>
    </p:spTree>
    <p:extLst>
      <p:ext uri="{BB962C8B-B14F-4D97-AF65-F5344CB8AC3E}">
        <p14:creationId xmlns:p14="http://schemas.microsoft.com/office/powerpoint/2010/main" val="1351019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4221-1D94-1419-144C-66A6B983F089}"/>
              </a:ext>
            </a:extLst>
          </p:cNvPr>
          <p:cNvSpPr>
            <a:spLocks noGrp="1"/>
          </p:cNvSpPr>
          <p:nvPr>
            <p:ph type="title"/>
          </p:nvPr>
        </p:nvSpPr>
        <p:spPr/>
        <p:txBody>
          <a:bodyPr/>
          <a:lstStyle/>
          <a:p>
            <a:r>
              <a:rPr lang="en-ZA" dirty="0"/>
              <a:t>4. Process models </a:t>
            </a:r>
            <a:r>
              <a:rPr lang="en-US" dirty="0"/>
              <a:t>(Continued)</a:t>
            </a:r>
            <a:endParaRPr lang="en-ZA" dirty="0"/>
          </a:p>
        </p:txBody>
      </p:sp>
      <p:pic>
        <p:nvPicPr>
          <p:cNvPr id="5" name="Content Placeholder 4" descr="Graphical user interface, application, Teams&#10;&#10;Description automatically generated">
            <a:extLst>
              <a:ext uri="{FF2B5EF4-FFF2-40B4-BE49-F238E27FC236}">
                <a16:creationId xmlns:a16="http://schemas.microsoft.com/office/drawing/2014/main" id="{4511A5C9-8194-FD04-3CE8-59BCFE4E6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9262" y="2181225"/>
            <a:ext cx="5453475" cy="3678238"/>
          </a:xfrm>
        </p:spPr>
      </p:pic>
    </p:spTree>
    <p:extLst>
      <p:ext uri="{BB962C8B-B14F-4D97-AF65-F5344CB8AC3E}">
        <p14:creationId xmlns:p14="http://schemas.microsoft.com/office/powerpoint/2010/main" val="148773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B4E6-5762-45DB-8925-60A7A05B78AE}"/>
              </a:ext>
            </a:extLst>
          </p:cNvPr>
          <p:cNvSpPr>
            <a:spLocks noGrp="1"/>
          </p:cNvSpPr>
          <p:nvPr>
            <p:ph type="title"/>
          </p:nvPr>
        </p:nvSpPr>
        <p:spPr/>
        <p:txBody>
          <a:bodyPr/>
          <a:lstStyle/>
          <a:p>
            <a:r>
              <a:rPr lang="en-US" dirty="0"/>
              <a:t>Table of contents</a:t>
            </a:r>
            <a:endParaRPr lang="en-ZA" dirty="0"/>
          </a:p>
        </p:txBody>
      </p:sp>
      <p:sp>
        <p:nvSpPr>
          <p:cNvPr id="3" name="Content Placeholder 2">
            <a:extLst>
              <a:ext uri="{FF2B5EF4-FFF2-40B4-BE49-F238E27FC236}">
                <a16:creationId xmlns:a16="http://schemas.microsoft.com/office/drawing/2014/main" id="{830A7569-FAB0-4602-9B8A-B136ADCBEBEC}"/>
              </a:ext>
            </a:extLst>
          </p:cNvPr>
          <p:cNvSpPr>
            <a:spLocks noGrp="1"/>
          </p:cNvSpPr>
          <p:nvPr>
            <p:ph idx="1"/>
          </p:nvPr>
        </p:nvSpPr>
        <p:spPr>
          <a:xfrm>
            <a:off x="581192" y="2180496"/>
            <a:ext cx="11029615" cy="4115529"/>
          </a:xfrm>
        </p:spPr>
        <p:txBody>
          <a:bodyPr>
            <a:normAutofit/>
          </a:bodyPr>
          <a:lstStyle/>
          <a:p>
            <a:pPr marL="342900" indent="-342900">
              <a:buFont typeface="+mj-lt"/>
              <a:buAutoNum type="arabicPeriod"/>
            </a:pPr>
            <a:r>
              <a:rPr lang="en-US" sz="2800" dirty="0"/>
              <a:t>Project description and scope</a:t>
            </a:r>
          </a:p>
          <a:p>
            <a:pPr marL="342900" indent="-342900">
              <a:buFont typeface="+mj-lt"/>
              <a:buAutoNum type="arabicPeriod"/>
            </a:pPr>
            <a:r>
              <a:rPr lang="en-US" sz="2800" dirty="0"/>
              <a:t>Use-case glossary &amp; use-case model diagram</a:t>
            </a:r>
          </a:p>
          <a:p>
            <a:pPr marL="342900" indent="-342900">
              <a:buFont typeface="+mj-lt"/>
              <a:buAutoNum type="arabicPeriod"/>
            </a:pPr>
            <a:r>
              <a:rPr lang="en-US" sz="2800" dirty="0"/>
              <a:t>Date model</a:t>
            </a:r>
          </a:p>
          <a:p>
            <a:pPr marL="342900" indent="-342900">
              <a:buFont typeface="+mj-lt"/>
              <a:buAutoNum type="arabicPeriod"/>
            </a:pPr>
            <a:r>
              <a:rPr lang="en-US" sz="2800" dirty="0"/>
              <a:t>Process models</a:t>
            </a:r>
          </a:p>
          <a:p>
            <a:pPr marL="342900" indent="-342900">
              <a:buFont typeface="+mj-lt"/>
              <a:buAutoNum type="arabicPeriod"/>
            </a:pPr>
            <a:endParaRPr lang="en-US" sz="7200" dirty="0"/>
          </a:p>
          <a:p>
            <a:pPr marL="342900" indent="-342900">
              <a:buFont typeface="+mj-lt"/>
              <a:buAutoNum type="arabicPeriod"/>
            </a:pPr>
            <a:endParaRPr lang="en-US" sz="1400" dirty="0"/>
          </a:p>
        </p:txBody>
      </p:sp>
    </p:spTree>
    <p:extLst>
      <p:ext uri="{BB962C8B-B14F-4D97-AF65-F5344CB8AC3E}">
        <p14:creationId xmlns:p14="http://schemas.microsoft.com/office/powerpoint/2010/main" val="399360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6A44-4BF1-4D07-A1D9-37EDAE73421D}"/>
              </a:ext>
            </a:extLst>
          </p:cNvPr>
          <p:cNvSpPr>
            <a:spLocks noGrp="1"/>
          </p:cNvSpPr>
          <p:nvPr>
            <p:ph type="title"/>
          </p:nvPr>
        </p:nvSpPr>
        <p:spPr/>
        <p:txBody>
          <a:bodyPr/>
          <a:lstStyle/>
          <a:p>
            <a:r>
              <a:rPr lang="en-US" dirty="0"/>
              <a:t>1. Project Description and Scope</a:t>
            </a:r>
            <a:endParaRPr lang="en-ZA" dirty="0"/>
          </a:p>
        </p:txBody>
      </p:sp>
      <p:sp>
        <p:nvSpPr>
          <p:cNvPr id="3" name="Content Placeholder 2">
            <a:extLst>
              <a:ext uri="{FF2B5EF4-FFF2-40B4-BE49-F238E27FC236}">
                <a16:creationId xmlns:a16="http://schemas.microsoft.com/office/drawing/2014/main" id="{E2D5CA80-0B99-4644-B3AD-5B9BC9AA28BF}"/>
              </a:ext>
            </a:extLst>
          </p:cNvPr>
          <p:cNvSpPr>
            <a:spLocks noGrp="1"/>
          </p:cNvSpPr>
          <p:nvPr>
            <p:ph idx="1"/>
          </p:nvPr>
        </p:nvSpPr>
        <p:spPr/>
        <p:txBody>
          <a:bodyPr>
            <a:normAutofit fontScale="92500" lnSpcReduction="10000"/>
          </a:bodyPr>
          <a:lstStyle/>
          <a:p>
            <a:r>
              <a:rPr lang="en-US" dirty="0"/>
              <a:t>UIS Analytical Services is a SANAS accredited, ISO/IEC 17025 compliant testing laboratory in South Africa.  The laboratory performs analytical tests on a wide variety of sample types and matrices such as soils, minerals, ores (base, ferrous and Platinum Group Metals (PGMs)), metals and coal/ash.  Clients that make use of the laboratory’s analytical services consist of mines, metallurgical plants, power stations and mineral export services, from which it is typically geologists, process engineers and export coordinators that interact with the staff at the laboratory.  </a:t>
            </a:r>
          </a:p>
          <a:p>
            <a:r>
              <a:rPr lang="en-US" dirty="0"/>
              <a:t>Analytical samples are submitted to the laboratory by the clients.  The samples are logged as part of a work request by assigning the desired analysis and designating a responsible person for the analysis.  After the work request is completed, it is invoiced.  Once payment from clients have been received, the payment is allocated to the respective invoice.</a:t>
            </a:r>
          </a:p>
          <a:p>
            <a:r>
              <a:rPr lang="en-US" dirty="0"/>
              <a:t>The objective of this project is to provide UIS Analytical Services with an automated system (LIMS) to help with daily business processes and functions, as well as provide valuable information through extensive reporting to support business decisions.  The system will also have database backup functionality, provide/deny access by means of usernames and passwords, and provide elevated functionality to administrator users.  Before implementation of the new system, historic data on the current system need to be transferred to the new system.  The system will be developed and implemented using the FAST methodology.  The scope of the system will include the following functionality:</a:t>
            </a:r>
            <a:endParaRPr lang="en-ZA" dirty="0"/>
          </a:p>
        </p:txBody>
      </p:sp>
    </p:spTree>
    <p:extLst>
      <p:ext uri="{BB962C8B-B14F-4D97-AF65-F5344CB8AC3E}">
        <p14:creationId xmlns:p14="http://schemas.microsoft.com/office/powerpoint/2010/main" val="33680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9C88-B943-43E3-A786-8680A86C90F9}"/>
              </a:ext>
            </a:extLst>
          </p:cNvPr>
          <p:cNvSpPr>
            <a:spLocks noGrp="1"/>
          </p:cNvSpPr>
          <p:nvPr>
            <p:ph type="title"/>
          </p:nvPr>
        </p:nvSpPr>
        <p:spPr/>
        <p:txBody>
          <a:bodyPr/>
          <a:lstStyle/>
          <a:p>
            <a:r>
              <a:rPr lang="en-US" dirty="0"/>
              <a:t>1. Project Description and Scope (Continued)</a:t>
            </a:r>
            <a:endParaRPr lang="en-ZA" dirty="0"/>
          </a:p>
        </p:txBody>
      </p:sp>
      <p:sp>
        <p:nvSpPr>
          <p:cNvPr id="3" name="Content Placeholder 2">
            <a:extLst>
              <a:ext uri="{FF2B5EF4-FFF2-40B4-BE49-F238E27FC236}">
                <a16:creationId xmlns:a16="http://schemas.microsoft.com/office/drawing/2014/main" id="{DC8901D1-349E-4505-A150-919255FA6DC1}"/>
              </a:ext>
            </a:extLst>
          </p:cNvPr>
          <p:cNvSpPr>
            <a:spLocks noGrp="1"/>
          </p:cNvSpPr>
          <p:nvPr>
            <p:ph idx="1"/>
          </p:nvPr>
        </p:nvSpPr>
        <p:spPr/>
        <p:txBody>
          <a:bodyPr>
            <a:normAutofit/>
          </a:bodyPr>
          <a:lstStyle/>
          <a:p>
            <a:pPr marL="0" indent="0">
              <a:buNone/>
            </a:pPr>
            <a:r>
              <a:rPr lang="en-US" dirty="0"/>
              <a:t>The system must be able to perform the following functional requirements:</a:t>
            </a:r>
          </a:p>
          <a:p>
            <a:pPr marL="342900" indent="-342900">
              <a:buFont typeface="+mj-lt"/>
              <a:buAutoNum type="arabicPeriod"/>
            </a:pPr>
            <a:r>
              <a:rPr lang="en-US" dirty="0"/>
              <a:t>Maintain employees</a:t>
            </a:r>
          </a:p>
          <a:p>
            <a:pPr marL="342900" indent="-342900">
              <a:buFont typeface="+mj-lt"/>
              <a:buAutoNum type="arabicPeriod"/>
            </a:pPr>
            <a:r>
              <a:rPr lang="en-US" dirty="0"/>
              <a:t>Maintain clients</a:t>
            </a:r>
          </a:p>
          <a:p>
            <a:pPr marL="342900" indent="-342900">
              <a:buFont typeface="+mj-lt"/>
              <a:buAutoNum type="arabicPeriod"/>
            </a:pPr>
            <a:r>
              <a:rPr lang="en-US" dirty="0"/>
              <a:t>Maintain work requests</a:t>
            </a:r>
          </a:p>
          <a:p>
            <a:pPr marL="342900" indent="-342900">
              <a:buFont typeface="+mj-lt"/>
              <a:buAutoNum type="arabicPeriod"/>
            </a:pPr>
            <a:r>
              <a:rPr lang="en-US" dirty="0"/>
              <a:t>Generate invoices</a:t>
            </a:r>
          </a:p>
          <a:p>
            <a:pPr marL="342900" indent="-342900">
              <a:buFont typeface="+mj-lt"/>
              <a:buAutoNum type="arabicPeriod"/>
            </a:pPr>
            <a:r>
              <a:rPr lang="en-US" dirty="0"/>
              <a:t>Receive payments</a:t>
            </a:r>
          </a:p>
          <a:p>
            <a:pPr marL="342900" indent="-342900">
              <a:buFont typeface="+mj-lt"/>
              <a:buAutoNum type="arabicPeriod"/>
            </a:pPr>
            <a:r>
              <a:rPr lang="en-US" dirty="0"/>
              <a:t>Extensive reporting, including financial statements, outstanding invoices, history of payments per period, and work in progress.</a:t>
            </a:r>
          </a:p>
          <a:p>
            <a:pPr marL="342900" indent="-342900">
              <a:buFont typeface="+mj-lt"/>
              <a:buAutoNum type="arabicPeriod"/>
            </a:pPr>
            <a:r>
              <a:rPr lang="en-US" dirty="0"/>
              <a:t>Backup data</a:t>
            </a:r>
          </a:p>
        </p:txBody>
      </p:sp>
    </p:spTree>
    <p:extLst>
      <p:ext uri="{BB962C8B-B14F-4D97-AF65-F5344CB8AC3E}">
        <p14:creationId xmlns:p14="http://schemas.microsoft.com/office/powerpoint/2010/main" val="36430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ABA7-E80B-3220-4C45-5BC7E388AE7B}"/>
              </a:ext>
            </a:extLst>
          </p:cNvPr>
          <p:cNvSpPr>
            <a:spLocks noGrp="1"/>
          </p:cNvSpPr>
          <p:nvPr>
            <p:ph type="title"/>
          </p:nvPr>
        </p:nvSpPr>
        <p:spPr/>
        <p:txBody>
          <a:bodyPr/>
          <a:lstStyle/>
          <a:p>
            <a:r>
              <a:rPr lang="en-US" dirty="0"/>
              <a:t>1. Project Description and Scope (Continued)</a:t>
            </a:r>
            <a:endParaRPr lang="en-ZA" dirty="0"/>
          </a:p>
        </p:txBody>
      </p:sp>
      <p:sp>
        <p:nvSpPr>
          <p:cNvPr id="3" name="Content Placeholder 2">
            <a:extLst>
              <a:ext uri="{FF2B5EF4-FFF2-40B4-BE49-F238E27FC236}">
                <a16:creationId xmlns:a16="http://schemas.microsoft.com/office/drawing/2014/main" id="{8B5CA061-F6C3-DAFC-E01E-C97A8520D10D}"/>
              </a:ext>
            </a:extLst>
          </p:cNvPr>
          <p:cNvSpPr>
            <a:spLocks noGrp="1"/>
          </p:cNvSpPr>
          <p:nvPr>
            <p:ph idx="1"/>
          </p:nvPr>
        </p:nvSpPr>
        <p:spPr/>
        <p:txBody>
          <a:bodyPr/>
          <a:lstStyle/>
          <a:p>
            <a:pPr marL="342900" indent="-342900">
              <a:buFont typeface="+mj-lt"/>
              <a:buAutoNum type="arabicPeriod"/>
            </a:pPr>
            <a:r>
              <a:rPr lang="en-US" b="1" dirty="0"/>
              <a:t>Maintain employees</a:t>
            </a:r>
          </a:p>
          <a:p>
            <a:r>
              <a:rPr lang="en-US" dirty="0"/>
              <a:t>New employees must be added to the system, and employees that resign must be removed from the system.  The system must be able to change the details of current employees.</a:t>
            </a:r>
          </a:p>
          <a:p>
            <a:r>
              <a:rPr lang="en-US" dirty="0"/>
              <a:t>Employees have the following details: an employee number, first name, last name, ID number, contact number, job title, pay rate, and analytical tests that he/she is competent in.  Each employee can only have one job title and can be declared competent in multiple analytical tests (it is possible for an employee to be competent in zero tests).</a:t>
            </a:r>
          </a:p>
          <a:p>
            <a:r>
              <a:rPr lang="en-US" dirty="0"/>
              <a:t>Only the administrator must be able to maintain employees.</a:t>
            </a:r>
          </a:p>
          <a:p>
            <a:endParaRPr lang="en-ZA" dirty="0"/>
          </a:p>
        </p:txBody>
      </p:sp>
    </p:spTree>
    <p:extLst>
      <p:ext uri="{BB962C8B-B14F-4D97-AF65-F5344CB8AC3E}">
        <p14:creationId xmlns:p14="http://schemas.microsoft.com/office/powerpoint/2010/main" val="309838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BDBA-BA84-038B-A688-0A3BBADB015F}"/>
              </a:ext>
            </a:extLst>
          </p:cNvPr>
          <p:cNvSpPr>
            <a:spLocks noGrp="1"/>
          </p:cNvSpPr>
          <p:nvPr>
            <p:ph type="title"/>
          </p:nvPr>
        </p:nvSpPr>
        <p:spPr/>
        <p:txBody>
          <a:bodyPr/>
          <a:lstStyle/>
          <a:p>
            <a:r>
              <a:rPr lang="en-US" dirty="0"/>
              <a:t>1. Project Description and Scope (Continued)</a:t>
            </a:r>
            <a:endParaRPr lang="en-ZA" dirty="0"/>
          </a:p>
        </p:txBody>
      </p:sp>
      <p:sp>
        <p:nvSpPr>
          <p:cNvPr id="3" name="Content Placeholder 2">
            <a:extLst>
              <a:ext uri="{FF2B5EF4-FFF2-40B4-BE49-F238E27FC236}">
                <a16:creationId xmlns:a16="http://schemas.microsoft.com/office/drawing/2014/main" id="{A2F9CC18-F159-1344-844A-E69DE3880B7A}"/>
              </a:ext>
            </a:extLst>
          </p:cNvPr>
          <p:cNvSpPr>
            <a:spLocks noGrp="1"/>
          </p:cNvSpPr>
          <p:nvPr>
            <p:ph idx="1"/>
          </p:nvPr>
        </p:nvSpPr>
        <p:spPr/>
        <p:txBody>
          <a:bodyPr/>
          <a:lstStyle/>
          <a:p>
            <a:pPr marL="342900" indent="-342900">
              <a:buFont typeface="+mj-lt"/>
              <a:buAutoNum type="arabicPeriod" startAt="2"/>
            </a:pPr>
            <a:r>
              <a:rPr lang="en-US" b="1" dirty="0"/>
              <a:t>Maintain clients</a:t>
            </a:r>
          </a:p>
          <a:p>
            <a:r>
              <a:rPr lang="en-US" dirty="0"/>
              <a:t>New clients must be added the system.  It must also be possible to remove clients from the system.  The system must be able to change the details of existing clients.</a:t>
            </a:r>
          </a:p>
          <a:p>
            <a:r>
              <a:rPr lang="en-US" dirty="0"/>
              <a:t>Clients have the following details: a client number, company name, billing address, contact number, email address, and a payment term.  A client can only have one payment term.</a:t>
            </a:r>
          </a:p>
          <a:p>
            <a:r>
              <a:rPr lang="en-US" dirty="0"/>
              <a:t>Only the administrator must be able to maintain clients.</a:t>
            </a:r>
          </a:p>
          <a:p>
            <a:endParaRPr lang="en-ZA" dirty="0"/>
          </a:p>
        </p:txBody>
      </p:sp>
    </p:spTree>
    <p:extLst>
      <p:ext uri="{BB962C8B-B14F-4D97-AF65-F5344CB8AC3E}">
        <p14:creationId xmlns:p14="http://schemas.microsoft.com/office/powerpoint/2010/main" val="99672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A325-C19C-B975-0645-19384F71427D}"/>
              </a:ext>
            </a:extLst>
          </p:cNvPr>
          <p:cNvSpPr>
            <a:spLocks noGrp="1"/>
          </p:cNvSpPr>
          <p:nvPr>
            <p:ph type="title"/>
          </p:nvPr>
        </p:nvSpPr>
        <p:spPr/>
        <p:txBody>
          <a:bodyPr/>
          <a:lstStyle/>
          <a:p>
            <a:r>
              <a:rPr lang="en-US" dirty="0"/>
              <a:t>1. Project Description and Scope (Continued)</a:t>
            </a:r>
            <a:endParaRPr lang="en-ZA" dirty="0"/>
          </a:p>
        </p:txBody>
      </p:sp>
      <p:sp>
        <p:nvSpPr>
          <p:cNvPr id="3" name="Content Placeholder 2">
            <a:extLst>
              <a:ext uri="{FF2B5EF4-FFF2-40B4-BE49-F238E27FC236}">
                <a16:creationId xmlns:a16="http://schemas.microsoft.com/office/drawing/2014/main" id="{344D5A76-FEC8-A309-9315-15F0EB29DA23}"/>
              </a:ext>
            </a:extLst>
          </p:cNvPr>
          <p:cNvSpPr>
            <a:spLocks noGrp="1"/>
          </p:cNvSpPr>
          <p:nvPr>
            <p:ph idx="1"/>
          </p:nvPr>
        </p:nvSpPr>
        <p:spPr/>
        <p:txBody>
          <a:bodyPr>
            <a:normAutofit/>
          </a:bodyPr>
          <a:lstStyle/>
          <a:p>
            <a:pPr marL="342900" indent="-342900">
              <a:buFont typeface="+mj-lt"/>
              <a:buAutoNum type="arabicPeriod" startAt="3"/>
            </a:pPr>
            <a:r>
              <a:rPr lang="en-US" b="1" dirty="0"/>
              <a:t>Maintain work requests</a:t>
            </a:r>
          </a:p>
          <a:p>
            <a:r>
              <a:rPr lang="en-US" dirty="0"/>
              <a:t>Work from clients is added onto the system as work requests.  Once on the system, work requests cannot be deleted however, they can be archived instead.  Existing work requests must be able to be changed, provided that they have not been invoiced or archived yet.</a:t>
            </a:r>
          </a:p>
          <a:p>
            <a:r>
              <a:rPr lang="en-US" dirty="0"/>
              <a:t>Work requests have the following details: work request number, date that the work was received, date that the work is due (two week from reception date).  Each work request comes from a client.  A client can send any number of work requests (this can also be zero).  A lab technician is responsible for a work request.  A work request can only have one responsible person however, a lab technician can be responsible for any number of work requests (this can also be zero).  Analytical tests and their quantities are assigned to each work request.  More than one analytical test can be assigned to a work request.</a:t>
            </a:r>
          </a:p>
          <a:p>
            <a:r>
              <a:rPr lang="en-US" dirty="0"/>
              <a:t>Both lab technicians and the administrator must be able to maintain work requests.</a:t>
            </a:r>
          </a:p>
          <a:p>
            <a:endParaRPr lang="en-ZA" dirty="0"/>
          </a:p>
        </p:txBody>
      </p:sp>
    </p:spTree>
    <p:extLst>
      <p:ext uri="{BB962C8B-B14F-4D97-AF65-F5344CB8AC3E}">
        <p14:creationId xmlns:p14="http://schemas.microsoft.com/office/powerpoint/2010/main" val="307403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50AA-FD1A-4B59-DCF9-FA1E967DAB24}"/>
              </a:ext>
            </a:extLst>
          </p:cNvPr>
          <p:cNvSpPr>
            <a:spLocks noGrp="1"/>
          </p:cNvSpPr>
          <p:nvPr>
            <p:ph type="title"/>
          </p:nvPr>
        </p:nvSpPr>
        <p:spPr/>
        <p:txBody>
          <a:bodyPr/>
          <a:lstStyle/>
          <a:p>
            <a:r>
              <a:rPr lang="en-US" dirty="0"/>
              <a:t>1. Project Description and Scope (Continued)</a:t>
            </a:r>
            <a:endParaRPr lang="en-ZA" dirty="0"/>
          </a:p>
        </p:txBody>
      </p:sp>
      <p:sp>
        <p:nvSpPr>
          <p:cNvPr id="3" name="Content Placeholder 2">
            <a:extLst>
              <a:ext uri="{FF2B5EF4-FFF2-40B4-BE49-F238E27FC236}">
                <a16:creationId xmlns:a16="http://schemas.microsoft.com/office/drawing/2014/main" id="{D9B13F00-0B86-FF53-FEE7-440F48B8C6BF}"/>
              </a:ext>
            </a:extLst>
          </p:cNvPr>
          <p:cNvSpPr>
            <a:spLocks noGrp="1"/>
          </p:cNvSpPr>
          <p:nvPr>
            <p:ph idx="1"/>
          </p:nvPr>
        </p:nvSpPr>
        <p:spPr/>
        <p:txBody>
          <a:bodyPr/>
          <a:lstStyle/>
          <a:p>
            <a:pPr marL="342900" indent="-342900">
              <a:buFont typeface="+mj-lt"/>
              <a:buAutoNum type="arabicPeriod" startAt="4"/>
            </a:pPr>
            <a:r>
              <a:rPr lang="en-US" b="1" dirty="0"/>
              <a:t>Generate invoices</a:t>
            </a:r>
          </a:p>
          <a:p>
            <a:r>
              <a:rPr lang="en-US" dirty="0"/>
              <a:t>The system must be able to generate an invoice from each work request (provided that it has not been archived).  Invoices have the following details: invoice number, date invoiced, date payable (payment term days added to the date invoiced), total amount invoiced, and amount paid.</a:t>
            </a:r>
          </a:p>
          <a:p>
            <a:r>
              <a:rPr lang="en-US" dirty="0"/>
              <a:t>Only one invoice can be generated from a work request.  Initially a work request will have no invoice.</a:t>
            </a:r>
          </a:p>
          <a:p>
            <a:r>
              <a:rPr lang="en-US" dirty="0"/>
              <a:t>Both lab technicians and the administrator must be able to generate invoices.</a:t>
            </a:r>
          </a:p>
        </p:txBody>
      </p:sp>
    </p:spTree>
    <p:extLst>
      <p:ext uri="{BB962C8B-B14F-4D97-AF65-F5344CB8AC3E}">
        <p14:creationId xmlns:p14="http://schemas.microsoft.com/office/powerpoint/2010/main" val="26254798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1958</TotalTime>
  <Words>1418</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Gill Sans MT</vt:lpstr>
      <vt:lpstr>Raleway</vt:lpstr>
      <vt:lpstr>Wingdings 2</vt:lpstr>
      <vt:lpstr>Dividend</vt:lpstr>
      <vt:lpstr>PowerPoint Presentation</vt:lpstr>
      <vt:lpstr>Group 11 members</vt:lpstr>
      <vt:lpstr>Table of contents</vt:lpstr>
      <vt:lpstr>1. Project Description and Scope</vt:lpstr>
      <vt:lpstr>1. Project Description and Scope (Continued)</vt:lpstr>
      <vt:lpstr>1. Project Description and Scope (Continued)</vt:lpstr>
      <vt:lpstr>1. Project Description and Scope (Continued)</vt:lpstr>
      <vt:lpstr>1. Project Description and Scope (Continued)</vt:lpstr>
      <vt:lpstr>1. Project Description and Scope (Continued)</vt:lpstr>
      <vt:lpstr>1. Project Description and Scope (Continued)</vt:lpstr>
      <vt:lpstr>1. Project Description and Scope (Continued)</vt:lpstr>
      <vt:lpstr>1. Project Description and Scope (Continued)</vt:lpstr>
      <vt:lpstr>2. Use-case glossary</vt:lpstr>
      <vt:lpstr>2. Use-Case Model Diagram</vt:lpstr>
      <vt:lpstr>3. Data model</vt:lpstr>
      <vt:lpstr>4. Process models</vt:lpstr>
      <vt:lpstr>4. Process models (Continued)</vt:lpstr>
      <vt:lpstr>4. Process models (Continued)</vt:lpstr>
      <vt:lpstr>4. Process models (Continued)</vt:lpstr>
      <vt:lpstr>4. Process models (Continued)</vt:lpstr>
      <vt:lpstr>4. Process models (Continued)</vt:lpstr>
      <vt:lpstr>4. Process models (Continued)</vt:lpstr>
      <vt:lpstr>4. Process models (Continued)</vt:lpstr>
      <vt:lpstr>4. Process models (Continued)</vt:lpstr>
    </vt:vector>
  </TitlesOfParts>
  <Company>North-West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Leon Ernest Mostert 20805330 CMPG 214</dc:title>
  <dc:creator>HoLLoW_OnE_86</dc:creator>
  <cp:lastModifiedBy>HoLLoW_OnE_86</cp:lastModifiedBy>
  <cp:revision>445</cp:revision>
  <dcterms:created xsi:type="dcterms:W3CDTF">2022-04-10T12:08:39Z</dcterms:created>
  <dcterms:modified xsi:type="dcterms:W3CDTF">2022-05-28T08:35:30Z</dcterms:modified>
</cp:coreProperties>
</file>