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370" r:id="rId3"/>
    <p:sldId id="369" r:id="rId4"/>
    <p:sldId id="267" r:id="rId5"/>
    <p:sldId id="260" r:id="rId6"/>
    <p:sldId id="261" r:id="rId7"/>
    <p:sldId id="371" r:id="rId8"/>
    <p:sldId id="372" r:id="rId9"/>
    <p:sldId id="263" r:id="rId10"/>
    <p:sldId id="277" r:id="rId11"/>
    <p:sldId id="278" r:id="rId12"/>
    <p:sldId id="289" r:id="rId13"/>
    <p:sldId id="373" r:id="rId14"/>
    <p:sldId id="279" r:id="rId15"/>
    <p:sldId id="273" r:id="rId16"/>
    <p:sldId id="274" r:id="rId17"/>
    <p:sldId id="275" r:id="rId18"/>
    <p:sldId id="322" r:id="rId19"/>
    <p:sldId id="286" r:id="rId20"/>
    <p:sldId id="368" r:id="rId21"/>
  </p:sldIdLst>
  <p:sldSz cx="12192000" cy="6858000"/>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3" autoAdjust="0"/>
    <p:restoredTop sz="94660"/>
  </p:normalViewPr>
  <p:slideViewPr>
    <p:cSldViewPr snapToGrid="0">
      <p:cViewPr varScale="1">
        <p:scale>
          <a:sx n="114" d="100"/>
          <a:sy n="114" d="100"/>
        </p:scale>
        <p:origin x="48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F42CE4-094C-4B87-9D57-6E2B1213C0EF}"/>
              </a:ext>
            </a:extLst>
          </p:cNvPr>
          <p:cNvSpPr>
            <a:spLocks noGrp="1"/>
          </p:cNvSpPr>
          <p:nvPr>
            <p:ph type="dt" sz="half" idx="10"/>
          </p:nvPr>
        </p:nvSpPr>
        <p:spPr/>
        <p:txBody>
          <a:bodyPr/>
          <a:lstStyle>
            <a:lvl1pPr>
              <a:defRPr/>
            </a:lvl1pPr>
          </a:lstStyle>
          <a:p>
            <a:pPr>
              <a:defRPr/>
            </a:pPr>
            <a:fld id="{FE1CC359-BD89-40E6-B689-1898E26DF366}" type="datetimeFigureOut">
              <a:rPr lang="en-US"/>
              <a:pPr>
                <a:defRPr/>
              </a:pPr>
              <a:t>3/16/2022</a:t>
            </a:fld>
            <a:endParaRPr lang="en-US"/>
          </a:p>
        </p:txBody>
      </p:sp>
      <p:sp>
        <p:nvSpPr>
          <p:cNvPr id="5" name="Footer Placeholder 4">
            <a:extLst>
              <a:ext uri="{FF2B5EF4-FFF2-40B4-BE49-F238E27FC236}">
                <a16:creationId xmlns:a16="http://schemas.microsoft.com/office/drawing/2014/main" id="{05DB30B2-F196-41FD-A116-100D8DBB01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4CF674-DB2C-40BE-A604-50D9C11B7219}"/>
              </a:ext>
            </a:extLst>
          </p:cNvPr>
          <p:cNvSpPr>
            <a:spLocks noGrp="1"/>
          </p:cNvSpPr>
          <p:nvPr>
            <p:ph type="sldNum" sz="quarter" idx="12"/>
          </p:nvPr>
        </p:nvSpPr>
        <p:spPr/>
        <p:txBody>
          <a:bodyPr/>
          <a:lstStyle>
            <a:lvl1pPr>
              <a:defRPr/>
            </a:lvl1pPr>
          </a:lstStyle>
          <a:p>
            <a:fld id="{1F5F51B5-5AC1-4F7E-B1C0-8E58E908115A}" type="slidenum">
              <a:rPr lang="en-US" altLang="en-US"/>
              <a:pPr/>
              <a:t>‹#›</a:t>
            </a:fld>
            <a:endParaRPr lang="en-US" altLang="en-US"/>
          </a:p>
        </p:txBody>
      </p:sp>
    </p:spTree>
    <p:extLst>
      <p:ext uri="{BB962C8B-B14F-4D97-AF65-F5344CB8AC3E}">
        <p14:creationId xmlns:p14="http://schemas.microsoft.com/office/powerpoint/2010/main" val="163456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AD6D53F-9F99-42C7-8F69-7C0B7EB6A940}"/>
              </a:ext>
            </a:extLst>
          </p:cNvPr>
          <p:cNvSpPr>
            <a:spLocks noGrp="1"/>
          </p:cNvSpPr>
          <p:nvPr>
            <p:ph type="dt" sz="half" idx="10"/>
          </p:nvPr>
        </p:nvSpPr>
        <p:spPr/>
        <p:txBody>
          <a:bodyPr/>
          <a:lstStyle>
            <a:lvl1pPr>
              <a:defRPr/>
            </a:lvl1pPr>
          </a:lstStyle>
          <a:p>
            <a:pPr>
              <a:defRPr/>
            </a:pPr>
            <a:fld id="{FA72D0C2-11D9-4762-9CDA-C99CB7E5646D}" type="datetimeFigureOut">
              <a:rPr lang="en-US"/>
              <a:pPr>
                <a:defRPr/>
              </a:pPr>
              <a:t>3/16/2022</a:t>
            </a:fld>
            <a:endParaRPr lang="en-US"/>
          </a:p>
        </p:txBody>
      </p:sp>
      <p:sp>
        <p:nvSpPr>
          <p:cNvPr id="5" name="Footer Placeholder 4">
            <a:extLst>
              <a:ext uri="{FF2B5EF4-FFF2-40B4-BE49-F238E27FC236}">
                <a16:creationId xmlns:a16="http://schemas.microsoft.com/office/drawing/2014/main" id="{21FE14C7-A988-46A9-8597-022391EE658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377B96-4217-42BA-A865-5BC7B6F6CB1E}"/>
              </a:ext>
            </a:extLst>
          </p:cNvPr>
          <p:cNvSpPr>
            <a:spLocks noGrp="1"/>
          </p:cNvSpPr>
          <p:nvPr>
            <p:ph type="sldNum" sz="quarter" idx="12"/>
          </p:nvPr>
        </p:nvSpPr>
        <p:spPr/>
        <p:txBody>
          <a:bodyPr/>
          <a:lstStyle>
            <a:lvl1pPr>
              <a:defRPr/>
            </a:lvl1pPr>
          </a:lstStyle>
          <a:p>
            <a:fld id="{541D4F02-BBEC-47B1-B596-BB5990E82E67}" type="slidenum">
              <a:rPr lang="en-US" altLang="en-US"/>
              <a:pPr/>
              <a:t>‹#›</a:t>
            </a:fld>
            <a:endParaRPr lang="en-US" altLang="en-US"/>
          </a:p>
        </p:txBody>
      </p:sp>
    </p:spTree>
    <p:extLst>
      <p:ext uri="{BB962C8B-B14F-4D97-AF65-F5344CB8AC3E}">
        <p14:creationId xmlns:p14="http://schemas.microsoft.com/office/powerpoint/2010/main" val="42903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B6DE906-2FFB-468B-8710-2E51CAB6721A}"/>
              </a:ext>
            </a:extLst>
          </p:cNvPr>
          <p:cNvSpPr>
            <a:spLocks noGrp="1"/>
          </p:cNvSpPr>
          <p:nvPr>
            <p:ph type="dt" sz="half" idx="10"/>
          </p:nvPr>
        </p:nvSpPr>
        <p:spPr/>
        <p:txBody>
          <a:bodyPr/>
          <a:lstStyle>
            <a:lvl1pPr>
              <a:defRPr/>
            </a:lvl1pPr>
          </a:lstStyle>
          <a:p>
            <a:pPr>
              <a:defRPr/>
            </a:pPr>
            <a:fld id="{BB2CF8FE-E9FD-48D6-807F-882BCC248B48}" type="datetimeFigureOut">
              <a:rPr lang="en-US"/>
              <a:pPr>
                <a:defRPr/>
              </a:pPr>
              <a:t>3/16/2022</a:t>
            </a:fld>
            <a:endParaRPr lang="en-US"/>
          </a:p>
        </p:txBody>
      </p:sp>
      <p:sp>
        <p:nvSpPr>
          <p:cNvPr id="5" name="Footer Placeholder 4">
            <a:extLst>
              <a:ext uri="{FF2B5EF4-FFF2-40B4-BE49-F238E27FC236}">
                <a16:creationId xmlns:a16="http://schemas.microsoft.com/office/drawing/2014/main" id="{C204B956-44BC-4650-9F82-2C5AE082A1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CF32B4-E76E-4814-9B81-FF086989F15A}"/>
              </a:ext>
            </a:extLst>
          </p:cNvPr>
          <p:cNvSpPr>
            <a:spLocks noGrp="1"/>
          </p:cNvSpPr>
          <p:nvPr>
            <p:ph type="sldNum" sz="quarter" idx="12"/>
          </p:nvPr>
        </p:nvSpPr>
        <p:spPr/>
        <p:txBody>
          <a:bodyPr/>
          <a:lstStyle>
            <a:lvl1pPr>
              <a:defRPr/>
            </a:lvl1pPr>
          </a:lstStyle>
          <a:p>
            <a:fld id="{A4C8FA62-12BC-4207-8765-9CB87CAE57CB}" type="slidenum">
              <a:rPr lang="en-US" altLang="en-US"/>
              <a:pPr/>
              <a:t>‹#›</a:t>
            </a:fld>
            <a:endParaRPr lang="en-US" altLang="en-US"/>
          </a:p>
        </p:txBody>
      </p:sp>
    </p:spTree>
    <p:extLst>
      <p:ext uri="{BB962C8B-B14F-4D97-AF65-F5344CB8AC3E}">
        <p14:creationId xmlns:p14="http://schemas.microsoft.com/office/powerpoint/2010/main" val="263433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2749CE-6E51-46D2-895D-298573B7F69F}"/>
              </a:ext>
            </a:extLst>
          </p:cNvPr>
          <p:cNvSpPr>
            <a:spLocks noGrp="1"/>
          </p:cNvSpPr>
          <p:nvPr>
            <p:ph type="dt" sz="half" idx="10"/>
          </p:nvPr>
        </p:nvSpPr>
        <p:spPr/>
        <p:txBody>
          <a:bodyPr/>
          <a:lstStyle>
            <a:lvl1pPr>
              <a:defRPr/>
            </a:lvl1pPr>
          </a:lstStyle>
          <a:p>
            <a:pPr>
              <a:defRPr/>
            </a:pPr>
            <a:fld id="{C7040348-444A-464F-AB0F-C2722D88987C}" type="datetimeFigureOut">
              <a:rPr lang="en-US"/>
              <a:pPr>
                <a:defRPr/>
              </a:pPr>
              <a:t>3/16/2022</a:t>
            </a:fld>
            <a:endParaRPr lang="en-US"/>
          </a:p>
        </p:txBody>
      </p:sp>
      <p:sp>
        <p:nvSpPr>
          <p:cNvPr id="5" name="Footer Placeholder 4">
            <a:extLst>
              <a:ext uri="{FF2B5EF4-FFF2-40B4-BE49-F238E27FC236}">
                <a16:creationId xmlns:a16="http://schemas.microsoft.com/office/drawing/2014/main" id="{4841D0AF-6995-44F8-8D0B-208564EF29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63488C3-E8F1-43FF-BE3E-68AB70B9420E}"/>
              </a:ext>
            </a:extLst>
          </p:cNvPr>
          <p:cNvSpPr>
            <a:spLocks noGrp="1"/>
          </p:cNvSpPr>
          <p:nvPr>
            <p:ph type="sldNum" sz="quarter" idx="12"/>
          </p:nvPr>
        </p:nvSpPr>
        <p:spPr/>
        <p:txBody>
          <a:bodyPr/>
          <a:lstStyle>
            <a:lvl1pPr>
              <a:defRPr/>
            </a:lvl1pPr>
          </a:lstStyle>
          <a:p>
            <a:fld id="{7E408C2F-8B9B-4D8B-889D-7E3A65893201}" type="slidenum">
              <a:rPr lang="en-US" altLang="en-US"/>
              <a:pPr/>
              <a:t>‹#›</a:t>
            </a:fld>
            <a:endParaRPr lang="en-US" altLang="en-US"/>
          </a:p>
        </p:txBody>
      </p:sp>
    </p:spTree>
    <p:extLst>
      <p:ext uri="{BB962C8B-B14F-4D97-AF65-F5344CB8AC3E}">
        <p14:creationId xmlns:p14="http://schemas.microsoft.com/office/powerpoint/2010/main" val="56132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3ADD2-F94A-4929-8F60-6DDC9E306D09}"/>
              </a:ext>
            </a:extLst>
          </p:cNvPr>
          <p:cNvSpPr>
            <a:spLocks noGrp="1"/>
          </p:cNvSpPr>
          <p:nvPr>
            <p:ph type="dt" sz="half" idx="10"/>
          </p:nvPr>
        </p:nvSpPr>
        <p:spPr/>
        <p:txBody>
          <a:bodyPr/>
          <a:lstStyle>
            <a:lvl1pPr>
              <a:defRPr/>
            </a:lvl1pPr>
          </a:lstStyle>
          <a:p>
            <a:pPr>
              <a:defRPr/>
            </a:pPr>
            <a:fld id="{6A3518FE-DAFC-4850-B031-37F78302699B}" type="datetimeFigureOut">
              <a:rPr lang="en-US"/>
              <a:pPr>
                <a:defRPr/>
              </a:pPr>
              <a:t>3/16/2022</a:t>
            </a:fld>
            <a:endParaRPr lang="en-US"/>
          </a:p>
        </p:txBody>
      </p:sp>
      <p:sp>
        <p:nvSpPr>
          <p:cNvPr id="5" name="Footer Placeholder 4">
            <a:extLst>
              <a:ext uri="{FF2B5EF4-FFF2-40B4-BE49-F238E27FC236}">
                <a16:creationId xmlns:a16="http://schemas.microsoft.com/office/drawing/2014/main" id="{BE58FAD7-34EC-4FB8-8484-70E157617C4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5DCF3B-FEA6-4CFC-9E24-8CD364055B3B}"/>
              </a:ext>
            </a:extLst>
          </p:cNvPr>
          <p:cNvSpPr>
            <a:spLocks noGrp="1"/>
          </p:cNvSpPr>
          <p:nvPr>
            <p:ph type="sldNum" sz="quarter" idx="12"/>
          </p:nvPr>
        </p:nvSpPr>
        <p:spPr/>
        <p:txBody>
          <a:bodyPr/>
          <a:lstStyle>
            <a:lvl1pPr>
              <a:defRPr/>
            </a:lvl1pPr>
          </a:lstStyle>
          <a:p>
            <a:fld id="{C4A16C50-CB6A-484B-B8FB-92A08D954464}" type="slidenum">
              <a:rPr lang="en-US" altLang="en-US"/>
              <a:pPr/>
              <a:t>‹#›</a:t>
            </a:fld>
            <a:endParaRPr lang="en-US" altLang="en-US"/>
          </a:p>
        </p:txBody>
      </p:sp>
    </p:spTree>
    <p:extLst>
      <p:ext uri="{BB962C8B-B14F-4D97-AF65-F5344CB8AC3E}">
        <p14:creationId xmlns:p14="http://schemas.microsoft.com/office/powerpoint/2010/main" val="373443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E9E995B-089A-40A6-BF40-34F7024494A4}"/>
              </a:ext>
            </a:extLst>
          </p:cNvPr>
          <p:cNvSpPr>
            <a:spLocks noGrp="1"/>
          </p:cNvSpPr>
          <p:nvPr>
            <p:ph type="dt" sz="half" idx="10"/>
          </p:nvPr>
        </p:nvSpPr>
        <p:spPr/>
        <p:txBody>
          <a:bodyPr/>
          <a:lstStyle>
            <a:lvl1pPr>
              <a:defRPr/>
            </a:lvl1pPr>
          </a:lstStyle>
          <a:p>
            <a:pPr>
              <a:defRPr/>
            </a:pPr>
            <a:fld id="{02DF6683-26D7-410D-B696-C087FA6F8DE8}" type="datetimeFigureOut">
              <a:rPr lang="en-US"/>
              <a:pPr>
                <a:defRPr/>
              </a:pPr>
              <a:t>3/16/2022</a:t>
            </a:fld>
            <a:endParaRPr lang="en-US"/>
          </a:p>
        </p:txBody>
      </p:sp>
      <p:sp>
        <p:nvSpPr>
          <p:cNvPr id="6" name="Footer Placeholder 4">
            <a:extLst>
              <a:ext uri="{FF2B5EF4-FFF2-40B4-BE49-F238E27FC236}">
                <a16:creationId xmlns:a16="http://schemas.microsoft.com/office/drawing/2014/main" id="{3561ABF9-82A6-489C-AA32-A54427B3EAE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DFEB732-CFCA-4E77-BFD9-8B842119CAF8}"/>
              </a:ext>
            </a:extLst>
          </p:cNvPr>
          <p:cNvSpPr>
            <a:spLocks noGrp="1"/>
          </p:cNvSpPr>
          <p:nvPr>
            <p:ph type="sldNum" sz="quarter" idx="12"/>
          </p:nvPr>
        </p:nvSpPr>
        <p:spPr/>
        <p:txBody>
          <a:bodyPr/>
          <a:lstStyle>
            <a:lvl1pPr>
              <a:defRPr/>
            </a:lvl1pPr>
          </a:lstStyle>
          <a:p>
            <a:fld id="{C1D9CFA9-25CE-41F7-B287-B06551C78B5A}" type="slidenum">
              <a:rPr lang="en-US" altLang="en-US"/>
              <a:pPr/>
              <a:t>‹#›</a:t>
            </a:fld>
            <a:endParaRPr lang="en-US" altLang="en-US"/>
          </a:p>
        </p:txBody>
      </p:sp>
    </p:spTree>
    <p:extLst>
      <p:ext uri="{BB962C8B-B14F-4D97-AF65-F5344CB8AC3E}">
        <p14:creationId xmlns:p14="http://schemas.microsoft.com/office/powerpoint/2010/main" val="421313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D308186-EFBB-4A0C-86D2-889470C922DB}"/>
              </a:ext>
            </a:extLst>
          </p:cNvPr>
          <p:cNvSpPr>
            <a:spLocks noGrp="1"/>
          </p:cNvSpPr>
          <p:nvPr>
            <p:ph type="dt" sz="half" idx="10"/>
          </p:nvPr>
        </p:nvSpPr>
        <p:spPr/>
        <p:txBody>
          <a:bodyPr/>
          <a:lstStyle>
            <a:lvl1pPr>
              <a:defRPr/>
            </a:lvl1pPr>
          </a:lstStyle>
          <a:p>
            <a:pPr>
              <a:defRPr/>
            </a:pPr>
            <a:fld id="{DF495211-9868-458D-8728-FDEA05ED9D48}" type="datetimeFigureOut">
              <a:rPr lang="en-US"/>
              <a:pPr>
                <a:defRPr/>
              </a:pPr>
              <a:t>3/16/2022</a:t>
            </a:fld>
            <a:endParaRPr lang="en-US"/>
          </a:p>
        </p:txBody>
      </p:sp>
      <p:sp>
        <p:nvSpPr>
          <p:cNvPr id="8" name="Footer Placeholder 4">
            <a:extLst>
              <a:ext uri="{FF2B5EF4-FFF2-40B4-BE49-F238E27FC236}">
                <a16:creationId xmlns:a16="http://schemas.microsoft.com/office/drawing/2014/main" id="{3146200D-7878-484A-A5FE-C85C54E5ACD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E9AD574-698B-40C3-A6C8-739509119470}"/>
              </a:ext>
            </a:extLst>
          </p:cNvPr>
          <p:cNvSpPr>
            <a:spLocks noGrp="1"/>
          </p:cNvSpPr>
          <p:nvPr>
            <p:ph type="sldNum" sz="quarter" idx="12"/>
          </p:nvPr>
        </p:nvSpPr>
        <p:spPr/>
        <p:txBody>
          <a:bodyPr/>
          <a:lstStyle>
            <a:lvl1pPr>
              <a:defRPr/>
            </a:lvl1pPr>
          </a:lstStyle>
          <a:p>
            <a:fld id="{FBD8AF58-0E9D-48D4-85EC-4745AC872A79}" type="slidenum">
              <a:rPr lang="en-US" altLang="en-US"/>
              <a:pPr/>
              <a:t>‹#›</a:t>
            </a:fld>
            <a:endParaRPr lang="en-US" altLang="en-US"/>
          </a:p>
        </p:txBody>
      </p:sp>
    </p:spTree>
    <p:extLst>
      <p:ext uri="{BB962C8B-B14F-4D97-AF65-F5344CB8AC3E}">
        <p14:creationId xmlns:p14="http://schemas.microsoft.com/office/powerpoint/2010/main" val="140374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EDBBB689-F2F7-4B6D-BE00-26F34B5BF7FF}"/>
              </a:ext>
            </a:extLst>
          </p:cNvPr>
          <p:cNvSpPr>
            <a:spLocks noGrp="1"/>
          </p:cNvSpPr>
          <p:nvPr>
            <p:ph type="dt" sz="half" idx="10"/>
          </p:nvPr>
        </p:nvSpPr>
        <p:spPr/>
        <p:txBody>
          <a:bodyPr/>
          <a:lstStyle>
            <a:lvl1pPr>
              <a:defRPr/>
            </a:lvl1pPr>
          </a:lstStyle>
          <a:p>
            <a:pPr>
              <a:defRPr/>
            </a:pPr>
            <a:fld id="{9605E9BA-D593-4249-BF45-62A759D6FBEE}" type="datetimeFigureOut">
              <a:rPr lang="en-US"/>
              <a:pPr>
                <a:defRPr/>
              </a:pPr>
              <a:t>3/16/2022</a:t>
            </a:fld>
            <a:endParaRPr lang="en-US"/>
          </a:p>
        </p:txBody>
      </p:sp>
      <p:sp>
        <p:nvSpPr>
          <p:cNvPr id="4" name="Footer Placeholder 4">
            <a:extLst>
              <a:ext uri="{FF2B5EF4-FFF2-40B4-BE49-F238E27FC236}">
                <a16:creationId xmlns:a16="http://schemas.microsoft.com/office/drawing/2014/main" id="{AE44E4AB-CF61-4936-98AC-A9040210FE9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944B439-974E-41FE-B611-1AFA63AD3CAA}"/>
              </a:ext>
            </a:extLst>
          </p:cNvPr>
          <p:cNvSpPr>
            <a:spLocks noGrp="1"/>
          </p:cNvSpPr>
          <p:nvPr>
            <p:ph type="sldNum" sz="quarter" idx="12"/>
          </p:nvPr>
        </p:nvSpPr>
        <p:spPr/>
        <p:txBody>
          <a:bodyPr/>
          <a:lstStyle>
            <a:lvl1pPr>
              <a:defRPr/>
            </a:lvl1pPr>
          </a:lstStyle>
          <a:p>
            <a:fld id="{43AFFA36-A822-463F-9F49-FC505020721D}" type="slidenum">
              <a:rPr lang="en-US" altLang="en-US"/>
              <a:pPr/>
              <a:t>‹#›</a:t>
            </a:fld>
            <a:endParaRPr lang="en-US" altLang="en-US"/>
          </a:p>
        </p:txBody>
      </p:sp>
    </p:spTree>
    <p:extLst>
      <p:ext uri="{BB962C8B-B14F-4D97-AF65-F5344CB8AC3E}">
        <p14:creationId xmlns:p14="http://schemas.microsoft.com/office/powerpoint/2010/main" val="368165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284BCF6-8452-4415-A914-7900033231A9}"/>
              </a:ext>
            </a:extLst>
          </p:cNvPr>
          <p:cNvSpPr>
            <a:spLocks noGrp="1"/>
          </p:cNvSpPr>
          <p:nvPr>
            <p:ph type="dt" sz="half" idx="10"/>
          </p:nvPr>
        </p:nvSpPr>
        <p:spPr/>
        <p:txBody>
          <a:bodyPr/>
          <a:lstStyle>
            <a:lvl1pPr>
              <a:defRPr/>
            </a:lvl1pPr>
          </a:lstStyle>
          <a:p>
            <a:pPr>
              <a:defRPr/>
            </a:pPr>
            <a:fld id="{72611B7E-7F92-4998-8547-3183300CEA19}" type="datetimeFigureOut">
              <a:rPr lang="en-US"/>
              <a:pPr>
                <a:defRPr/>
              </a:pPr>
              <a:t>3/16/2022</a:t>
            </a:fld>
            <a:endParaRPr lang="en-US"/>
          </a:p>
        </p:txBody>
      </p:sp>
      <p:sp>
        <p:nvSpPr>
          <p:cNvPr id="3" name="Footer Placeholder 4">
            <a:extLst>
              <a:ext uri="{FF2B5EF4-FFF2-40B4-BE49-F238E27FC236}">
                <a16:creationId xmlns:a16="http://schemas.microsoft.com/office/drawing/2014/main" id="{715C9B84-5CAA-40A2-A026-4AF60CC34A0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6496AD9-3475-4E59-A9ED-42311756FD30}"/>
              </a:ext>
            </a:extLst>
          </p:cNvPr>
          <p:cNvSpPr>
            <a:spLocks noGrp="1"/>
          </p:cNvSpPr>
          <p:nvPr>
            <p:ph type="sldNum" sz="quarter" idx="12"/>
          </p:nvPr>
        </p:nvSpPr>
        <p:spPr/>
        <p:txBody>
          <a:bodyPr/>
          <a:lstStyle>
            <a:lvl1pPr>
              <a:defRPr/>
            </a:lvl1pPr>
          </a:lstStyle>
          <a:p>
            <a:fld id="{D06AE1A2-FCC9-49FF-8F9F-F537D9257E7F}" type="slidenum">
              <a:rPr lang="en-US" altLang="en-US"/>
              <a:pPr/>
              <a:t>‹#›</a:t>
            </a:fld>
            <a:endParaRPr lang="en-US" altLang="en-US"/>
          </a:p>
        </p:txBody>
      </p:sp>
    </p:spTree>
    <p:extLst>
      <p:ext uri="{BB962C8B-B14F-4D97-AF65-F5344CB8AC3E}">
        <p14:creationId xmlns:p14="http://schemas.microsoft.com/office/powerpoint/2010/main" val="123906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E1F0584-039A-4C1B-B2AE-17DAA85882C6}"/>
              </a:ext>
            </a:extLst>
          </p:cNvPr>
          <p:cNvSpPr>
            <a:spLocks noGrp="1"/>
          </p:cNvSpPr>
          <p:nvPr>
            <p:ph type="dt" sz="half" idx="10"/>
          </p:nvPr>
        </p:nvSpPr>
        <p:spPr/>
        <p:txBody>
          <a:bodyPr/>
          <a:lstStyle>
            <a:lvl1pPr>
              <a:defRPr/>
            </a:lvl1pPr>
          </a:lstStyle>
          <a:p>
            <a:pPr>
              <a:defRPr/>
            </a:pPr>
            <a:fld id="{D545E037-A93B-4684-95BE-381BC3B920D9}" type="datetimeFigureOut">
              <a:rPr lang="en-US"/>
              <a:pPr>
                <a:defRPr/>
              </a:pPr>
              <a:t>3/16/2022</a:t>
            </a:fld>
            <a:endParaRPr lang="en-US"/>
          </a:p>
        </p:txBody>
      </p:sp>
      <p:sp>
        <p:nvSpPr>
          <p:cNvPr id="6" name="Footer Placeholder 4">
            <a:extLst>
              <a:ext uri="{FF2B5EF4-FFF2-40B4-BE49-F238E27FC236}">
                <a16:creationId xmlns:a16="http://schemas.microsoft.com/office/drawing/2014/main" id="{AE2558DA-66B0-4E83-9F1A-73C48339AAD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8364F26-80C4-4AAA-893F-61629D424932}"/>
              </a:ext>
            </a:extLst>
          </p:cNvPr>
          <p:cNvSpPr>
            <a:spLocks noGrp="1"/>
          </p:cNvSpPr>
          <p:nvPr>
            <p:ph type="sldNum" sz="quarter" idx="12"/>
          </p:nvPr>
        </p:nvSpPr>
        <p:spPr/>
        <p:txBody>
          <a:bodyPr/>
          <a:lstStyle>
            <a:lvl1pPr>
              <a:defRPr/>
            </a:lvl1pPr>
          </a:lstStyle>
          <a:p>
            <a:fld id="{6EDC7C49-5EF2-4568-AAF5-1460517018E4}" type="slidenum">
              <a:rPr lang="en-US" altLang="en-US"/>
              <a:pPr/>
              <a:t>‹#›</a:t>
            </a:fld>
            <a:endParaRPr lang="en-US" altLang="en-US"/>
          </a:p>
        </p:txBody>
      </p:sp>
    </p:spTree>
    <p:extLst>
      <p:ext uri="{BB962C8B-B14F-4D97-AF65-F5344CB8AC3E}">
        <p14:creationId xmlns:p14="http://schemas.microsoft.com/office/powerpoint/2010/main" val="429478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CB823AA-A26A-4E34-8222-758DFDA83FE9}"/>
              </a:ext>
            </a:extLst>
          </p:cNvPr>
          <p:cNvSpPr>
            <a:spLocks noGrp="1"/>
          </p:cNvSpPr>
          <p:nvPr>
            <p:ph type="dt" sz="half" idx="10"/>
          </p:nvPr>
        </p:nvSpPr>
        <p:spPr/>
        <p:txBody>
          <a:bodyPr/>
          <a:lstStyle>
            <a:lvl1pPr>
              <a:defRPr/>
            </a:lvl1pPr>
          </a:lstStyle>
          <a:p>
            <a:pPr>
              <a:defRPr/>
            </a:pPr>
            <a:fld id="{80595CD3-09B0-4132-8FEB-35C06DBDADAA}" type="datetimeFigureOut">
              <a:rPr lang="en-US"/>
              <a:pPr>
                <a:defRPr/>
              </a:pPr>
              <a:t>3/16/2022</a:t>
            </a:fld>
            <a:endParaRPr lang="en-US"/>
          </a:p>
        </p:txBody>
      </p:sp>
      <p:sp>
        <p:nvSpPr>
          <p:cNvPr id="6" name="Footer Placeholder 4">
            <a:extLst>
              <a:ext uri="{FF2B5EF4-FFF2-40B4-BE49-F238E27FC236}">
                <a16:creationId xmlns:a16="http://schemas.microsoft.com/office/drawing/2014/main" id="{DBA1FB2A-E11C-4822-B446-59D64ED4BEC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FD9372E-C90E-4722-AC6A-114B058AB613}"/>
              </a:ext>
            </a:extLst>
          </p:cNvPr>
          <p:cNvSpPr>
            <a:spLocks noGrp="1"/>
          </p:cNvSpPr>
          <p:nvPr>
            <p:ph type="sldNum" sz="quarter" idx="12"/>
          </p:nvPr>
        </p:nvSpPr>
        <p:spPr/>
        <p:txBody>
          <a:bodyPr/>
          <a:lstStyle>
            <a:lvl1pPr>
              <a:defRPr/>
            </a:lvl1pPr>
          </a:lstStyle>
          <a:p>
            <a:fld id="{30E1CA14-F0A3-44C2-A4C7-13A052BC7ACF}" type="slidenum">
              <a:rPr lang="en-US" altLang="en-US"/>
              <a:pPr/>
              <a:t>‹#›</a:t>
            </a:fld>
            <a:endParaRPr lang="en-US" altLang="en-US"/>
          </a:p>
        </p:txBody>
      </p:sp>
    </p:spTree>
    <p:extLst>
      <p:ext uri="{BB962C8B-B14F-4D97-AF65-F5344CB8AC3E}">
        <p14:creationId xmlns:p14="http://schemas.microsoft.com/office/powerpoint/2010/main" val="145273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79F373B-0FE0-44E9-8002-EFB54A9E759A}"/>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A1A000C-7D8B-454D-9865-E59AAE4F05F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E65F16E-3518-4F24-B131-37C6D6516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914377" eaLnBrk="1" fontAlgn="auto" hangingPunct="1">
              <a:spcBef>
                <a:spcPts val="0"/>
              </a:spcBef>
              <a:spcAft>
                <a:spcPts val="0"/>
              </a:spcAft>
              <a:defRPr sz="1200" smtClean="0">
                <a:solidFill>
                  <a:schemeClr val="tx1">
                    <a:tint val="75000"/>
                  </a:schemeClr>
                </a:solidFill>
                <a:latin typeface="+mn-lt"/>
              </a:defRPr>
            </a:lvl1pPr>
          </a:lstStyle>
          <a:p>
            <a:pPr>
              <a:defRPr/>
            </a:pPr>
            <a:fld id="{9CEF4107-256D-4568-A707-BBC27DFE5C28}" type="datetimeFigureOut">
              <a:rPr lang="en-US"/>
              <a:pPr>
                <a:defRPr/>
              </a:pPr>
              <a:t>3/16/2022</a:t>
            </a:fld>
            <a:endParaRPr lang="en-US"/>
          </a:p>
        </p:txBody>
      </p:sp>
      <p:sp>
        <p:nvSpPr>
          <p:cNvPr id="5" name="Footer Placeholder 4">
            <a:extLst>
              <a:ext uri="{FF2B5EF4-FFF2-40B4-BE49-F238E27FC236}">
                <a16:creationId xmlns:a16="http://schemas.microsoft.com/office/drawing/2014/main" id="{F0DBBB89-360F-4C8A-A570-D9F618B69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914377"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A5B4CC7-CB3D-4EEB-B4FD-A9813FEE84E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354C3BD-D6B9-451F-92D9-D567E7CCBF6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C0C76-2E4D-4F28-8074-E2276FB03FE9}"/>
              </a:ext>
            </a:extLst>
          </p:cNvPr>
          <p:cNvSpPr/>
          <p:nvPr/>
        </p:nvSpPr>
        <p:spPr>
          <a:xfrm>
            <a:off x="0" y="0"/>
            <a:ext cx="12192000" cy="6858000"/>
          </a:xfrm>
          <a:prstGeom prst="rect">
            <a:avLst/>
          </a:prstGeom>
          <a:solidFill>
            <a:schemeClr val="bg2">
              <a:lumMod val="1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defTabSz="914377" eaLnBrk="1" fontAlgn="auto" hangingPunct="1">
              <a:spcBef>
                <a:spcPts val="0"/>
              </a:spcBef>
              <a:spcAft>
                <a:spcPts val="0"/>
              </a:spcAft>
              <a:defRPr/>
            </a:pPr>
            <a:endParaRPr lang="en-US" sz="2400"/>
          </a:p>
        </p:txBody>
      </p:sp>
      <p:sp>
        <p:nvSpPr>
          <p:cNvPr id="5" name="Oval 4">
            <a:extLst>
              <a:ext uri="{FF2B5EF4-FFF2-40B4-BE49-F238E27FC236}">
                <a16:creationId xmlns:a16="http://schemas.microsoft.com/office/drawing/2014/main" id="{263E54BE-9F13-4630-B84B-2D9531615ABD}"/>
              </a:ext>
            </a:extLst>
          </p:cNvPr>
          <p:cNvSpPr/>
          <p:nvPr/>
        </p:nvSpPr>
        <p:spPr>
          <a:xfrm>
            <a:off x="412750" y="219075"/>
            <a:ext cx="3209925" cy="3209925"/>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2400">
              <a:solidFill>
                <a:srgbClr val="FF0000"/>
              </a:solidFill>
            </a:endParaRPr>
          </a:p>
        </p:txBody>
      </p:sp>
      <p:sp>
        <p:nvSpPr>
          <p:cNvPr id="6" name="Oval 5">
            <a:extLst>
              <a:ext uri="{FF2B5EF4-FFF2-40B4-BE49-F238E27FC236}">
                <a16:creationId xmlns:a16="http://schemas.microsoft.com/office/drawing/2014/main" id="{A84E2191-A239-4AF9-A739-AAD30E60BFA6}"/>
              </a:ext>
            </a:extLst>
          </p:cNvPr>
          <p:cNvSpPr/>
          <p:nvPr/>
        </p:nvSpPr>
        <p:spPr>
          <a:xfrm>
            <a:off x="1682750" y="1933575"/>
            <a:ext cx="3209925" cy="3209925"/>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2400"/>
          </a:p>
        </p:txBody>
      </p:sp>
      <p:sp>
        <p:nvSpPr>
          <p:cNvPr id="4101" name="Rectangle 7">
            <a:extLst>
              <a:ext uri="{FF2B5EF4-FFF2-40B4-BE49-F238E27FC236}">
                <a16:creationId xmlns:a16="http://schemas.microsoft.com/office/drawing/2014/main" id="{3D25E01B-F51B-48DD-8D9D-4D20B1588949}"/>
              </a:ext>
            </a:extLst>
          </p:cNvPr>
          <p:cNvSpPr>
            <a:spLocks noChangeArrowheads="1"/>
          </p:cNvSpPr>
          <p:nvPr/>
        </p:nvSpPr>
        <p:spPr bwMode="auto">
          <a:xfrm>
            <a:off x="6162675" y="1196404"/>
            <a:ext cx="4608198" cy="32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4800" b="1" dirty="0">
                <a:solidFill>
                  <a:schemeClr val="accent1"/>
                </a:solidFill>
                <a:latin typeface="Raleway" panose="020B0604020202020204" pitchFamily="2" charset="0"/>
              </a:rPr>
              <a:t>CMPG213  GROUP11 Presentation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a:extLst>
              <a:ext uri="{FF2B5EF4-FFF2-40B4-BE49-F238E27FC236}">
                <a16:creationId xmlns:a16="http://schemas.microsoft.com/office/drawing/2014/main" id="{BE31950A-299F-4B12-BF4D-651394AF3C68}"/>
              </a:ext>
            </a:extLst>
          </p:cNvPr>
          <p:cNvGrpSpPr>
            <a:grpSpLocks/>
          </p:cNvGrpSpPr>
          <p:nvPr/>
        </p:nvGrpSpPr>
        <p:grpSpPr bwMode="auto">
          <a:xfrm>
            <a:off x="566738" y="476144"/>
            <a:ext cx="11058525" cy="1178039"/>
            <a:chOff x="567056" y="174656"/>
            <a:chExt cx="11057886" cy="1378501"/>
          </a:xfrm>
        </p:grpSpPr>
        <p:sp>
          <p:nvSpPr>
            <p:cNvPr id="5" name="Rectangle 4">
              <a:extLst>
                <a:ext uri="{FF2B5EF4-FFF2-40B4-BE49-F238E27FC236}">
                  <a16:creationId xmlns:a16="http://schemas.microsoft.com/office/drawing/2014/main" id="{BC168426-34BD-46BF-A075-3A8DEE5C85B8}"/>
                </a:ext>
              </a:extLst>
            </p:cNvPr>
            <p:cNvSpPr>
              <a:spLocks noChangeArrowheads="1"/>
            </p:cNvSpPr>
            <p:nvPr/>
          </p:nvSpPr>
          <p:spPr bwMode="auto">
            <a:xfrm>
              <a:off x="567056" y="1159318"/>
              <a:ext cx="11057886" cy="3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b="0" i="0" u="none" strike="noStrike" dirty="0">
                  <a:effectLst/>
                  <a:latin typeface="Raleway" pitchFamily="2" charset="0"/>
                </a:rPr>
                <a:t>This project will develop a Laboratory Integrated Management System that will improve the functionality of the current system by enhancing:</a:t>
              </a:r>
              <a:endParaRPr lang="en-US" sz="1200" dirty="0">
                <a:latin typeface="Raleway" pitchFamily="2" charset="0"/>
              </a:endParaRPr>
            </a:p>
          </p:txBody>
        </p:sp>
        <p:sp>
          <p:nvSpPr>
            <p:cNvPr id="6" name="Rectangle 7">
              <a:extLst>
                <a:ext uri="{FF2B5EF4-FFF2-40B4-BE49-F238E27FC236}">
                  <a16:creationId xmlns:a16="http://schemas.microsoft.com/office/drawing/2014/main" id="{8D174743-0A15-4DCC-9078-E741A7A881CE}"/>
                </a:ext>
              </a:extLst>
            </p:cNvPr>
            <p:cNvSpPr>
              <a:spLocks noChangeArrowheads="1"/>
            </p:cNvSpPr>
            <p:nvPr/>
          </p:nvSpPr>
          <p:spPr bwMode="auto">
            <a:xfrm>
              <a:off x="567056" y="174656"/>
              <a:ext cx="11057886" cy="96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SCOPE DEFINITION</a:t>
              </a:r>
            </a:p>
          </p:txBody>
        </p:sp>
      </p:grpSp>
      <p:grpSp>
        <p:nvGrpSpPr>
          <p:cNvPr id="7" name="Group 6">
            <a:extLst>
              <a:ext uri="{FF2B5EF4-FFF2-40B4-BE49-F238E27FC236}">
                <a16:creationId xmlns:a16="http://schemas.microsoft.com/office/drawing/2014/main" id="{7106D471-C041-4388-8E2E-D36B5A55E0ED}"/>
              </a:ext>
            </a:extLst>
          </p:cNvPr>
          <p:cNvGrpSpPr>
            <a:grpSpLocks/>
          </p:cNvGrpSpPr>
          <p:nvPr/>
        </p:nvGrpSpPr>
        <p:grpSpPr bwMode="auto">
          <a:xfrm>
            <a:off x="1177925" y="1974852"/>
            <a:ext cx="5035550" cy="731839"/>
            <a:chOff x="741316" y="1959863"/>
            <a:chExt cx="5036573" cy="731155"/>
          </a:xfrm>
        </p:grpSpPr>
        <p:sp>
          <p:nvSpPr>
            <p:cNvPr id="8" name="Oval 7">
              <a:extLst>
                <a:ext uri="{FF2B5EF4-FFF2-40B4-BE49-F238E27FC236}">
                  <a16:creationId xmlns:a16="http://schemas.microsoft.com/office/drawing/2014/main" id="{39E32916-1780-46FC-8496-7AAFF7640C19}"/>
                </a:ext>
              </a:extLst>
            </p:cNvPr>
            <p:cNvSpPr/>
            <p:nvPr/>
          </p:nvSpPr>
          <p:spPr>
            <a:xfrm>
              <a:off x="741316" y="1959863"/>
              <a:ext cx="731987" cy="731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9A79CB73-1C43-4931-A4C3-F0C4F1635529}"/>
                </a:ext>
              </a:extLst>
            </p:cNvPr>
            <p:cNvSpPr>
              <a:spLocks noChangeArrowheads="1"/>
            </p:cNvSpPr>
            <p:nvPr/>
          </p:nvSpPr>
          <p:spPr bwMode="auto">
            <a:xfrm>
              <a:off x="1473303" y="2242174"/>
              <a:ext cx="4304586"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10" name="Rectangle 7">
              <a:extLst>
                <a:ext uri="{FF2B5EF4-FFF2-40B4-BE49-F238E27FC236}">
                  <a16:creationId xmlns:a16="http://schemas.microsoft.com/office/drawing/2014/main" id="{8DD19619-941E-4D82-A2A0-BE53DAEAFF00}"/>
                </a:ext>
              </a:extLst>
            </p:cNvPr>
            <p:cNvSpPr>
              <a:spLocks noChangeArrowheads="1"/>
            </p:cNvSpPr>
            <p:nvPr/>
          </p:nvSpPr>
          <p:spPr bwMode="auto">
            <a:xfrm>
              <a:off x="1473303" y="2045625"/>
              <a:ext cx="4304586"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Staff Maintenance </a:t>
              </a:r>
            </a:p>
          </p:txBody>
        </p:sp>
      </p:grpSp>
      <p:grpSp>
        <p:nvGrpSpPr>
          <p:cNvPr id="11" name="Group 10">
            <a:extLst>
              <a:ext uri="{FF2B5EF4-FFF2-40B4-BE49-F238E27FC236}">
                <a16:creationId xmlns:a16="http://schemas.microsoft.com/office/drawing/2014/main" id="{4356DD4D-F363-426B-853D-BEB3C68E1E11}"/>
              </a:ext>
            </a:extLst>
          </p:cNvPr>
          <p:cNvGrpSpPr>
            <a:grpSpLocks/>
          </p:cNvGrpSpPr>
          <p:nvPr/>
        </p:nvGrpSpPr>
        <p:grpSpPr bwMode="auto">
          <a:xfrm>
            <a:off x="6351588" y="1923049"/>
            <a:ext cx="5037137" cy="783640"/>
            <a:chOff x="741316" y="1908110"/>
            <a:chExt cx="5036573" cy="782908"/>
          </a:xfrm>
        </p:grpSpPr>
        <p:sp>
          <p:nvSpPr>
            <p:cNvPr id="12" name="Oval 11">
              <a:extLst>
                <a:ext uri="{FF2B5EF4-FFF2-40B4-BE49-F238E27FC236}">
                  <a16:creationId xmlns:a16="http://schemas.microsoft.com/office/drawing/2014/main" id="{D9E0CB56-E652-4FE3-A389-EC0EA334F0FA}"/>
                </a:ext>
              </a:extLst>
            </p:cNvPr>
            <p:cNvSpPr/>
            <p:nvPr/>
          </p:nvSpPr>
          <p:spPr>
            <a:xfrm>
              <a:off x="741316" y="1959863"/>
              <a:ext cx="731755" cy="731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BA973B4-C1A9-47A3-B2DD-89067CB2AD9E}"/>
                </a:ext>
              </a:extLst>
            </p:cNvPr>
            <p:cNvSpPr>
              <a:spLocks noChangeArrowheads="1"/>
            </p:cNvSpPr>
            <p:nvPr/>
          </p:nvSpPr>
          <p:spPr bwMode="auto">
            <a:xfrm>
              <a:off x="1473071" y="2242174"/>
              <a:ext cx="4304818"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14" name="Rectangle 7">
              <a:extLst>
                <a:ext uri="{FF2B5EF4-FFF2-40B4-BE49-F238E27FC236}">
                  <a16:creationId xmlns:a16="http://schemas.microsoft.com/office/drawing/2014/main" id="{4157FF3E-D4CF-4FD0-AECF-2DF972AD97D7}"/>
                </a:ext>
              </a:extLst>
            </p:cNvPr>
            <p:cNvSpPr>
              <a:spLocks noChangeArrowheads="1"/>
            </p:cNvSpPr>
            <p:nvPr/>
          </p:nvSpPr>
          <p:spPr bwMode="auto">
            <a:xfrm>
              <a:off x="1473071" y="1908110"/>
              <a:ext cx="4304818"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Analytical Test Maintenance</a:t>
              </a:r>
            </a:p>
          </p:txBody>
        </p:sp>
      </p:grpSp>
      <p:grpSp>
        <p:nvGrpSpPr>
          <p:cNvPr id="15" name="Group 14">
            <a:extLst>
              <a:ext uri="{FF2B5EF4-FFF2-40B4-BE49-F238E27FC236}">
                <a16:creationId xmlns:a16="http://schemas.microsoft.com/office/drawing/2014/main" id="{5C1E2DF7-405C-4202-80D9-04CC19802B16}"/>
              </a:ext>
            </a:extLst>
          </p:cNvPr>
          <p:cNvGrpSpPr>
            <a:grpSpLocks/>
          </p:cNvGrpSpPr>
          <p:nvPr/>
        </p:nvGrpSpPr>
        <p:grpSpPr bwMode="auto">
          <a:xfrm>
            <a:off x="1177925" y="3395947"/>
            <a:ext cx="5035550" cy="780766"/>
            <a:chOff x="741316" y="1910981"/>
            <a:chExt cx="5036573" cy="780037"/>
          </a:xfrm>
        </p:grpSpPr>
        <p:sp>
          <p:nvSpPr>
            <p:cNvPr id="16" name="Oval 15">
              <a:extLst>
                <a:ext uri="{FF2B5EF4-FFF2-40B4-BE49-F238E27FC236}">
                  <a16:creationId xmlns:a16="http://schemas.microsoft.com/office/drawing/2014/main" id="{8B260B42-7F0C-4ACA-93CA-E2FCCB7A91CC}"/>
                </a:ext>
              </a:extLst>
            </p:cNvPr>
            <p:cNvSpPr/>
            <p:nvPr/>
          </p:nvSpPr>
          <p:spPr>
            <a:xfrm>
              <a:off x="741316" y="1959863"/>
              <a:ext cx="731987" cy="731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dirty="0"/>
            </a:p>
          </p:txBody>
        </p:sp>
        <p:sp>
          <p:nvSpPr>
            <p:cNvPr id="17" name="Rectangle 16">
              <a:extLst>
                <a:ext uri="{FF2B5EF4-FFF2-40B4-BE49-F238E27FC236}">
                  <a16:creationId xmlns:a16="http://schemas.microsoft.com/office/drawing/2014/main" id="{3E1F5FEA-B833-4E7A-AA1B-D4E8D71DDCDA}"/>
                </a:ext>
              </a:extLst>
            </p:cNvPr>
            <p:cNvSpPr>
              <a:spLocks noChangeArrowheads="1"/>
            </p:cNvSpPr>
            <p:nvPr/>
          </p:nvSpPr>
          <p:spPr bwMode="auto">
            <a:xfrm>
              <a:off x="1473303" y="2242174"/>
              <a:ext cx="4304586"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18" name="Rectangle 7">
              <a:extLst>
                <a:ext uri="{FF2B5EF4-FFF2-40B4-BE49-F238E27FC236}">
                  <a16:creationId xmlns:a16="http://schemas.microsoft.com/office/drawing/2014/main" id="{9EDD6709-CC9B-4EC5-84AC-D5C0993674AB}"/>
                </a:ext>
              </a:extLst>
            </p:cNvPr>
            <p:cNvSpPr>
              <a:spLocks noChangeArrowheads="1"/>
            </p:cNvSpPr>
            <p:nvPr/>
          </p:nvSpPr>
          <p:spPr bwMode="auto">
            <a:xfrm>
              <a:off x="1473303" y="1910981"/>
              <a:ext cx="4304586"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Client Maintenance</a:t>
              </a:r>
            </a:p>
          </p:txBody>
        </p:sp>
      </p:grpSp>
      <p:grpSp>
        <p:nvGrpSpPr>
          <p:cNvPr id="19" name="Group 18">
            <a:extLst>
              <a:ext uri="{FF2B5EF4-FFF2-40B4-BE49-F238E27FC236}">
                <a16:creationId xmlns:a16="http://schemas.microsoft.com/office/drawing/2014/main" id="{995685C5-E96F-4120-B8E2-7BDD5DFFC39B}"/>
              </a:ext>
            </a:extLst>
          </p:cNvPr>
          <p:cNvGrpSpPr>
            <a:grpSpLocks/>
          </p:cNvGrpSpPr>
          <p:nvPr/>
        </p:nvGrpSpPr>
        <p:grpSpPr bwMode="auto">
          <a:xfrm>
            <a:off x="6351588" y="3444877"/>
            <a:ext cx="5037137" cy="731839"/>
            <a:chOff x="741316" y="1959863"/>
            <a:chExt cx="5036573" cy="731155"/>
          </a:xfrm>
        </p:grpSpPr>
        <p:sp>
          <p:nvSpPr>
            <p:cNvPr id="20" name="Oval 19">
              <a:extLst>
                <a:ext uri="{FF2B5EF4-FFF2-40B4-BE49-F238E27FC236}">
                  <a16:creationId xmlns:a16="http://schemas.microsoft.com/office/drawing/2014/main" id="{1FA324DD-0999-482C-A118-23AC9800CE19}"/>
                </a:ext>
              </a:extLst>
            </p:cNvPr>
            <p:cNvSpPr/>
            <p:nvPr/>
          </p:nvSpPr>
          <p:spPr>
            <a:xfrm>
              <a:off x="741316" y="1959863"/>
              <a:ext cx="731755" cy="731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1" name="Rectangle 20">
              <a:extLst>
                <a:ext uri="{FF2B5EF4-FFF2-40B4-BE49-F238E27FC236}">
                  <a16:creationId xmlns:a16="http://schemas.microsoft.com/office/drawing/2014/main" id="{7F7E84F6-C90A-4310-B041-63C32AC3A81F}"/>
                </a:ext>
              </a:extLst>
            </p:cNvPr>
            <p:cNvSpPr>
              <a:spLocks noChangeArrowheads="1"/>
            </p:cNvSpPr>
            <p:nvPr/>
          </p:nvSpPr>
          <p:spPr bwMode="auto">
            <a:xfrm>
              <a:off x="1473071" y="2242174"/>
              <a:ext cx="4304818"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22" name="Rectangle 7">
              <a:extLst>
                <a:ext uri="{FF2B5EF4-FFF2-40B4-BE49-F238E27FC236}">
                  <a16:creationId xmlns:a16="http://schemas.microsoft.com/office/drawing/2014/main" id="{F080FF42-D777-4864-8EDA-36F3CD6A3743}"/>
                </a:ext>
              </a:extLst>
            </p:cNvPr>
            <p:cNvSpPr>
              <a:spLocks noChangeArrowheads="1"/>
            </p:cNvSpPr>
            <p:nvPr/>
          </p:nvSpPr>
          <p:spPr bwMode="auto">
            <a:xfrm>
              <a:off x="1473071" y="1991304"/>
              <a:ext cx="4304818"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Sample Logging</a:t>
              </a:r>
            </a:p>
          </p:txBody>
        </p:sp>
      </p:grpSp>
      <p:grpSp>
        <p:nvGrpSpPr>
          <p:cNvPr id="23" name="Group 22">
            <a:extLst>
              <a:ext uri="{FF2B5EF4-FFF2-40B4-BE49-F238E27FC236}">
                <a16:creationId xmlns:a16="http://schemas.microsoft.com/office/drawing/2014/main" id="{2CE36282-4CC2-425B-953B-F6971C141CE3}"/>
              </a:ext>
            </a:extLst>
          </p:cNvPr>
          <p:cNvGrpSpPr>
            <a:grpSpLocks/>
          </p:cNvGrpSpPr>
          <p:nvPr/>
        </p:nvGrpSpPr>
        <p:grpSpPr bwMode="auto">
          <a:xfrm>
            <a:off x="1177925" y="5060952"/>
            <a:ext cx="5089901" cy="731839"/>
            <a:chOff x="741316" y="1959863"/>
            <a:chExt cx="5090935" cy="731155"/>
          </a:xfrm>
        </p:grpSpPr>
        <p:sp>
          <p:nvSpPr>
            <p:cNvPr id="24" name="Oval 23">
              <a:extLst>
                <a:ext uri="{FF2B5EF4-FFF2-40B4-BE49-F238E27FC236}">
                  <a16:creationId xmlns:a16="http://schemas.microsoft.com/office/drawing/2014/main" id="{5FE11055-111D-4480-B229-7811292ED26E}"/>
                </a:ext>
              </a:extLst>
            </p:cNvPr>
            <p:cNvSpPr/>
            <p:nvPr/>
          </p:nvSpPr>
          <p:spPr>
            <a:xfrm>
              <a:off x="741316" y="1959863"/>
              <a:ext cx="731987" cy="731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5" name="Rectangle 24">
              <a:extLst>
                <a:ext uri="{FF2B5EF4-FFF2-40B4-BE49-F238E27FC236}">
                  <a16:creationId xmlns:a16="http://schemas.microsoft.com/office/drawing/2014/main" id="{DBB420E1-53B2-485D-AE72-732ED5303927}"/>
                </a:ext>
              </a:extLst>
            </p:cNvPr>
            <p:cNvSpPr>
              <a:spLocks noChangeArrowheads="1"/>
            </p:cNvSpPr>
            <p:nvPr/>
          </p:nvSpPr>
          <p:spPr bwMode="auto">
            <a:xfrm>
              <a:off x="1473303" y="2242174"/>
              <a:ext cx="4304586"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26" name="Rectangle 7">
              <a:extLst>
                <a:ext uri="{FF2B5EF4-FFF2-40B4-BE49-F238E27FC236}">
                  <a16:creationId xmlns:a16="http://schemas.microsoft.com/office/drawing/2014/main" id="{8CFC17B2-27FA-4109-9EE7-E29BA12478F4}"/>
                </a:ext>
              </a:extLst>
            </p:cNvPr>
            <p:cNvSpPr>
              <a:spLocks noChangeArrowheads="1"/>
            </p:cNvSpPr>
            <p:nvPr/>
          </p:nvSpPr>
          <p:spPr bwMode="auto">
            <a:xfrm>
              <a:off x="1527665" y="2049590"/>
              <a:ext cx="4304586"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Work Request Maintenance</a:t>
              </a:r>
            </a:p>
          </p:txBody>
        </p:sp>
      </p:grpSp>
      <p:grpSp>
        <p:nvGrpSpPr>
          <p:cNvPr id="27" name="Group 26">
            <a:extLst>
              <a:ext uri="{FF2B5EF4-FFF2-40B4-BE49-F238E27FC236}">
                <a16:creationId xmlns:a16="http://schemas.microsoft.com/office/drawing/2014/main" id="{5DBF2109-8832-416F-842B-3A6F15E84DC1}"/>
              </a:ext>
            </a:extLst>
          </p:cNvPr>
          <p:cNvGrpSpPr>
            <a:grpSpLocks/>
          </p:cNvGrpSpPr>
          <p:nvPr/>
        </p:nvGrpSpPr>
        <p:grpSpPr bwMode="auto">
          <a:xfrm>
            <a:off x="6351588" y="5060952"/>
            <a:ext cx="5037137" cy="731839"/>
            <a:chOff x="741316" y="1959863"/>
            <a:chExt cx="5036573" cy="731155"/>
          </a:xfrm>
        </p:grpSpPr>
        <p:sp>
          <p:nvSpPr>
            <p:cNvPr id="28" name="Oval 27">
              <a:extLst>
                <a:ext uri="{FF2B5EF4-FFF2-40B4-BE49-F238E27FC236}">
                  <a16:creationId xmlns:a16="http://schemas.microsoft.com/office/drawing/2014/main" id="{2F8E21F6-4D39-41B9-B7F5-BC784E86CFC5}"/>
                </a:ext>
              </a:extLst>
            </p:cNvPr>
            <p:cNvSpPr/>
            <p:nvPr/>
          </p:nvSpPr>
          <p:spPr>
            <a:xfrm>
              <a:off x="741316" y="1959863"/>
              <a:ext cx="731755" cy="731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9" name="Rectangle 28">
              <a:extLst>
                <a:ext uri="{FF2B5EF4-FFF2-40B4-BE49-F238E27FC236}">
                  <a16:creationId xmlns:a16="http://schemas.microsoft.com/office/drawing/2014/main" id="{B744B2AE-BC5A-4C0D-9E6C-C21194D49149}"/>
                </a:ext>
              </a:extLst>
            </p:cNvPr>
            <p:cNvSpPr>
              <a:spLocks noChangeArrowheads="1"/>
            </p:cNvSpPr>
            <p:nvPr/>
          </p:nvSpPr>
          <p:spPr bwMode="auto">
            <a:xfrm>
              <a:off x="1473071" y="2242174"/>
              <a:ext cx="4304818"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30" name="Rectangle 7">
              <a:extLst>
                <a:ext uri="{FF2B5EF4-FFF2-40B4-BE49-F238E27FC236}">
                  <a16:creationId xmlns:a16="http://schemas.microsoft.com/office/drawing/2014/main" id="{456B53B5-43D2-403F-9729-B852B3655A88}"/>
                </a:ext>
              </a:extLst>
            </p:cNvPr>
            <p:cNvSpPr>
              <a:spLocks noChangeArrowheads="1"/>
            </p:cNvSpPr>
            <p:nvPr/>
          </p:nvSpPr>
          <p:spPr bwMode="auto">
            <a:xfrm>
              <a:off x="1473071" y="1997937"/>
              <a:ext cx="4304818"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Invoice Processing </a:t>
              </a:r>
            </a:p>
          </p:txBody>
        </p:sp>
      </p:grpSp>
      <p:sp>
        <p:nvSpPr>
          <p:cNvPr id="35" name="AutoShape 131">
            <a:extLst>
              <a:ext uri="{FF2B5EF4-FFF2-40B4-BE49-F238E27FC236}">
                <a16:creationId xmlns:a16="http://schemas.microsoft.com/office/drawing/2014/main" id="{11FE2081-4F77-4FFC-9662-4D5A8FE88306}"/>
              </a:ext>
            </a:extLst>
          </p:cNvPr>
          <p:cNvSpPr>
            <a:spLocks/>
          </p:cNvSpPr>
          <p:nvPr/>
        </p:nvSpPr>
        <p:spPr bwMode="auto">
          <a:xfrm>
            <a:off x="1353344" y="5236371"/>
            <a:ext cx="381000" cy="381000"/>
          </a:xfrm>
          <a:custGeom>
            <a:avLst/>
            <a:gdLst>
              <a:gd name="T0" fmla="*/ 21600 w 21600"/>
              <a:gd name="T1" fmla="*/ 7152 h 21600"/>
              <a:gd name="T2" fmla="*/ 20915 w 21600"/>
              <a:gd name="T3" fmla="*/ 9462 h 21600"/>
              <a:gd name="T4" fmla="*/ 19505 w 21600"/>
              <a:gd name="T5" fmla="*/ 11311 h 21600"/>
              <a:gd name="T6" fmla="*/ 17543 w 21600"/>
              <a:gd name="T7" fmla="*/ 12545 h 21600"/>
              <a:gd name="T8" fmla="*/ 15176 w 21600"/>
              <a:gd name="T9" fmla="*/ 12988 h 21600"/>
              <a:gd name="T10" fmla="*/ 13457 w 21600"/>
              <a:gd name="T11" fmla="*/ 12760 h 21600"/>
              <a:gd name="T12" fmla="*/ 5244 w 21600"/>
              <a:gd name="T13" fmla="*/ 20965 h 21600"/>
              <a:gd name="T14" fmla="*/ 3726 w 21600"/>
              <a:gd name="T15" fmla="*/ 21600 h 21600"/>
              <a:gd name="T16" fmla="*/ 2166 w 21600"/>
              <a:gd name="T17" fmla="*/ 20965 h 21600"/>
              <a:gd name="T18" fmla="*/ 1484 w 21600"/>
              <a:gd name="T19" fmla="*/ 20321 h 21600"/>
              <a:gd name="T20" fmla="*/ 779 w 21600"/>
              <a:gd name="T21" fmla="*/ 19618 h 21600"/>
              <a:gd name="T22" fmla="*/ 224 w 21600"/>
              <a:gd name="T23" fmla="*/ 18827 h 21600"/>
              <a:gd name="T24" fmla="*/ 0 w 21600"/>
              <a:gd name="T25" fmla="*/ 17909 h 21600"/>
              <a:gd name="T26" fmla="*/ 170 w 21600"/>
              <a:gd name="T27" fmla="*/ 17062 h 21600"/>
              <a:gd name="T28" fmla="*/ 637 w 21600"/>
              <a:gd name="T29" fmla="*/ 16368 h 21600"/>
              <a:gd name="T30" fmla="*/ 8893 w 21600"/>
              <a:gd name="T31" fmla="*/ 8135 h 21600"/>
              <a:gd name="T32" fmla="*/ 8661 w 21600"/>
              <a:gd name="T33" fmla="*/ 6486 h 21600"/>
              <a:gd name="T34" fmla="*/ 9176 w 21600"/>
              <a:gd name="T35" fmla="*/ 3964 h 21600"/>
              <a:gd name="T36" fmla="*/ 10566 w 21600"/>
              <a:gd name="T37" fmla="*/ 1897 h 21600"/>
              <a:gd name="T38" fmla="*/ 12622 w 21600"/>
              <a:gd name="T39" fmla="*/ 514 h 21600"/>
              <a:gd name="T40" fmla="*/ 15130 w 21600"/>
              <a:gd name="T41" fmla="*/ 0 h 21600"/>
              <a:gd name="T42" fmla="*/ 17588 w 21600"/>
              <a:gd name="T43" fmla="*/ 486 h 21600"/>
              <a:gd name="T44" fmla="*/ 19683 w 21600"/>
              <a:gd name="T45" fmla="*/ 1849 h 21600"/>
              <a:gd name="T46" fmla="*/ 13692 w 21600"/>
              <a:gd name="T47" fmla="*/ 4038 h 21600"/>
              <a:gd name="T48" fmla="*/ 13109 w 21600"/>
              <a:gd name="T49" fmla="*/ 7228 h 21600"/>
              <a:gd name="T50" fmla="*/ 15603 w 21600"/>
              <a:gd name="T51" fmla="*/ 9295 h 21600"/>
              <a:gd name="T52" fmla="*/ 21600 w 21600"/>
              <a:gd name="T53" fmla="*/ 7152 h 21600"/>
              <a:gd name="T54" fmla="*/ 3720 w 21600"/>
              <a:gd name="T55" fmla="*/ 18991 h 21600"/>
              <a:gd name="T56" fmla="*/ 4479 w 21600"/>
              <a:gd name="T57" fmla="*/ 18675 h 21600"/>
              <a:gd name="T58" fmla="*/ 4791 w 21600"/>
              <a:gd name="T59" fmla="*/ 17910 h 21600"/>
              <a:gd name="T60" fmla="*/ 4473 w 21600"/>
              <a:gd name="T61" fmla="*/ 17133 h 21600"/>
              <a:gd name="T62" fmla="*/ 3720 w 21600"/>
              <a:gd name="T63" fmla="*/ 16831 h 21600"/>
              <a:gd name="T64" fmla="*/ 2942 w 21600"/>
              <a:gd name="T65" fmla="*/ 17139 h 21600"/>
              <a:gd name="T66" fmla="*/ 2639 w 21600"/>
              <a:gd name="T67" fmla="*/ 17910 h 21600"/>
              <a:gd name="T68" fmla="*/ 2942 w 21600"/>
              <a:gd name="T69" fmla="*/ 18675 h 21600"/>
              <a:gd name="T70" fmla="*/ 3720 w 21600"/>
              <a:gd name="T71" fmla="*/ 1899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600" h="21600">
                <a:moveTo>
                  <a:pt x="21600" y="7152"/>
                </a:moveTo>
                <a:cubicBezTo>
                  <a:pt x="21509" y="7979"/>
                  <a:pt x="21283" y="8750"/>
                  <a:pt x="20915" y="9462"/>
                </a:cubicBezTo>
                <a:cubicBezTo>
                  <a:pt x="20550" y="10173"/>
                  <a:pt x="20080" y="10792"/>
                  <a:pt x="19505" y="11311"/>
                </a:cubicBezTo>
                <a:cubicBezTo>
                  <a:pt x="18933" y="11836"/>
                  <a:pt x="18276" y="12246"/>
                  <a:pt x="17543" y="12545"/>
                </a:cubicBezTo>
                <a:cubicBezTo>
                  <a:pt x="16804" y="12839"/>
                  <a:pt x="16017" y="12988"/>
                  <a:pt x="15176" y="12988"/>
                </a:cubicBezTo>
                <a:cubicBezTo>
                  <a:pt x="14627" y="12988"/>
                  <a:pt x="14049" y="12915"/>
                  <a:pt x="13457" y="12760"/>
                </a:cubicBezTo>
                <a:lnTo>
                  <a:pt x="5244" y="20965"/>
                </a:lnTo>
                <a:cubicBezTo>
                  <a:pt x="4819" y="21385"/>
                  <a:pt x="4312" y="21600"/>
                  <a:pt x="3726" y="21600"/>
                </a:cubicBezTo>
                <a:cubicBezTo>
                  <a:pt x="3112" y="21600"/>
                  <a:pt x="2593" y="21388"/>
                  <a:pt x="2166" y="20965"/>
                </a:cubicBezTo>
                <a:cubicBezTo>
                  <a:pt x="1959" y="20759"/>
                  <a:pt x="1730" y="20544"/>
                  <a:pt x="1484" y="20321"/>
                </a:cubicBezTo>
                <a:cubicBezTo>
                  <a:pt x="1234" y="20101"/>
                  <a:pt x="999" y="19866"/>
                  <a:pt x="779" y="19618"/>
                </a:cubicBezTo>
                <a:cubicBezTo>
                  <a:pt x="558" y="19369"/>
                  <a:pt x="371" y="19107"/>
                  <a:pt x="224" y="18827"/>
                </a:cubicBezTo>
                <a:cubicBezTo>
                  <a:pt x="74" y="18548"/>
                  <a:pt x="0" y="18243"/>
                  <a:pt x="0" y="17909"/>
                </a:cubicBezTo>
                <a:cubicBezTo>
                  <a:pt x="0" y="17613"/>
                  <a:pt x="57" y="17331"/>
                  <a:pt x="170" y="17062"/>
                </a:cubicBezTo>
                <a:cubicBezTo>
                  <a:pt x="283" y="16797"/>
                  <a:pt x="439" y="16565"/>
                  <a:pt x="637" y="16368"/>
                </a:cubicBezTo>
                <a:lnTo>
                  <a:pt x="8893" y="8135"/>
                </a:lnTo>
                <a:cubicBezTo>
                  <a:pt x="8743" y="7542"/>
                  <a:pt x="8669" y="6994"/>
                  <a:pt x="8661" y="6486"/>
                </a:cubicBezTo>
                <a:cubicBezTo>
                  <a:pt x="8661" y="5605"/>
                  <a:pt x="8834" y="4766"/>
                  <a:pt x="9176" y="3964"/>
                </a:cubicBezTo>
                <a:cubicBezTo>
                  <a:pt x="9522" y="3168"/>
                  <a:pt x="9983" y="2479"/>
                  <a:pt x="10566" y="1897"/>
                </a:cubicBezTo>
                <a:cubicBezTo>
                  <a:pt x="11150" y="1316"/>
                  <a:pt x="11832" y="855"/>
                  <a:pt x="12622" y="514"/>
                </a:cubicBezTo>
                <a:cubicBezTo>
                  <a:pt x="13406" y="172"/>
                  <a:pt x="14241" y="0"/>
                  <a:pt x="15130" y="0"/>
                </a:cubicBezTo>
                <a:cubicBezTo>
                  <a:pt x="15980" y="0"/>
                  <a:pt x="16798" y="161"/>
                  <a:pt x="17588" y="486"/>
                </a:cubicBezTo>
                <a:cubicBezTo>
                  <a:pt x="18378" y="813"/>
                  <a:pt x="19077" y="1265"/>
                  <a:pt x="19683" y="1849"/>
                </a:cubicBezTo>
                <a:lnTo>
                  <a:pt x="13692" y="4038"/>
                </a:lnTo>
                <a:lnTo>
                  <a:pt x="13109" y="7228"/>
                </a:lnTo>
                <a:lnTo>
                  <a:pt x="15603" y="9295"/>
                </a:lnTo>
                <a:lnTo>
                  <a:pt x="21600" y="7152"/>
                </a:lnTo>
                <a:close/>
                <a:moveTo>
                  <a:pt x="3720" y="18991"/>
                </a:moveTo>
                <a:cubicBezTo>
                  <a:pt x="4018" y="18991"/>
                  <a:pt x="4270" y="18887"/>
                  <a:pt x="4479" y="18675"/>
                </a:cubicBezTo>
                <a:cubicBezTo>
                  <a:pt x="4689" y="18463"/>
                  <a:pt x="4791" y="18209"/>
                  <a:pt x="4791" y="17910"/>
                </a:cubicBezTo>
                <a:cubicBezTo>
                  <a:pt x="4791" y="17593"/>
                  <a:pt x="4686" y="17334"/>
                  <a:pt x="4473" y="17133"/>
                </a:cubicBezTo>
                <a:cubicBezTo>
                  <a:pt x="4261" y="16930"/>
                  <a:pt x="4009" y="16831"/>
                  <a:pt x="3720" y="16831"/>
                </a:cubicBezTo>
                <a:cubicBezTo>
                  <a:pt x="3403" y="16831"/>
                  <a:pt x="3146" y="16935"/>
                  <a:pt x="2942" y="17139"/>
                </a:cubicBezTo>
                <a:cubicBezTo>
                  <a:pt x="2738" y="17348"/>
                  <a:pt x="2639" y="17605"/>
                  <a:pt x="2639" y="17910"/>
                </a:cubicBezTo>
                <a:cubicBezTo>
                  <a:pt x="2639" y="18206"/>
                  <a:pt x="2738" y="18460"/>
                  <a:pt x="2942" y="18675"/>
                </a:cubicBezTo>
                <a:cubicBezTo>
                  <a:pt x="3146" y="18889"/>
                  <a:pt x="3403" y="18991"/>
                  <a:pt x="3720" y="1899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6" name="AutoShape 66">
            <a:extLst>
              <a:ext uri="{FF2B5EF4-FFF2-40B4-BE49-F238E27FC236}">
                <a16:creationId xmlns:a16="http://schemas.microsoft.com/office/drawing/2014/main" id="{994494ED-AC51-48EC-BD3E-FC7D828CDB12}"/>
              </a:ext>
            </a:extLst>
          </p:cNvPr>
          <p:cNvSpPr>
            <a:spLocks/>
          </p:cNvSpPr>
          <p:nvPr/>
        </p:nvSpPr>
        <p:spPr bwMode="auto">
          <a:xfrm>
            <a:off x="1353344" y="3620294"/>
            <a:ext cx="381000" cy="381000"/>
          </a:xfrm>
          <a:custGeom>
            <a:avLst/>
            <a:gdLst>
              <a:gd name="T0" fmla="*/ 18600 w 21600"/>
              <a:gd name="T1" fmla="*/ 8530 h 21600"/>
              <a:gd name="T2" fmla="*/ 21382 w 21600"/>
              <a:gd name="T3" fmla="*/ 8976 h 21600"/>
              <a:gd name="T4" fmla="*/ 21600 w 21600"/>
              <a:gd name="T5" fmla="*/ 12410 h 21600"/>
              <a:gd name="T6" fmla="*/ 20269 w 21600"/>
              <a:gd name="T7" fmla="*/ 12909 h 21600"/>
              <a:gd name="T8" fmla="*/ 18575 w 21600"/>
              <a:gd name="T9" fmla="*/ 13098 h 21600"/>
              <a:gd name="T10" fmla="*/ 19578 w 21600"/>
              <a:gd name="T11" fmla="*/ 16803 h 21600"/>
              <a:gd name="T12" fmla="*/ 19286 w 21600"/>
              <a:gd name="T13" fmla="*/ 17523 h 21600"/>
              <a:gd name="T14" fmla="*/ 17538 w 21600"/>
              <a:gd name="T15" fmla="*/ 19257 h 21600"/>
              <a:gd name="T16" fmla="*/ 16629 w 21600"/>
              <a:gd name="T17" fmla="*/ 19378 h 21600"/>
              <a:gd name="T18" fmla="*/ 15136 w 21600"/>
              <a:gd name="T19" fmla="*/ 18240 h 21600"/>
              <a:gd name="T20" fmla="*/ 13890 w 21600"/>
              <a:gd name="T21" fmla="*/ 18282 h 21600"/>
              <a:gd name="T22" fmla="*/ 13009 w 21600"/>
              <a:gd name="T23" fmla="*/ 19214 h 21600"/>
              <a:gd name="T24" fmla="*/ 12692 w 21600"/>
              <a:gd name="T25" fmla="*/ 21179 h 21600"/>
              <a:gd name="T26" fmla="*/ 9191 w 21600"/>
              <a:gd name="T27" fmla="*/ 21600 h 21600"/>
              <a:gd name="T28" fmla="*/ 8679 w 21600"/>
              <a:gd name="T29" fmla="*/ 19979 h 21600"/>
              <a:gd name="T30" fmla="*/ 6942 w 21600"/>
              <a:gd name="T31" fmla="*/ 17910 h 21600"/>
              <a:gd name="T32" fmla="*/ 4773 w 21600"/>
              <a:gd name="T33" fmla="*/ 19573 h 21600"/>
              <a:gd name="T34" fmla="*/ 4107 w 21600"/>
              <a:gd name="T35" fmla="*/ 19256 h 21600"/>
              <a:gd name="T36" fmla="*/ 2405 w 21600"/>
              <a:gd name="T37" fmla="*/ 17523 h 21600"/>
              <a:gd name="T38" fmla="*/ 2249 w 21600"/>
              <a:gd name="T39" fmla="*/ 16648 h 21600"/>
              <a:gd name="T40" fmla="*/ 3328 w 21600"/>
              <a:gd name="T41" fmla="*/ 15174 h 21600"/>
              <a:gd name="T42" fmla="*/ 2997 w 21600"/>
              <a:gd name="T43" fmla="*/ 13045 h 21600"/>
              <a:gd name="T44" fmla="*/ 215 w 21600"/>
              <a:gd name="T45" fmla="*/ 12599 h 21600"/>
              <a:gd name="T46" fmla="*/ 0 w 21600"/>
              <a:gd name="T47" fmla="*/ 9162 h 21600"/>
              <a:gd name="T48" fmla="*/ 1340 w 21600"/>
              <a:gd name="T49" fmla="*/ 8666 h 21600"/>
              <a:gd name="T50" fmla="*/ 2997 w 21600"/>
              <a:gd name="T51" fmla="*/ 8473 h 21600"/>
              <a:gd name="T52" fmla="*/ 2031 w 21600"/>
              <a:gd name="T53" fmla="*/ 4772 h 21600"/>
              <a:gd name="T54" fmla="*/ 2317 w 21600"/>
              <a:gd name="T55" fmla="*/ 4049 h 21600"/>
              <a:gd name="T56" fmla="*/ 4067 w 21600"/>
              <a:gd name="T57" fmla="*/ 2321 h 21600"/>
              <a:gd name="T58" fmla="*/ 4968 w 21600"/>
              <a:gd name="T59" fmla="*/ 2197 h 21600"/>
              <a:gd name="T60" fmla="*/ 6472 w 21600"/>
              <a:gd name="T61" fmla="*/ 3332 h 21600"/>
              <a:gd name="T62" fmla="*/ 7707 w 21600"/>
              <a:gd name="T63" fmla="*/ 3303 h 21600"/>
              <a:gd name="T64" fmla="*/ 8568 w 21600"/>
              <a:gd name="T65" fmla="*/ 2363 h 21600"/>
              <a:gd name="T66" fmla="*/ 8899 w 21600"/>
              <a:gd name="T67" fmla="*/ 418 h 21600"/>
              <a:gd name="T68" fmla="*/ 12406 w 21600"/>
              <a:gd name="T69" fmla="*/ 0 h 21600"/>
              <a:gd name="T70" fmla="*/ 12893 w 21600"/>
              <a:gd name="T71" fmla="*/ 1595 h 21600"/>
              <a:gd name="T72" fmla="*/ 13890 w 21600"/>
              <a:gd name="T73" fmla="*/ 3284 h 21600"/>
              <a:gd name="T74" fmla="*/ 15117 w 21600"/>
              <a:gd name="T75" fmla="*/ 3303 h 21600"/>
              <a:gd name="T76" fmla="*/ 16589 w 21600"/>
              <a:gd name="T77" fmla="*/ 2183 h 21600"/>
              <a:gd name="T78" fmla="*/ 17490 w 21600"/>
              <a:gd name="T79" fmla="*/ 2321 h 21600"/>
              <a:gd name="T80" fmla="*/ 19207 w 21600"/>
              <a:gd name="T81" fmla="*/ 4049 h 21600"/>
              <a:gd name="T82" fmla="*/ 19343 w 21600"/>
              <a:gd name="T83" fmla="*/ 4955 h 21600"/>
              <a:gd name="T84" fmla="*/ 18241 w 21600"/>
              <a:gd name="T85" fmla="*/ 6429 h 21600"/>
              <a:gd name="T86" fmla="*/ 10806 w 21600"/>
              <a:gd name="T87" fmla="*/ 14044 h 21600"/>
              <a:gd name="T88" fmla="*/ 13091 w 21600"/>
              <a:gd name="T89" fmla="*/ 13070 h 21600"/>
              <a:gd name="T90" fmla="*/ 14046 w 21600"/>
              <a:gd name="T91" fmla="*/ 10775 h 21600"/>
              <a:gd name="T92" fmla="*/ 13091 w 21600"/>
              <a:gd name="T93" fmla="*/ 8502 h 21600"/>
              <a:gd name="T94" fmla="*/ 10806 w 21600"/>
              <a:gd name="T95" fmla="*/ 7556 h 21600"/>
              <a:gd name="T96" fmla="*/ 8494 w 21600"/>
              <a:gd name="T97" fmla="*/ 8502 h 21600"/>
              <a:gd name="T98" fmla="*/ 7551 w 21600"/>
              <a:gd name="T99" fmla="*/ 10775 h 21600"/>
              <a:gd name="T100" fmla="*/ 8494 w 21600"/>
              <a:gd name="T101" fmla="*/ 13070 h 21600"/>
              <a:gd name="T102" fmla="*/ 10806 w 21600"/>
              <a:gd name="T103" fmla="*/ 1404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00" h="2160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3"/>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9"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8"/>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1"/>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5"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2"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30"/>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30"/>
                  <a:pt x="8200" y="12774"/>
                  <a:pt x="8494" y="13070"/>
                </a:cubicBezTo>
                <a:cubicBezTo>
                  <a:pt x="8786" y="13370"/>
                  <a:pt x="9135" y="13607"/>
                  <a:pt x="9537" y="13779"/>
                </a:cubicBezTo>
                <a:cubicBezTo>
                  <a:pt x="9939" y="13957"/>
                  <a:pt x="10361" y="14044"/>
                  <a:pt x="10806" y="1404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7" name="AutoShape 101">
            <a:extLst>
              <a:ext uri="{FF2B5EF4-FFF2-40B4-BE49-F238E27FC236}">
                <a16:creationId xmlns:a16="http://schemas.microsoft.com/office/drawing/2014/main" id="{5BD4CFEC-E1DE-4398-AA9D-832EEE3E5AF1}"/>
              </a:ext>
            </a:extLst>
          </p:cNvPr>
          <p:cNvSpPr>
            <a:spLocks/>
          </p:cNvSpPr>
          <p:nvPr/>
        </p:nvSpPr>
        <p:spPr bwMode="auto">
          <a:xfrm>
            <a:off x="1353344" y="2144065"/>
            <a:ext cx="381000" cy="381000"/>
          </a:xfrm>
          <a:custGeom>
            <a:avLst/>
            <a:gdLst>
              <a:gd name="T0" fmla="*/ 18959 w 21518"/>
              <a:gd name="T1" fmla="*/ 13479 h 21432"/>
              <a:gd name="T2" fmla="*/ 19217 w 21518"/>
              <a:gd name="T3" fmla="*/ 13756 h 21432"/>
              <a:gd name="T4" fmla="*/ 19228 w 21518"/>
              <a:gd name="T5" fmla="*/ 14165 h 21432"/>
              <a:gd name="T6" fmla="*/ 17439 w 21518"/>
              <a:gd name="T7" fmla="*/ 17842 h 21432"/>
              <a:gd name="T8" fmla="*/ 14708 w 21518"/>
              <a:gd name="T9" fmla="*/ 20309 h 21432"/>
              <a:gd name="T10" fmla="*/ 11389 w 21518"/>
              <a:gd name="T11" fmla="*/ 21396 h 21432"/>
              <a:gd name="T12" fmla="*/ 7857 w 21518"/>
              <a:gd name="T13" fmla="*/ 20866 h 21432"/>
              <a:gd name="T14" fmla="*/ 5149 w 21518"/>
              <a:gd name="T15" fmla="*/ 19068 h 21432"/>
              <a:gd name="T16" fmla="*/ 3137 w 21518"/>
              <a:gd name="T17" fmla="*/ 16282 h 21432"/>
              <a:gd name="T18" fmla="*/ 840 w 21518"/>
              <a:gd name="T19" fmla="*/ 17623 h 21432"/>
              <a:gd name="T20" fmla="*/ 130 w 21518"/>
              <a:gd name="T21" fmla="*/ 17693 h 21432"/>
              <a:gd name="T22" fmla="*/ 78 w 21518"/>
              <a:gd name="T23" fmla="*/ 16828 h 21432"/>
              <a:gd name="T24" fmla="*/ 1760 w 21518"/>
              <a:gd name="T25" fmla="*/ 10972 h 21432"/>
              <a:gd name="T26" fmla="*/ 2201 w 21518"/>
              <a:gd name="T27" fmla="*/ 10370 h 21432"/>
              <a:gd name="T28" fmla="*/ 2863 w 21518"/>
              <a:gd name="T29" fmla="*/ 10314 h 21432"/>
              <a:gd name="T30" fmla="*/ 7773 w 21518"/>
              <a:gd name="T31" fmla="*/ 12328 h 21432"/>
              <a:gd name="T32" fmla="*/ 8288 w 21518"/>
              <a:gd name="T33" fmla="*/ 12868 h 21432"/>
              <a:gd name="T34" fmla="*/ 7820 w 21518"/>
              <a:gd name="T35" fmla="*/ 13507 h 21432"/>
              <a:gd name="T36" fmla="*/ 5552 w 21518"/>
              <a:gd name="T37" fmla="*/ 14845 h 21432"/>
              <a:gd name="T38" fmla="*/ 6939 w 21518"/>
              <a:gd name="T39" fmla="*/ 16649 h 21432"/>
              <a:gd name="T40" fmla="*/ 8740 w 21518"/>
              <a:gd name="T41" fmla="*/ 17808 h 21432"/>
              <a:gd name="T42" fmla="*/ 11223 w 21518"/>
              <a:gd name="T43" fmla="*/ 18186 h 21432"/>
              <a:gd name="T44" fmla="*/ 13544 w 21518"/>
              <a:gd name="T45" fmla="*/ 17433 h 21432"/>
              <a:gd name="T46" fmla="*/ 15448 w 21518"/>
              <a:gd name="T47" fmla="*/ 15702 h 21432"/>
              <a:gd name="T48" fmla="*/ 16687 w 21518"/>
              <a:gd name="T49" fmla="*/ 13115 h 21432"/>
              <a:gd name="T50" fmla="*/ 16919 w 21518"/>
              <a:gd name="T51" fmla="*/ 12823 h 21432"/>
              <a:gd name="T52" fmla="*/ 17261 w 21518"/>
              <a:gd name="T53" fmla="*/ 12795 h 21432"/>
              <a:gd name="T54" fmla="*/ 18959 w 21518"/>
              <a:gd name="T55" fmla="*/ 13479 h 21432"/>
              <a:gd name="T56" fmla="*/ 20676 w 21518"/>
              <a:gd name="T57" fmla="*/ 3812 h 21432"/>
              <a:gd name="T58" fmla="*/ 21390 w 21518"/>
              <a:gd name="T59" fmla="*/ 3742 h 21432"/>
              <a:gd name="T60" fmla="*/ 21440 w 21518"/>
              <a:gd name="T61" fmla="*/ 4576 h 21432"/>
              <a:gd name="T62" fmla="*/ 19755 w 21518"/>
              <a:gd name="T63" fmla="*/ 10463 h 21432"/>
              <a:gd name="T64" fmla="*/ 19317 w 21518"/>
              <a:gd name="T65" fmla="*/ 11065 h 21432"/>
              <a:gd name="T66" fmla="*/ 18657 w 21518"/>
              <a:gd name="T67" fmla="*/ 11118 h 21432"/>
              <a:gd name="T68" fmla="*/ 13745 w 21518"/>
              <a:gd name="T69" fmla="*/ 9110 h 21432"/>
              <a:gd name="T70" fmla="*/ 13228 w 21518"/>
              <a:gd name="T71" fmla="*/ 8564 h 21432"/>
              <a:gd name="T72" fmla="*/ 13675 w 21518"/>
              <a:gd name="T73" fmla="*/ 7928 h 21432"/>
              <a:gd name="T74" fmla="*/ 15942 w 21518"/>
              <a:gd name="T75" fmla="*/ 6587 h 21432"/>
              <a:gd name="T76" fmla="*/ 14570 w 21518"/>
              <a:gd name="T77" fmla="*/ 4786 h 21432"/>
              <a:gd name="T78" fmla="*/ 12778 w 21518"/>
              <a:gd name="T79" fmla="*/ 3627 h 21432"/>
              <a:gd name="T80" fmla="*/ 10293 w 21518"/>
              <a:gd name="T81" fmla="*/ 3249 h 21432"/>
              <a:gd name="T82" fmla="*/ 7974 w 21518"/>
              <a:gd name="T83" fmla="*/ 3999 h 21432"/>
              <a:gd name="T84" fmla="*/ 6068 w 21518"/>
              <a:gd name="T85" fmla="*/ 5733 h 21432"/>
              <a:gd name="T86" fmla="*/ 4831 w 21518"/>
              <a:gd name="T87" fmla="*/ 8317 h 21432"/>
              <a:gd name="T88" fmla="*/ 4599 w 21518"/>
              <a:gd name="T89" fmla="*/ 8614 h 21432"/>
              <a:gd name="T90" fmla="*/ 4257 w 21518"/>
              <a:gd name="T91" fmla="*/ 8639 h 21432"/>
              <a:gd name="T92" fmla="*/ 2550 w 21518"/>
              <a:gd name="T93" fmla="*/ 7953 h 21432"/>
              <a:gd name="T94" fmla="*/ 2294 w 21518"/>
              <a:gd name="T95" fmla="*/ 7682 h 21432"/>
              <a:gd name="T96" fmla="*/ 2283 w 21518"/>
              <a:gd name="T97" fmla="*/ 7270 h 21432"/>
              <a:gd name="T98" fmla="*/ 4072 w 21518"/>
              <a:gd name="T99" fmla="*/ 3604 h 21432"/>
              <a:gd name="T100" fmla="*/ 6801 w 21518"/>
              <a:gd name="T101" fmla="*/ 1126 h 21432"/>
              <a:gd name="T102" fmla="*/ 10108 w 21518"/>
              <a:gd name="T103" fmla="*/ 36 h 21432"/>
              <a:gd name="T104" fmla="*/ 13654 w 21518"/>
              <a:gd name="T105" fmla="*/ 569 h 21432"/>
              <a:gd name="T106" fmla="*/ 16350 w 21518"/>
              <a:gd name="T107" fmla="*/ 2364 h 21432"/>
              <a:gd name="T108" fmla="*/ 18374 w 21518"/>
              <a:gd name="T109" fmla="*/ 5153 h 21432"/>
              <a:gd name="T110" fmla="*/ 20676 w 21518"/>
              <a:gd name="T111" fmla="*/ 3812 h 21432"/>
              <a:gd name="T112" fmla="*/ 20676 w 21518"/>
              <a:gd name="T113" fmla="*/ 3812 h 2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18" h="21432">
                <a:moveTo>
                  <a:pt x="18959" y="13479"/>
                </a:moveTo>
                <a:cubicBezTo>
                  <a:pt x="19079" y="13532"/>
                  <a:pt x="19165" y="13624"/>
                  <a:pt x="19217" y="13756"/>
                </a:cubicBezTo>
                <a:cubicBezTo>
                  <a:pt x="19268" y="13885"/>
                  <a:pt x="19273" y="14022"/>
                  <a:pt x="19228" y="14165"/>
                </a:cubicBezTo>
                <a:cubicBezTo>
                  <a:pt x="18833" y="15579"/>
                  <a:pt x="18235" y="16806"/>
                  <a:pt x="17439" y="17842"/>
                </a:cubicBezTo>
                <a:cubicBezTo>
                  <a:pt x="16643" y="18886"/>
                  <a:pt x="15732" y="19707"/>
                  <a:pt x="14708" y="20309"/>
                </a:cubicBezTo>
                <a:cubicBezTo>
                  <a:pt x="13684" y="20911"/>
                  <a:pt x="12579" y="21275"/>
                  <a:pt x="11389" y="21396"/>
                </a:cubicBezTo>
                <a:cubicBezTo>
                  <a:pt x="10202" y="21516"/>
                  <a:pt x="9023" y="21337"/>
                  <a:pt x="7857" y="20866"/>
                </a:cubicBezTo>
                <a:cubicBezTo>
                  <a:pt x="6847" y="20443"/>
                  <a:pt x="5946" y="19850"/>
                  <a:pt x="5149" y="19068"/>
                </a:cubicBezTo>
                <a:cubicBezTo>
                  <a:pt x="4353" y="18293"/>
                  <a:pt x="3683" y="17363"/>
                  <a:pt x="3137" y="16282"/>
                </a:cubicBezTo>
                <a:lnTo>
                  <a:pt x="840" y="17623"/>
                </a:lnTo>
                <a:cubicBezTo>
                  <a:pt x="519" y="17828"/>
                  <a:pt x="282" y="17853"/>
                  <a:pt x="130" y="17693"/>
                </a:cubicBezTo>
                <a:cubicBezTo>
                  <a:pt x="-25" y="17539"/>
                  <a:pt x="-41" y="17251"/>
                  <a:pt x="78" y="16828"/>
                </a:cubicBezTo>
                <a:lnTo>
                  <a:pt x="1760" y="10972"/>
                </a:lnTo>
                <a:cubicBezTo>
                  <a:pt x="1835" y="10675"/>
                  <a:pt x="1985" y="10477"/>
                  <a:pt x="2201" y="10370"/>
                </a:cubicBezTo>
                <a:cubicBezTo>
                  <a:pt x="2416" y="10261"/>
                  <a:pt x="2639" y="10244"/>
                  <a:pt x="2863" y="10314"/>
                </a:cubicBezTo>
                <a:lnTo>
                  <a:pt x="7773" y="12328"/>
                </a:lnTo>
                <a:cubicBezTo>
                  <a:pt x="8110" y="12471"/>
                  <a:pt x="8281" y="12650"/>
                  <a:pt x="8288" y="12868"/>
                </a:cubicBezTo>
                <a:cubicBezTo>
                  <a:pt x="8297" y="13089"/>
                  <a:pt x="8140" y="13302"/>
                  <a:pt x="7820" y="13507"/>
                </a:cubicBezTo>
                <a:lnTo>
                  <a:pt x="5552" y="14845"/>
                </a:lnTo>
                <a:cubicBezTo>
                  <a:pt x="5948" y="15543"/>
                  <a:pt x="6409" y="16145"/>
                  <a:pt x="6939" y="16649"/>
                </a:cubicBezTo>
                <a:cubicBezTo>
                  <a:pt x="7466" y="17156"/>
                  <a:pt x="8063" y="17539"/>
                  <a:pt x="8740" y="17808"/>
                </a:cubicBezTo>
                <a:cubicBezTo>
                  <a:pt x="9569" y="18141"/>
                  <a:pt x="10396" y="18265"/>
                  <a:pt x="11223" y="18186"/>
                </a:cubicBezTo>
                <a:cubicBezTo>
                  <a:pt x="12050" y="18105"/>
                  <a:pt x="12827" y="17856"/>
                  <a:pt x="13544" y="17433"/>
                </a:cubicBezTo>
                <a:cubicBezTo>
                  <a:pt x="14265" y="17016"/>
                  <a:pt x="14900" y="16439"/>
                  <a:pt x="15448" y="15702"/>
                </a:cubicBezTo>
                <a:cubicBezTo>
                  <a:pt x="15999" y="14971"/>
                  <a:pt x="16411" y="14112"/>
                  <a:pt x="16687" y="13115"/>
                </a:cubicBezTo>
                <a:cubicBezTo>
                  <a:pt x="16734" y="12972"/>
                  <a:pt x="16809" y="12874"/>
                  <a:pt x="16919" y="12823"/>
                </a:cubicBezTo>
                <a:cubicBezTo>
                  <a:pt x="17027" y="12767"/>
                  <a:pt x="17142" y="12759"/>
                  <a:pt x="17261" y="12795"/>
                </a:cubicBezTo>
                <a:lnTo>
                  <a:pt x="18959" y="13479"/>
                </a:lnTo>
                <a:close/>
                <a:moveTo>
                  <a:pt x="20676" y="3812"/>
                </a:moveTo>
                <a:cubicBezTo>
                  <a:pt x="20999" y="3610"/>
                  <a:pt x="21236" y="3582"/>
                  <a:pt x="21390" y="3742"/>
                </a:cubicBezTo>
                <a:cubicBezTo>
                  <a:pt x="21543" y="3896"/>
                  <a:pt x="21559" y="4176"/>
                  <a:pt x="21440" y="4576"/>
                </a:cubicBezTo>
                <a:lnTo>
                  <a:pt x="19755" y="10463"/>
                </a:lnTo>
                <a:cubicBezTo>
                  <a:pt x="19683" y="10757"/>
                  <a:pt x="19535" y="10961"/>
                  <a:pt x="19317" y="11065"/>
                </a:cubicBezTo>
                <a:cubicBezTo>
                  <a:pt x="19100" y="11174"/>
                  <a:pt x="18880" y="11191"/>
                  <a:pt x="18657" y="11118"/>
                </a:cubicBezTo>
                <a:lnTo>
                  <a:pt x="13745" y="9110"/>
                </a:lnTo>
                <a:cubicBezTo>
                  <a:pt x="13408" y="8964"/>
                  <a:pt x="13235" y="8782"/>
                  <a:pt x="13228" y="8564"/>
                </a:cubicBezTo>
                <a:cubicBezTo>
                  <a:pt x="13221" y="8345"/>
                  <a:pt x="13371" y="8133"/>
                  <a:pt x="13675" y="7928"/>
                </a:cubicBezTo>
                <a:lnTo>
                  <a:pt x="15942" y="6587"/>
                </a:lnTo>
                <a:cubicBezTo>
                  <a:pt x="15561" y="5889"/>
                  <a:pt x="15104" y="5287"/>
                  <a:pt x="14570" y="4786"/>
                </a:cubicBezTo>
                <a:cubicBezTo>
                  <a:pt x="14033" y="4279"/>
                  <a:pt x="13439" y="3893"/>
                  <a:pt x="12778" y="3627"/>
                </a:cubicBezTo>
                <a:cubicBezTo>
                  <a:pt x="11949" y="3293"/>
                  <a:pt x="11120" y="3170"/>
                  <a:pt x="10293" y="3249"/>
                </a:cubicBezTo>
                <a:cubicBezTo>
                  <a:pt x="9466" y="3330"/>
                  <a:pt x="8693" y="3582"/>
                  <a:pt x="7974" y="3999"/>
                </a:cubicBezTo>
                <a:cubicBezTo>
                  <a:pt x="7253" y="4422"/>
                  <a:pt x="6616" y="4999"/>
                  <a:pt x="6068" y="5733"/>
                </a:cubicBezTo>
                <a:cubicBezTo>
                  <a:pt x="5519" y="6463"/>
                  <a:pt x="5107" y="7326"/>
                  <a:pt x="4831" y="8317"/>
                </a:cubicBezTo>
                <a:cubicBezTo>
                  <a:pt x="4784" y="8460"/>
                  <a:pt x="4707" y="8558"/>
                  <a:pt x="4599" y="8614"/>
                </a:cubicBezTo>
                <a:cubicBezTo>
                  <a:pt x="4491" y="8665"/>
                  <a:pt x="4376" y="8673"/>
                  <a:pt x="4257" y="8639"/>
                </a:cubicBezTo>
                <a:lnTo>
                  <a:pt x="2550" y="7953"/>
                </a:lnTo>
                <a:cubicBezTo>
                  <a:pt x="2430" y="7903"/>
                  <a:pt x="2346" y="7811"/>
                  <a:pt x="2294" y="7682"/>
                </a:cubicBezTo>
                <a:cubicBezTo>
                  <a:pt x="2243" y="7553"/>
                  <a:pt x="2238" y="7416"/>
                  <a:pt x="2283" y="7270"/>
                </a:cubicBezTo>
                <a:cubicBezTo>
                  <a:pt x="2678" y="5878"/>
                  <a:pt x="3276" y="4654"/>
                  <a:pt x="4072" y="3604"/>
                </a:cubicBezTo>
                <a:cubicBezTo>
                  <a:pt x="4868" y="2554"/>
                  <a:pt x="5779" y="1728"/>
                  <a:pt x="6801" y="1126"/>
                </a:cubicBezTo>
                <a:cubicBezTo>
                  <a:pt x="7827" y="521"/>
                  <a:pt x="8927" y="157"/>
                  <a:pt x="10108" y="36"/>
                </a:cubicBezTo>
                <a:cubicBezTo>
                  <a:pt x="11291" y="-84"/>
                  <a:pt x="12471" y="95"/>
                  <a:pt x="13654" y="569"/>
                </a:cubicBezTo>
                <a:cubicBezTo>
                  <a:pt x="14647" y="989"/>
                  <a:pt x="15549" y="1588"/>
                  <a:pt x="16350" y="2364"/>
                </a:cubicBezTo>
                <a:cubicBezTo>
                  <a:pt x="17153" y="3145"/>
                  <a:pt x="17828" y="4072"/>
                  <a:pt x="18374" y="5153"/>
                </a:cubicBezTo>
                <a:lnTo>
                  <a:pt x="20676" y="3812"/>
                </a:lnTo>
                <a:close/>
                <a:moveTo>
                  <a:pt x="20676" y="3812"/>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8" name="AutoShape 7">
            <a:extLst>
              <a:ext uri="{FF2B5EF4-FFF2-40B4-BE49-F238E27FC236}">
                <a16:creationId xmlns:a16="http://schemas.microsoft.com/office/drawing/2014/main" id="{76E3D57C-EFB1-4B16-93FE-9AEB82277617}"/>
              </a:ext>
            </a:extLst>
          </p:cNvPr>
          <p:cNvSpPr>
            <a:spLocks/>
          </p:cNvSpPr>
          <p:nvPr/>
        </p:nvSpPr>
        <p:spPr bwMode="auto">
          <a:xfrm>
            <a:off x="6527007" y="2120166"/>
            <a:ext cx="381000" cy="381000"/>
          </a:xfrm>
          <a:custGeom>
            <a:avLst/>
            <a:gdLst>
              <a:gd name="T0" fmla="*/ 20263 w 21600"/>
              <a:gd name="T1" fmla="*/ 0 h 21600"/>
              <a:gd name="T2" fmla="*/ 21208 w 21600"/>
              <a:gd name="T3" fmla="*/ 476 h 21600"/>
              <a:gd name="T4" fmla="*/ 21600 w 21600"/>
              <a:gd name="T5" fmla="*/ 1616 h 21600"/>
              <a:gd name="T6" fmla="*/ 21600 w 21600"/>
              <a:gd name="T7" fmla="*/ 19984 h 21600"/>
              <a:gd name="T8" fmla="*/ 21208 w 21600"/>
              <a:gd name="T9" fmla="*/ 21121 h 21600"/>
              <a:gd name="T10" fmla="*/ 20263 w 21600"/>
              <a:gd name="T11" fmla="*/ 21600 h 21600"/>
              <a:gd name="T12" fmla="*/ 1371 w 21600"/>
              <a:gd name="T13" fmla="*/ 21600 h 21600"/>
              <a:gd name="T14" fmla="*/ 411 w 21600"/>
              <a:gd name="T15" fmla="*/ 21121 h 21600"/>
              <a:gd name="T16" fmla="*/ 0 w 21600"/>
              <a:gd name="T17" fmla="*/ 19984 h 21600"/>
              <a:gd name="T18" fmla="*/ 0 w 21600"/>
              <a:gd name="T19" fmla="*/ 1616 h 21600"/>
              <a:gd name="T20" fmla="*/ 411 w 21600"/>
              <a:gd name="T21" fmla="*/ 476 h 21600"/>
              <a:gd name="T22" fmla="*/ 1371 w 21600"/>
              <a:gd name="T23" fmla="*/ 0 h 21600"/>
              <a:gd name="T24" fmla="*/ 20263 w 21600"/>
              <a:gd name="T25" fmla="*/ 0 h 21600"/>
              <a:gd name="T26" fmla="*/ 19806 w 21600"/>
              <a:gd name="T27" fmla="*/ 2162 h 21600"/>
              <a:gd name="T28" fmla="*/ 1804 w 21600"/>
              <a:gd name="T29" fmla="*/ 2162 h 21600"/>
              <a:gd name="T30" fmla="*/ 1804 w 21600"/>
              <a:gd name="T31" fmla="*/ 19432 h 21600"/>
              <a:gd name="T32" fmla="*/ 19806 w 21600"/>
              <a:gd name="T33" fmla="*/ 19432 h 21600"/>
              <a:gd name="T34" fmla="*/ 19806 w 21600"/>
              <a:gd name="T35" fmla="*/ 2162 h 21600"/>
              <a:gd name="T36" fmla="*/ 5978 w 21600"/>
              <a:gd name="T37" fmla="*/ 17887 h 21600"/>
              <a:gd name="T38" fmla="*/ 3599 w 21600"/>
              <a:gd name="T39" fmla="*/ 17887 h 21600"/>
              <a:gd name="T40" fmla="*/ 3599 w 21600"/>
              <a:gd name="T41" fmla="*/ 12784 h 21600"/>
              <a:gd name="T42" fmla="*/ 5978 w 21600"/>
              <a:gd name="T43" fmla="*/ 12784 h 21600"/>
              <a:gd name="T44" fmla="*/ 5978 w 21600"/>
              <a:gd name="T45" fmla="*/ 17887 h 21600"/>
              <a:gd name="T46" fmla="*/ 9962 w 21600"/>
              <a:gd name="T47" fmla="*/ 17887 h 21600"/>
              <a:gd name="T48" fmla="*/ 7606 w 21600"/>
              <a:gd name="T49" fmla="*/ 17887 h 21600"/>
              <a:gd name="T50" fmla="*/ 7606 w 21600"/>
              <a:gd name="T51" fmla="*/ 6974 h 21600"/>
              <a:gd name="T52" fmla="*/ 9962 w 21600"/>
              <a:gd name="T53" fmla="*/ 6974 h 21600"/>
              <a:gd name="T54" fmla="*/ 9962 w 21600"/>
              <a:gd name="T55" fmla="*/ 17887 h 21600"/>
              <a:gd name="T56" fmla="*/ 14018 w 21600"/>
              <a:gd name="T57" fmla="*/ 17887 h 21600"/>
              <a:gd name="T58" fmla="*/ 11638 w 21600"/>
              <a:gd name="T59" fmla="*/ 17887 h 21600"/>
              <a:gd name="T60" fmla="*/ 11638 w 21600"/>
              <a:gd name="T61" fmla="*/ 9562 h 21600"/>
              <a:gd name="T62" fmla="*/ 14018 w 21600"/>
              <a:gd name="T63" fmla="*/ 9562 h 21600"/>
              <a:gd name="T64" fmla="*/ 14018 w 21600"/>
              <a:gd name="T65" fmla="*/ 17887 h 21600"/>
              <a:gd name="T66" fmla="*/ 18001 w 21600"/>
              <a:gd name="T67" fmla="*/ 17887 h 21600"/>
              <a:gd name="T68" fmla="*/ 15622 w 21600"/>
              <a:gd name="T69" fmla="*/ 17887 h 21600"/>
              <a:gd name="T70" fmla="*/ 15622 w 21600"/>
              <a:gd name="T71" fmla="*/ 4920 h 21600"/>
              <a:gd name="T72" fmla="*/ 18001 w 21600"/>
              <a:gd name="T73" fmla="*/ 4920 h 21600"/>
              <a:gd name="T74" fmla="*/ 18001 w 21600"/>
              <a:gd name="T75" fmla="*/ 17887 h 21600"/>
              <a:gd name="T76" fmla="*/ 18001 w 21600"/>
              <a:gd name="T77" fmla="*/ 1788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00" h="21600">
                <a:moveTo>
                  <a:pt x="20263" y="0"/>
                </a:moveTo>
                <a:cubicBezTo>
                  <a:pt x="20631" y="0"/>
                  <a:pt x="20946" y="159"/>
                  <a:pt x="21208" y="476"/>
                </a:cubicBezTo>
                <a:cubicBezTo>
                  <a:pt x="21470" y="796"/>
                  <a:pt x="21600" y="1175"/>
                  <a:pt x="21600" y="1616"/>
                </a:cubicBezTo>
                <a:lnTo>
                  <a:pt x="21600" y="19984"/>
                </a:lnTo>
                <a:cubicBezTo>
                  <a:pt x="21600" y="20419"/>
                  <a:pt x="21470" y="20804"/>
                  <a:pt x="21208" y="21121"/>
                </a:cubicBezTo>
                <a:cubicBezTo>
                  <a:pt x="20946" y="21441"/>
                  <a:pt x="20631" y="21600"/>
                  <a:pt x="20263" y="21600"/>
                </a:cubicBezTo>
                <a:lnTo>
                  <a:pt x="1371" y="21600"/>
                </a:lnTo>
                <a:cubicBezTo>
                  <a:pt x="1004" y="21600"/>
                  <a:pt x="683" y="21441"/>
                  <a:pt x="411" y="21121"/>
                </a:cubicBezTo>
                <a:cubicBezTo>
                  <a:pt x="137" y="20804"/>
                  <a:pt x="0" y="20422"/>
                  <a:pt x="0" y="19984"/>
                </a:cubicBezTo>
                <a:lnTo>
                  <a:pt x="0" y="1616"/>
                </a:lnTo>
                <a:cubicBezTo>
                  <a:pt x="0" y="1175"/>
                  <a:pt x="137" y="796"/>
                  <a:pt x="411" y="476"/>
                </a:cubicBezTo>
                <a:cubicBezTo>
                  <a:pt x="683" y="159"/>
                  <a:pt x="1004" y="0"/>
                  <a:pt x="1371" y="0"/>
                </a:cubicBezTo>
                <a:lnTo>
                  <a:pt x="20263" y="0"/>
                </a:lnTo>
                <a:close/>
                <a:moveTo>
                  <a:pt x="19806" y="2162"/>
                </a:moveTo>
                <a:lnTo>
                  <a:pt x="1804" y="2162"/>
                </a:lnTo>
                <a:lnTo>
                  <a:pt x="1804" y="19432"/>
                </a:lnTo>
                <a:lnTo>
                  <a:pt x="19806" y="19432"/>
                </a:lnTo>
                <a:lnTo>
                  <a:pt x="19806" y="2162"/>
                </a:lnTo>
                <a:close/>
                <a:moveTo>
                  <a:pt x="5978" y="17887"/>
                </a:moveTo>
                <a:lnTo>
                  <a:pt x="3599" y="17887"/>
                </a:lnTo>
                <a:lnTo>
                  <a:pt x="3599" y="12784"/>
                </a:lnTo>
                <a:lnTo>
                  <a:pt x="5978" y="12784"/>
                </a:lnTo>
                <a:lnTo>
                  <a:pt x="5978" y="17887"/>
                </a:lnTo>
                <a:close/>
                <a:moveTo>
                  <a:pt x="9962" y="17887"/>
                </a:moveTo>
                <a:lnTo>
                  <a:pt x="7606" y="17887"/>
                </a:lnTo>
                <a:lnTo>
                  <a:pt x="7606" y="6974"/>
                </a:lnTo>
                <a:lnTo>
                  <a:pt x="9962" y="6974"/>
                </a:lnTo>
                <a:lnTo>
                  <a:pt x="9962" y="17887"/>
                </a:lnTo>
                <a:close/>
                <a:moveTo>
                  <a:pt x="14018" y="17887"/>
                </a:moveTo>
                <a:lnTo>
                  <a:pt x="11638" y="17887"/>
                </a:lnTo>
                <a:lnTo>
                  <a:pt x="11638" y="9562"/>
                </a:lnTo>
                <a:lnTo>
                  <a:pt x="14018" y="9562"/>
                </a:lnTo>
                <a:lnTo>
                  <a:pt x="14018" y="17887"/>
                </a:lnTo>
                <a:close/>
                <a:moveTo>
                  <a:pt x="18001" y="17887"/>
                </a:moveTo>
                <a:lnTo>
                  <a:pt x="15622" y="17887"/>
                </a:lnTo>
                <a:lnTo>
                  <a:pt x="15622" y="4920"/>
                </a:lnTo>
                <a:lnTo>
                  <a:pt x="18001" y="4920"/>
                </a:lnTo>
                <a:lnTo>
                  <a:pt x="18001" y="17887"/>
                </a:lnTo>
                <a:close/>
                <a:moveTo>
                  <a:pt x="18001" y="17887"/>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9" name="AutoShape 12">
            <a:extLst>
              <a:ext uri="{FF2B5EF4-FFF2-40B4-BE49-F238E27FC236}">
                <a16:creationId xmlns:a16="http://schemas.microsoft.com/office/drawing/2014/main" id="{1E6CB47C-9325-4865-8FD7-BFFA5B37106E}"/>
              </a:ext>
            </a:extLst>
          </p:cNvPr>
          <p:cNvSpPr>
            <a:spLocks/>
          </p:cNvSpPr>
          <p:nvPr/>
        </p:nvSpPr>
        <p:spPr bwMode="auto">
          <a:xfrm>
            <a:off x="6527007" y="3620294"/>
            <a:ext cx="381000" cy="381000"/>
          </a:xfrm>
          <a:custGeom>
            <a:avLst/>
            <a:gdLst>
              <a:gd name="T0" fmla="*/ 21125 w 21459"/>
              <a:gd name="T1" fmla="*/ 4924 h 21561"/>
              <a:gd name="T2" fmla="*/ 17813 w 21459"/>
              <a:gd name="T3" fmla="*/ 19433 h 21561"/>
              <a:gd name="T4" fmla="*/ 15242 w 21459"/>
              <a:gd name="T5" fmla="*/ 21561 h 21561"/>
              <a:gd name="T6" fmla="*/ 2379 w 21459"/>
              <a:gd name="T7" fmla="*/ 21359 h 21561"/>
              <a:gd name="T8" fmla="*/ 683 w 21459"/>
              <a:gd name="T9" fmla="*/ 19999 h 21561"/>
              <a:gd name="T10" fmla="*/ 138 w 21459"/>
              <a:gd name="T11" fmla="*/ 17199 h 21561"/>
              <a:gd name="T12" fmla="*/ 238 w 21459"/>
              <a:gd name="T13" fmla="*/ 16273 h 21561"/>
              <a:gd name="T14" fmla="*/ 162 w 21459"/>
              <a:gd name="T15" fmla="*/ 15696 h 21561"/>
              <a:gd name="T16" fmla="*/ 678 w 21459"/>
              <a:gd name="T17" fmla="*/ 14758 h 21561"/>
              <a:gd name="T18" fmla="*/ 1656 w 21459"/>
              <a:gd name="T19" fmla="*/ 12190 h 21561"/>
              <a:gd name="T20" fmla="*/ 1632 w 21459"/>
              <a:gd name="T21" fmla="*/ 11390 h 21561"/>
              <a:gd name="T22" fmla="*/ 2096 w 21459"/>
              <a:gd name="T23" fmla="*/ 10672 h 21561"/>
              <a:gd name="T24" fmla="*/ 2636 w 21459"/>
              <a:gd name="T25" fmla="*/ 9391 h 21561"/>
              <a:gd name="T26" fmla="*/ 2937 w 21459"/>
              <a:gd name="T27" fmla="*/ 8119 h 21561"/>
              <a:gd name="T28" fmla="*/ 2911 w 21459"/>
              <a:gd name="T29" fmla="*/ 7248 h 21561"/>
              <a:gd name="T30" fmla="*/ 3477 w 21459"/>
              <a:gd name="T31" fmla="*/ 6533 h 21561"/>
              <a:gd name="T32" fmla="*/ 4035 w 21459"/>
              <a:gd name="T33" fmla="*/ 5354 h 21561"/>
              <a:gd name="T34" fmla="*/ 4404 w 21459"/>
              <a:gd name="T35" fmla="*/ 3980 h 21561"/>
              <a:gd name="T36" fmla="*/ 4328 w 21459"/>
              <a:gd name="T37" fmla="*/ 3250 h 21561"/>
              <a:gd name="T38" fmla="*/ 4894 w 21459"/>
              <a:gd name="T39" fmla="*/ 2394 h 21561"/>
              <a:gd name="T40" fmla="*/ 5625 w 21459"/>
              <a:gd name="T41" fmla="*/ 717 h 21561"/>
              <a:gd name="T42" fmla="*/ 7177 w 21459"/>
              <a:gd name="T43" fmla="*/ 93 h 21561"/>
              <a:gd name="T44" fmla="*/ 7829 w 21459"/>
              <a:gd name="T45" fmla="*/ 11 h 21561"/>
              <a:gd name="T46" fmla="*/ 19107 w 21459"/>
              <a:gd name="T47" fmla="*/ 805 h 21561"/>
              <a:gd name="T48" fmla="*/ 15782 w 21459"/>
              <a:gd name="T49" fmla="*/ 15329 h 21561"/>
              <a:gd name="T50" fmla="*/ 13222 w 21459"/>
              <a:gd name="T51" fmla="*/ 17448 h 21561"/>
              <a:gd name="T52" fmla="*/ 1763 w 21459"/>
              <a:gd name="T53" fmla="*/ 17478 h 21561"/>
              <a:gd name="T54" fmla="*/ 1530 w 21459"/>
              <a:gd name="T55" fmla="*/ 18430 h 21561"/>
              <a:gd name="T56" fmla="*/ 3374 w 21459"/>
              <a:gd name="T57" fmla="*/ 19946 h 21561"/>
              <a:gd name="T58" fmla="*/ 15963 w 21459"/>
              <a:gd name="T59" fmla="*/ 19644 h 21561"/>
              <a:gd name="T60" fmla="*/ 20310 w 21459"/>
              <a:gd name="T61" fmla="*/ 5129 h 21561"/>
              <a:gd name="T62" fmla="*/ 20360 w 21459"/>
              <a:gd name="T63" fmla="*/ 4320 h 21561"/>
              <a:gd name="T64" fmla="*/ 6611 w 21459"/>
              <a:gd name="T65" fmla="*/ 8629 h 21561"/>
              <a:gd name="T66" fmla="*/ 14708 w 21459"/>
              <a:gd name="T67" fmla="*/ 8473 h 21561"/>
              <a:gd name="T68" fmla="*/ 15242 w 21459"/>
              <a:gd name="T69" fmla="*/ 7028 h 21561"/>
              <a:gd name="T70" fmla="*/ 14915 w 21459"/>
              <a:gd name="T71" fmla="*/ 6483 h 21561"/>
              <a:gd name="T72" fmla="*/ 6807 w 21459"/>
              <a:gd name="T73" fmla="*/ 6638 h 21561"/>
              <a:gd name="T74" fmla="*/ 6286 w 21459"/>
              <a:gd name="T75" fmla="*/ 8083 h 21561"/>
              <a:gd name="T76" fmla="*/ 7195 w 21459"/>
              <a:gd name="T77" fmla="*/ 5240 h 21561"/>
              <a:gd name="T78" fmla="*/ 15193 w 21459"/>
              <a:gd name="T79" fmla="*/ 5387 h 21561"/>
              <a:gd name="T80" fmla="*/ 15845 w 21459"/>
              <a:gd name="T81" fmla="*/ 4868 h 21561"/>
              <a:gd name="T82" fmla="*/ 16083 w 21459"/>
              <a:gd name="T83" fmla="*/ 3388 h 21561"/>
              <a:gd name="T84" fmla="*/ 8078 w 21459"/>
              <a:gd name="T85" fmla="*/ 3224 h 21561"/>
              <a:gd name="T86" fmla="*/ 7439 w 21459"/>
              <a:gd name="T87" fmla="*/ 3772 h 21561"/>
              <a:gd name="T88" fmla="*/ 7150 w 21459"/>
              <a:gd name="T89" fmla="*/ 4868 h 21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59" h="21561">
                <a:moveTo>
                  <a:pt x="20360" y="4320"/>
                </a:moveTo>
                <a:cubicBezTo>
                  <a:pt x="20703" y="4452"/>
                  <a:pt x="20960" y="4654"/>
                  <a:pt x="21125" y="4924"/>
                </a:cubicBezTo>
                <a:cubicBezTo>
                  <a:pt x="21468" y="5419"/>
                  <a:pt x="21547" y="6026"/>
                  <a:pt x="21364" y="6735"/>
                </a:cubicBezTo>
                <a:lnTo>
                  <a:pt x="17813" y="19433"/>
                </a:lnTo>
                <a:cubicBezTo>
                  <a:pt x="17664" y="20051"/>
                  <a:pt x="17339" y="20561"/>
                  <a:pt x="16841" y="20960"/>
                </a:cubicBezTo>
                <a:cubicBezTo>
                  <a:pt x="16343" y="21362"/>
                  <a:pt x="15811" y="21561"/>
                  <a:pt x="15242" y="21561"/>
                </a:cubicBezTo>
                <a:lnTo>
                  <a:pt x="3374" y="21561"/>
                </a:lnTo>
                <a:cubicBezTo>
                  <a:pt x="3031" y="21561"/>
                  <a:pt x="2698" y="21497"/>
                  <a:pt x="2379" y="21359"/>
                </a:cubicBezTo>
                <a:cubicBezTo>
                  <a:pt x="2056" y="21224"/>
                  <a:pt x="1747" y="21042"/>
                  <a:pt x="1456" y="20811"/>
                </a:cubicBezTo>
                <a:cubicBezTo>
                  <a:pt x="1163" y="20582"/>
                  <a:pt x="906" y="20312"/>
                  <a:pt x="683" y="19999"/>
                </a:cubicBezTo>
                <a:cubicBezTo>
                  <a:pt x="463" y="19685"/>
                  <a:pt x="288" y="19345"/>
                  <a:pt x="162" y="18979"/>
                </a:cubicBezTo>
                <a:cubicBezTo>
                  <a:pt x="-45" y="18345"/>
                  <a:pt x="-53" y="17750"/>
                  <a:pt x="138" y="17199"/>
                </a:cubicBezTo>
                <a:cubicBezTo>
                  <a:pt x="157" y="17050"/>
                  <a:pt x="172" y="16900"/>
                  <a:pt x="188" y="16760"/>
                </a:cubicBezTo>
                <a:cubicBezTo>
                  <a:pt x="206" y="16613"/>
                  <a:pt x="222" y="16449"/>
                  <a:pt x="238" y="16273"/>
                </a:cubicBezTo>
                <a:cubicBezTo>
                  <a:pt x="238" y="16179"/>
                  <a:pt x="222" y="16083"/>
                  <a:pt x="188" y="15986"/>
                </a:cubicBezTo>
                <a:cubicBezTo>
                  <a:pt x="157" y="15889"/>
                  <a:pt x="146" y="15792"/>
                  <a:pt x="162" y="15696"/>
                </a:cubicBezTo>
                <a:cubicBezTo>
                  <a:pt x="180" y="15549"/>
                  <a:pt x="246" y="15403"/>
                  <a:pt x="358" y="15256"/>
                </a:cubicBezTo>
                <a:cubicBezTo>
                  <a:pt x="471" y="15109"/>
                  <a:pt x="579" y="14942"/>
                  <a:pt x="678" y="14758"/>
                </a:cubicBezTo>
                <a:cubicBezTo>
                  <a:pt x="872" y="14412"/>
                  <a:pt x="1061" y="13987"/>
                  <a:pt x="1249" y="13486"/>
                </a:cubicBezTo>
                <a:cubicBezTo>
                  <a:pt x="1438" y="12987"/>
                  <a:pt x="1574" y="12554"/>
                  <a:pt x="1656" y="12190"/>
                </a:cubicBezTo>
                <a:cubicBezTo>
                  <a:pt x="1690" y="12041"/>
                  <a:pt x="1687" y="11897"/>
                  <a:pt x="1642" y="11762"/>
                </a:cubicBezTo>
                <a:cubicBezTo>
                  <a:pt x="1603" y="11627"/>
                  <a:pt x="1598" y="11504"/>
                  <a:pt x="1632" y="11390"/>
                </a:cubicBezTo>
                <a:cubicBezTo>
                  <a:pt x="1666" y="11240"/>
                  <a:pt x="1734" y="11111"/>
                  <a:pt x="1839" y="11006"/>
                </a:cubicBezTo>
                <a:cubicBezTo>
                  <a:pt x="1944" y="10897"/>
                  <a:pt x="2028" y="10789"/>
                  <a:pt x="2096" y="10672"/>
                </a:cubicBezTo>
                <a:cubicBezTo>
                  <a:pt x="2180" y="10508"/>
                  <a:pt x="2269" y="10308"/>
                  <a:pt x="2366" y="10082"/>
                </a:cubicBezTo>
                <a:cubicBezTo>
                  <a:pt x="2460" y="9860"/>
                  <a:pt x="2552" y="9628"/>
                  <a:pt x="2636" y="9391"/>
                </a:cubicBezTo>
                <a:cubicBezTo>
                  <a:pt x="2719" y="9150"/>
                  <a:pt x="2785" y="8919"/>
                  <a:pt x="2837" y="8690"/>
                </a:cubicBezTo>
                <a:cubicBezTo>
                  <a:pt x="2887" y="8462"/>
                  <a:pt x="2919" y="8271"/>
                  <a:pt x="2937" y="8119"/>
                </a:cubicBezTo>
                <a:cubicBezTo>
                  <a:pt x="2953" y="7972"/>
                  <a:pt x="2945" y="7817"/>
                  <a:pt x="2911" y="7655"/>
                </a:cubicBezTo>
                <a:cubicBezTo>
                  <a:pt x="2877" y="7497"/>
                  <a:pt x="2877" y="7365"/>
                  <a:pt x="2911" y="7248"/>
                </a:cubicBezTo>
                <a:cubicBezTo>
                  <a:pt x="2960" y="7101"/>
                  <a:pt x="3047" y="6978"/>
                  <a:pt x="3167" y="6879"/>
                </a:cubicBezTo>
                <a:cubicBezTo>
                  <a:pt x="3288" y="6779"/>
                  <a:pt x="3390" y="6665"/>
                  <a:pt x="3477" y="6533"/>
                </a:cubicBezTo>
                <a:cubicBezTo>
                  <a:pt x="3558" y="6421"/>
                  <a:pt x="3650" y="6263"/>
                  <a:pt x="3747" y="6049"/>
                </a:cubicBezTo>
                <a:cubicBezTo>
                  <a:pt x="3841" y="5841"/>
                  <a:pt x="3938" y="5610"/>
                  <a:pt x="4035" y="5354"/>
                </a:cubicBezTo>
                <a:cubicBezTo>
                  <a:pt x="4129" y="5102"/>
                  <a:pt x="4210" y="4856"/>
                  <a:pt x="4279" y="4619"/>
                </a:cubicBezTo>
                <a:cubicBezTo>
                  <a:pt x="4344" y="4381"/>
                  <a:pt x="4386" y="4170"/>
                  <a:pt x="4404" y="3980"/>
                </a:cubicBezTo>
                <a:cubicBezTo>
                  <a:pt x="4420" y="3868"/>
                  <a:pt x="4404" y="3754"/>
                  <a:pt x="4355" y="3637"/>
                </a:cubicBezTo>
                <a:cubicBezTo>
                  <a:pt x="4305" y="3519"/>
                  <a:pt x="4294" y="3391"/>
                  <a:pt x="4328" y="3250"/>
                </a:cubicBezTo>
                <a:cubicBezTo>
                  <a:pt x="4362" y="3121"/>
                  <a:pt x="4438" y="2980"/>
                  <a:pt x="4562" y="2837"/>
                </a:cubicBezTo>
                <a:cubicBezTo>
                  <a:pt x="4682" y="2693"/>
                  <a:pt x="4792" y="2543"/>
                  <a:pt x="4894" y="2394"/>
                </a:cubicBezTo>
                <a:cubicBezTo>
                  <a:pt x="5025" y="2159"/>
                  <a:pt x="5146" y="1887"/>
                  <a:pt x="5251" y="1573"/>
                </a:cubicBezTo>
                <a:cubicBezTo>
                  <a:pt x="5356" y="1262"/>
                  <a:pt x="5481" y="975"/>
                  <a:pt x="5625" y="717"/>
                </a:cubicBezTo>
                <a:cubicBezTo>
                  <a:pt x="5772" y="462"/>
                  <a:pt x="5966" y="260"/>
                  <a:pt x="6205" y="116"/>
                </a:cubicBezTo>
                <a:cubicBezTo>
                  <a:pt x="6440" y="-30"/>
                  <a:pt x="6768" y="-39"/>
                  <a:pt x="7177" y="93"/>
                </a:cubicBezTo>
                <a:lnTo>
                  <a:pt x="7150" y="152"/>
                </a:lnTo>
                <a:cubicBezTo>
                  <a:pt x="7410" y="55"/>
                  <a:pt x="7635" y="11"/>
                  <a:pt x="7829" y="11"/>
                </a:cubicBezTo>
                <a:lnTo>
                  <a:pt x="17614" y="11"/>
                </a:lnTo>
                <a:cubicBezTo>
                  <a:pt x="18266" y="11"/>
                  <a:pt x="18764" y="278"/>
                  <a:pt x="19107" y="805"/>
                </a:cubicBezTo>
                <a:cubicBezTo>
                  <a:pt x="19448" y="1303"/>
                  <a:pt x="19524" y="1904"/>
                  <a:pt x="19330" y="2617"/>
                </a:cubicBezTo>
                <a:lnTo>
                  <a:pt x="15782" y="15329"/>
                </a:lnTo>
                <a:cubicBezTo>
                  <a:pt x="15630" y="15918"/>
                  <a:pt x="15308" y="16420"/>
                  <a:pt x="14810" y="16830"/>
                </a:cubicBezTo>
                <a:cubicBezTo>
                  <a:pt x="14312" y="17243"/>
                  <a:pt x="13783" y="17448"/>
                  <a:pt x="13222" y="17448"/>
                </a:cubicBezTo>
                <a:lnTo>
                  <a:pt x="2020" y="17448"/>
                </a:lnTo>
                <a:cubicBezTo>
                  <a:pt x="1936" y="17448"/>
                  <a:pt x="1852" y="17460"/>
                  <a:pt x="1763" y="17478"/>
                </a:cubicBezTo>
                <a:cubicBezTo>
                  <a:pt x="1676" y="17495"/>
                  <a:pt x="1598" y="17551"/>
                  <a:pt x="1530" y="17645"/>
                </a:cubicBezTo>
                <a:cubicBezTo>
                  <a:pt x="1430" y="17832"/>
                  <a:pt x="1430" y="18096"/>
                  <a:pt x="1530" y="18430"/>
                </a:cubicBezTo>
                <a:cubicBezTo>
                  <a:pt x="1666" y="18835"/>
                  <a:pt x="1915" y="19187"/>
                  <a:pt x="2284" y="19489"/>
                </a:cubicBezTo>
                <a:cubicBezTo>
                  <a:pt x="2651" y="19796"/>
                  <a:pt x="3015" y="19946"/>
                  <a:pt x="3374" y="19946"/>
                </a:cubicBezTo>
                <a:lnTo>
                  <a:pt x="15242" y="19946"/>
                </a:lnTo>
                <a:cubicBezTo>
                  <a:pt x="15486" y="19946"/>
                  <a:pt x="15724" y="19846"/>
                  <a:pt x="15963" y="19644"/>
                </a:cubicBezTo>
                <a:cubicBezTo>
                  <a:pt x="16201" y="19445"/>
                  <a:pt x="16359" y="19222"/>
                  <a:pt x="16435" y="18976"/>
                </a:cubicBezTo>
                <a:lnTo>
                  <a:pt x="20310" y="5129"/>
                </a:lnTo>
                <a:cubicBezTo>
                  <a:pt x="20344" y="4979"/>
                  <a:pt x="20365" y="4841"/>
                  <a:pt x="20373" y="4715"/>
                </a:cubicBezTo>
                <a:cubicBezTo>
                  <a:pt x="20378" y="4592"/>
                  <a:pt x="20373" y="4460"/>
                  <a:pt x="20360" y="4320"/>
                </a:cubicBezTo>
                <a:moveTo>
                  <a:pt x="6286" y="8083"/>
                </a:moveTo>
                <a:cubicBezTo>
                  <a:pt x="6202" y="8447"/>
                  <a:pt x="6312" y="8629"/>
                  <a:pt x="6611" y="8629"/>
                </a:cubicBezTo>
                <a:lnTo>
                  <a:pt x="14325" y="8629"/>
                </a:lnTo>
                <a:cubicBezTo>
                  <a:pt x="14461" y="8629"/>
                  <a:pt x="14587" y="8579"/>
                  <a:pt x="14708" y="8473"/>
                </a:cubicBezTo>
                <a:cubicBezTo>
                  <a:pt x="14831" y="8371"/>
                  <a:pt x="14907" y="8239"/>
                  <a:pt x="14941" y="8083"/>
                </a:cubicBezTo>
                <a:lnTo>
                  <a:pt x="15242" y="7028"/>
                </a:lnTo>
                <a:cubicBezTo>
                  <a:pt x="15276" y="6882"/>
                  <a:pt x="15263" y="6753"/>
                  <a:pt x="15206" y="6641"/>
                </a:cubicBezTo>
                <a:cubicBezTo>
                  <a:pt x="15145" y="6536"/>
                  <a:pt x="15051" y="6483"/>
                  <a:pt x="14915" y="6483"/>
                </a:cubicBezTo>
                <a:lnTo>
                  <a:pt x="7203" y="6483"/>
                </a:lnTo>
                <a:cubicBezTo>
                  <a:pt x="7067" y="6483"/>
                  <a:pt x="6936" y="6533"/>
                  <a:pt x="6807" y="6638"/>
                </a:cubicBezTo>
                <a:cubicBezTo>
                  <a:pt x="6676" y="6741"/>
                  <a:pt x="6595" y="6870"/>
                  <a:pt x="6561" y="7028"/>
                </a:cubicBezTo>
                <a:lnTo>
                  <a:pt x="6286" y="8083"/>
                </a:lnTo>
                <a:close/>
                <a:moveTo>
                  <a:pt x="7150" y="4868"/>
                </a:moveTo>
                <a:cubicBezTo>
                  <a:pt x="7116" y="5017"/>
                  <a:pt x="7132" y="5140"/>
                  <a:pt x="7195" y="5240"/>
                </a:cubicBezTo>
                <a:cubicBezTo>
                  <a:pt x="7258" y="5337"/>
                  <a:pt x="7355" y="5387"/>
                  <a:pt x="7489" y="5387"/>
                </a:cubicBezTo>
                <a:lnTo>
                  <a:pt x="15193" y="5387"/>
                </a:lnTo>
                <a:cubicBezTo>
                  <a:pt x="15326" y="5387"/>
                  <a:pt x="15452" y="5337"/>
                  <a:pt x="15575" y="5240"/>
                </a:cubicBezTo>
                <a:cubicBezTo>
                  <a:pt x="15696" y="5140"/>
                  <a:pt x="15785" y="5017"/>
                  <a:pt x="15845" y="4868"/>
                </a:cubicBezTo>
                <a:lnTo>
                  <a:pt x="16120" y="3772"/>
                </a:lnTo>
                <a:cubicBezTo>
                  <a:pt x="16154" y="3622"/>
                  <a:pt x="16141" y="3493"/>
                  <a:pt x="16083" y="3388"/>
                </a:cubicBezTo>
                <a:cubicBezTo>
                  <a:pt x="16023" y="3279"/>
                  <a:pt x="15924" y="3224"/>
                  <a:pt x="15782" y="3224"/>
                </a:cubicBezTo>
                <a:lnTo>
                  <a:pt x="8078" y="3224"/>
                </a:lnTo>
                <a:cubicBezTo>
                  <a:pt x="7944" y="3224"/>
                  <a:pt x="7819" y="3279"/>
                  <a:pt x="7696" y="3388"/>
                </a:cubicBezTo>
                <a:cubicBezTo>
                  <a:pt x="7575" y="3493"/>
                  <a:pt x="7489" y="3622"/>
                  <a:pt x="7439" y="3772"/>
                </a:cubicBezTo>
                <a:lnTo>
                  <a:pt x="7150" y="4868"/>
                </a:lnTo>
                <a:close/>
                <a:moveTo>
                  <a:pt x="7150" y="4868"/>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0" name="AutoShape 63">
            <a:extLst>
              <a:ext uri="{FF2B5EF4-FFF2-40B4-BE49-F238E27FC236}">
                <a16:creationId xmlns:a16="http://schemas.microsoft.com/office/drawing/2014/main" id="{E33B3703-2456-4B8E-9605-97C544F6ED5C}"/>
              </a:ext>
            </a:extLst>
          </p:cNvPr>
          <p:cNvSpPr>
            <a:spLocks/>
          </p:cNvSpPr>
          <p:nvPr/>
        </p:nvSpPr>
        <p:spPr bwMode="auto">
          <a:xfrm>
            <a:off x="6564312" y="5236371"/>
            <a:ext cx="381000" cy="381000"/>
          </a:xfrm>
          <a:custGeom>
            <a:avLst/>
            <a:gdLst>
              <a:gd name="T0" fmla="*/ 17537 w 21598"/>
              <a:gd name="T1" fmla="*/ 12698 h 21600"/>
              <a:gd name="T2" fmla="*/ 19799 w 21598"/>
              <a:gd name="T3" fmla="*/ 9998 h 21600"/>
              <a:gd name="T4" fmla="*/ 19799 w 21598"/>
              <a:gd name="T5" fmla="*/ 17284 h 21600"/>
              <a:gd name="T6" fmla="*/ 19505 w 21598"/>
              <a:gd name="T7" fmla="*/ 18950 h 21600"/>
              <a:gd name="T8" fmla="*/ 18722 w 21598"/>
              <a:gd name="T9" fmla="*/ 20322 h 21600"/>
              <a:gd name="T10" fmla="*/ 17584 w 21598"/>
              <a:gd name="T11" fmla="*/ 21256 h 21600"/>
              <a:gd name="T12" fmla="*/ 16189 w 21598"/>
              <a:gd name="T13" fmla="*/ 21600 h 21600"/>
              <a:gd name="T14" fmla="*/ 3595 w 21598"/>
              <a:gd name="T15" fmla="*/ 21600 h 21600"/>
              <a:gd name="T16" fmla="*/ 2195 w 21598"/>
              <a:gd name="T17" fmla="*/ 21256 h 21600"/>
              <a:gd name="T18" fmla="*/ 1052 w 21598"/>
              <a:gd name="T19" fmla="*/ 20322 h 21600"/>
              <a:gd name="T20" fmla="*/ 286 w 21598"/>
              <a:gd name="T21" fmla="*/ 18950 h 21600"/>
              <a:gd name="T22" fmla="*/ 0 w 21598"/>
              <a:gd name="T23" fmla="*/ 17284 h 21600"/>
              <a:gd name="T24" fmla="*/ 0 w 21598"/>
              <a:gd name="T25" fmla="*/ 4316 h 21600"/>
              <a:gd name="T26" fmla="*/ 286 w 21598"/>
              <a:gd name="T27" fmla="*/ 2632 h 21600"/>
              <a:gd name="T28" fmla="*/ 1052 w 21598"/>
              <a:gd name="T29" fmla="*/ 1263 h 21600"/>
              <a:gd name="T30" fmla="*/ 2195 w 21598"/>
              <a:gd name="T31" fmla="*/ 344 h 21600"/>
              <a:gd name="T32" fmla="*/ 3595 w 21598"/>
              <a:gd name="T33" fmla="*/ 0 h 21600"/>
              <a:gd name="T34" fmla="*/ 16189 w 21598"/>
              <a:gd name="T35" fmla="*/ 0 h 21600"/>
              <a:gd name="T36" fmla="*/ 16798 w 21598"/>
              <a:gd name="T37" fmla="*/ 82 h 21600"/>
              <a:gd name="T38" fmla="*/ 14608 w 21598"/>
              <a:gd name="T39" fmla="*/ 2715 h 21600"/>
              <a:gd name="T40" fmla="*/ 3595 w 21598"/>
              <a:gd name="T41" fmla="*/ 2715 h 21600"/>
              <a:gd name="T42" fmla="*/ 2653 w 21598"/>
              <a:gd name="T43" fmla="*/ 3185 h 21600"/>
              <a:gd name="T44" fmla="*/ 2261 w 21598"/>
              <a:gd name="T45" fmla="*/ 4316 h 21600"/>
              <a:gd name="T46" fmla="*/ 2261 w 21598"/>
              <a:gd name="T47" fmla="*/ 17284 h 21600"/>
              <a:gd name="T48" fmla="*/ 2653 w 21598"/>
              <a:gd name="T49" fmla="*/ 18412 h 21600"/>
              <a:gd name="T50" fmla="*/ 3595 w 21598"/>
              <a:gd name="T51" fmla="*/ 18888 h 21600"/>
              <a:gd name="T52" fmla="*/ 16189 w 21598"/>
              <a:gd name="T53" fmla="*/ 18888 h 21600"/>
              <a:gd name="T54" fmla="*/ 17139 w 21598"/>
              <a:gd name="T55" fmla="*/ 18412 h 21600"/>
              <a:gd name="T56" fmla="*/ 17537 w 21598"/>
              <a:gd name="T57" fmla="*/ 17284 h 21600"/>
              <a:gd name="T58" fmla="*/ 17537 w 21598"/>
              <a:gd name="T59" fmla="*/ 12698 h 21600"/>
              <a:gd name="T60" fmla="*/ 21333 w 21598"/>
              <a:gd name="T61" fmla="*/ 2797 h 21600"/>
              <a:gd name="T62" fmla="*/ 21598 w 21598"/>
              <a:gd name="T63" fmla="*/ 3578 h 21600"/>
              <a:gd name="T64" fmla="*/ 21333 w 21598"/>
              <a:gd name="T65" fmla="*/ 4342 h 21600"/>
              <a:gd name="T66" fmla="*/ 13005 w 21598"/>
              <a:gd name="T67" fmla="*/ 14346 h 21600"/>
              <a:gd name="T68" fmla="*/ 11855 w 21598"/>
              <a:gd name="T69" fmla="*/ 15721 h 21600"/>
              <a:gd name="T70" fmla="*/ 11206 w 21598"/>
              <a:gd name="T71" fmla="*/ 16044 h 21600"/>
              <a:gd name="T72" fmla="*/ 10555 w 21598"/>
              <a:gd name="T73" fmla="*/ 15721 h 21600"/>
              <a:gd name="T74" fmla="*/ 9383 w 21598"/>
              <a:gd name="T75" fmla="*/ 14346 h 21600"/>
              <a:gd name="T76" fmla="*/ 4780 w 21598"/>
              <a:gd name="T77" fmla="*/ 8787 h 21600"/>
              <a:gd name="T78" fmla="*/ 4508 w 21598"/>
              <a:gd name="T79" fmla="*/ 8006 h 21600"/>
              <a:gd name="T80" fmla="*/ 4780 w 21598"/>
              <a:gd name="T81" fmla="*/ 7227 h 21600"/>
              <a:gd name="T82" fmla="*/ 5927 w 21598"/>
              <a:gd name="T83" fmla="*/ 5847 h 21600"/>
              <a:gd name="T84" fmla="*/ 6578 w 21598"/>
              <a:gd name="T85" fmla="*/ 5526 h 21600"/>
              <a:gd name="T86" fmla="*/ 7215 w 21598"/>
              <a:gd name="T87" fmla="*/ 5847 h 21600"/>
              <a:gd name="T88" fmla="*/ 11199 w 21598"/>
              <a:gd name="T89" fmla="*/ 10633 h 21600"/>
              <a:gd name="T90" fmla="*/ 18861 w 21598"/>
              <a:gd name="T91" fmla="*/ 1404 h 21600"/>
              <a:gd name="T92" fmla="*/ 19525 w 21598"/>
              <a:gd name="T93" fmla="*/ 1087 h 21600"/>
              <a:gd name="T94" fmla="*/ 20173 w 21598"/>
              <a:gd name="T95" fmla="*/ 1404 h 21600"/>
              <a:gd name="T96" fmla="*/ 21333 w 21598"/>
              <a:gd name="T97" fmla="*/ 2797 h 21600"/>
              <a:gd name="T98" fmla="*/ 21333 w 21598"/>
              <a:gd name="T99" fmla="*/ 279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98" h="21600">
                <a:moveTo>
                  <a:pt x="17537" y="12698"/>
                </a:moveTo>
                <a:lnTo>
                  <a:pt x="19799" y="9998"/>
                </a:lnTo>
                <a:lnTo>
                  <a:pt x="19799" y="17284"/>
                </a:lnTo>
                <a:cubicBezTo>
                  <a:pt x="19799" y="17875"/>
                  <a:pt x="19701" y="18430"/>
                  <a:pt x="19505" y="18950"/>
                </a:cubicBezTo>
                <a:cubicBezTo>
                  <a:pt x="19309" y="19470"/>
                  <a:pt x="19050" y="19928"/>
                  <a:pt x="18722" y="20322"/>
                </a:cubicBezTo>
                <a:cubicBezTo>
                  <a:pt x="18394" y="20716"/>
                  <a:pt x="18015" y="21027"/>
                  <a:pt x="17584" y="21256"/>
                </a:cubicBezTo>
                <a:cubicBezTo>
                  <a:pt x="17153" y="21485"/>
                  <a:pt x="16691" y="21600"/>
                  <a:pt x="16189" y="21600"/>
                </a:cubicBezTo>
                <a:lnTo>
                  <a:pt x="3595" y="21600"/>
                </a:lnTo>
                <a:cubicBezTo>
                  <a:pt x="3103" y="21600"/>
                  <a:pt x="2636" y="21485"/>
                  <a:pt x="2195" y="21256"/>
                </a:cubicBezTo>
                <a:cubicBezTo>
                  <a:pt x="1755" y="21027"/>
                  <a:pt x="1373" y="20716"/>
                  <a:pt x="1052" y="20322"/>
                </a:cubicBezTo>
                <a:cubicBezTo>
                  <a:pt x="734" y="19928"/>
                  <a:pt x="477" y="19470"/>
                  <a:pt x="286" y="18950"/>
                </a:cubicBezTo>
                <a:cubicBezTo>
                  <a:pt x="95" y="18430"/>
                  <a:pt x="0" y="17875"/>
                  <a:pt x="0" y="17284"/>
                </a:cubicBezTo>
                <a:lnTo>
                  <a:pt x="0" y="4316"/>
                </a:lnTo>
                <a:cubicBezTo>
                  <a:pt x="0" y="3722"/>
                  <a:pt x="95" y="3164"/>
                  <a:pt x="286" y="2632"/>
                </a:cubicBezTo>
                <a:cubicBezTo>
                  <a:pt x="477" y="2107"/>
                  <a:pt x="734" y="1645"/>
                  <a:pt x="1052" y="1263"/>
                </a:cubicBezTo>
                <a:cubicBezTo>
                  <a:pt x="1373" y="878"/>
                  <a:pt x="1755" y="573"/>
                  <a:pt x="2195" y="344"/>
                </a:cubicBezTo>
                <a:cubicBezTo>
                  <a:pt x="2636" y="115"/>
                  <a:pt x="3103" y="0"/>
                  <a:pt x="3595" y="0"/>
                </a:cubicBezTo>
                <a:lnTo>
                  <a:pt x="16189" y="0"/>
                </a:lnTo>
                <a:cubicBezTo>
                  <a:pt x="16402" y="0"/>
                  <a:pt x="16605" y="26"/>
                  <a:pt x="16798" y="82"/>
                </a:cubicBezTo>
                <a:lnTo>
                  <a:pt x="14608" y="2715"/>
                </a:lnTo>
                <a:lnTo>
                  <a:pt x="3595" y="2715"/>
                </a:lnTo>
                <a:cubicBezTo>
                  <a:pt x="3228" y="2715"/>
                  <a:pt x="2915" y="2868"/>
                  <a:pt x="2653" y="3185"/>
                </a:cubicBezTo>
                <a:cubicBezTo>
                  <a:pt x="2391" y="3496"/>
                  <a:pt x="2261" y="3875"/>
                  <a:pt x="2261" y="4316"/>
                </a:cubicBezTo>
                <a:lnTo>
                  <a:pt x="2261" y="17284"/>
                </a:lnTo>
                <a:cubicBezTo>
                  <a:pt x="2261" y="17725"/>
                  <a:pt x="2391" y="18101"/>
                  <a:pt x="2653" y="18412"/>
                </a:cubicBezTo>
                <a:cubicBezTo>
                  <a:pt x="2915" y="18730"/>
                  <a:pt x="3228" y="18888"/>
                  <a:pt x="3595" y="18888"/>
                </a:cubicBezTo>
                <a:lnTo>
                  <a:pt x="16189" y="18888"/>
                </a:lnTo>
                <a:cubicBezTo>
                  <a:pt x="16556" y="18888"/>
                  <a:pt x="16874" y="18730"/>
                  <a:pt x="17139" y="18412"/>
                </a:cubicBezTo>
                <a:cubicBezTo>
                  <a:pt x="17405" y="18101"/>
                  <a:pt x="17537" y="17725"/>
                  <a:pt x="17537" y="17284"/>
                </a:cubicBezTo>
                <a:lnTo>
                  <a:pt x="17537" y="12698"/>
                </a:lnTo>
                <a:close/>
                <a:moveTo>
                  <a:pt x="21333" y="2797"/>
                </a:moveTo>
                <a:cubicBezTo>
                  <a:pt x="21514" y="3011"/>
                  <a:pt x="21600" y="3273"/>
                  <a:pt x="21598" y="3578"/>
                </a:cubicBezTo>
                <a:cubicBezTo>
                  <a:pt x="21593" y="3881"/>
                  <a:pt x="21505" y="4137"/>
                  <a:pt x="21333" y="4342"/>
                </a:cubicBezTo>
                <a:lnTo>
                  <a:pt x="13005" y="14346"/>
                </a:lnTo>
                <a:lnTo>
                  <a:pt x="11855" y="15721"/>
                </a:lnTo>
                <a:cubicBezTo>
                  <a:pt x="11676" y="15938"/>
                  <a:pt x="11458" y="16044"/>
                  <a:pt x="11206" y="16044"/>
                </a:cubicBezTo>
                <a:cubicBezTo>
                  <a:pt x="10952" y="16044"/>
                  <a:pt x="10734" y="15938"/>
                  <a:pt x="10555" y="15721"/>
                </a:cubicBezTo>
                <a:lnTo>
                  <a:pt x="9383" y="14346"/>
                </a:lnTo>
                <a:lnTo>
                  <a:pt x="4780" y="8787"/>
                </a:lnTo>
                <a:cubicBezTo>
                  <a:pt x="4601" y="8573"/>
                  <a:pt x="4508" y="8314"/>
                  <a:pt x="4508" y="8006"/>
                </a:cubicBezTo>
                <a:cubicBezTo>
                  <a:pt x="4508" y="7703"/>
                  <a:pt x="4601" y="7442"/>
                  <a:pt x="4780" y="7227"/>
                </a:cubicBezTo>
                <a:lnTo>
                  <a:pt x="5927" y="5847"/>
                </a:lnTo>
                <a:cubicBezTo>
                  <a:pt x="6106" y="5635"/>
                  <a:pt x="6324" y="5526"/>
                  <a:pt x="6578" y="5526"/>
                </a:cubicBezTo>
                <a:cubicBezTo>
                  <a:pt x="6830" y="5526"/>
                  <a:pt x="7043" y="5635"/>
                  <a:pt x="7215" y="5847"/>
                </a:cubicBezTo>
                <a:lnTo>
                  <a:pt x="11199" y="10633"/>
                </a:lnTo>
                <a:lnTo>
                  <a:pt x="18861" y="1404"/>
                </a:lnTo>
                <a:cubicBezTo>
                  <a:pt x="19040" y="1187"/>
                  <a:pt x="19263" y="1084"/>
                  <a:pt x="19525" y="1087"/>
                </a:cubicBezTo>
                <a:cubicBezTo>
                  <a:pt x="19787" y="1093"/>
                  <a:pt x="20002" y="1199"/>
                  <a:pt x="20173" y="1404"/>
                </a:cubicBezTo>
                <a:lnTo>
                  <a:pt x="21333" y="2797"/>
                </a:lnTo>
                <a:close/>
                <a:moveTo>
                  <a:pt x="21333" y="2797"/>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a:extLst>
              <a:ext uri="{FF2B5EF4-FFF2-40B4-BE49-F238E27FC236}">
                <a16:creationId xmlns:a16="http://schemas.microsoft.com/office/drawing/2014/main" id="{C797EBE6-F417-40F9-BD04-BBA009108A5A}"/>
              </a:ext>
            </a:extLst>
          </p:cNvPr>
          <p:cNvGrpSpPr>
            <a:grpSpLocks/>
          </p:cNvGrpSpPr>
          <p:nvPr/>
        </p:nvGrpSpPr>
        <p:grpSpPr bwMode="auto">
          <a:xfrm>
            <a:off x="566738" y="628650"/>
            <a:ext cx="11058525" cy="1043325"/>
            <a:chOff x="567056" y="353113"/>
            <a:chExt cx="11057886" cy="1220864"/>
          </a:xfrm>
        </p:grpSpPr>
        <p:sp>
          <p:nvSpPr>
            <p:cNvPr id="5" name="Rectangle 4">
              <a:extLst>
                <a:ext uri="{FF2B5EF4-FFF2-40B4-BE49-F238E27FC236}">
                  <a16:creationId xmlns:a16="http://schemas.microsoft.com/office/drawing/2014/main" id="{57A1C694-D8E2-4311-A84F-A7637A969600}"/>
                </a:ext>
              </a:extLst>
            </p:cNvPr>
            <p:cNvSpPr>
              <a:spLocks noChangeArrowheads="1"/>
            </p:cNvSpPr>
            <p:nvPr/>
          </p:nvSpPr>
          <p:spPr bwMode="auto">
            <a:xfrm>
              <a:off x="567056" y="1179763"/>
              <a:ext cx="11057886" cy="3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6" name="Rectangle 7">
              <a:extLst>
                <a:ext uri="{FF2B5EF4-FFF2-40B4-BE49-F238E27FC236}">
                  <a16:creationId xmlns:a16="http://schemas.microsoft.com/office/drawing/2014/main" id="{A38E8CF0-43D9-4E1C-BC6A-CB5639296B82}"/>
                </a:ext>
              </a:extLst>
            </p:cNvPr>
            <p:cNvSpPr>
              <a:spLocks noChangeArrowheads="1"/>
            </p:cNvSpPr>
            <p:nvPr/>
          </p:nvSpPr>
          <p:spPr bwMode="auto">
            <a:xfrm>
              <a:off x="567056" y="353113"/>
              <a:ext cx="11057886" cy="96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SCOPE DEFINITION</a:t>
              </a:r>
            </a:p>
          </p:txBody>
        </p:sp>
      </p:grpSp>
      <p:sp>
        <p:nvSpPr>
          <p:cNvPr id="9" name="Rounded Rectangle 8">
            <a:extLst>
              <a:ext uri="{FF2B5EF4-FFF2-40B4-BE49-F238E27FC236}">
                <a16:creationId xmlns:a16="http://schemas.microsoft.com/office/drawing/2014/main" id="{85E7497B-8409-4D9B-AB07-C6EBDB5A14C8}"/>
              </a:ext>
            </a:extLst>
          </p:cNvPr>
          <p:cNvSpPr/>
          <p:nvPr/>
        </p:nvSpPr>
        <p:spPr>
          <a:xfrm>
            <a:off x="6337300" y="1974850"/>
            <a:ext cx="731838" cy="73183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2" name="Rounded Rectangle 11">
            <a:extLst>
              <a:ext uri="{FF2B5EF4-FFF2-40B4-BE49-F238E27FC236}">
                <a16:creationId xmlns:a16="http://schemas.microsoft.com/office/drawing/2014/main" id="{87B69536-F2B8-4B9D-8741-D06D27717478}"/>
              </a:ext>
            </a:extLst>
          </p:cNvPr>
          <p:cNvSpPr/>
          <p:nvPr/>
        </p:nvSpPr>
        <p:spPr>
          <a:xfrm>
            <a:off x="1163638" y="1974850"/>
            <a:ext cx="731837" cy="7318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grpSp>
        <p:nvGrpSpPr>
          <p:cNvPr id="22537" name="Group 12">
            <a:extLst>
              <a:ext uri="{FF2B5EF4-FFF2-40B4-BE49-F238E27FC236}">
                <a16:creationId xmlns:a16="http://schemas.microsoft.com/office/drawing/2014/main" id="{00CFAF65-1C0D-4009-BEBC-4428D511C72D}"/>
              </a:ext>
            </a:extLst>
          </p:cNvPr>
          <p:cNvGrpSpPr>
            <a:grpSpLocks/>
          </p:cNvGrpSpPr>
          <p:nvPr/>
        </p:nvGrpSpPr>
        <p:grpSpPr bwMode="auto">
          <a:xfrm>
            <a:off x="1895475" y="1828800"/>
            <a:ext cx="4303713" cy="3691058"/>
            <a:chOff x="1472836" y="1813949"/>
            <a:chExt cx="4305053" cy="3687611"/>
          </a:xfrm>
        </p:grpSpPr>
        <p:sp>
          <p:nvSpPr>
            <p:cNvPr id="14" name="Rectangle 13">
              <a:extLst>
                <a:ext uri="{FF2B5EF4-FFF2-40B4-BE49-F238E27FC236}">
                  <a16:creationId xmlns:a16="http://schemas.microsoft.com/office/drawing/2014/main" id="{7488185D-C5EA-4B7A-9FFA-47F8ADE7E5BA}"/>
                </a:ext>
              </a:extLst>
            </p:cNvPr>
            <p:cNvSpPr>
              <a:spLocks noChangeArrowheads="1"/>
            </p:cNvSpPr>
            <p:nvPr/>
          </p:nvSpPr>
          <p:spPr bwMode="auto">
            <a:xfrm>
              <a:off x="1472836" y="2242174"/>
              <a:ext cx="4305053" cy="325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rtl="0">
                <a:spcBef>
                  <a:spcPts val="1200"/>
                </a:spcBef>
                <a:spcAft>
                  <a:spcPts val="1200"/>
                </a:spcAft>
              </a:pPr>
              <a:r>
                <a:rPr lang="en-US" sz="1200" b="0" i="0" u="none" strike="noStrike" dirty="0">
                  <a:effectLst/>
                  <a:latin typeface="Raleway" pitchFamily="2" charset="0"/>
                </a:rPr>
                <a:t>Capturing of analytical test data</a:t>
              </a:r>
              <a:endParaRPr lang="en-US" sz="1200" b="0" dirty="0">
                <a:effectLst/>
                <a:latin typeface="Raleway" pitchFamily="2" charset="0"/>
              </a:endParaRPr>
            </a:p>
            <a:p>
              <a:pPr rtl="0">
                <a:spcBef>
                  <a:spcPts val="1200"/>
                </a:spcBef>
                <a:spcAft>
                  <a:spcPts val="1200"/>
                </a:spcAft>
              </a:pPr>
              <a:r>
                <a:rPr lang="en-US" sz="1200" b="0" i="0" u="none" strike="noStrike" dirty="0">
                  <a:effectLst/>
                  <a:latin typeface="Raleway" pitchFamily="2" charset="0"/>
                </a:rPr>
                <a:t>Creating of certificates of analysis</a:t>
              </a:r>
              <a:endParaRPr lang="en-US" sz="1200" b="0" dirty="0">
                <a:effectLst/>
                <a:latin typeface="Raleway" pitchFamily="2" charset="0"/>
              </a:endParaRPr>
            </a:p>
            <a:p>
              <a:pPr rtl="0">
                <a:spcBef>
                  <a:spcPts val="1200"/>
                </a:spcBef>
                <a:spcAft>
                  <a:spcPts val="1200"/>
                </a:spcAft>
              </a:pPr>
              <a:r>
                <a:rPr lang="en-US" sz="1200" b="0" i="0" u="none" strike="noStrike" dirty="0">
                  <a:effectLst/>
                  <a:latin typeface="Raleway" pitchFamily="2" charset="0"/>
                </a:rPr>
                <a:t>Providing an interface for clients to be able to create/accept quotations</a:t>
              </a:r>
              <a:endParaRPr lang="en-US" sz="1200" b="0" dirty="0">
                <a:effectLst/>
                <a:latin typeface="Raleway" pitchFamily="2" charset="0"/>
              </a:endParaRPr>
            </a:p>
            <a:p>
              <a:pPr rtl="0">
                <a:spcBef>
                  <a:spcPts val="1200"/>
                </a:spcBef>
                <a:spcAft>
                  <a:spcPts val="1200"/>
                </a:spcAft>
              </a:pPr>
              <a:r>
                <a:rPr lang="en-US" sz="1200" b="0" i="0" u="none" strike="noStrike" dirty="0">
                  <a:effectLst/>
                  <a:latin typeface="Raleway" pitchFamily="2" charset="0"/>
                </a:rPr>
                <a:t>Providing an interface for clients to be able to view their financial statements</a:t>
              </a:r>
              <a:endParaRPr lang="en-US" sz="1200" b="0" dirty="0">
                <a:effectLst/>
                <a:latin typeface="Raleway" pitchFamily="2" charset="0"/>
              </a:endParaRPr>
            </a:p>
            <a:p>
              <a:pPr rtl="0">
                <a:spcBef>
                  <a:spcPts val="1200"/>
                </a:spcBef>
                <a:spcAft>
                  <a:spcPts val="1200"/>
                </a:spcAft>
              </a:pPr>
              <a:r>
                <a:rPr lang="en-US" sz="1200" b="0" i="0" u="none" strike="noStrike" dirty="0">
                  <a:effectLst/>
                  <a:latin typeface="Raleway" pitchFamily="2" charset="0"/>
                </a:rPr>
                <a:t>Providing an interface for clients to be able to export analytical results in spreadsheet format.</a:t>
              </a:r>
              <a:endParaRPr lang="en-US" sz="1200" b="0" dirty="0">
                <a:effectLst/>
                <a:latin typeface="Raleway" pitchFamily="2" charset="0"/>
              </a:endParaRPr>
            </a:p>
            <a:p>
              <a:br>
                <a:rPr lang="en-US" sz="800" dirty="0"/>
              </a:br>
              <a:endParaRPr lang="en-US" sz="1200" dirty="0">
                <a:solidFill>
                  <a:schemeClr val="tx1">
                    <a:lumMod val="95000"/>
                    <a:lumOff val="5000"/>
                  </a:schemeClr>
                </a:solidFill>
                <a:latin typeface="Raleway" panose="020B0503030101060003" pitchFamily="34" charset="0"/>
              </a:endParaRPr>
            </a:p>
          </p:txBody>
        </p:sp>
        <p:sp>
          <p:nvSpPr>
            <p:cNvPr id="15" name="Rectangle 7">
              <a:extLst>
                <a:ext uri="{FF2B5EF4-FFF2-40B4-BE49-F238E27FC236}">
                  <a16:creationId xmlns:a16="http://schemas.microsoft.com/office/drawing/2014/main" id="{74172520-03DC-413E-81EF-56C1E1823100}"/>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Test Result Processing</a:t>
              </a:r>
            </a:p>
          </p:txBody>
        </p:sp>
      </p:grpSp>
      <p:grpSp>
        <p:nvGrpSpPr>
          <p:cNvPr id="22538" name="Group 15">
            <a:extLst>
              <a:ext uri="{FF2B5EF4-FFF2-40B4-BE49-F238E27FC236}">
                <a16:creationId xmlns:a16="http://schemas.microsoft.com/office/drawing/2014/main" id="{7E09F7B5-08EA-4EE3-9219-29E8FE23E997}"/>
              </a:ext>
            </a:extLst>
          </p:cNvPr>
          <p:cNvGrpSpPr>
            <a:grpSpLocks/>
          </p:cNvGrpSpPr>
          <p:nvPr/>
        </p:nvGrpSpPr>
        <p:grpSpPr bwMode="auto">
          <a:xfrm>
            <a:off x="7069138" y="1828800"/>
            <a:ext cx="4305300" cy="1319190"/>
            <a:chOff x="1472836" y="1813949"/>
            <a:chExt cx="4305053" cy="1317958"/>
          </a:xfrm>
        </p:grpSpPr>
        <p:sp>
          <p:nvSpPr>
            <p:cNvPr id="17" name="Rectangle 16">
              <a:extLst>
                <a:ext uri="{FF2B5EF4-FFF2-40B4-BE49-F238E27FC236}">
                  <a16:creationId xmlns:a16="http://schemas.microsoft.com/office/drawing/2014/main" id="{A2931A7A-500B-45D0-BF7C-0079E9CFAB33}"/>
                </a:ext>
              </a:extLst>
            </p:cNvPr>
            <p:cNvSpPr>
              <a:spLocks noChangeArrowheads="1"/>
            </p:cNvSpPr>
            <p:nvPr/>
          </p:nvSpPr>
          <p:spPr bwMode="auto">
            <a:xfrm>
              <a:off x="1472836" y="2242174"/>
              <a:ext cx="4305053" cy="88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system is configured to administer reports through extensive reporting, such as client reports, monthly work requests, sample reports, test result reports.</a:t>
              </a:r>
              <a:endParaRPr lang="en-US" sz="1200" dirty="0">
                <a:latin typeface="Raleway" pitchFamily="2" charset="0"/>
              </a:endParaRPr>
            </a:p>
          </p:txBody>
        </p:sp>
        <p:sp>
          <p:nvSpPr>
            <p:cNvPr id="18" name="Rectangle 7">
              <a:extLst>
                <a:ext uri="{FF2B5EF4-FFF2-40B4-BE49-F238E27FC236}">
                  <a16:creationId xmlns:a16="http://schemas.microsoft.com/office/drawing/2014/main" id="{929DF342-307D-433E-AB9C-9297D69C300D}"/>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Reports</a:t>
              </a:r>
            </a:p>
          </p:txBody>
        </p:sp>
      </p:grpSp>
      <p:grpSp>
        <p:nvGrpSpPr>
          <p:cNvPr id="22539" name="Group 18">
            <a:extLst>
              <a:ext uri="{FF2B5EF4-FFF2-40B4-BE49-F238E27FC236}">
                <a16:creationId xmlns:a16="http://schemas.microsoft.com/office/drawing/2014/main" id="{38BB7115-8798-4EAA-8D93-6651BBF41FF6}"/>
              </a:ext>
            </a:extLst>
          </p:cNvPr>
          <p:cNvGrpSpPr>
            <a:grpSpLocks/>
          </p:cNvGrpSpPr>
          <p:nvPr/>
        </p:nvGrpSpPr>
        <p:grpSpPr bwMode="auto">
          <a:xfrm>
            <a:off x="1895475" y="3298825"/>
            <a:ext cx="4303713" cy="765512"/>
            <a:chOff x="1472836" y="1813949"/>
            <a:chExt cx="4305053" cy="764797"/>
          </a:xfrm>
        </p:grpSpPr>
        <p:sp>
          <p:nvSpPr>
            <p:cNvPr id="20" name="Rectangle 19">
              <a:extLst>
                <a:ext uri="{FF2B5EF4-FFF2-40B4-BE49-F238E27FC236}">
                  <a16:creationId xmlns:a16="http://schemas.microsoft.com/office/drawing/2014/main" id="{AD75E9B6-1D04-49BC-8241-5FE1CDD643CB}"/>
                </a:ext>
              </a:extLst>
            </p:cNvPr>
            <p:cNvSpPr>
              <a:spLocks noChangeArrowheads="1"/>
            </p:cNvSpPr>
            <p:nvPr/>
          </p:nvSpPr>
          <p:spPr bwMode="auto">
            <a:xfrm>
              <a:off x="1472836" y="2242174"/>
              <a:ext cx="4305053"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21" name="Rectangle 7">
              <a:extLst>
                <a:ext uri="{FF2B5EF4-FFF2-40B4-BE49-F238E27FC236}">
                  <a16:creationId xmlns:a16="http://schemas.microsoft.com/office/drawing/2014/main" id="{135D0147-F75B-44BD-8ADA-C2DFF0A6FADE}"/>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grpSp>
        <p:nvGrpSpPr>
          <p:cNvPr id="22540" name="Group 21">
            <a:extLst>
              <a:ext uri="{FF2B5EF4-FFF2-40B4-BE49-F238E27FC236}">
                <a16:creationId xmlns:a16="http://schemas.microsoft.com/office/drawing/2014/main" id="{89F4FB9D-491C-4FE9-B9CF-7C996F673277}"/>
              </a:ext>
            </a:extLst>
          </p:cNvPr>
          <p:cNvGrpSpPr>
            <a:grpSpLocks/>
          </p:cNvGrpSpPr>
          <p:nvPr/>
        </p:nvGrpSpPr>
        <p:grpSpPr bwMode="auto">
          <a:xfrm>
            <a:off x="7069138" y="3298825"/>
            <a:ext cx="4305300" cy="765512"/>
            <a:chOff x="1472836" y="1813949"/>
            <a:chExt cx="4305053" cy="764797"/>
          </a:xfrm>
        </p:grpSpPr>
        <p:sp>
          <p:nvSpPr>
            <p:cNvPr id="23" name="Rectangle 22">
              <a:extLst>
                <a:ext uri="{FF2B5EF4-FFF2-40B4-BE49-F238E27FC236}">
                  <a16:creationId xmlns:a16="http://schemas.microsoft.com/office/drawing/2014/main" id="{4F5AB6E7-8B74-4C80-8296-6E7B2E4B3B53}"/>
                </a:ext>
              </a:extLst>
            </p:cNvPr>
            <p:cNvSpPr>
              <a:spLocks noChangeArrowheads="1"/>
            </p:cNvSpPr>
            <p:nvPr/>
          </p:nvSpPr>
          <p:spPr bwMode="auto">
            <a:xfrm>
              <a:off x="1472836" y="2242174"/>
              <a:ext cx="4305053"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24" name="Rectangle 7">
              <a:extLst>
                <a:ext uri="{FF2B5EF4-FFF2-40B4-BE49-F238E27FC236}">
                  <a16:creationId xmlns:a16="http://schemas.microsoft.com/office/drawing/2014/main" id="{F7B8579A-8D98-477A-B4DF-81F30EB1E183}"/>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grpSp>
        <p:nvGrpSpPr>
          <p:cNvPr id="22541" name="Group 24">
            <a:extLst>
              <a:ext uri="{FF2B5EF4-FFF2-40B4-BE49-F238E27FC236}">
                <a16:creationId xmlns:a16="http://schemas.microsoft.com/office/drawing/2014/main" id="{96B0545C-0289-4CC6-ADC2-D68D38AB05C9}"/>
              </a:ext>
            </a:extLst>
          </p:cNvPr>
          <p:cNvGrpSpPr>
            <a:grpSpLocks/>
          </p:cNvGrpSpPr>
          <p:nvPr/>
        </p:nvGrpSpPr>
        <p:grpSpPr bwMode="auto">
          <a:xfrm>
            <a:off x="1895475" y="4914900"/>
            <a:ext cx="4303713" cy="765512"/>
            <a:chOff x="1472836" y="1813949"/>
            <a:chExt cx="4305053" cy="764797"/>
          </a:xfrm>
        </p:grpSpPr>
        <p:sp>
          <p:nvSpPr>
            <p:cNvPr id="26" name="Rectangle 25">
              <a:extLst>
                <a:ext uri="{FF2B5EF4-FFF2-40B4-BE49-F238E27FC236}">
                  <a16:creationId xmlns:a16="http://schemas.microsoft.com/office/drawing/2014/main" id="{A771BDE7-2C6B-43FC-86AD-FCCD2A3926C3}"/>
                </a:ext>
              </a:extLst>
            </p:cNvPr>
            <p:cNvSpPr>
              <a:spLocks noChangeArrowheads="1"/>
            </p:cNvSpPr>
            <p:nvPr/>
          </p:nvSpPr>
          <p:spPr bwMode="auto">
            <a:xfrm>
              <a:off x="1472836" y="2242174"/>
              <a:ext cx="4305053"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27" name="Rectangle 7">
              <a:extLst>
                <a:ext uri="{FF2B5EF4-FFF2-40B4-BE49-F238E27FC236}">
                  <a16:creationId xmlns:a16="http://schemas.microsoft.com/office/drawing/2014/main" id="{A5AA7524-71DA-472E-95DC-11354ABC413E}"/>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grpSp>
        <p:nvGrpSpPr>
          <p:cNvPr id="22542" name="Group 27">
            <a:extLst>
              <a:ext uri="{FF2B5EF4-FFF2-40B4-BE49-F238E27FC236}">
                <a16:creationId xmlns:a16="http://schemas.microsoft.com/office/drawing/2014/main" id="{9A14D023-EBF3-49F1-AE4E-150ECCC175F2}"/>
              </a:ext>
            </a:extLst>
          </p:cNvPr>
          <p:cNvGrpSpPr>
            <a:grpSpLocks/>
          </p:cNvGrpSpPr>
          <p:nvPr/>
        </p:nvGrpSpPr>
        <p:grpSpPr bwMode="auto">
          <a:xfrm>
            <a:off x="7069138" y="4914900"/>
            <a:ext cx="4305300" cy="765512"/>
            <a:chOff x="1472836" y="1813949"/>
            <a:chExt cx="4305053" cy="764797"/>
          </a:xfrm>
        </p:grpSpPr>
        <p:sp>
          <p:nvSpPr>
            <p:cNvPr id="29" name="Rectangle 28">
              <a:extLst>
                <a:ext uri="{FF2B5EF4-FFF2-40B4-BE49-F238E27FC236}">
                  <a16:creationId xmlns:a16="http://schemas.microsoft.com/office/drawing/2014/main" id="{A642A727-9382-44B3-9E24-6926155A873D}"/>
                </a:ext>
              </a:extLst>
            </p:cNvPr>
            <p:cNvSpPr>
              <a:spLocks noChangeArrowheads="1"/>
            </p:cNvSpPr>
            <p:nvPr/>
          </p:nvSpPr>
          <p:spPr bwMode="auto">
            <a:xfrm>
              <a:off x="1472836" y="2242174"/>
              <a:ext cx="4305053"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30" name="Rectangle 7">
              <a:extLst>
                <a:ext uri="{FF2B5EF4-FFF2-40B4-BE49-F238E27FC236}">
                  <a16:creationId xmlns:a16="http://schemas.microsoft.com/office/drawing/2014/main" id="{50A0EC6F-A2BA-42BC-9282-1BDD3666CEB0}"/>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sp>
        <p:nvSpPr>
          <p:cNvPr id="37" name="AutoShape 76">
            <a:extLst>
              <a:ext uri="{FF2B5EF4-FFF2-40B4-BE49-F238E27FC236}">
                <a16:creationId xmlns:a16="http://schemas.microsoft.com/office/drawing/2014/main" id="{1EF09815-F768-4210-B9C5-BF351C2F6B91}"/>
              </a:ext>
            </a:extLst>
          </p:cNvPr>
          <p:cNvSpPr>
            <a:spLocks/>
          </p:cNvSpPr>
          <p:nvPr/>
        </p:nvSpPr>
        <p:spPr bwMode="auto">
          <a:xfrm>
            <a:off x="6550025" y="2128212"/>
            <a:ext cx="381000" cy="381000"/>
          </a:xfrm>
          <a:custGeom>
            <a:avLst/>
            <a:gdLst>
              <a:gd name="T0" fmla="*/ 17528 w 21598"/>
              <a:gd name="T1" fmla="*/ 11039 h 21600"/>
              <a:gd name="T2" fmla="*/ 19788 w 21598"/>
              <a:gd name="T3" fmla="*/ 8347 h 21600"/>
              <a:gd name="T4" fmla="*/ 19788 w 21598"/>
              <a:gd name="T5" fmla="*/ 17289 h 21600"/>
              <a:gd name="T6" fmla="*/ 19494 w 21598"/>
              <a:gd name="T7" fmla="*/ 18955 h 21600"/>
              <a:gd name="T8" fmla="*/ 18711 w 21598"/>
              <a:gd name="T9" fmla="*/ 20324 h 21600"/>
              <a:gd name="T10" fmla="*/ 17574 w 21598"/>
              <a:gd name="T11" fmla="*/ 21257 h 21600"/>
              <a:gd name="T12" fmla="*/ 16180 w 21598"/>
              <a:gd name="T13" fmla="*/ 21600 h 21600"/>
              <a:gd name="T14" fmla="*/ 3593 w 21598"/>
              <a:gd name="T15" fmla="*/ 21600 h 21600"/>
              <a:gd name="T16" fmla="*/ 2194 w 21598"/>
              <a:gd name="T17" fmla="*/ 21257 h 21600"/>
              <a:gd name="T18" fmla="*/ 1052 w 21598"/>
              <a:gd name="T19" fmla="*/ 20324 h 21600"/>
              <a:gd name="T20" fmla="*/ 286 w 21598"/>
              <a:gd name="T21" fmla="*/ 18955 h 21600"/>
              <a:gd name="T22" fmla="*/ 0 w 21598"/>
              <a:gd name="T23" fmla="*/ 17289 h 21600"/>
              <a:gd name="T24" fmla="*/ 0 w 21598"/>
              <a:gd name="T25" fmla="*/ 4341 h 21600"/>
              <a:gd name="T26" fmla="*/ 286 w 21598"/>
              <a:gd name="T27" fmla="*/ 2663 h 21600"/>
              <a:gd name="T28" fmla="*/ 1052 w 21598"/>
              <a:gd name="T29" fmla="*/ 1293 h 21600"/>
              <a:gd name="T30" fmla="*/ 2194 w 21598"/>
              <a:gd name="T31" fmla="*/ 378 h 21600"/>
              <a:gd name="T32" fmla="*/ 3593 w 21598"/>
              <a:gd name="T33" fmla="*/ 35 h 21600"/>
              <a:gd name="T34" fmla="*/ 16180 w 21598"/>
              <a:gd name="T35" fmla="*/ 35 h 21600"/>
              <a:gd name="T36" fmla="*/ 16305 w 21598"/>
              <a:gd name="T37" fmla="*/ 47 h 21600"/>
              <a:gd name="T38" fmla="*/ 16427 w 21598"/>
              <a:gd name="T39" fmla="*/ 64 h 21600"/>
              <a:gd name="T40" fmla="*/ 14191 w 21598"/>
              <a:gd name="T41" fmla="*/ 2745 h 21600"/>
              <a:gd name="T42" fmla="*/ 3593 w 21598"/>
              <a:gd name="T43" fmla="*/ 2745 h 21600"/>
              <a:gd name="T44" fmla="*/ 2651 w 21598"/>
              <a:gd name="T45" fmla="*/ 3214 h 21600"/>
              <a:gd name="T46" fmla="*/ 2260 w 21598"/>
              <a:gd name="T47" fmla="*/ 4343 h 21600"/>
              <a:gd name="T48" fmla="*/ 2260 w 21598"/>
              <a:gd name="T49" fmla="*/ 17289 h 21600"/>
              <a:gd name="T50" fmla="*/ 2651 w 21598"/>
              <a:gd name="T51" fmla="*/ 18424 h 21600"/>
              <a:gd name="T52" fmla="*/ 3593 w 21598"/>
              <a:gd name="T53" fmla="*/ 18893 h 21600"/>
              <a:gd name="T54" fmla="*/ 16180 w 21598"/>
              <a:gd name="T55" fmla="*/ 18893 h 21600"/>
              <a:gd name="T56" fmla="*/ 17129 w 21598"/>
              <a:gd name="T57" fmla="*/ 18424 h 21600"/>
              <a:gd name="T58" fmla="*/ 17528 w 21598"/>
              <a:gd name="T59" fmla="*/ 17289 h 21600"/>
              <a:gd name="T60" fmla="*/ 17528 w 21598"/>
              <a:gd name="T61" fmla="*/ 11039 h 21600"/>
              <a:gd name="T62" fmla="*/ 18875 w 21598"/>
              <a:gd name="T63" fmla="*/ 6393 h 21600"/>
              <a:gd name="T64" fmla="*/ 11251 w 21598"/>
              <a:gd name="T65" fmla="*/ 15535 h 21600"/>
              <a:gd name="T66" fmla="*/ 7387 w 21598"/>
              <a:gd name="T67" fmla="*/ 17054 h 21600"/>
              <a:gd name="T68" fmla="*/ 8651 w 21598"/>
              <a:gd name="T69" fmla="*/ 12432 h 21600"/>
              <a:gd name="T70" fmla="*/ 16287 w 21598"/>
              <a:gd name="T71" fmla="*/ 3279 h 21600"/>
              <a:gd name="T72" fmla="*/ 18875 w 21598"/>
              <a:gd name="T73" fmla="*/ 6393 h 21600"/>
              <a:gd name="T74" fmla="*/ 16525 w 21598"/>
              <a:gd name="T75" fmla="*/ 5607 h 21600"/>
              <a:gd name="T76" fmla="*/ 16525 w 21598"/>
              <a:gd name="T77" fmla="*/ 5115 h 21600"/>
              <a:gd name="T78" fmla="*/ 16114 w 21598"/>
              <a:gd name="T79" fmla="*/ 5115 h 21600"/>
              <a:gd name="T80" fmla="*/ 10141 w 21598"/>
              <a:gd name="T81" fmla="*/ 12273 h 21600"/>
              <a:gd name="T82" fmla="*/ 10141 w 21598"/>
              <a:gd name="T83" fmla="*/ 12766 h 21600"/>
              <a:gd name="T84" fmla="*/ 10341 w 21598"/>
              <a:gd name="T85" fmla="*/ 12881 h 21600"/>
              <a:gd name="T86" fmla="*/ 10527 w 21598"/>
              <a:gd name="T87" fmla="*/ 12766 h 21600"/>
              <a:gd name="T88" fmla="*/ 16525 w 21598"/>
              <a:gd name="T89" fmla="*/ 5607 h 21600"/>
              <a:gd name="T90" fmla="*/ 21275 w 21598"/>
              <a:gd name="T91" fmla="*/ 1677 h 21600"/>
              <a:gd name="T92" fmla="*/ 21598 w 21598"/>
              <a:gd name="T93" fmla="*/ 2610 h 21600"/>
              <a:gd name="T94" fmla="*/ 21275 w 21598"/>
              <a:gd name="T95" fmla="*/ 3543 h 21600"/>
              <a:gd name="T96" fmla="*/ 20162 w 21598"/>
              <a:gd name="T97" fmla="*/ 4830 h 21600"/>
              <a:gd name="T98" fmla="*/ 17574 w 21598"/>
              <a:gd name="T99" fmla="*/ 1724 h 21600"/>
              <a:gd name="T100" fmla="*/ 18653 w 21598"/>
              <a:gd name="T101" fmla="*/ 408 h 21600"/>
              <a:gd name="T102" fmla="*/ 19448 w 21598"/>
              <a:gd name="T103" fmla="*/ 0 h 21600"/>
              <a:gd name="T104" fmla="*/ 20208 w 21598"/>
              <a:gd name="T105" fmla="*/ 408 h 21600"/>
              <a:gd name="T106" fmla="*/ 20749 w 21598"/>
              <a:gd name="T107" fmla="*/ 1038 h 21600"/>
              <a:gd name="T108" fmla="*/ 21275 w 21598"/>
              <a:gd name="T109" fmla="*/ 1677 h 21600"/>
              <a:gd name="T110" fmla="*/ 21275 w 21598"/>
              <a:gd name="T111" fmla="*/ 167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98" h="21600">
                <a:moveTo>
                  <a:pt x="17528" y="11039"/>
                </a:moveTo>
                <a:lnTo>
                  <a:pt x="19788" y="8347"/>
                </a:lnTo>
                <a:lnTo>
                  <a:pt x="19788" y="17289"/>
                </a:lnTo>
                <a:cubicBezTo>
                  <a:pt x="19788" y="17878"/>
                  <a:pt x="19690" y="18436"/>
                  <a:pt x="19494" y="18955"/>
                </a:cubicBezTo>
                <a:cubicBezTo>
                  <a:pt x="19298" y="19471"/>
                  <a:pt x="19039" y="19928"/>
                  <a:pt x="18711" y="20324"/>
                </a:cubicBezTo>
                <a:cubicBezTo>
                  <a:pt x="18384" y="20714"/>
                  <a:pt x="18004" y="21028"/>
                  <a:pt x="17574" y="21257"/>
                </a:cubicBezTo>
                <a:cubicBezTo>
                  <a:pt x="17146" y="21486"/>
                  <a:pt x="16681" y="21600"/>
                  <a:pt x="16180" y="21600"/>
                </a:cubicBezTo>
                <a:lnTo>
                  <a:pt x="3593" y="21600"/>
                </a:lnTo>
                <a:cubicBezTo>
                  <a:pt x="3101" y="21600"/>
                  <a:pt x="2634" y="21486"/>
                  <a:pt x="2194" y="21257"/>
                </a:cubicBezTo>
                <a:cubicBezTo>
                  <a:pt x="1754" y="21028"/>
                  <a:pt x="1372" y="20711"/>
                  <a:pt x="1052" y="20324"/>
                </a:cubicBezTo>
                <a:cubicBezTo>
                  <a:pt x="734" y="19928"/>
                  <a:pt x="477" y="19471"/>
                  <a:pt x="286" y="18955"/>
                </a:cubicBezTo>
                <a:cubicBezTo>
                  <a:pt x="95" y="18433"/>
                  <a:pt x="0" y="17878"/>
                  <a:pt x="0" y="17289"/>
                </a:cubicBezTo>
                <a:lnTo>
                  <a:pt x="0" y="4341"/>
                </a:lnTo>
                <a:cubicBezTo>
                  <a:pt x="0" y="3751"/>
                  <a:pt x="95" y="3194"/>
                  <a:pt x="286" y="2663"/>
                </a:cubicBezTo>
                <a:cubicBezTo>
                  <a:pt x="477" y="2135"/>
                  <a:pt x="734" y="1677"/>
                  <a:pt x="1052" y="1293"/>
                </a:cubicBezTo>
                <a:cubicBezTo>
                  <a:pt x="1372" y="915"/>
                  <a:pt x="1754" y="607"/>
                  <a:pt x="2194" y="378"/>
                </a:cubicBezTo>
                <a:cubicBezTo>
                  <a:pt x="2634" y="149"/>
                  <a:pt x="3101" y="35"/>
                  <a:pt x="3593" y="35"/>
                </a:cubicBezTo>
                <a:lnTo>
                  <a:pt x="16180" y="35"/>
                </a:lnTo>
                <a:cubicBezTo>
                  <a:pt x="16212" y="35"/>
                  <a:pt x="16253" y="41"/>
                  <a:pt x="16305" y="47"/>
                </a:cubicBezTo>
                <a:cubicBezTo>
                  <a:pt x="16356" y="59"/>
                  <a:pt x="16395" y="64"/>
                  <a:pt x="16427" y="64"/>
                </a:cubicBezTo>
                <a:lnTo>
                  <a:pt x="14191" y="2745"/>
                </a:lnTo>
                <a:lnTo>
                  <a:pt x="3593" y="2745"/>
                </a:lnTo>
                <a:cubicBezTo>
                  <a:pt x="3226" y="2745"/>
                  <a:pt x="2913" y="2900"/>
                  <a:pt x="2651" y="3214"/>
                </a:cubicBezTo>
                <a:cubicBezTo>
                  <a:pt x="2390" y="3528"/>
                  <a:pt x="2260" y="3906"/>
                  <a:pt x="2260" y="4343"/>
                </a:cubicBezTo>
                <a:lnTo>
                  <a:pt x="2260" y="17289"/>
                </a:lnTo>
                <a:cubicBezTo>
                  <a:pt x="2260" y="17729"/>
                  <a:pt x="2390" y="18107"/>
                  <a:pt x="2651" y="18424"/>
                </a:cubicBezTo>
                <a:cubicBezTo>
                  <a:pt x="2913" y="18732"/>
                  <a:pt x="3226" y="18893"/>
                  <a:pt x="3593" y="18893"/>
                </a:cubicBezTo>
                <a:lnTo>
                  <a:pt x="16180" y="18893"/>
                </a:lnTo>
                <a:cubicBezTo>
                  <a:pt x="16547" y="18893"/>
                  <a:pt x="16865" y="18732"/>
                  <a:pt x="17129" y="18424"/>
                </a:cubicBezTo>
                <a:cubicBezTo>
                  <a:pt x="17395" y="18110"/>
                  <a:pt x="17528" y="17732"/>
                  <a:pt x="17528" y="17289"/>
                </a:cubicBezTo>
                <a:lnTo>
                  <a:pt x="17528" y="11039"/>
                </a:lnTo>
                <a:close/>
                <a:moveTo>
                  <a:pt x="18875" y="6393"/>
                </a:moveTo>
                <a:lnTo>
                  <a:pt x="11251" y="15535"/>
                </a:lnTo>
                <a:lnTo>
                  <a:pt x="7387" y="17054"/>
                </a:lnTo>
                <a:lnTo>
                  <a:pt x="8651" y="12432"/>
                </a:lnTo>
                <a:lnTo>
                  <a:pt x="16287" y="3279"/>
                </a:lnTo>
                <a:lnTo>
                  <a:pt x="18875" y="6393"/>
                </a:lnTo>
                <a:close/>
                <a:moveTo>
                  <a:pt x="16525" y="5607"/>
                </a:moveTo>
                <a:cubicBezTo>
                  <a:pt x="16664" y="5440"/>
                  <a:pt x="16664" y="5282"/>
                  <a:pt x="16525" y="5115"/>
                </a:cubicBezTo>
                <a:cubicBezTo>
                  <a:pt x="16383" y="4965"/>
                  <a:pt x="16246" y="4965"/>
                  <a:pt x="16114" y="5115"/>
                </a:cubicBezTo>
                <a:lnTo>
                  <a:pt x="10141" y="12273"/>
                </a:lnTo>
                <a:cubicBezTo>
                  <a:pt x="10001" y="12447"/>
                  <a:pt x="10001" y="12611"/>
                  <a:pt x="10141" y="12766"/>
                </a:cubicBezTo>
                <a:cubicBezTo>
                  <a:pt x="10190" y="12840"/>
                  <a:pt x="10256" y="12881"/>
                  <a:pt x="10341" y="12881"/>
                </a:cubicBezTo>
                <a:cubicBezTo>
                  <a:pt x="10420" y="12881"/>
                  <a:pt x="10481" y="12840"/>
                  <a:pt x="10527" y="12766"/>
                </a:cubicBezTo>
                <a:lnTo>
                  <a:pt x="16525" y="5607"/>
                </a:lnTo>
                <a:close/>
                <a:moveTo>
                  <a:pt x="21275" y="1677"/>
                </a:moveTo>
                <a:cubicBezTo>
                  <a:pt x="21485" y="1947"/>
                  <a:pt x="21593" y="2255"/>
                  <a:pt x="21598" y="2610"/>
                </a:cubicBezTo>
                <a:cubicBezTo>
                  <a:pt x="21600" y="2959"/>
                  <a:pt x="21492" y="3270"/>
                  <a:pt x="21275" y="3543"/>
                </a:cubicBezTo>
                <a:lnTo>
                  <a:pt x="20162" y="4830"/>
                </a:lnTo>
                <a:lnTo>
                  <a:pt x="17574" y="1724"/>
                </a:lnTo>
                <a:lnTo>
                  <a:pt x="18653" y="408"/>
                </a:lnTo>
                <a:cubicBezTo>
                  <a:pt x="18880" y="138"/>
                  <a:pt x="19144" y="0"/>
                  <a:pt x="19448" y="0"/>
                </a:cubicBezTo>
                <a:cubicBezTo>
                  <a:pt x="19753" y="0"/>
                  <a:pt x="20005" y="138"/>
                  <a:pt x="20208" y="408"/>
                </a:cubicBezTo>
                <a:lnTo>
                  <a:pt x="20749" y="1038"/>
                </a:lnTo>
                <a:lnTo>
                  <a:pt x="21275" y="1677"/>
                </a:lnTo>
                <a:close/>
                <a:moveTo>
                  <a:pt x="21275" y="1677"/>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8" name="AutoShape 75">
            <a:extLst>
              <a:ext uri="{FF2B5EF4-FFF2-40B4-BE49-F238E27FC236}">
                <a16:creationId xmlns:a16="http://schemas.microsoft.com/office/drawing/2014/main" id="{1FFC4AE4-2885-41AD-BF3E-3DFE58309906}"/>
              </a:ext>
            </a:extLst>
          </p:cNvPr>
          <p:cNvSpPr>
            <a:spLocks/>
          </p:cNvSpPr>
          <p:nvPr/>
        </p:nvSpPr>
        <p:spPr bwMode="auto">
          <a:xfrm>
            <a:off x="1339056" y="2177751"/>
            <a:ext cx="381000" cy="381000"/>
          </a:xfrm>
          <a:custGeom>
            <a:avLst/>
            <a:gdLst>
              <a:gd name="T0" fmla="*/ 21142 w 21600"/>
              <a:gd name="T1" fmla="*/ 11869 h 21600"/>
              <a:gd name="T2" fmla="*/ 21465 w 21600"/>
              <a:gd name="T3" fmla="*/ 12025 h 21600"/>
              <a:gd name="T4" fmla="*/ 21600 w 21600"/>
              <a:gd name="T5" fmla="*/ 12418 h 21600"/>
              <a:gd name="T6" fmla="*/ 21600 w 21600"/>
              <a:gd name="T7" fmla="*/ 21054 h 21600"/>
              <a:gd name="T8" fmla="*/ 21142 w 21600"/>
              <a:gd name="T9" fmla="*/ 21600 h 21600"/>
              <a:gd name="T10" fmla="*/ 458 w 21600"/>
              <a:gd name="T11" fmla="*/ 21600 h 21600"/>
              <a:gd name="T12" fmla="*/ 0 w 21600"/>
              <a:gd name="T13" fmla="*/ 21054 h 21600"/>
              <a:gd name="T14" fmla="*/ 0 w 21600"/>
              <a:gd name="T15" fmla="*/ 12418 h 21600"/>
              <a:gd name="T16" fmla="*/ 135 w 21600"/>
              <a:gd name="T17" fmla="*/ 12031 h 21600"/>
              <a:gd name="T18" fmla="*/ 458 w 21600"/>
              <a:gd name="T19" fmla="*/ 11869 h 21600"/>
              <a:gd name="T20" fmla="*/ 3141 w 21600"/>
              <a:gd name="T21" fmla="*/ 11869 h 21600"/>
              <a:gd name="T22" fmla="*/ 3464 w 21600"/>
              <a:gd name="T23" fmla="*/ 12025 h 21600"/>
              <a:gd name="T24" fmla="*/ 3599 w 21600"/>
              <a:gd name="T25" fmla="*/ 12418 h 21600"/>
              <a:gd name="T26" fmla="*/ 3599 w 21600"/>
              <a:gd name="T27" fmla="*/ 17282 h 21600"/>
              <a:gd name="T28" fmla="*/ 18001 w 21600"/>
              <a:gd name="T29" fmla="*/ 17282 h 21600"/>
              <a:gd name="T30" fmla="*/ 18001 w 21600"/>
              <a:gd name="T31" fmla="*/ 12418 h 21600"/>
              <a:gd name="T32" fmla="*/ 18136 w 21600"/>
              <a:gd name="T33" fmla="*/ 12030 h 21600"/>
              <a:gd name="T34" fmla="*/ 18459 w 21600"/>
              <a:gd name="T35" fmla="*/ 11869 h 21600"/>
              <a:gd name="T36" fmla="*/ 21142 w 21600"/>
              <a:gd name="T37" fmla="*/ 11869 h 21600"/>
              <a:gd name="T38" fmla="*/ 4243 w 21600"/>
              <a:gd name="T39" fmla="*/ 8873 h 21600"/>
              <a:gd name="T40" fmla="*/ 4049 w 21600"/>
              <a:gd name="T41" fmla="*/ 8318 h 21600"/>
              <a:gd name="T42" fmla="*/ 4512 w 21600"/>
              <a:gd name="T43" fmla="*/ 8086 h 21600"/>
              <a:gd name="T44" fmla="*/ 8111 w 21600"/>
              <a:gd name="T45" fmla="*/ 8086 h 21600"/>
              <a:gd name="T46" fmla="*/ 8111 w 21600"/>
              <a:gd name="T47" fmla="*/ 1069 h 21600"/>
              <a:gd name="T48" fmla="*/ 8363 w 21600"/>
              <a:gd name="T49" fmla="*/ 317 h 21600"/>
              <a:gd name="T50" fmla="*/ 9002 w 21600"/>
              <a:gd name="T51" fmla="*/ 0 h 21600"/>
              <a:gd name="T52" fmla="*/ 12598 w 21600"/>
              <a:gd name="T53" fmla="*/ 0 h 21600"/>
              <a:gd name="T54" fmla="*/ 13249 w 21600"/>
              <a:gd name="T55" fmla="*/ 317 h 21600"/>
              <a:gd name="T56" fmla="*/ 13514 w 21600"/>
              <a:gd name="T57" fmla="*/ 1069 h 21600"/>
              <a:gd name="T58" fmla="*/ 13514 w 21600"/>
              <a:gd name="T59" fmla="*/ 8086 h 21600"/>
              <a:gd name="T60" fmla="*/ 17110 w 21600"/>
              <a:gd name="T61" fmla="*/ 8086 h 21600"/>
              <a:gd name="T62" fmla="*/ 17546 w 21600"/>
              <a:gd name="T63" fmla="*/ 8318 h 21600"/>
              <a:gd name="T64" fmla="*/ 17357 w 21600"/>
              <a:gd name="T65" fmla="*/ 8873 h 21600"/>
              <a:gd name="T66" fmla="*/ 11450 w 21600"/>
              <a:gd name="T67" fmla="*/ 15987 h 21600"/>
              <a:gd name="T68" fmla="*/ 10799 w 21600"/>
              <a:gd name="T69" fmla="*/ 16304 h 21600"/>
              <a:gd name="T70" fmla="*/ 10150 w 21600"/>
              <a:gd name="T71" fmla="*/ 15987 h 21600"/>
              <a:gd name="T72" fmla="*/ 4243 w 21600"/>
              <a:gd name="T73" fmla="*/ 8873 h 21600"/>
              <a:gd name="T74" fmla="*/ 4243 w 21600"/>
              <a:gd name="T75" fmla="*/ 887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00" h="21600">
                <a:moveTo>
                  <a:pt x="21142" y="11869"/>
                </a:moveTo>
                <a:cubicBezTo>
                  <a:pt x="21267" y="11869"/>
                  <a:pt x="21375" y="11922"/>
                  <a:pt x="21465" y="12025"/>
                </a:cubicBezTo>
                <a:cubicBezTo>
                  <a:pt x="21553" y="12128"/>
                  <a:pt x="21600" y="12257"/>
                  <a:pt x="21600" y="12418"/>
                </a:cubicBezTo>
                <a:lnTo>
                  <a:pt x="21600" y="21054"/>
                </a:lnTo>
                <a:cubicBezTo>
                  <a:pt x="21600" y="21415"/>
                  <a:pt x="21448" y="21600"/>
                  <a:pt x="21142" y="21600"/>
                </a:cubicBezTo>
                <a:lnTo>
                  <a:pt x="458" y="21600"/>
                </a:lnTo>
                <a:cubicBezTo>
                  <a:pt x="152" y="21600"/>
                  <a:pt x="0" y="21418"/>
                  <a:pt x="0" y="21054"/>
                </a:cubicBezTo>
                <a:lnTo>
                  <a:pt x="0" y="12418"/>
                </a:lnTo>
                <a:cubicBezTo>
                  <a:pt x="0" y="12268"/>
                  <a:pt x="44" y="12139"/>
                  <a:pt x="135" y="12031"/>
                </a:cubicBezTo>
                <a:cubicBezTo>
                  <a:pt x="225" y="11925"/>
                  <a:pt x="333" y="11869"/>
                  <a:pt x="458" y="11869"/>
                </a:cubicBezTo>
                <a:lnTo>
                  <a:pt x="3141" y="11869"/>
                </a:lnTo>
                <a:cubicBezTo>
                  <a:pt x="3266" y="11869"/>
                  <a:pt x="3374" y="11922"/>
                  <a:pt x="3464" y="12025"/>
                </a:cubicBezTo>
                <a:cubicBezTo>
                  <a:pt x="3552" y="12127"/>
                  <a:pt x="3599" y="12257"/>
                  <a:pt x="3599" y="12418"/>
                </a:cubicBezTo>
                <a:lnTo>
                  <a:pt x="3599" y="17282"/>
                </a:lnTo>
                <a:lnTo>
                  <a:pt x="18001" y="17282"/>
                </a:lnTo>
                <a:lnTo>
                  <a:pt x="18001" y="12418"/>
                </a:lnTo>
                <a:cubicBezTo>
                  <a:pt x="18001" y="12268"/>
                  <a:pt x="18048" y="12139"/>
                  <a:pt x="18136" y="12030"/>
                </a:cubicBezTo>
                <a:cubicBezTo>
                  <a:pt x="18226" y="11925"/>
                  <a:pt x="18334" y="11869"/>
                  <a:pt x="18459" y="11869"/>
                </a:cubicBezTo>
                <a:lnTo>
                  <a:pt x="21142" y="11869"/>
                </a:lnTo>
                <a:close/>
                <a:moveTo>
                  <a:pt x="4243" y="8873"/>
                </a:moveTo>
                <a:cubicBezTo>
                  <a:pt x="4064" y="8659"/>
                  <a:pt x="3998" y="8471"/>
                  <a:pt x="4049" y="8318"/>
                </a:cubicBezTo>
                <a:cubicBezTo>
                  <a:pt x="4101" y="8165"/>
                  <a:pt x="4255" y="8086"/>
                  <a:pt x="4512" y="8086"/>
                </a:cubicBezTo>
                <a:lnTo>
                  <a:pt x="8111" y="8086"/>
                </a:lnTo>
                <a:lnTo>
                  <a:pt x="8111" y="1069"/>
                </a:lnTo>
                <a:cubicBezTo>
                  <a:pt x="8111" y="778"/>
                  <a:pt x="8194" y="526"/>
                  <a:pt x="8363" y="317"/>
                </a:cubicBezTo>
                <a:cubicBezTo>
                  <a:pt x="8529" y="106"/>
                  <a:pt x="8742" y="0"/>
                  <a:pt x="9002" y="0"/>
                </a:cubicBezTo>
                <a:lnTo>
                  <a:pt x="12598" y="0"/>
                </a:lnTo>
                <a:cubicBezTo>
                  <a:pt x="12858" y="0"/>
                  <a:pt x="13073" y="106"/>
                  <a:pt x="13249" y="317"/>
                </a:cubicBezTo>
                <a:cubicBezTo>
                  <a:pt x="13426" y="526"/>
                  <a:pt x="13514" y="778"/>
                  <a:pt x="13514" y="1069"/>
                </a:cubicBezTo>
                <a:lnTo>
                  <a:pt x="13514" y="8086"/>
                </a:lnTo>
                <a:lnTo>
                  <a:pt x="17110" y="8086"/>
                </a:lnTo>
                <a:cubicBezTo>
                  <a:pt x="17352" y="8086"/>
                  <a:pt x="17499" y="8162"/>
                  <a:pt x="17546" y="8318"/>
                </a:cubicBezTo>
                <a:cubicBezTo>
                  <a:pt x="17592" y="8474"/>
                  <a:pt x="17529" y="8659"/>
                  <a:pt x="17357" y="8873"/>
                </a:cubicBezTo>
                <a:lnTo>
                  <a:pt x="11450" y="15987"/>
                </a:lnTo>
                <a:cubicBezTo>
                  <a:pt x="11271" y="16202"/>
                  <a:pt x="11053" y="16307"/>
                  <a:pt x="10799" y="16304"/>
                </a:cubicBezTo>
                <a:cubicBezTo>
                  <a:pt x="10547" y="16298"/>
                  <a:pt x="10329" y="16193"/>
                  <a:pt x="10150" y="15987"/>
                </a:cubicBezTo>
                <a:lnTo>
                  <a:pt x="4243" y="8873"/>
                </a:lnTo>
                <a:close/>
                <a:moveTo>
                  <a:pt x="4243" y="8873"/>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BEEFE8-D6D1-4433-8E73-4EB0C5717D62}"/>
              </a:ext>
            </a:extLst>
          </p:cNvPr>
          <p:cNvPicPr>
            <a:picLocks noChangeAspect="1"/>
          </p:cNvPicPr>
          <p:nvPr/>
        </p:nvPicPr>
        <p:blipFill>
          <a:blip r:embed="rId2"/>
          <a:stretch>
            <a:fillRect/>
          </a:stretch>
        </p:blipFill>
        <p:spPr>
          <a:xfrm>
            <a:off x="1202444" y="2446768"/>
            <a:ext cx="4012651" cy="2268108"/>
          </a:xfrm>
          <a:prstGeom prst="rect">
            <a:avLst/>
          </a:prstGeom>
        </p:spPr>
      </p:pic>
      <p:grpSp>
        <p:nvGrpSpPr>
          <p:cNvPr id="33794" name="Group 3">
            <a:extLst>
              <a:ext uri="{FF2B5EF4-FFF2-40B4-BE49-F238E27FC236}">
                <a16:creationId xmlns:a16="http://schemas.microsoft.com/office/drawing/2014/main" id="{99CB243D-90D7-4839-9099-A129EB048FBB}"/>
              </a:ext>
            </a:extLst>
          </p:cNvPr>
          <p:cNvGrpSpPr>
            <a:grpSpLocks/>
          </p:cNvGrpSpPr>
          <p:nvPr/>
        </p:nvGrpSpPr>
        <p:grpSpPr bwMode="auto">
          <a:xfrm>
            <a:off x="566737" y="682229"/>
            <a:ext cx="11058526" cy="962758"/>
            <a:chOff x="567055" y="447389"/>
            <a:chExt cx="11057887" cy="1126587"/>
          </a:xfrm>
        </p:grpSpPr>
        <p:sp>
          <p:nvSpPr>
            <p:cNvPr id="5" name="Rectangle 4">
              <a:extLst>
                <a:ext uri="{FF2B5EF4-FFF2-40B4-BE49-F238E27FC236}">
                  <a16:creationId xmlns:a16="http://schemas.microsoft.com/office/drawing/2014/main" id="{2CDCB99F-4471-43ED-8F7B-B43128661828}"/>
                </a:ext>
              </a:extLst>
            </p:cNvPr>
            <p:cNvSpPr>
              <a:spLocks noChangeArrowheads="1"/>
            </p:cNvSpPr>
            <p:nvPr/>
          </p:nvSpPr>
          <p:spPr bwMode="auto">
            <a:xfrm>
              <a:off x="567056" y="1179762"/>
              <a:ext cx="11057886" cy="3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6" name="Rectangle 7">
              <a:extLst>
                <a:ext uri="{FF2B5EF4-FFF2-40B4-BE49-F238E27FC236}">
                  <a16:creationId xmlns:a16="http://schemas.microsoft.com/office/drawing/2014/main" id="{788E9815-DDE7-4747-8F8B-23691EFC7205}"/>
                </a:ext>
              </a:extLst>
            </p:cNvPr>
            <p:cNvSpPr>
              <a:spLocks noChangeArrowheads="1"/>
            </p:cNvSpPr>
            <p:nvPr/>
          </p:nvSpPr>
          <p:spPr bwMode="auto">
            <a:xfrm>
              <a:off x="567055" y="447389"/>
              <a:ext cx="11057886" cy="96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GOALS OF THE PROJECT</a:t>
              </a:r>
            </a:p>
          </p:txBody>
        </p:sp>
      </p:grpSp>
      <p:pic>
        <p:nvPicPr>
          <p:cNvPr id="33811" name="Picture 7">
            <a:extLst>
              <a:ext uri="{FF2B5EF4-FFF2-40B4-BE49-F238E27FC236}">
                <a16:creationId xmlns:a16="http://schemas.microsoft.com/office/drawing/2014/main" id="{B2CA4E98-70A1-4512-8A2F-6677E7198D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2301875"/>
            <a:ext cx="432435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3876E3F0-1EFC-4B0B-AB38-FDD987D0955E}"/>
              </a:ext>
            </a:extLst>
          </p:cNvPr>
          <p:cNvSpPr/>
          <p:nvPr/>
        </p:nvSpPr>
        <p:spPr>
          <a:xfrm>
            <a:off x="6434138" y="2586038"/>
            <a:ext cx="730250" cy="7318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5" name="Rectangle 7">
            <a:extLst>
              <a:ext uri="{FF2B5EF4-FFF2-40B4-BE49-F238E27FC236}">
                <a16:creationId xmlns:a16="http://schemas.microsoft.com/office/drawing/2014/main" id="{15932FAD-802C-438D-B77B-9DE9151C7B03}"/>
              </a:ext>
            </a:extLst>
          </p:cNvPr>
          <p:cNvSpPr>
            <a:spLocks noChangeArrowheads="1"/>
          </p:cNvSpPr>
          <p:nvPr/>
        </p:nvSpPr>
        <p:spPr bwMode="auto">
          <a:xfrm>
            <a:off x="7164388" y="2557572"/>
            <a:ext cx="4305300" cy="61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work uploaded by the user; the system will be able to keep a record of staff performance </a:t>
            </a:r>
            <a:endParaRPr lang="en-US" sz="1200" dirty="0">
              <a:latin typeface="Raleway" pitchFamily="2" charset="0"/>
            </a:endParaRPr>
          </a:p>
        </p:txBody>
      </p:sp>
      <p:sp>
        <p:nvSpPr>
          <p:cNvPr id="17" name="Oval 16">
            <a:extLst>
              <a:ext uri="{FF2B5EF4-FFF2-40B4-BE49-F238E27FC236}">
                <a16:creationId xmlns:a16="http://schemas.microsoft.com/office/drawing/2014/main" id="{7152A5E6-6B17-4DFB-B289-E8195351FF80}"/>
              </a:ext>
            </a:extLst>
          </p:cNvPr>
          <p:cNvSpPr/>
          <p:nvPr/>
        </p:nvSpPr>
        <p:spPr>
          <a:xfrm>
            <a:off x="6434138" y="3608388"/>
            <a:ext cx="730250" cy="7318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A83649EC-A33F-4820-82AB-EA5606C60138}"/>
              </a:ext>
            </a:extLst>
          </p:cNvPr>
          <p:cNvSpPr/>
          <p:nvPr/>
        </p:nvSpPr>
        <p:spPr>
          <a:xfrm>
            <a:off x="6434138" y="4714875"/>
            <a:ext cx="730250" cy="7318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1" name="Rectangle 7">
            <a:extLst>
              <a:ext uri="{FF2B5EF4-FFF2-40B4-BE49-F238E27FC236}">
                <a16:creationId xmlns:a16="http://schemas.microsoft.com/office/drawing/2014/main" id="{39F01728-B05F-4FE6-849A-55F9F8AF18EE}"/>
              </a:ext>
            </a:extLst>
          </p:cNvPr>
          <p:cNvSpPr>
            <a:spLocks noChangeArrowheads="1"/>
          </p:cNvSpPr>
          <p:nvPr/>
        </p:nvSpPr>
        <p:spPr bwMode="auto">
          <a:xfrm>
            <a:off x="7164388" y="4659335"/>
            <a:ext cx="4305300" cy="89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system will be able to measure performance of individuals and departments and award bonuses and or time off to employees.</a:t>
            </a:r>
            <a:endParaRPr lang="en-US" sz="1200" dirty="0">
              <a:latin typeface="Raleway" pitchFamily="2" charset="0"/>
            </a:endParaRPr>
          </a:p>
        </p:txBody>
      </p:sp>
      <p:pic>
        <p:nvPicPr>
          <p:cNvPr id="25" name="Picture 24">
            <a:extLst>
              <a:ext uri="{FF2B5EF4-FFF2-40B4-BE49-F238E27FC236}">
                <a16:creationId xmlns:a16="http://schemas.microsoft.com/office/drawing/2014/main" id="{2702697F-3078-4D6F-AED0-16C9628AC661}"/>
              </a:ext>
            </a:extLst>
          </p:cNvPr>
          <p:cNvPicPr>
            <a:picLocks noChangeAspect="1"/>
          </p:cNvPicPr>
          <p:nvPr/>
        </p:nvPicPr>
        <p:blipFill>
          <a:blip r:embed="rId4"/>
          <a:stretch>
            <a:fillRect/>
          </a:stretch>
        </p:blipFill>
        <p:spPr>
          <a:xfrm>
            <a:off x="1208536" y="2456477"/>
            <a:ext cx="4006560" cy="2268108"/>
          </a:xfrm>
          <a:prstGeom prst="rect">
            <a:avLst/>
          </a:prstGeom>
        </p:spPr>
      </p:pic>
      <p:pic>
        <p:nvPicPr>
          <p:cNvPr id="33809" name="Picture 10">
            <a:extLst>
              <a:ext uri="{FF2B5EF4-FFF2-40B4-BE49-F238E27FC236}">
                <a16:creationId xmlns:a16="http://schemas.microsoft.com/office/drawing/2014/main" id="{5F83D2A2-6792-4903-A0B7-611BF15831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11525" y="3608388"/>
            <a:ext cx="294957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a:extLst>
              <a:ext uri="{FF2B5EF4-FFF2-40B4-BE49-F238E27FC236}">
                <a16:creationId xmlns:a16="http://schemas.microsoft.com/office/drawing/2014/main" id="{87AF247F-3B14-4555-A514-BCBB7823B0D2}"/>
              </a:ext>
            </a:extLst>
          </p:cNvPr>
          <p:cNvPicPr>
            <a:picLocks noChangeAspect="1"/>
          </p:cNvPicPr>
          <p:nvPr/>
        </p:nvPicPr>
        <p:blipFill>
          <a:blip r:embed="rId4"/>
          <a:stretch>
            <a:fillRect/>
          </a:stretch>
        </p:blipFill>
        <p:spPr>
          <a:xfrm>
            <a:off x="3442401" y="3705387"/>
            <a:ext cx="2712041" cy="1554703"/>
          </a:xfrm>
          <a:prstGeom prst="rect">
            <a:avLst/>
          </a:prstGeom>
        </p:spPr>
      </p:pic>
      <p:sp>
        <p:nvSpPr>
          <p:cNvPr id="27" name="AutoShape 116">
            <a:extLst>
              <a:ext uri="{FF2B5EF4-FFF2-40B4-BE49-F238E27FC236}">
                <a16:creationId xmlns:a16="http://schemas.microsoft.com/office/drawing/2014/main" id="{1300467D-DA12-4641-B905-32645FBC5B04}"/>
              </a:ext>
            </a:extLst>
          </p:cNvPr>
          <p:cNvSpPr>
            <a:spLocks/>
          </p:cNvSpPr>
          <p:nvPr/>
        </p:nvSpPr>
        <p:spPr bwMode="auto">
          <a:xfrm>
            <a:off x="6608763" y="2761456"/>
            <a:ext cx="381000" cy="381000"/>
          </a:xfrm>
          <a:custGeom>
            <a:avLst/>
            <a:gdLst>
              <a:gd name="T0" fmla="*/ 21572 w 21600"/>
              <a:gd name="T1" fmla="*/ 12758 h 21600"/>
              <a:gd name="T2" fmla="*/ 20925 w 21600"/>
              <a:gd name="T3" fmla="*/ 16285 h 21600"/>
              <a:gd name="T4" fmla="*/ 19532 w 21600"/>
              <a:gd name="T5" fmla="*/ 19581 h 21600"/>
              <a:gd name="T6" fmla="*/ 16322 w 21600"/>
              <a:gd name="T7" fmla="*/ 21419 h 21600"/>
              <a:gd name="T8" fmla="*/ 12425 w 21600"/>
              <a:gd name="T9" fmla="*/ 21462 h 21600"/>
              <a:gd name="T10" fmla="*/ 8610 w 21600"/>
              <a:gd name="T11" fmla="*/ 20493 h 21600"/>
              <a:gd name="T12" fmla="*/ 1608 w 21600"/>
              <a:gd name="T13" fmla="*/ 20182 h 21600"/>
              <a:gd name="T14" fmla="*/ 0 w 21600"/>
              <a:gd name="T15" fmla="*/ 18573 h 21600"/>
              <a:gd name="T16" fmla="*/ 472 w 21600"/>
              <a:gd name="T17" fmla="*/ 8754 h 21600"/>
              <a:gd name="T18" fmla="*/ 6316 w 21600"/>
              <a:gd name="T19" fmla="*/ 8285 h 21600"/>
              <a:gd name="T20" fmla="*/ 7370 w 21600"/>
              <a:gd name="T21" fmla="*/ 7342 h 21600"/>
              <a:gd name="T22" fmla="*/ 8277 w 21600"/>
              <a:gd name="T23" fmla="*/ 6311 h 21600"/>
              <a:gd name="T24" fmla="*/ 10195 w 21600"/>
              <a:gd name="T25" fmla="*/ 4380 h 21600"/>
              <a:gd name="T26" fmla="*/ 10676 w 21600"/>
              <a:gd name="T27" fmla="*/ 2539 h 21600"/>
              <a:gd name="T28" fmla="*/ 11162 w 21600"/>
              <a:gd name="T29" fmla="*/ 777 h 21600"/>
              <a:gd name="T30" fmla="*/ 12902 w 21600"/>
              <a:gd name="T31" fmla="*/ 0 h 21600"/>
              <a:gd name="T32" fmla="*/ 15567 w 21600"/>
              <a:gd name="T33" fmla="*/ 1271 h 21600"/>
              <a:gd name="T34" fmla="*/ 16570 w 21600"/>
              <a:gd name="T35" fmla="*/ 4123 h 21600"/>
              <a:gd name="T36" fmla="*/ 15759 w 21600"/>
              <a:gd name="T37" fmla="*/ 7097 h 21600"/>
              <a:gd name="T38" fmla="*/ 17652 w 21600"/>
              <a:gd name="T39" fmla="*/ 7001 h 21600"/>
              <a:gd name="T40" fmla="*/ 20357 w 21600"/>
              <a:gd name="T41" fmla="*/ 7616 h 21600"/>
              <a:gd name="T42" fmla="*/ 21600 w 21600"/>
              <a:gd name="T43" fmla="*/ 10002 h 21600"/>
              <a:gd name="T44" fmla="*/ 21329 w 21600"/>
              <a:gd name="T45" fmla="*/ 11544 h 21600"/>
              <a:gd name="T46" fmla="*/ 5024 w 21600"/>
              <a:gd name="T47" fmla="*/ 18214 h 21600"/>
              <a:gd name="T48" fmla="*/ 5024 w 21600"/>
              <a:gd name="T49" fmla="*/ 16686 h 21600"/>
              <a:gd name="T50" fmla="*/ 3487 w 21600"/>
              <a:gd name="T51" fmla="*/ 16686 h 21600"/>
              <a:gd name="T52" fmla="*/ 3487 w 21600"/>
              <a:gd name="T53" fmla="*/ 18223 h 21600"/>
              <a:gd name="T54" fmla="*/ 19164 w 21600"/>
              <a:gd name="T55" fmla="*/ 14343 h 21600"/>
              <a:gd name="T56" fmla="*/ 19806 w 21600"/>
              <a:gd name="T57" fmla="*/ 12098 h 21600"/>
              <a:gd name="T58" fmla="*/ 19834 w 21600"/>
              <a:gd name="T59" fmla="*/ 10849 h 21600"/>
              <a:gd name="T60" fmla="*/ 19766 w 21600"/>
              <a:gd name="T61" fmla="*/ 9251 h 21600"/>
              <a:gd name="T62" fmla="*/ 18418 w 21600"/>
              <a:gd name="T63" fmla="*/ 8664 h 21600"/>
              <a:gd name="T64" fmla="*/ 16423 w 21600"/>
              <a:gd name="T65" fmla="*/ 8678 h 21600"/>
              <a:gd name="T66" fmla="*/ 14366 w 21600"/>
              <a:gd name="T67" fmla="*/ 8678 h 21600"/>
              <a:gd name="T68" fmla="*/ 13792 w 21600"/>
              <a:gd name="T69" fmla="*/ 7421 h 21600"/>
              <a:gd name="T70" fmla="*/ 14748 w 21600"/>
              <a:gd name="T71" fmla="*/ 5351 h 21600"/>
              <a:gd name="T72" fmla="*/ 14813 w 21600"/>
              <a:gd name="T73" fmla="*/ 3236 h 21600"/>
              <a:gd name="T74" fmla="*/ 13776 w 21600"/>
              <a:gd name="T75" fmla="*/ 1844 h 21600"/>
              <a:gd name="T76" fmla="*/ 12744 w 21600"/>
              <a:gd name="T77" fmla="*/ 1607 h 21600"/>
              <a:gd name="T78" fmla="*/ 12473 w 21600"/>
              <a:gd name="T79" fmla="*/ 1742 h 21600"/>
              <a:gd name="T80" fmla="*/ 12128 w 21600"/>
              <a:gd name="T81" fmla="*/ 3586 h 21600"/>
              <a:gd name="T82" fmla="*/ 10597 w 21600"/>
              <a:gd name="T83" fmla="*/ 6368 h 21600"/>
              <a:gd name="T84" fmla="*/ 8771 w 21600"/>
              <a:gd name="T85" fmla="*/ 8183 h 21600"/>
              <a:gd name="T86" fmla="*/ 7556 w 21600"/>
              <a:gd name="T87" fmla="*/ 9401 h 21600"/>
              <a:gd name="T88" fmla="*/ 6646 w 21600"/>
              <a:gd name="T89" fmla="*/ 9881 h 21600"/>
              <a:gd name="T90" fmla="*/ 8486 w 21600"/>
              <a:gd name="T91" fmla="*/ 18796 h 21600"/>
              <a:gd name="T92" fmla="*/ 12207 w 21600"/>
              <a:gd name="T93" fmla="*/ 19742 h 21600"/>
              <a:gd name="T94" fmla="*/ 15700 w 21600"/>
              <a:gd name="T95" fmla="*/ 19886 h 21600"/>
              <a:gd name="T96" fmla="*/ 18102 w 21600"/>
              <a:gd name="T97" fmla="*/ 18762 h 21600"/>
              <a:gd name="T98" fmla="*/ 18517 w 21600"/>
              <a:gd name="T99" fmla="*/ 17226 h 21600"/>
              <a:gd name="T100" fmla="*/ 19195 w 21600"/>
              <a:gd name="T101" fmla="*/ 16263 h 21600"/>
              <a:gd name="T102" fmla="*/ 19164 w 21600"/>
              <a:gd name="T103" fmla="*/ 14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 name="AutoShape 116">
            <a:extLst>
              <a:ext uri="{FF2B5EF4-FFF2-40B4-BE49-F238E27FC236}">
                <a16:creationId xmlns:a16="http://schemas.microsoft.com/office/drawing/2014/main" id="{F6A4C6CE-2716-4299-AD2B-656AFFA9704E}"/>
              </a:ext>
            </a:extLst>
          </p:cNvPr>
          <p:cNvSpPr>
            <a:spLocks/>
          </p:cNvSpPr>
          <p:nvPr/>
        </p:nvSpPr>
        <p:spPr bwMode="auto">
          <a:xfrm>
            <a:off x="6626069" y="3783806"/>
            <a:ext cx="381000" cy="381000"/>
          </a:xfrm>
          <a:custGeom>
            <a:avLst/>
            <a:gdLst>
              <a:gd name="T0" fmla="*/ 21572 w 21600"/>
              <a:gd name="T1" fmla="*/ 12758 h 21600"/>
              <a:gd name="T2" fmla="*/ 20925 w 21600"/>
              <a:gd name="T3" fmla="*/ 16285 h 21600"/>
              <a:gd name="T4" fmla="*/ 19532 w 21600"/>
              <a:gd name="T5" fmla="*/ 19581 h 21600"/>
              <a:gd name="T6" fmla="*/ 16322 w 21600"/>
              <a:gd name="T7" fmla="*/ 21419 h 21600"/>
              <a:gd name="T8" fmla="*/ 12425 w 21600"/>
              <a:gd name="T9" fmla="*/ 21462 h 21600"/>
              <a:gd name="T10" fmla="*/ 8610 w 21600"/>
              <a:gd name="T11" fmla="*/ 20493 h 21600"/>
              <a:gd name="T12" fmla="*/ 1608 w 21600"/>
              <a:gd name="T13" fmla="*/ 20182 h 21600"/>
              <a:gd name="T14" fmla="*/ 0 w 21600"/>
              <a:gd name="T15" fmla="*/ 18573 h 21600"/>
              <a:gd name="T16" fmla="*/ 472 w 21600"/>
              <a:gd name="T17" fmla="*/ 8754 h 21600"/>
              <a:gd name="T18" fmla="*/ 6316 w 21600"/>
              <a:gd name="T19" fmla="*/ 8285 h 21600"/>
              <a:gd name="T20" fmla="*/ 7370 w 21600"/>
              <a:gd name="T21" fmla="*/ 7342 h 21600"/>
              <a:gd name="T22" fmla="*/ 8277 w 21600"/>
              <a:gd name="T23" fmla="*/ 6311 h 21600"/>
              <a:gd name="T24" fmla="*/ 10195 w 21600"/>
              <a:gd name="T25" fmla="*/ 4380 h 21600"/>
              <a:gd name="T26" fmla="*/ 10676 w 21600"/>
              <a:gd name="T27" fmla="*/ 2539 h 21600"/>
              <a:gd name="T28" fmla="*/ 11162 w 21600"/>
              <a:gd name="T29" fmla="*/ 777 h 21600"/>
              <a:gd name="T30" fmla="*/ 12902 w 21600"/>
              <a:gd name="T31" fmla="*/ 0 h 21600"/>
              <a:gd name="T32" fmla="*/ 15567 w 21600"/>
              <a:gd name="T33" fmla="*/ 1271 h 21600"/>
              <a:gd name="T34" fmla="*/ 16570 w 21600"/>
              <a:gd name="T35" fmla="*/ 4123 h 21600"/>
              <a:gd name="T36" fmla="*/ 15759 w 21600"/>
              <a:gd name="T37" fmla="*/ 7097 h 21600"/>
              <a:gd name="T38" fmla="*/ 17652 w 21600"/>
              <a:gd name="T39" fmla="*/ 7001 h 21600"/>
              <a:gd name="T40" fmla="*/ 20357 w 21600"/>
              <a:gd name="T41" fmla="*/ 7616 h 21600"/>
              <a:gd name="T42" fmla="*/ 21600 w 21600"/>
              <a:gd name="T43" fmla="*/ 10002 h 21600"/>
              <a:gd name="T44" fmla="*/ 21329 w 21600"/>
              <a:gd name="T45" fmla="*/ 11544 h 21600"/>
              <a:gd name="T46" fmla="*/ 5024 w 21600"/>
              <a:gd name="T47" fmla="*/ 18214 h 21600"/>
              <a:gd name="T48" fmla="*/ 5024 w 21600"/>
              <a:gd name="T49" fmla="*/ 16686 h 21600"/>
              <a:gd name="T50" fmla="*/ 3487 w 21600"/>
              <a:gd name="T51" fmla="*/ 16686 h 21600"/>
              <a:gd name="T52" fmla="*/ 3487 w 21600"/>
              <a:gd name="T53" fmla="*/ 18223 h 21600"/>
              <a:gd name="T54" fmla="*/ 19164 w 21600"/>
              <a:gd name="T55" fmla="*/ 14343 h 21600"/>
              <a:gd name="T56" fmla="*/ 19806 w 21600"/>
              <a:gd name="T57" fmla="*/ 12098 h 21600"/>
              <a:gd name="T58" fmla="*/ 19834 w 21600"/>
              <a:gd name="T59" fmla="*/ 10849 h 21600"/>
              <a:gd name="T60" fmla="*/ 19766 w 21600"/>
              <a:gd name="T61" fmla="*/ 9251 h 21600"/>
              <a:gd name="T62" fmla="*/ 18418 w 21600"/>
              <a:gd name="T63" fmla="*/ 8664 h 21600"/>
              <a:gd name="T64" fmla="*/ 16423 w 21600"/>
              <a:gd name="T65" fmla="*/ 8678 h 21600"/>
              <a:gd name="T66" fmla="*/ 14366 w 21600"/>
              <a:gd name="T67" fmla="*/ 8678 h 21600"/>
              <a:gd name="T68" fmla="*/ 13792 w 21600"/>
              <a:gd name="T69" fmla="*/ 7421 h 21600"/>
              <a:gd name="T70" fmla="*/ 14748 w 21600"/>
              <a:gd name="T71" fmla="*/ 5351 h 21600"/>
              <a:gd name="T72" fmla="*/ 14813 w 21600"/>
              <a:gd name="T73" fmla="*/ 3236 h 21600"/>
              <a:gd name="T74" fmla="*/ 13776 w 21600"/>
              <a:gd name="T75" fmla="*/ 1844 h 21600"/>
              <a:gd name="T76" fmla="*/ 12744 w 21600"/>
              <a:gd name="T77" fmla="*/ 1607 h 21600"/>
              <a:gd name="T78" fmla="*/ 12473 w 21600"/>
              <a:gd name="T79" fmla="*/ 1742 h 21600"/>
              <a:gd name="T80" fmla="*/ 12128 w 21600"/>
              <a:gd name="T81" fmla="*/ 3586 h 21600"/>
              <a:gd name="T82" fmla="*/ 10597 w 21600"/>
              <a:gd name="T83" fmla="*/ 6368 h 21600"/>
              <a:gd name="T84" fmla="*/ 8771 w 21600"/>
              <a:gd name="T85" fmla="*/ 8183 h 21600"/>
              <a:gd name="T86" fmla="*/ 7556 w 21600"/>
              <a:gd name="T87" fmla="*/ 9401 h 21600"/>
              <a:gd name="T88" fmla="*/ 6646 w 21600"/>
              <a:gd name="T89" fmla="*/ 9881 h 21600"/>
              <a:gd name="T90" fmla="*/ 8486 w 21600"/>
              <a:gd name="T91" fmla="*/ 18796 h 21600"/>
              <a:gd name="T92" fmla="*/ 12207 w 21600"/>
              <a:gd name="T93" fmla="*/ 19742 h 21600"/>
              <a:gd name="T94" fmla="*/ 15700 w 21600"/>
              <a:gd name="T95" fmla="*/ 19886 h 21600"/>
              <a:gd name="T96" fmla="*/ 18102 w 21600"/>
              <a:gd name="T97" fmla="*/ 18762 h 21600"/>
              <a:gd name="T98" fmla="*/ 18517 w 21600"/>
              <a:gd name="T99" fmla="*/ 17226 h 21600"/>
              <a:gd name="T100" fmla="*/ 19195 w 21600"/>
              <a:gd name="T101" fmla="*/ 16263 h 21600"/>
              <a:gd name="T102" fmla="*/ 19164 w 21600"/>
              <a:gd name="T103" fmla="*/ 14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0" name="AutoShape 116">
            <a:extLst>
              <a:ext uri="{FF2B5EF4-FFF2-40B4-BE49-F238E27FC236}">
                <a16:creationId xmlns:a16="http://schemas.microsoft.com/office/drawing/2014/main" id="{18024CB4-DFF3-49A8-8B6D-123BB71F987D}"/>
              </a:ext>
            </a:extLst>
          </p:cNvPr>
          <p:cNvSpPr>
            <a:spLocks/>
          </p:cNvSpPr>
          <p:nvPr/>
        </p:nvSpPr>
        <p:spPr bwMode="auto">
          <a:xfrm>
            <a:off x="6626069" y="4879090"/>
            <a:ext cx="381000" cy="381000"/>
          </a:xfrm>
          <a:custGeom>
            <a:avLst/>
            <a:gdLst>
              <a:gd name="T0" fmla="*/ 21572 w 21600"/>
              <a:gd name="T1" fmla="*/ 12758 h 21600"/>
              <a:gd name="T2" fmla="*/ 20925 w 21600"/>
              <a:gd name="T3" fmla="*/ 16285 h 21600"/>
              <a:gd name="T4" fmla="*/ 19532 w 21600"/>
              <a:gd name="T5" fmla="*/ 19581 h 21600"/>
              <a:gd name="T6" fmla="*/ 16322 w 21600"/>
              <a:gd name="T7" fmla="*/ 21419 h 21600"/>
              <a:gd name="T8" fmla="*/ 12425 w 21600"/>
              <a:gd name="T9" fmla="*/ 21462 h 21600"/>
              <a:gd name="T10" fmla="*/ 8610 w 21600"/>
              <a:gd name="T11" fmla="*/ 20493 h 21600"/>
              <a:gd name="T12" fmla="*/ 1608 w 21600"/>
              <a:gd name="T13" fmla="*/ 20182 h 21600"/>
              <a:gd name="T14" fmla="*/ 0 w 21600"/>
              <a:gd name="T15" fmla="*/ 18573 h 21600"/>
              <a:gd name="T16" fmla="*/ 472 w 21600"/>
              <a:gd name="T17" fmla="*/ 8754 h 21600"/>
              <a:gd name="T18" fmla="*/ 6316 w 21600"/>
              <a:gd name="T19" fmla="*/ 8285 h 21600"/>
              <a:gd name="T20" fmla="*/ 7370 w 21600"/>
              <a:gd name="T21" fmla="*/ 7342 h 21600"/>
              <a:gd name="T22" fmla="*/ 8277 w 21600"/>
              <a:gd name="T23" fmla="*/ 6311 h 21600"/>
              <a:gd name="T24" fmla="*/ 10195 w 21600"/>
              <a:gd name="T25" fmla="*/ 4380 h 21600"/>
              <a:gd name="T26" fmla="*/ 10676 w 21600"/>
              <a:gd name="T27" fmla="*/ 2539 h 21600"/>
              <a:gd name="T28" fmla="*/ 11162 w 21600"/>
              <a:gd name="T29" fmla="*/ 777 h 21600"/>
              <a:gd name="T30" fmla="*/ 12902 w 21600"/>
              <a:gd name="T31" fmla="*/ 0 h 21600"/>
              <a:gd name="T32" fmla="*/ 15567 w 21600"/>
              <a:gd name="T33" fmla="*/ 1271 h 21600"/>
              <a:gd name="T34" fmla="*/ 16570 w 21600"/>
              <a:gd name="T35" fmla="*/ 4123 h 21600"/>
              <a:gd name="T36" fmla="*/ 15759 w 21600"/>
              <a:gd name="T37" fmla="*/ 7097 h 21600"/>
              <a:gd name="T38" fmla="*/ 17652 w 21600"/>
              <a:gd name="T39" fmla="*/ 7001 h 21600"/>
              <a:gd name="T40" fmla="*/ 20357 w 21600"/>
              <a:gd name="T41" fmla="*/ 7616 h 21600"/>
              <a:gd name="T42" fmla="*/ 21600 w 21600"/>
              <a:gd name="T43" fmla="*/ 10002 h 21600"/>
              <a:gd name="T44" fmla="*/ 21329 w 21600"/>
              <a:gd name="T45" fmla="*/ 11544 h 21600"/>
              <a:gd name="T46" fmla="*/ 5024 w 21600"/>
              <a:gd name="T47" fmla="*/ 18214 h 21600"/>
              <a:gd name="T48" fmla="*/ 5024 w 21600"/>
              <a:gd name="T49" fmla="*/ 16686 h 21600"/>
              <a:gd name="T50" fmla="*/ 3487 w 21600"/>
              <a:gd name="T51" fmla="*/ 16686 h 21600"/>
              <a:gd name="T52" fmla="*/ 3487 w 21600"/>
              <a:gd name="T53" fmla="*/ 18223 h 21600"/>
              <a:gd name="T54" fmla="*/ 19164 w 21600"/>
              <a:gd name="T55" fmla="*/ 14343 h 21600"/>
              <a:gd name="T56" fmla="*/ 19806 w 21600"/>
              <a:gd name="T57" fmla="*/ 12098 h 21600"/>
              <a:gd name="T58" fmla="*/ 19834 w 21600"/>
              <a:gd name="T59" fmla="*/ 10849 h 21600"/>
              <a:gd name="T60" fmla="*/ 19766 w 21600"/>
              <a:gd name="T61" fmla="*/ 9251 h 21600"/>
              <a:gd name="T62" fmla="*/ 18418 w 21600"/>
              <a:gd name="T63" fmla="*/ 8664 h 21600"/>
              <a:gd name="T64" fmla="*/ 16423 w 21600"/>
              <a:gd name="T65" fmla="*/ 8678 h 21600"/>
              <a:gd name="T66" fmla="*/ 14366 w 21600"/>
              <a:gd name="T67" fmla="*/ 8678 h 21600"/>
              <a:gd name="T68" fmla="*/ 13792 w 21600"/>
              <a:gd name="T69" fmla="*/ 7421 h 21600"/>
              <a:gd name="T70" fmla="*/ 14748 w 21600"/>
              <a:gd name="T71" fmla="*/ 5351 h 21600"/>
              <a:gd name="T72" fmla="*/ 14813 w 21600"/>
              <a:gd name="T73" fmla="*/ 3236 h 21600"/>
              <a:gd name="T74" fmla="*/ 13776 w 21600"/>
              <a:gd name="T75" fmla="*/ 1844 h 21600"/>
              <a:gd name="T76" fmla="*/ 12744 w 21600"/>
              <a:gd name="T77" fmla="*/ 1607 h 21600"/>
              <a:gd name="T78" fmla="*/ 12473 w 21600"/>
              <a:gd name="T79" fmla="*/ 1742 h 21600"/>
              <a:gd name="T80" fmla="*/ 12128 w 21600"/>
              <a:gd name="T81" fmla="*/ 3586 h 21600"/>
              <a:gd name="T82" fmla="*/ 10597 w 21600"/>
              <a:gd name="T83" fmla="*/ 6368 h 21600"/>
              <a:gd name="T84" fmla="*/ 8771 w 21600"/>
              <a:gd name="T85" fmla="*/ 8183 h 21600"/>
              <a:gd name="T86" fmla="*/ 7556 w 21600"/>
              <a:gd name="T87" fmla="*/ 9401 h 21600"/>
              <a:gd name="T88" fmla="*/ 6646 w 21600"/>
              <a:gd name="T89" fmla="*/ 9881 h 21600"/>
              <a:gd name="T90" fmla="*/ 8486 w 21600"/>
              <a:gd name="T91" fmla="*/ 18796 h 21600"/>
              <a:gd name="T92" fmla="*/ 12207 w 21600"/>
              <a:gd name="T93" fmla="*/ 19742 h 21600"/>
              <a:gd name="T94" fmla="*/ 15700 w 21600"/>
              <a:gd name="T95" fmla="*/ 19886 h 21600"/>
              <a:gd name="T96" fmla="*/ 18102 w 21600"/>
              <a:gd name="T97" fmla="*/ 18762 h 21600"/>
              <a:gd name="T98" fmla="*/ 18517 w 21600"/>
              <a:gd name="T99" fmla="*/ 17226 h 21600"/>
              <a:gd name="T100" fmla="*/ 19195 w 21600"/>
              <a:gd name="T101" fmla="*/ 16263 h 21600"/>
              <a:gd name="T102" fmla="*/ 19164 w 21600"/>
              <a:gd name="T103" fmla="*/ 14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2" name="TextBox 21">
            <a:extLst>
              <a:ext uri="{FF2B5EF4-FFF2-40B4-BE49-F238E27FC236}">
                <a16:creationId xmlns:a16="http://schemas.microsoft.com/office/drawing/2014/main" id="{E35BD807-AD51-428E-90E5-EBC3C81FF3A4}"/>
              </a:ext>
            </a:extLst>
          </p:cNvPr>
          <p:cNvSpPr txBox="1"/>
          <p:nvPr/>
        </p:nvSpPr>
        <p:spPr>
          <a:xfrm>
            <a:off x="7164388" y="3540126"/>
            <a:ext cx="4305300" cy="890885"/>
          </a:xfrm>
          <a:prstGeom prst="rect">
            <a:avLst/>
          </a:prstGeom>
          <a:noFill/>
        </p:spPr>
        <p:txBody>
          <a:bodyPr wrap="square">
            <a:spAutoFit/>
          </a:body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system must enable clients to obtain information and results as a self-service, without having to request a staff member for the information.</a:t>
            </a:r>
            <a:endParaRPr lang="en-US" sz="1200" dirty="0">
              <a:latin typeface="Raleway" pitchFamily="2"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BEEFE8-D6D1-4433-8E73-4EB0C5717D62}"/>
              </a:ext>
            </a:extLst>
          </p:cNvPr>
          <p:cNvPicPr>
            <a:picLocks noChangeAspect="1"/>
          </p:cNvPicPr>
          <p:nvPr/>
        </p:nvPicPr>
        <p:blipFill>
          <a:blip r:embed="rId2"/>
          <a:stretch>
            <a:fillRect/>
          </a:stretch>
        </p:blipFill>
        <p:spPr>
          <a:xfrm>
            <a:off x="1202444" y="2446768"/>
            <a:ext cx="4012651" cy="2268108"/>
          </a:xfrm>
          <a:prstGeom prst="rect">
            <a:avLst/>
          </a:prstGeom>
        </p:spPr>
      </p:pic>
      <p:grpSp>
        <p:nvGrpSpPr>
          <p:cNvPr id="33794" name="Group 3">
            <a:extLst>
              <a:ext uri="{FF2B5EF4-FFF2-40B4-BE49-F238E27FC236}">
                <a16:creationId xmlns:a16="http://schemas.microsoft.com/office/drawing/2014/main" id="{99CB243D-90D7-4839-9099-A129EB048FBB}"/>
              </a:ext>
            </a:extLst>
          </p:cNvPr>
          <p:cNvGrpSpPr>
            <a:grpSpLocks/>
          </p:cNvGrpSpPr>
          <p:nvPr/>
        </p:nvGrpSpPr>
        <p:grpSpPr bwMode="auto">
          <a:xfrm>
            <a:off x="566737" y="682229"/>
            <a:ext cx="11058526" cy="962758"/>
            <a:chOff x="567055" y="447389"/>
            <a:chExt cx="11057887" cy="1126587"/>
          </a:xfrm>
        </p:grpSpPr>
        <p:sp>
          <p:nvSpPr>
            <p:cNvPr id="5" name="Rectangle 4">
              <a:extLst>
                <a:ext uri="{FF2B5EF4-FFF2-40B4-BE49-F238E27FC236}">
                  <a16:creationId xmlns:a16="http://schemas.microsoft.com/office/drawing/2014/main" id="{2CDCB99F-4471-43ED-8F7B-B43128661828}"/>
                </a:ext>
              </a:extLst>
            </p:cNvPr>
            <p:cNvSpPr>
              <a:spLocks noChangeArrowheads="1"/>
            </p:cNvSpPr>
            <p:nvPr/>
          </p:nvSpPr>
          <p:spPr bwMode="auto">
            <a:xfrm>
              <a:off x="567056" y="1179762"/>
              <a:ext cx="11057886" cy="3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6" name="Rectangle 7">
              <a:extLst>
                <a:ext uri="{FF2B5EF4-FFF2-40B4-BE49-F238E27FC236}">
                  <a16:creationId xmlns:a16="http://schemas.microsoft.com/office/drawing/2014/main" id="{788E9815-DDE7-4747-8F8B-23691EFC7205}"/>
                </a:ext>
              </a:extLst>
            </p:cNvPr>
            <p:cNvSpPr>
              <a:spLocks noChangeArrowheads="1"/>
            </p:cNvSpPr>
            <p:nvPr/>
          </p:nvSpPr>
          <p:spPr bwMode="auto">
            <a:xfrm>
              <a:off x="567055" y="447389"/>
              <a:ext cx="11057886" cy="96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GOALS OF THE PROJECT</a:t>
              </a:r>
            </a:p>
          </p:txBody>
        </p:sp>
      </p:grpSp>
      <p:pic>
        <p:nvPicPr>
          <p:cNvPr id="33811" name="Picture 7">
            <a:extLst>
              <a:ext uri="{FF2B5EF4-FFF2-40B4-BE49-F238E27FC236}">
                <a16:creationId xmlns:a16="http://schemas.microsoft.com/office/drawing/2014/main" id="{B2CA4E98-70A1-4512-8A2F-6677E7198D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2301875"/>
            <a:ext cx="432435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3876E3F0-1EFC-4B0B-AB38-FDD987D0955E}"/>
              </a:ext>
            </a:extLst>
          </p:cNvPr>
          <p:cNvSpPr/>
          <p:nvPr/>
        </p:nvSpPr>
        <p:spPr>
          <a:xfrm>
            <a:off x="6434138" y="2586038"/>
            <a:ext cx="730250" cy="7318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5" name="Rectangle 7">
            <a:extLst>
              <a:ext uri="{FF2B5EF4-FFF2-40B4-BE49-F238E27FC236}">
                <a16:creationId xmlns:a16="http://schemas.microsoft.com/office/drawing/2014/main" id="{15932FAD-802C-438D-B77B-9DE9151C7B03}"/>
              </a:ext>
            </a:extLst>
          </p:cNvPr>
          <p:cNvSpPr>
            <a:spLocks noChangeArrowheads="1"/>
          </p:cNvSpPr>
          <p:nvPr/>
        </p:nvSpPr>
        <p:spPr bwMode="auto">
          <a:xfrm>
            <a:off x="7164388" y="2557572"/>
            <a:ext cx="4305300" cy="89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system must improve workflow by providing an overview of the work in progress with a drill-down function.</a:t>
            </a:r>
            <a:endParaRPr lang="en-US" sz="1200" dirty="0">
              <a:latin typeface="Raleway" pitchFamily="2" charset="0"/>
            </a:endParaRPr>
          </a:p>
        </p:txBody>
      </p:sp>
      <p:sp>
        <p:nvSpPr>
          <p:cNvPr id="17" name="Oval 16">
            <a:extLst>
              <a:ext uri="{FF2B5EF4-FFF2-40B4-BE49-F238E27FC236}">
                <a16:creationId xmlns:a16="http://schemas.microsoft.com/office/drawing/2014/main" id="{7152A5E6-6B17-4DFB-B289-E8195351FF80}"/>
              </a:ext>
            </a:extLst>
          </p:cNvPr>
          <p:cNvSpPr/>
          <p:nvPr/>
        </p:nvSpPr>
        <p:spPr>
          <a:xfrm>
            <a:off x="6434138" y="3608388"/>
            <a:ext cx="730250" cy="7318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8" name="Rectangle 7">
            <a:extLst>
              <a:ext uri="{FF2B5EF4-FFF2-40B4-BE49-F238E27FC236}">
                <a16:creationId xmlns:a16="http://schemas.microsoft.com/office/drawing/2014/main" id="{D68A4BD4-9493-45ED-B5C6-60FB03834B8D}"/>
              </a:ext>
            </a:extLst>
          </p:cNvPr>
          <p:cNvSpPr>
            <a:spLocks noChangeArrowheads="1"/>
          </p:cNvSpPr>
          <p:nvPr/>
        </p:nvSpPr>
        <p:spPr bwMode="auto">
          <a:xfrm>
            <a:off x="7164388" y="3510966"/>
            <a:ext cx="4305300" cy="101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system must improve traceability on how analytical results were produced (who, when, what, etc.), in accordance with ISO 17025 requirements</a:t>
            </a:r>
            <a:r>
              <a:rPr lang="en-US" sz="1800" b="0" i="0" u="none" strike="noStrike" dirty="0">
                <a:solidFill>
                  <a:srgbClr val="6AA84F"/>
                </a:solidFill>
                <a:effectLst/>
                <a:latin typeface="Arial" panose="020B0604020202020204" pitchFamily="34" charset="0"/>
              </a:rPr>
              <a:t>.</a:t>
            </a:r>
            <a:endParaRPr lang="en-US" sz="1200" dirty="0">
              <a:latin typeface="Raleway" pitchFamily="2" charset="0"/>
            </a:endParaRPr>
          </a:p>
        </p:txBody>
      </p:sp>
      <p:pic>
        <p:nvPicPr>
          <p:cNvPr id="25" name="Picture 24">
            <a:extLst>
              <a:ext uri="{FF2B5EF4-FFF2-40B4-BE49-F238E27FC236}">
                <a16:creationId xmlns:a16="http://schemas.microsoft.com/office/drawing/2014/main" id="{2702697F-3078-4D6F-AED0-16C9628AC661}"/>
              </a:ext>
            </a:extLst>
          </p:cNvPr>
          <p:cNvPicPr>
            <a:picLocks noChangeAspect="1"/>
          </p:cNvPicPr>
          <p:nvPr/>
        </p:nvPicPr>
        <p:blipFill>
          <a:blip r:embed="rId4"/>
          <a:stretch>
            <a:fillRect/>
          </a:stretch>
        </p:blipFill>
        <p:spPr>
          <a:xfrm>
            <a:off x="1208536" y="2456477"/>
            <a:ext cx="4006560" cy="2268108"/>
          </a:xfrm>
          <a:prstGeom prst="rect">
            <a:avLst/>
          </a:prstGeom>
        </p:spPr>
      </p:pic>
      <p:pic>
        <p:nvPicPr>
          <p:cNvPr id="33809" name="Picture 10">
            <a:extLst>
              <a:ext uri="{FF2B5EF4-FFF2-40B4-BE49-F238E27FC236}">
                <a16:creationId xmlns:a16="http://schemas.microsoft.com/office/drawing/2014/main" id="{5F83D2A2-6792-4903-A0B7-611BF15831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11525" y="3608388"/>
            <a:ext cx="294957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a:extLst>
              <a:ext uri="{FF2B5EF4-FFF2-40B4-BE49-F238E27FC236}">
                <a16:creationId xmlns:a16="http://schemas.microsoft.com/office/drawing/2014/main" id="{87AF247F-3B14-4555-A514-BCBB7823B0D2}"/>
              </a:ext>
            </a:extLst>
          </p:cNvPr>
          <p:cNvPicPr>
            <a:picLocks noChangeAspect="1"/>
          </p:cNvPicPr>
          <p:nvPr/>
        </p:nvPicPr>
        <p:blipFill>
          <a:blip r:embed="rId4"/>
          <a:stretch>
            <a:fillRect/>
          </a:stretch>
        </p:blipFill>
        <p:spPr>
          <a:xfrm>
            <a:off x="3426438" y="3707841"/>
            <a:ext cx="2712041" cy="1554703"/>
          </a:xfrm>
          <a:prstGeom prst="rect">
            <a:avLst/>
          </a:prstGeom>
        </p:spPr>
      </p:pic>
      <p:sp>
        <p:nvSpPr>
          <p:cNvPr id="16" name="AutoShape 116">
            <a:extLst>
              <a:ext uri="{FF2B5EF4-FFF2-40B4-BE49-F238E27FC236}">
                <a16:creationId xmlns:a16="http://schemas.microsoft.com/office/drawing/2014/main" id="{7CCD2DFA-05C2-4837-AD9C-5EF92FB162E5}"/>
              </a:ext>
            </a:extLst>
          </p:cNvPr>
          <p:cNvSpPr>
            <a:spLocks/>
          </p:cNvSpPr>
          <p:nvPr/>
        </p:nvSpPr>
        <p:spPr bwMode="auto">
          <a:xfrm>
            <a:off x="6608763" y="2761456"/>
            <a:ext cx="381000" cy="381000"/>
          </a:xfrm>
          <a:custGeom>
            <a:avLst/>
            <a:gdLst>
              <a:gd name="T0" fmla="*/ 21572 w 21600"/>
              <a:gd name="T1" fmla="*/ 12758 h 21600"/>
              <a:gd name="T2" fmla="*/ 20925 w 21600"/>
              <a:gd name="T3" fmla="*/ 16285 h 21600"/>
              <a:gd name="T4" fmla="*/ 19532 w 21600"/>
              <a:gd name="T5" fmla="*/ 19581 h 21600"/>
              <a:gd name="T6" fmla="*/ 16322 w 21600"/>
              <a:gd name="T7" fmla="*/ 21419 h 21600"/>
              <a:gd name="T8" fmla="*/ 12425 w 21600"/>
              <a:gd name="T9" fmla="*/ 21462 h 21600"/>
              <a:gd name="T10" fmla="*/ 8610 w 21600"/>
              <a:gd name="T11" fmla="*/ 20493 h 21600"/>
              <a:gd name="T12" fmla="*/ 1608 w 21600"/>
              <a:gd name="T13" fmla="*/ 20182 h 21600"/>
              <a:gd name="T14" fmla="*/ 0 w 21600"/>
              <a:gd name="T15" fmla="*/ 18573 h 21600"/>
              <a:gd name="T16" fmla="*/ 472 w 21600"/>
              <a:gd name="T17" fmla="*/ 8754 h 21600"/>
              <a:gd name="T18" fmla="*/ 6316 w 21600"/>
              <a:gd name="T19" fmla="*/ 8285 h 21600"/>
              <a:gd name="T20" fmla="*/ 7370 w 21600"/>
              <a:gd name="T21" fmla="*/ 7342 h 21600"/>
              <a:gd name="T22" fmla="*/ 8277 w 21600"/>
              <a:gd name="T23" fmla="*/ 6311 h 21600"/>
              <a:gd name="T24" fmla="*/ 10195 w 21600"/>
              <a:gd name="T25" fmla="*/ 4380 h 21600"/>
              <a:gd name="T26" fmla="*/ 10676 w 21600"/>
              <a:gd name="T27" fmla="*/ 2539 h 21600"/>
              <a:gd name="T28" fmla="*/ 11162 w 21600"/>
              <a:gd name="T29" fmla="*/ 777 h 21600"/>
              <a:gd name="T30" fmla="*/ 12902 w 21600"/>
              <a:gd name="T31" fmla="*/ 0 h 21600"/>
              <a:gd name="T32" fmla="*/ 15567 w 21600"/>
              <a:gd name="T33" fmla="*/ 1271 h 21600"/>
              <a:gd name="T34" fmla="*/ 16570 w 21600"/>
              <a:gd name="T35" fmla="*/ 4123 h 21600"/>
              <a:gd name="T36" fmla="*/ 15759 w 21600"/>
              <a:gd name="T37" fmla="*/ 7097 h 21600"/>
              <a:gd name="T38" fmla="*/ 17652 w 21600"/>
              <a:gd name="T39" fmla="*/ 7001 h 21600"/>
              <a:gd name="T40" fmla="*/ 20357 w 21600"/>
              <a:gd name="T41" fmla="*/ 7616 h 21600"/>
              <a:gd name="T42" fmla="*/ 21600 w 21600"/>
              <a:gd name="T43" fmla="*/ 10002 h 21600"/>
              <a:gd name="T44" fmla="*/ 21329 w 21600"/>
              <a:gd name="T45" fmla="*/ 11544 h 21600"/>
              <a:gd name="T46" fmla="*/ 5024 w 21600"/>
              <a:gd name="T47" fmla="*/ 18214 h 21600"/>
              <a:gd name="T48" fmla="*/ 5024 w 21600"/>
              <a:gd name="T49" fmla="*/ 16686 h 21600"/>
              <a:gd name="T50" fmla="*/ 3487 w 21600"/>
              <a:gd name="T51" fmla="*/ 16686 h 21600"/>
              <a:gd name="T52" fmla="*/ 3487 w 21600"/>
              <a:gd name="T53" fmla="*/ 18223 h 21600"/>
              <a:gd name="T54" fmla="*/ 19164 w 21600"/>
              <a:gd name="T55" fmla="*/ 14343 h 21600"/>
              <a:gd name="T56" fmla="*/ 19806 w 21600"/>
              <a:gd name="T57" fmla="*/ 12098 h 21600"/>
              <a:gd name="T58" fmla="*/ 19834 w 21600"/>
              <a:gd name="T59" fmla="*/ 10849 h 21600"/>
              <a:gd name="T60" fmla="*/ 19766 w 21600"/>
              <a:gd name="T61" fmla="*/ 9251 h 21600"/>
              <a:gd name="T62" fmla="*/ 18418 w 21600"/>
              <a:gd name="T63" fmla="*/ 8664 h 21600"/>
              <a:gd name="T64" fmla="*/ 16423 w 21600"/>
              <a:gd name="T65" fmla="*/ 8678 h 21600"/>
              <a:gd name="T66" fmla="*/ 14366 w 21600"/>
              <a:gd name="T67" fmla="*/ 8678 h 21600"/>
              <a:gd name="T68" fmla="*/ 13792 w 21600"/>
              <a:gd name="T69" fmla="*/ 7421 h 21600"/>
              <a:gd name="T70" fmla="*/ 14748 w 21600"/>
              <a:gd name="T71" fmla="*/ 5351 h 21600"/>
              <a:gd name="T72" fmla="*/ 14813 w 21600"/>
              <a:gd name="T73" fmla="*/ 3236 h 21600"/>
              <a:gd name="T74" fmla="*/ 13776 w 21600"/>
              <a:gd name="T75" fmla="*/ 1844 h 21600"/>
              <a:gd name="T76" fmla="*/ 12744 w 21600"/>
              <a:gd name="T77" fmla="*/ 1607 h 21600"/>
              <a:gd name="T78" fmla="*/ 12473 w 21600"/>
              <a:gd name="T79" fmla="*/ 1742 h 21600"/>
              <a:gd name="T80" fmla="*/ 12128 w 21600"/>
              <a:gd name="T81" fmla="*/ 3586 h 21600"/>
              <a:gd name="T82" fmla="*/ 10597 w 21600"/>
              <a:gd name="T83" fmla="*/ 6368 h 21600"/>
              <a:gd name="T84" fmla="*/ 8771 w 21600"/>
              <a:gd name="T85" fmla="*/ 8183 h 21600"/>
              <a:gd name="T86" fmla="*/ 7556 w 21600"/>
              <a:gd name="T87" fmla="*/ 9401 h 21600"/>
              <a:gd name="T88" fmla="*/ 6646 w 21600"/>
              <a:gd name="T89" fmla="*/ 9881 h 21600"/>
              <a:gd name="T90" fmla="*/ 8486 w 21600"/>
              <a:gd name="T91" fmla="*/ 18796 h 21600"/>
              <a:gd name="T92" fmla="*/ 12207 w 21600"/>
              <a:gd name="T93" fmla="*/ 19742 h 21600"/>
              <a:gd name="T94" fmla="*/ 15700 w 21600"/>
              <a:gd name="T95" fmla="*/ 19886 h 21600"/>
              <a:gd name="T96" fmla="*/ 18102 w 21600"/>
              <a:gd name="T97" fmla="*/ 18762 h 21600"/>
              <a:gd name="T98" fmla="*/ 18517 w 21600"/>
              <a:gd name="T99" fmla="*/ 17226 h 21600"/>
              <a:gd name="T100" fmla="*/ 19195 w 21600"/>
              <a:gd name="T101" fmla="*/ 16263 h 21600"/>
              <a:gd name="T102" fmla="*/ 19164 w 21600"/>
              <a:gd name="T103" fmla="*/ 14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9" name="AutoShape 116">
            <a:extLst>
              <a:ext uri="{FF2B5EF4-FFF2-40B4-BE49-F238E27FC236}">
                <a16:creationId xmlns:a16="http://schemas.microsoft.com/office/drawing/2014/main" id="{01D9B9E9-0580-4711-97C3-19A106855C1C}"/>
              </a:ext>
            </a:extLst>
          </p:cNvPr>
          <p:cNvSpPr>
            <a:spLocks/>
          </p:cNvSpPr>
          <p:nvPr/>
        </p:nvSpPr>
        <p:spPr bwMode="auto">
          <a:xfrm>
            <a:off x="6640670" y="3783806"/>
            <a:ext cx="381000" cy="381000"/>
          </a:xfrm>
          <a:custGeom>
            <a:avLst/>
            <a:gdLst>
              <a:gd name="T0" fmla="*/ 21572 w 21600"/>
              <a:gd name="T1" fmla="*/ 12758 h 21600"/>
              <a:gd name="T2" fmla="*/ 20925 w 21600"/>
              <a:gd name="T3" fmla="*/ 16285 h 21600"/>
              <a:gd name="T4" fmla="*/ 19532 w 21600"/>
              <a:gd name="T5" fmla="*/ 19581 h 21600"/>
              <a:gd name="T6" fmla="*/ 16322 w 21600"/>
              <a:gd name="T7" fmla="*/ 21419 h 21600"/>
              <a:gd name="T8" fmla="*/ 12425 w 21600"/>
              <a:gd name="T9" fmla="*/ 21462 h 21600"/>
              <a:gd name="T10" fmla="*/ 8610 w 21600"/>
              <a:gd name="T11" fmla="*/ 20493 h 21600"/>
              <a:gd name="T12" fmla="*/ 1608 w 21600"/>
              <a:gd name="T13" fmla="*/ 20182 h 21600"/>
              <a:gd name="T14" fmla="*/ 0 w 21600"/>
              <a:gd name="T15" fmla="*/ 18573 h 21600"/>
              <a:gd name="T16" fmla="*/ 472 w 21600"/>
              <a:gd name="T17" fmla="*/ 8754 h 21600"/>
              <a:gd name="T18" fmla="*/ 6316 w 21600"/>
              <a:gd name="T19" fmla="*/ 8285 h 21600"/>
              <a:gd name="T20" fmla="*/ 7370 w 21600"/>
              <a:gd name="T21" fmla="*/ 7342 h 21600"/>
              <a:gd name="T22" fmla="*/ 8277 w 21600"/>
              <a:gd name="T23" fmla="*/ 6311 h 21600"/>
              <a:gd name="T24" fmla="*/ 10195 w 21600"/>
              <a:gd name="T25" fmla="*/ 4380 h 21600"/>
              <a:gd name="T26" fmla="*/ 10676 w 21600"/>
              <a:gd name="T27" fmla="*/ 2539 h 21600"/>
              <a:gd name="T28" fmla="*/ 11162 w 21600"/>
              <a:gd name="T29" fmla="*/ 777 h 21600"/>
              <a:gd name="T30" fmla="*/ 12902 w 21600"/>
              <a:gd name="T31" fmla="*/ 0 h 21600"/>
              <a:gd name="T32" fmla="*/ 15567 w 21600"/>
              <a:gd name="T33" fmla="*/ 1271 h 21600"/>
              <a:gd name="T34" fmla="*/ 16570 w 21600"/>
              <a:gd name="T35" fmla="*/ 4123 h 21600"/>
              <a:gd name="T36" fmla="*/ 15759 w 21600"/>
              <a:gd name="T37" fmla="*/ 7097 h 21600"/>
              <a:gd name="T38" fmla="*/ 17652 w 21600"/>
              <a:gd name="T39" fmla="*/ 7001 h 21600"/>
              <a:gd name="T40" fmla="*/ 20357 w 21600"/>
              <a:gd name="T41" fmla="*/ 7616 h 21600"/>
              <a:gd name="T42" fmla="*/ 21600 w 21600"/>
              <a:gd name="T43" fmla="*/ 10002 h 21600"/>
              <a:gd name="T44" fmla="*/ 21329 w 21600"/>
              <a:gd name="T45" fmla="*/ 11544 h 21600"/>
              <a:gd name="T46" fmla="*/ 5024 w 21600"/>
              <a:gd name="T47" fmla="*/ 18214 h 21600"/>
              <a:gd name="T48" fmla="*/ 5024 w 21600"/>
              <a:gd name="T49" fmla="*/ 16686 h 21600"/>
              <a:gd name="T50" fmla="*/ 3487 w 21600"/>
              <a:gd name="T51" fmla="*/ 16686 h 21600"/>
              <a:gd name="T52" fmla="*/ 3487 w 21600"/>
              <a:gd name="T53" fmla="*/ 18223 h 21600"/>
              <a:gd name="T54" fmla="*/ 19164 w 21600"/>
              <a:gd name="T55" fmla="*/ 14343 h 21600"/>
              <a:gd name="T56" fmla="*/ 19806 w 21600"/>
              <a:gd name="T57" fmla="*/ 12098 h 21600"/>
              <a:gd name="T58" fmla="*/ 19834 w 21600"/>
              <a:gd name="T59" fmla="*/ 10849 h 21600"/>
              <a:gd name="T60" fmla="*/ 19766 w 21600"/>
              <a:gd name="T61" fmla="*/ 9251 h 21600"/>
              <a:gd name="T62" fmla="*/ 18418 w 21600"/>
              <a:gd name="T63" fmla="*/ 8664 h 21600"/>
              <a:gd name="T64" fmla="*/ 16423 w 21600"/>
              <a:gd name="T65" fmla="*/ 8678 h 21600"/>
              <a:gd name="T66" fmla="*/ 14366 w 21600"/>
              <a:gd name="T67" fmla="*/ 8678 h 21600"/>
              <a:gd name="T68" fmla="*/ 13792 w 21600"/>
              <a:gd name="T69" fmla="*/ 7421 h 21600"/>
              <a:gd name="T70" fmla="*/ 14748 w 21600"/>
              <a:gd name="T71" fmla="*/ 5351 h 21600"/>
              <a:gd name="T72" fmla="*/ 14813 w 21600"/>
              <a:gd name="T73" fmla="*/ 3236 h 21600"/>
              <a:gd name="T74" fmla="*/ 13776 w 21600"/>
              <a:gd name="T75" fmla="*/ 1844 h 21600"/>
              <a:gd name="T76" fmla="*/ 12744 w 21600"/>
              <a:gd name="T77" fmla="*/ 1607 h 21600"/>
              <a:gd name="T78" fmla="*/ 12473 w 21600"/>
              <a:gd name="T79" fmla="*/ 1742 h 21600"/>
              <a:gd name="T80" fmla="*/ 12128 w 21600"/>
              <a:gd name="T81" fmla="*/ 3586 h 21600"/>
              <a:gd name="T82" fmla="*/ 10597 w 21600"/>
              <a:gd name="T83" fmla="*/ 6368 h 21600"/>
              <a:gd name="T84" fmla="*/ 8771 w 21600"/>
              <a:gd name="T85" fmla="*/ 8183 h 21600"/>
              <a:gd name="T86" fmla="*/ 7556 w 21600"/>
              <a:gd name="T87" fmla="*/ 9401 h 21600"/>
              <a:gd name="T88" fmla="*/ 6646 w 21600"/>
              <a:gd name="T89" fmla="*/ 9881 h 21600"/>
              <a:gd name="T90" fmla="*/ 8486 w 21600"/>
              <a:gd name="T91" fmla="*/ 18796 h 21600"/>
              <a:gd name="T92" fmla="*/ 12207 w 21600"/>
              <a:gd name="T93" fmla="*/ 19742 h 21600"/>
              <a:gd name="T94" fmla="*/ 15700 w 21600"/>
              <a:gd name="T95" fmla="*/ 19886 h 21600"/>
              <a:gd name="T96" fmla="*/ 18102 w 21600"/>
              <a:gd name="T97" fmla="*/ 18762 h 21600"/>
              <a:gd name="T98" fmla="*/ 18517 w 21600"/>
              <a:gd name="T99" fmla="*/ 17226 h 21600"/>
              <a:gd name="T100" fmla="*/ 19195 w 21600"/>
              <a:gd name="T101" fmla="*/ 16263 h 21600"/>
              <a:gd name="T102" fmla="*/ 19164 w 21600"/>
              <a:gd name="T103" fmla="*/ 14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2" name="AutoShape 116">
            <a:extLst>
              <a:ext uri="{FF2B5EF4-FFF2-40B4-BE49-F238E27FC236}">
                <a16:creationId xmlns:a16="http://schemas.microsoft.com/office/drawing/2014/main" id="{A2F260B7-DD6C-4B4F-96A7-678D2D8E025B}"/>
              </a:ext>
            </a:extLst>
          </p:cNvPr>
          <p:cNvSpPr>
            <a:spLocks/>
          </p:cNvSpPr>
          <p:nvPr/>
        </p:nvSpPr>
        <p:spPr bwMode="auto">
          <a:xfrm>
            <a:off x="6608763" y="4881544"/>
            <a:ext cx="381000" cy="381000"/>
          </a:xfrm>
          <a:custGeom>
            <a:avLst/>
            <a:gdLst>
              <a:gd name="T0" fmla="*/ 21572 w 21600"/>
              <a:gd name="T1" fmla="*/ 12758 h 21600"/>
              <a:gd name="T2" fmla="*/ 20925 w 21600"/>
              <a:gd name="T3" fmla="*/ 16285 h 21600"/>
              <a:gd name="T4" fmla="*/ 19532 w 21600"/>
              <a:gd name="T5" fmla="*/ 19581 h 21600"/>
              <a:gd name="T6" fmla="*/ 16322 w 21600"/>
              <a:gd name="T7" fmla="*/ 21419 h 21600"/>
              <a:gd name="T8" fmla="*/ 12425 w 21600"/>
              <a:gd name="T9" fmla="*/ 21462 h 21600"/>
              <a:gd name="T10" fmla="*/ 8610 w 21600"/>
              <a:gd name="T11" fmla="*/ 20493 h 21600"/>
              <a:gd name="T12" fmla="*/ 1608 w 21600"/>
              <a:gd name="T13" fmla="*/ 20182 h 21600"/>
              <a:gd name="T14" fmla="*/ 0 w 21600"/>
              <a:gd name="T15" fmla="*/ 18573 h 21600"/>
              <a:gd name="T16" fmla="*/ 472 w 21600"/>
              <a:gd name="T17" fmla="*/ 8754 h 21600"/>
              <a:gd name="T18" fmla="*/ 6316 w 21600"/>
              <a:gd name="T19" fmla="*/ 8285 h 21600"/>
              <a:gd name="T20" fmla="*/ 7370 w 21600"/>
              <a:gd name="T21" fmla="*/ 7342 h 21600"/>
              <a:gd name="T22" fmla="*/ 8277 w 21600"/>
              <a:gd name="T23" fmla="*/ 6311 h 21600"/>
              <a:gd name="T24" fmla="*/ 10195 w 21600"/>
              <a:gd name="T25" fmla="*/ 4380 h 21600"/>
              <a:gd name="T26" fmla="*/ 10676 w 21600"/>
              <a:gd name="T27" fmla="*/ 2539 h 21600"/>
              <a:gd name="T28" fmla="*/ 11162 w 21600"/>
              <a:gd name="T29" fmla="*/ 777 h 21600"/>
              <a:gd name="T30" fmla="*/ 12902 w 21600"/>
              <a:gd name="T31" fmla="*/ 0 h 21600"/>
              <a:gd name="T32" fmla="*/ 15567 w 21600"/>
              <a:gd name="T33" fmla="*/ 1271 h 21600"/>
              <a:gd name="T34" fmla="*/ 16570 w 21600"/>
              <a:gd name="T35" fmla="*/ 4123 h 21600"/>
              <a:gd name="T36" fmla="*/ 15759 w 21600"/>
              <a:gd name="T37" fmla="*/ 7097 h 21600"/>
              <a:gd name="T38" fmla="*/ 17652 w 21600"/>
              <a:gd name="T39" fmla="*/ 7001 h 21600"/>
              <a:gd name="T40" fmla="*/ 20357 w 21600"/>
              <a:gd name="T41" fmla="*/ 7616 h 21600"/>
              <a:gd name="T42" fmla="*/ 21600 w 21600"/>
              <a:gd name="T43" fmla="*/ 10002 h 21600"/>
              <a:gd name="T44" fmla="*/ 21329 w 21600"/>
              <a:gd name="T45" fmla="*/ 11544 h 21600"/>
              <a:gd name="T46" fmla="*/ 5024 w 21600"/>
              <a:gd name="T47" fmla="*/ 18214 h 21600"/>
              <a:gd name="T48" fmla="*/ 5024 w 21600"/>
              <a:gd name="T49" fmla="*/ 16686 h 21600"/>
              <a:gd name="T50" fmla="*/ 3487 w 21600"/>
              <a:gd name="T51" fmla="*/ 16686 h 21600"/>
              <a:gd name="T52" fmla="*/ 3487 w 21600"/>
              <a:gd name="T53" fmla="*/ 18223 h 21600"/>
              <a:gd name="T54" fmla="*/ 19164 w 21600"/>
              <a:gd name="T55" fmla="*/ 14343 h 21600"/>
              <a:gd name="T56" fmla="*/ 19806 w 21600"/>
              <a:gd name="T57" fmla="*/ 12098 h 21600"/>
              <a:gd name="T58" fmla="*/ 19834 w 21600"/>
              <a:gd name="T59" fmla="*/ 10849 h 21600"/>
              <a:gd name="T60" fmla="*/ 19766 w 21600"/>
              <a:gd name="T61" fmla="*/ 9251 h 21600"/>
              <a:gd name="T62" fmla="*/ 18418 w 21600"/>
              <a:gd name="T63" fmla="*/ 8664 h 21600"/>
              <a:gd name="T64" fmla="*/ 16423 w 21600"/>
              <a:gd name="T65" fmla="*/ 8678 h 21600"/>
              <a:gd name="T66" fmla="*/ 14366 w 21600"/>
              <a:gd name="T67" fmla="*/ 8678 h 21600"/>
              <a:gd name="T68" fmla="*/ 13792 w 21600"/>
              <a:gd name="T69" fmla="*/ 7421 h 21600"/>
              <a:gd name="T70" fmla="*/ 14748 w 21600"/>
              <a:gd name="T71" fmla="*/ 5351 h 21600"/>
              <a:gd name="T72" fmla="*/ 14813 w 21600"/>
              <a:gd name="T73" fmla="*/ 3236 h 21600"/>
              <a:gd name="T74" fmla="*/ 13776 w 21600"/>
              <a:gd name="T75" fmla="*/ 1844 h 21600"/>
              <a:gd name="T76" fmla="*/ 12744 w 21600"/>
              <a:gd name="T77" fmla="*/ 1607 h 21600"/>
              <a:gd name="T78" fmla="*/ 12473 w 21600"/>
              <a:gd name="T79" fmla="*/ 1742 h 21600"/>
              <a:gd name="T80" fmla="*/ 12128 w 21600"/>
              <a:gd name="T81" fmla="*/ 3586 h 21600"/>
              <a:gd name="T82" fmla="*/ 10597 w 21600"/>
              <a:gd name="T83" fmla="*/ 6368 h 21600"/>
              <a:gd name="T84" fmla="*/ 8771 w 21600"/>
              <a:gd name="T85" fmla="*/ 8183 h 21600"/>
              <a:gd name="T86" fmla="*/ 7556 w 21600"/>
              <a:gd name="T87" fmla="*/ 9401 h 21600"/>
              <a:gd name="T88" fmla="*/ 6646 w 21600"/>
              <a:gd name="T89" fmla="*/ 9881 h 21600"/>
              <a:gd name="T90" fmla="*/ 8486 w 21600"/>
              <a:gd name="T91" fmla="*/ 18796 h 21600"/>
              <a:gd name="T92" fmla="*/ 12207 w 21600"/>
              <a:gd name="T93" fmla="*/ 19742 h 21600"/>
              <a:gd name="T94" fmla="*/ 15700 w 21600"/>
              <a:gd name="T95" fmla="*/ 19886 h 21600"/>
              <a:gd name="T96" fmla="*/ 18102 w 21600"/>
              <a:gd name="T97" fmla="*/ 18762 h 21600"/>
              <a:gd name="T98" fmla="*/ 18517 w 21600"/>
              <a:gd name="T99" fmla="*/ 17226 h 21600"/>
              <a:gd name="T100" fmla="*/ 19195 w 21600"/>
              <a:gd name="T101" fmla="*/ 16263 h 21600"/>
              <a:gd name="T102" fmla="*/ 19164 w 21600"/>
              <a:gd name="T103" fmla="*/ 14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00" h="21600">
                <a:moveTo>
                  <a:pt x="21329" y="11544"/>
                </a:moveTo>
                <a:cubicBezTo>
                  <a:pt x="21493" y="11931"/>
                  <a:pt x="21572" y="12338"/>
                  <a:pt x="21572" y="12758"/>
                </a:cubicBezTo>
                <a:cubicBezTo>
                  <a:pt x="21572" y="13464"/>
                  <a:pt x="21388" y="14105"/>
                  <a:pt x="21018" y="14679"/>
                </a:cubicBezTo>
                <a:cubicBezTo>
                  <a:pt x="21111" y="15215"/>
                  <a:pt x="21077" y="15746"/>
                  <a:pt x="20925" y="16285"/>
                </a:cubicBezTo>
                <a:cubicBezTo>
                  <a:pt x="20769" y="16819"/>
                  <a:pt x="20512" y="17288"/>
                  <a:pt x="20142" y="17697"/>
                </a:cubicBezTo>
                <a:cubicBezTo>
                  <a:pt x="20105" y="18451"/>
                  <a:pt x="19902" y="19081"/>
                  <a:pt x="19532" y="19581"/>
                </a:cubicBezTo>
                <a:cubicBezTo>
                  <a:pt x="19161" y="20081"/>
                  <a:pt x="18701" y="20482"/>
                  <a:pt x="18147" y="20784"/>
                </a:cubicBezTo>
                <a:cubicBezTo>
                  <a:pt x="17593" y="21089"/>
                  <a:pt x="16983" y="21298"/>
                  <a:pt x="16322" y="21419"/>
                </a:cubicBezTo>
                <a:cubicBezTo>
                  <a:pt x="15660" y="21541"/>
                  <a:pt x="15010" y="21600"/>
                  <a:pt x="14380" y="21600"/>
                </a:cubicBezTo>
                <a:cubicBezTo>
                  <a:pt x="13730" y="21600"/>
                  <a:pt x="13078" y="21555"/>
                  <a:pt x="12425" y="21462"/>
                </a:cubicBezTo>
                <a:cubicBezTo>
                  <a:pt x="11772" y="21363"/>
                  <a:pt x="11128" y="21236"/>
                  <a:pt x="10498" y="21075"/>
                </a:cubicBezTo>
                <a:cubicBezTo>
                  <a:pt x="9865" y="20894"/>
                  <a:pt x="9237" y="20702"/>
                  <a:pt x="8610" y="20493"/>
                </a:cubicBezTo>
                <a:cubicBezTo>
                  <a:pt x="7983" y="20287"/>
                  <a:pt x="7341" y="20182"/>
                  <a:pt x="6680" y="20182"/>
                </a:cubicBezTo>
                <a:lnTo>
                  <a:pt x="1608" y="20182"/>
                </a:lnTo>
                <a:cubicBezTo>
                  <a:pt x="1167" y="20182"/>
                  <a:pt x="786" y="20030"/>
                  <a:pt x="472" y="19714"/>
                </a:cubicBezTo>
                <a:cubicBezTo>
                  <a:pt x="158" y="19406"/>
                  <a:pt x="0" y="19025"/>
                  <a:pt x="0" y="18573"/>
                </a:cubicBezTo>
                <a:lnTo>
                  <a:pt x="0" y="9881"/>
                </a:lnTo>
                <a:cubicBezTo>
                  <a:pt x="0" y="9440"/>
                  <a:pt x="158" y="9065"/>
                  <a:pt x="472" y="8754"/>
                </a:cubicBezTo>
                <a:cubicBezTo>
                  <a:pt x="786" y="8441"/>
                  <a:pt x="1167" y="8285"/>
                  <a:pt x="1608" y="8285"/>
                </a:cubicBezTo>
                <a:lnTo>
                  <a:pt x="6316" y="8285"/>
                </a:lnTo>
                <a:cubicBezTo>
                  <a:pt x="6559" y="8161"/>
                  <a:pt x="6751" y="8023"/>
                  <a:pt x="6898" y="7873"/>
                </a:cubicBezTo>
                <a:cubicBezTo>
                  <a:pt x="7042" y="7723"/>
                  <a:pt x="7197" y="7548"/>
                  <a:pt x="7370" y="7342"/>
                </a:cubicBezTo>
                <a:cubicBezTo>
                  <a:pt x="7514" y="7161"/>
                  <a:pt x="7663" y="6986"/>
                  <a:pt x="7810" y="6820"/>
                </a:cubicBezTo>
                <a:cubicBezTo>
                  <a:pt x="7957" y="6653"/>
                  <a:pt x="8113" y="6484"/>
                  <a:pt x="8277" y="6311"/>
                </a:cubicBezTo>
                <a:cubicBezTo>
                  <a:pt x="8570" y="5998"/>
                  <a:pt x="8918" y="5690"/>
                  <a:pt x="9302" y="5385"/>
                </a:cubicBezTo>
                <a:cubicBezTo>
                  <a:pt x="9692" y="5086"/>
                  <a:pt x="9989" y="4750"/>
                  <a:pt x="10195" y="4380"/>
                </a:cubicBezTo>
                <a:cubicBezTo>
                  <a:pt x="10339" y="4117"/>
                  <a:pt x="10444" y="3826"/>
                  <a:pt x="10506" y="3507"/>
                </a:cubicBezTo>
                <a:cubicBezTo>
                  <a:pt x="10565" y="3188"/>
                  <a:pt x="10628" y="2866"/>
                  <a:pt x="10676" y="2539"/>
                </a:cubicBezTo>
                <a:cubicBezTo>
                  <a:pt x="10727" y="2217"/>
                  <a:pt x="10780" y="1900"/>
                  <a:pt x="10845" y="1593"/>
                </a:cubicBezTo>
                <a:cubicBezTo>
                  <a:pt x="10907" y="1288"/>
                  <a:pt x="11015" y="1017"/>
                  <a:pt x="11162" y="777"/>
                </a:cubicBezTo>
                <a:cubicBezTo>
                  <a:pt x="11311" y="537"/>
                  <a:pt x="11523" y="350"/>
                  <a:pt x="11800" y="209"/>
                </a:cubicBezTo>
                <a:cubicBezTo>
                  <a:pt x="12074" y="68"/>
                  <a:pt x="12442" y="0"/>
                  <a:pt x="12902" y="0"/>
                </a:cubicBezTo>
                <a:cubicBezTo>
                  <a:pt x="13451" y="0"/>
                  <a:pt x="13956" y="113"/>
                  <a:pt x="14411" y="345"/>
                </a:cubicBezTo>
                <a:cubicBezTo>
                  <a:pt x="14869" y="573"/>
                  <a:pt x="15251" y="881"/>
                  <a:pt x="15567" y="1271"/>
                </a:cubicBezTo>
                <a:cubicBezTo>
                  <a:pt x="15881" y="1658"/>
                  <a:pt x="16127" y="2101"/>
                  <a:pt x="16305" y="2601"/>
                </a:cubicBezTo>
                <a:cubicBezTo>
                  <a:pt x="16480" y="3104"/>
                  <a:pt x="16570" y="3609"/>
                  <a:pt x="16570" y="4123"/>
                </a:cubicBezTo>
                <a:cubicBezTo>
                  <a:pt x="16570" y="4654"/>
                  <a:pt x="16491" y="5162"/>
                  <a:pt x="16333" y="5645"/>
                </a:cubicBezTo>
                <a:cubicBezTo>
                  <a:pt x="16175" y="6125"/>
                  <a:pt x="15982" y="6611"/>
                  <a:pt x="15759" y="7097"/>
                </a:cubicBezTo>
                <a:cubicBezTo>
                  <a:pt x="16073" y="7080"/>
                  <a:pt x="16389" y="7057"/>
                  <a:pt x="16706" y="7035"/>
                </a:cubicBezTo>
                <a:cubicBezTo>
                  <a:pt x="17019" y="7012"/>
                  <a:pt x="17336" y="7001"/>
                  <a:pt x="17652" y="7001"/>
                </a:cubicBezTo>
                <a:cubicBezTo>
                  <a:pt x="18150" y="7001"/>
                  <a:pt x="18630" y="7049"/>
                  <a:pt x="19099" y="7145"/>
                </a:cubicBezTo>
                <a:cubicBezTo>
                  <a:pt x="19568" y="7238"/>
                  <a:pt x="19986" y="7396"/>
                  <a:pt x="20357" y="7616"/>
                </a:cubicBezTo>
                <a:cubicBezTo>
                  <a:pt x="20727" y="7839"/>
                  <a:pt x="21026" y="8144"/>
                  <a:pt x="21255" y="8528"/>
                </a:cubicBezTo>
                <a:cubicBezTo>
                  <a:pt x="21487" y="8918"/>
                  <a:pt x="21600" y="9409"/>
                  <a:pt x="21600" y="10002"/>
                </a:cubicBezTo>
                <a:cubicBezTo>
                  <a:pt x="21600" y="10265"/>
                  <a:pt x="21580" y="10519"/>
                  <a:pt x="21535" y="10773"/>
                </a:cubicBezTo>
                <a:cubicBezTo>
                  <a:pt x="21484" y="11030"/>
                  <a:pt x="21419" y="11284"/>
                  <a:pt x="21329" y="11544"/>
                </a:cubicBezTo>
                <a:moveTo>
                  <a:pt x="4258" y="18519"/>
                </a:moveTo>
                <a:cubicBezTo>
                  <a:pt x="4555" y="18519"/>
                  <a:pt x="4809" y="18417"/>
                  <a:pt x="5024" y="18214"/>
                </a:cubicBezTo>
                <a:cubicBezTo>
                  <a:pt x="5233" y="18014"/>
                  <a:pt x="5341" y="17759"/>
                  <a:pt x="5341" y="17454"/>
                </a:cubicBezTo>
                <a:cubicBezTo>
                  <a:pt x="5341" y="17155"/>
                  <a:pt x="5233" y="16901"/>
                  <a:pt x="5024" y="16686"/>
                </a:cubicBezTo>
                <a:cubicBezTo>
                  <a:pt x="4812" y="16477"/>
                  <a:pt x="4558" y="16373"/>
                  <a:pt x="4258" y="16373"/>
                </a:cubicBezTo>
                <a:cubicBezTo>
                  <a:pt x="3942" y="16373"/>
                  <a:pt x="3685" y="16477"/>
                  <a:pt x="3487" y="16686"/>
                </a:cubicBezTo>
                <a:cubicBezTo>
                  <a:pt x="3289" y="16901"/>
                  <a:pt x="3190" y="17155"/>
                  <a:pt x="3190" y="17454"/>
                </a:cubicBezTo>
                <a:cubicBezTo>
                  <a:pt x="3190" y="17768"/>
                  <a:pt x="3289" y="18025"/>
                  <a:pt x="3487" y="18223"/>
                </a:cubicBezTo>
                <a:cubicBezTo>
                  <a:pt x="3682" y="18420"/>
                  <a:pt x="3939" y="18519"/>
                  <a:pt x="4258" y="18519"/>
                </a:cubicBezTo>
                <a:moveTo>
                  <a:pt x="19164" y="14343"/>
                </a:moveTo>
                <a:cubicBezTo>
                  <a:pt x="19704" y="13902"/>
                  <a:pt x="19975" y="13346"/>
                  <a:pt x="19975" y="12679"/>
                </a:cubicBezTo>
                <a:cubicBezTo>
                  <a:pt x="19975" y="12473"/>
                  <a:pt x="19919" y="12281"/>
                  <a:pt x="19806" y="12098"/>
                </a:cubicBezTo>
                <a:cubicBezTo>
                  <a:pt x="19695" y="11920"/>
                  <a:pt x="19577" y="11762"/>
                  <a:pt x="19447" y="11623"/>
                </a:cubicBezTo>
                <a:cubicBezTo>
                  <a:pt x="19591" y="11363"/>
                  <a:pt x="19721" y="11106"/>
                  <a:pt x="19834" y="10849"/>
                </a:cubicBezTo>
                <a:cubicBezTo>
                  <a:pt x="19944" y="10592"/>
                  <a:pt x="20003" y="10313"/>
                  <a:pt x="20003" y="10002"/>
                </a:cubicBezTo>
                <a:cubicBezTo>
                  <a:pt x="20003" y="9689"/>
                  <a:pt x="19924" y="9440"/>
                  <a:pt x="19766" y="9251"/>
                </a:cubicBezTo>
                <a:cubicBezTo>
                  <a:pt x="19608" y="9070"/>
                  <a:pt x="19416" y="8929"/>
                  <a:pt x="19184" y="8833"/>
                </a:cubicBezTo>
                <a:cubicBezTo>
                  <a:pt x="18955" y="8740"/>
                  <a:pt x="18698" y="8683"/>
                  <a:pt x="18418" y="8664"/>
                </a:cubicBezTo>
                <a:cubicBezTo>
                  <a:pt x="18138" y="8644"/>
                  <a:pt x="17884" y="8635"/>
                  <a:pt x="17650" y="8635"/>
                </a:cubicBezTo>
                <a:cubicBezTo>
                  <a:pt x="17243" y="8635"/>
                  <a:pt x="16836" y="8650"/>
                  <a:pt x="16423" y="8678"/>
                </a:cubicBezTo>
                <a:cubicBezTo>
                  <a:pt x="16011" y="8706"/>
                  <a:pt x="15607" y="8720"/>
                  <a:pt x="15200" y="8720"/>
                </a:cubicBezTo>
                <a:cubicBezTo>
                  <a:pt x="14917" y="8720"/>
                  <a:pt x="14643" y="8706"/>
                  <a:pt x="14366" y="8678"/>
                </a:cubicBezTo>
                <a:cubicBezTo>
                  <a:pt x="14089" y="8650"/>
                  <a:pt x="13829" y="8585"/>
                  <a:pt x="13575" y="8475"/>
                </a:cubicBezTo>
                <a:cubicBezTo>
                  <a:pt x="13575" y="8105"/>
                  <a:pt x="13646" y="7754"/>
                  <a:pt x="13792" y="7421"/>
                </a:cubicBezTo>
                <a:cubicBezTo>
                  <a:pt x="13937" y="7088"/>
                  <a:pt x="14095" y="6752"/>
                  <a:pt x="14276" y="6413"/>
                </a:cubicBezTo>
                <a:cubicBezTo>
                  <a:pt x="14448" y="6074"/>
                  <a:pt x="14606" y="5721"/>
                  <a:pt x="14748" y="5351"/>
                </a:cubicBezTo>
                <a:cubicBezTo>
                  <a:pt x="14886" y="4984"/>
                  <a:pt x="14954" y="4575"/>
                  <a:pt x="14954" y="4123"/>
                </a:cubicBezTo>
                <a:cubicBezTo>
                  <a:pt x="14954" y="3824"/>
                  <a:pt x="14906" y="3530"/>
                  <a:pt x="14813" y="3236"/>
                </a:cubicBezTo>
                <a:cubicBezTo>
                  <a:pt x="14717" y="2945"/>
                  <a:pt x="14584" y="2677"/>
                  <a:pt x="14411" y="2440"/>
                </a:cubicBezTo>
                <a:cubicBezTo>
                  <a:pt x="14239" y="2200"/>
                  <a:pt x="14027" y="2002"/>
                  <a:pt x="13776" y="1844"/>
                </a:cubicBezTo>
                <a:cubicBezTo>
                  <a:pt x="13521" y="1689"/>
                  <a:pt x="13230" y="1607"/>
                  <a:pt x="12894" y="1607"/>
                </a:cubicBezTo>
                <a:lnTo>
                  <a:pt x="12744" y="1607"/>
                </a:lnTo>
                <a:cubicBezTo>
                  <a:pt x="12682" y="1607"/>
                  <a:pt x="12631" y="1618"/>
                  <a:pt x="12594" y="1635"/>
                </a:cubicBezTo>
                <a:cubicBezTo>
                  <a:pt x="12524" y="1672"/>
                  <a:pt x="12481" y="1706"/>
                  <a:pt x="12473" y="1742"/>
                </a:cubicBezTo>
                <a:cubicBezTo>
                  <a:pt x="12464" y="1779"/>
                  <a:pt x="12450" y="1838"/>
                  <a:pt x="12430" y="1920"/>
                </a:cubicBezTo>
                <a:cubicBezTo>
                  <a:pt x="12323" y="2451"/>
                  <a:pt x="12221" y="3007"/>
                  <a:pt x="12128" y="3586"/>
                </a:cubicBezTo>
                <a:cubicBezTo>
                  <a:pt x="12035" y="4168"/>
                  <a:pt x="11854" y="4699"/>
                  <a:pt x="11597" y="5176"/>
                </a:cubicBezTo>
                <a:cubicBezTo>
                  <a:pt x="11334" y="5636"/>
                  <a:pt x="11001" y="6035"/>
                  <a:pt x="10597" y="6368"/>
                </a:cubicBezTo>
                <a:cubicBezTo>
                  <a:pt x="10190" y="6701"/>
                  <a:pt x="9803" y="7051"/>
                  <a:pt x="9432" y="7421"/>
                </a:cubicBezTo>
                <a:cubicBezTo>
                  <a:pt x="9170" y="7701"/>
                  <a:pt x="8949" y="7955"/>
                  <a:pt x="8771" y="8183"/>
                </a:cubicBezTo>
                <a:cubicBezTo>
                  <a:pt x="8593" y="8412"/>
                  <a:pt x="8404" y="8632"/>
                  <a:pt x="8212" y="8833"/>
                </a:cubicBezTo>
                <a:cubicBezTo>
                  <a:pt x="8017" y="9036"/>
                  <a:pt x="7799" y="9223"/>
                  <a:pt x="7556" y="9401"/>
                </a:cubicBezTo>
                <a:cubicBezTo>
                  <a:pt x="7313" y="9576"/>
                  <a:pt x="7019" y="9737"/>
                  <a:pt x="6674" y="9881"/>
                </a:cubicBezTo>
                <a:lnTo>
                  <a:pt x="6646" y="9881"/>
                </a:lnTo>
                <a:lnTo>
                  <a:pt x="6646" y="18573"/>
                </a:lnTo>
                <a:cubicBezTo>
                  <a:pt x="7279" y="18573"/>
                  <a:pt x="7889" y="18649"/>
                  <a:pt x="8486" y="18796"/>
                </a:cubicBezTo>
                <a:cubicBezTo>
                  <a:pt x="9082" y="18946"/>
                  <a:pt x="9684" y="19104"/>
                  <a:pt x="10294" y="19270"/>
                </a:cubicBezTo>
                <a:cubicBezTo>
                  <a:pt x="10902" y="19440"/>
                  <a:pt x="11538" y="19592"/>
                  <a:pt x="12207" y="19742"/>
                </a:cubicBezTo>
                <a:cubicBezTo>
                  <a:pt x="12874" y="19892"/>
                  <a:pt x="13595" y="19965"/>
                  <a:pt x="14375" y="19965"/>
                </a:cubicBezTo>
                <a:cubicBezTo>
                  <a:pt x="14781" y="19965"/>
                  <a:pt x="15222" y="19940"/>
                  <a:pt x="15700" y="19886"/>
                </a:cubicBezTo>
                <a:cubicBezTo>
                  <a:pt x="16177" y="19830"/>
                  <a:pt x="16627" y="19711"/>
                  <a:pt x="17048" y="19527"/>
                </a:cubicBezTo>
                <a:cubicBezTo>
                  <a:pt x="17469" y="19344"/>
                  <a:pt x="17816" y="19087"/>
                  <a:pt x="18102" y="18762"/>
                </a:cubicBezTo>
                <a:cubicBezTo>
                  <a:pt x="18387" y="18440"/>
                  <a:pt x="18526" y="18011"/>
                  <a:pt x="18526" y="17477"/>
                </a:cubicBezTo>
                <a:cubicBezTo>
                  <a:pt x="18526" y="17387"/>
                  <a:pt x="18523" y="17305"/>
                  <a:pt x="18517" y="17226"/>
                </a:cubicBezTo>
                <a:cubicBezTo>
                  <a:pt x="18503" y="17152"/>
                  <a:pt x="18489" y="17071"/>
                  <a:pt x="18472" y="16980"/>
                </a:cubicBezTo>
                <a:cubicBezTo>
                  <a:pt x="18786" y="16836"/>
                  <a:pt x="19029" y="16596"/>
                  <a:pt x="19195" y="16263"/>
                </a:cubicBezTo>
                <a:cubicBezTo>
                  <a:pt x="19365" y="15930"/>
                  <a:pt x="19447" y="15594"/>
                  <a:pt x="19447" y="15263"/>
                </a:cubicBezTo>
                <a:cubicBezTo>
                  <a:pt x="19450" y="14913"/>
                  <a:pt x="19351" y="14605"/>
                  <a:pt x="19164" y="1434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Tree>
    <p:extLst>
      <p:ext uri="{BB962C8B-B14F-4D97-AF65-F5344CB8AC3E}">
        <p14:creationId xmlns:p14="http://schemas.microsoft.com/office/powerpoint/2010/main" val="2930308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3">
            <a:extLst>
              <a:ext uri="{FF2B5EF4-FFF2-40B4-BE49-F238E27FC236}">
                <a16:creationId xmlns:a16="http://schemas.microsoft.com/office/drawing/2014/main" id="{F7E28E26-1BAD-4D9E-8069-6FD1E101C113}"/>
              </a:ext>
            </a:extLst>
          </p:cNvPr>
          <p:cNvGrpSpPr>
            <a:grpSpLocks/>
          </p:cNvGrpSpPr>
          <p:nvPr/>
        </p:nvGrpSpPr>
        <p:grpSpPr bwMode="auto">
          <a:xfrm>
            <a:off x="566738" y="628650"/>
            <a:ext cx="11058525" cy="1043325"/>
            <a:chOff x="567056" y="353113"/>
            <a:chExt cx="11057886" cy="1220864"/>
          </a:xfrm>
        </p:grpSpPr>
        <p:sp>
          <p:nvSpPr>
            <p:cNvPr id="5" name="Rectangle 4">
              <a:extLst>
                <a:ext uri="{FF2B5EF4-FFF2-40B4-BE49-F238E27FC236}">
                  <a16:creationId xmlns:a16="http://schemas.microsoft.com/office/drawing/2014/main" id="{9E25C8FC-05DD-43DF-A869-0AD39FEB8B69}"/>
                </a:ext>
              </a:extLst>
            </p:cNvPr>
            <p:cNvSpPr>
              <a:spLocks noChangeArrowheads="1"/>
            </p:cNvSpPr>
            <p:nvPr/>
          </p:nvSpPr>
          <p:spPr bwMode="auto">
            <a:xfrm>
              <a:off x="567056" y="1179763"/>
              <a:ext cx="11057886" cy="3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6" name="Rectangle 7">
              <a:extLst>
                <a:ext uri="{FF2B5EF4-FFF2-40B4-BE49-F238E27FC236}">
                  <a16:creationId xmlns:a16="http://schemas.microsoft.com/office/drawing/2014/main" id="{6718F385-6D3C-4F20-BBAC-71EE3BAFDEDA}"/>
                </a:ext>
              </a:extLst>
            </p:cNvPr>
            <p:cNvSpPr>
              <a:spLocks noChangeArrowheads="1"/>
            </p:cNvSpPr>
            <p:nvPr/>
          </p:nvSpPr>
          <p:spPr bwMode="auto">
            <a:xfrm>
              <a:off x="567056" y="353113"/>
              <a:ext cx="11057886" cy="96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OPPORTUNITIES TO IMPROVE</a:t>
              </a:r>
            </a:p>
          </p:txBody>
        </p:sp>
      </p:grpSp>
      <p:sp>
        <p:nvSpPr>
          <p:cNvPr id="2" name="Diamond 1">
            <a:extLst>
              <a:ext uri="{FF2B5EF4-FFF2-40B4-BE49-F238E27FC236}">
                <a16:creationId xmlns:a16="http://schemas.microsoft.com/office/drawing/2014/main" id="{E8287DD9-EA75-488F-B625-E179BA81C01C}"/>
              </a:ext>
            </a:extLst>
          </p:cNvPr>
          <p:cNvSpPr/>
          <p:nvPr/>
        </p:nvSpPr>
        <p:spPr>
          <a:xfrm>
            <a:off x="981075" y="1925638"/>
            <a:ext cx="914400" cy="9144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grpSp>
        <p:nvGrpSpPr>
          <p:cNvPr id="23556" name="Group 12">
            <a:extLst>
              <a:ext uri="{FF2B5EF4-FFF2-40B4-BE49-F238E27FC236}">
                <a16:creationId xmlns:a16="http://schemas.microsoft.com/office/drawing/2014/main" id="{37D909E9-C558-4859-AEAA-DA63EEBC4D30}"/>
              </a:ext>
            </a:extLst>
          </p:cNvPr>
          <p:cNvGrpSpPr>
            <a:grpSpLocks/>
          </p:cNvGrpSpPr>
          <p:nvPr/>
        </p:nvGrpSpPr>
        <p:grpSpPr bwMode="auto">
          <a:xfrm>
            <a:off x="1928872" y="1374925"/>
            <a:ext cx="4303713" cy="1596189"/>
            <a:chOff x="1472836" y="1813949"/>
            <a:chExt cx="4305053" cy="1594698"/>
          </a:xfrm>
        </p:grpSpPr>
        <p:sp>
          <p:nvSpPr>
            <p:cNvPr id="14" name="Rectangle 13">
              <a:extLst>
                <a:ext uri="{FF2B5EF4-FFF2-40B4-BE49-F238E27FC236}">
                  <a16:creationId xmlns:a16="http://schemas.microsoft.com/office/drawing/2014/main" id="{D4E0EE04-8C3C-4B4D-BEF7-59FDF9C22689}"/>
                </a:ext>
              </a:extLst>
            </p:cNvPr>
            <p:cNvSpPr>
              <a:spLocks noChangeArrowheads="1"/>
            </p:cNvSpPr>
            <p:nvPr/>
          </p:nvSpPr>
          <p:spPr bwMode="auto">
            <a:xfrm>
              <a:off x="1472836" y="2242174"/>
              <a:ext cx="4305053" cy="1166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Integrated lab equipment would also allow for in-time calibration and performance verification of the equipment, as well as in-time competency verification of the staff using them.</a:t>
              </a:r>
              <a:endParaRPr lang="en-US" sz="1200" dirty="0">
                <a:latin typeface="Raleway" pitchFamily="2" charset="0"/>
              </a:endParaRPr>
            </a:p>
          </p:txBody>
        </p:sp>
        <p:sp>
          <p:nvSpPr>
            <p:cNvPr id="15" name="Rectangle 7">
              <a:extLst>
                <a:ext uri="{FF2B5EF4-FFF2-40B4-BE49-F238E27FC236}">
                  <a16:creationId xmlns:a16="http://schemas.microsoft.com/office/drawing/2014/main" id="{4CAB6B62-3E5D-4B29-AA7E-5E6210BEDA8F}"/>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sp>
        <p:nvSpPr>
          <p:cNvPr id="38" name="Diamond 37">
            <a:extLst>
              <a:ext uri="{FF2B5EF4-FFF2-40B4-BE49-F238E27FC236}">
                <a16:creationId xmlns:a16="http://schemas.microsoft.com/office/drawing/2014/main" id="{DDFDA719-505B-49DA-8235-884DECF1FC65}"/>
              </a:ext>
            </a:extLst>
          </p:cNvPr>
          <p:cNvSpPr/>
          <p:nvPr/>
        </p:nvSpPr>
        <p:spPr>
          <a:xfrm>
            <a:off x="6405563" y="1925638"/>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grpSp>
        <p:nvGrpSpPr>
          <p:cNvPr id="23559" name="Group 38">
            <a:extLst>
              <a:ext uri="{FF2B5EF4-FFF2-40B4-BE49-F238E27FC236}">
                <a16:creationId xmlns:a16="http://schemas.microsoft.com/office/drawing/2014/main" id="{00E2197E-927E-4DF4-88C7-9DB4EB6C266A}"/>
              </a:ext>
            </a:extLst>
          </p:cNvPr>
          <p:cNvGrpSpPr>
            <a:grpSpLocks/>
          </p:cNvGrpSpPr>
          <p:nvPr/>
        </p:nvGrpSpPr>
        <p:grpSpPr bwMode="auto">
          <a:xfrm>
            <a:off x="7319963" y="1628381"/>
            <a:ext cx="4305300" cy="1042192"/>
            <a:chOff x="1472836" y="1813949"/>
            <a:chExt cx="4305053" cy="1041218"/>
          </a:xfrm>
        </p:grpSpPr>
        <p:sp>
          <p:nvSpPr>
            <p:cNvPr id="41" name="Rectangle 40">
              <a:extLst>
                <a:ext uri="{FF2B5EF4-FFF2-40B4-BE49-F238E27FC236}">
                  <a16:creationId xmlns:a16="http://schemas.microsoft.com/office/drawing/2014/main" id="{7E79886F-EFB0-4CA8-9E12-1CB94579295E}"/>
                </a:ext>
              </a:extLst>
            </p:cNvPr>
            <p:cNvSpPr>
              <a:spLocks noChangeArrowheads="1"/>
            </p:cNvSpPr>
            <p:nvPr/>
          </p:nvSpPr>
          <p:spPr bwMode="auto">
            <a:xfrm>
              <a:off x="1472836" y="2242174"/>
              <a:ext cx="4305053" cy="61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Integrate lab equipment with the system in order to capture results directly.</a:t>
              </a:r>
              <a:endParaRPr lang="en-US" sz="1200" dirty="0">
                <a:latin typeface="Raleway" pitchFamily="2" charset="0"/>
              </a:endParaRPr>
            </a:p>
          </p:txBody>
        </p:sp>
        <p:sp>
          <p:nvSpPr>
            <p:cNvPr id="42" name="Rectangle 7">
              <a:extLst>
                <a:ext uri="{FF2B5EF4-FFF2-40B4-BE49-F238E27FC236}">
                  <a16:creationId xmlns:a16="http://schemas.microsoft.com/office/drawing/2014/main" id="{96EE018B-3093-4372-811E-C4C123D02239}"/>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sp>
        <p:nvSpPr>
          <p:cNvPr id="44" name="Diamond 43">
            <a:extLst>
              <a:ext uri="{FF2B5EF4-FFF2-40B4-BE49-F238E27FC236}">
                <a16:creationId xmlns:a16="http://schemas.microsoft.com/office/drawing/2014/main" id="{530E97DB-E646-4A4A-8C9B-B195CDA8972E}"/>
              </a:ext>
            </a:extLst>
          </p:cNvPr>
          <p:cNvSpPr/>
          <p:nvPr/>
        </p:nvSpPr>
        <p:spPr>
          <a:xfrm>
            <a:off x="981075" y="3240088"/>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dirty="0"/>
          </a:p>
        </p:txBody>
      </p:sp>
      <p:grpSp>
        <p:nvGrpSpPr>
          <p:cNvPr id="23561" name="Group 44">
            <a:extLst>
              <a:ext uri="{FF2B5EF4-FFF2-40B4-BE49-F238E27FC236}">
                <a16:creationId xmlns:a16="http://schemas.microsoft.com/office/drawing/2014/main" id="{23704DE2-90BC-4AD1-BC9A-821A28BC627C}"/>
              </a:ext>
            </a:extLst>
          </p:cNvPr>
          <p:cNvGrpSpPr>
            <a:grpSpLocks/>
          </p:cNvGrpSpPr>
          <p:nvPr/>
        </p:nvGrpSpPr>
        <p:grpSpPr bwMode="auto">
          <a:xfrm>
            <a:off x="1895475" y="3143250"/>
            <a:ext cx="4337110" cy="872395"/>
            <a:chOff x="1472836" y="1813949"/>
            <a:chExt cx="4338460" cy="871580"/>
          </a:xfrm>
        </p:grpSpPr>
        <p:sp>
          <p:nvSpPr>
            <p:cNvPr id="47" name="Rectangle 46">
              <a:extLst>
                <a:ext uri="{FF2B5EF4-FFF2-40B4-BE49-F238E27FC236}">
                  <a16:creationId xmlns:a16="http://schemas.microsoft.com/office/drawing/2014/main" id="{941C1B25-5686-413F-BE3E-0C30A67B763D}"/>
                </a:ext>
              </a:extLst>
            </p:cNvPr>
            <p:cNvSpPr>
              <a:spLocks noChangeArrowheads="1"/>
            </p:cNvSpPr>
            <p:nvPr/>
          </p:nvSpPr>
          <p:spPr bwMode="auto">
            <a:xfrm>
              <a:off x="1506243" y="2072536"/>
              <a:ext cx="4305053" cy="61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Implement quality control systems that prevent reporting of out-of-specification results.</a:t>
              </a:r>
              <a:endParaRPr lang="en-US" sz="1200" dirty="0">
                <a:latin typeface="Raleway" pitchFamily="2" charset="0"/>
              </a:endParaRPr>
            </a:p>
          </p:txBody>
        </p:sp>
        <p:sp>
          <p:nvSpPr>
            <p:cNvPr id="48" name="Rectangle 7">
              <a:extLst>
                <a:ext uri="{FF2B5EF4-FFF2-40B4-BE49-F238E27FC236}">
                  <a16:creationId xmlns:a16="http://schemas.microsoft.com/office/drawing/2014/main" id="{6915EEB2-CA14-47B3-8025-FB75DCF5D2CA}"/>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grpSp>
        <p:nvGrpSpPr>
          <p:cNvPr id="23563" name="Group 50">
            <a:extLst>
              <a:ext uri="{FF2B5EF4-FFF2-40B4-BE49-F238E27FC236}">
                <a16:creationId xmlns:a16="http://schemas.microsoft.com/office/drawing/2014/main" id="{78C13427-8E4E-4EBB-ADDE-8587CDD129E0}"/>
              </a:ext>
            </a:extLst>
          </p:cNvPr>
          <p:cNvGrpSpPr>
            <a:grpSpLocks/>
          </p:cNvGrpSpPr>
          <p:nvPr/>
        </p:nvGrpSpPr>
        <p:grpSpPr bwMode="auto">
          <a:xfrm>
            <a:off x="7319963" y="2928866"/>
            <a:ext cx="4305300" cy="765512"/>
            <a:chOff x="1472836" y="1813949"/>
            <a:chExt cx="4305053" cy="764797"/>
          </a:xfrm>
        </p:grpSpPr>
        <p:sp>
          <p:nvSpPr>
            <p:cNvPr id="53" name="Rectangle 52">
              <a:extLst>
                <a:ext uri="{FF2B5EF4-FFF2-40B4-BE49-F238E27FC236}">
                  <a16:creationId xmlns:a16="http://schemas.microsoft.com/office/drawing/2014/main" id="{5C22F75B-8F58-4442-ADA1-A614D6AEB652}"/>
                </a:ext>
              </a:extLst>
            </p:cNvPr>
            <p:cNvSpPr>
              <a:spLocks noChangeArrowheads="1"/>
            </p:cNvSpPr>
            <p:nvPr/>
          </p:nvSpPr>
          <p:spPr bwMode="auto">
            <a:xfrm>
              <a:off x="1472836" y="2242174"/>
              <a:ext cx="4305053" cy="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endParaRPr lang="en-US" sz="1200" dirty="0">
                <a:latin typeface="Raleway" pitchFamily="2" charset="0"/>
              </a:endParaRPr>
            </a:p>
          </p:txBody>
        </p:sp>
        <p:sp>
          <p:nvSpPr>
            <p:cNvPr id="54" name="Rectangle 7">
              <a:extLst>
                <a:ext uri="{FF2B5EF4-FFF2-40B4-BE49-F238E27FC236}">
                  <a16:creationId xmlns:a16="http://schemas.microsoft.com/office/drawing/2014/main" id="{15B7A36B-BBB5-4EEF-A900-4FE8A6418B50}"/>
                </a:ext>
              </a:extLst>
            </p:cNvPr>
            <p:cNvSpPr>
              <a:spLocks noChangeArrowheads="1"/>
            </p:cNvSpPr>
            <p:nvPr/>
          </p:nvSpPr>
          <p:spPr bwMode="auto">
            <a:xfrm>
              <a:off x="1472836" y="1813949"/>
              <a:ext cx="4305053" cy="4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sp>
        <p:nvSpPr>
          <p:cNvPr id="56" name="Diamond 55">
            <a:extLst>
              <a:ext uri="{FF2B5EF4-FFF2-40B4-BE49-F238E27FC236}">
                <a16:creationId xmlns:a16="http://schemas.microsoft.com/office/drawing/2014/main" id="{CEBD2BB4-7826-4B81-AD6B-2FADF906C507}"/>
              </a:ext>
            </a:extLst>
          </p:cNvPr>
          <p:cNvSpPr/>
          <p:nvPr/>
        </p:nvSpPr>
        <p:spPr>
          <a:xfrm>
            <a:off x="981075" y="4621213"/>
            <a:ext cx="914400" cy="914400"/>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grpSp>
        <p:nvGrpSpPr>
          <p:cNvPr id="23565" name="Group 56">
            <a:extLst>
              <a:ext uri="{FF2B5EF4-FFF2-40B4-BE49-F238E27FC236}">
                <a16:creationId xmlns:a16="http://schemas.microsoft.com/office/drawing/2014/main" id="{135DED60-0D82-4DE3-9139-A04849EC7C11}"/>
              </a:ext>
            </a:extLst>
          </p:cNvPr>
          <p:cNvGrpSpPr>
            <a:grpSpLocks/>
          </p:cNvGrpSpPr>
          <p:nvPr/>
        </p:nvGrpSpPr>
        <p:grpSpPr bwMode="auto">
          <a:xfrm>
            <a:off x="1928871" y="4163887"/>
            <a:ext cx="4303715" cy="1088811"/>
            <a:chOff x="1472834" y="1813949"/>
            <a:chExt cx="4305055" cy="1089452"/>
          </a:xfrm>
        </p:grpSpPr>
        <p:sp>
          <p:nvSpPr>
            <p:cNvPr id="59" name="Rectangle 58">
              <a:extLst>
                <a:ext uri="{FF2B5EF4-FFF2-40B4-BE49-F238E27FC236}">
                  <a16:creationId xmlns:a16="http://schemas.microsoft.com/office/drawing/2014/main" id="{F7A76447-F4EE-4864-99C4-D5E01C6BFFC5}"/>
                </a:ext>
              </a:extLst>
            </p:cNvPr>
            <p:cNvSpPr>
              <a:spLocks noChangeArrowheads="1"/>
            </p:cNvSpPr>
            <p:nvPr/>
          </p:nvSpPr>
          <p:spPr bwMode="auto">
            <a:xfrm>
              <a:off x="1472834" y="2566315"/>
              <a:ext cx="4305053" cy="33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Implement consumables inventory management</a:t>
              </a:r>
              <a:endParaRPr lang="en-US" sz="1200" dirty="0">
                <a:latin typeface="Raleway" pitchFamily="2" charset="0"/>
              </a:endParaRPr>
            </a:p>
          </p:txBody>
        </p:sp>
        <p:sp>
          <p:nvSpPr>
            <p:cNvPr id="60" name="Rectangle 7">
              <a:extLst>
                <a:ext uri="{FF2B5EF4-FFF2-40B4-BE49-F238E27FC236}">
                  <a16:creationId xmlns:a16="http://schemas.microsoft.com/office/drawing/2014/main" id="{07B5250F-0BFE-4E7A-AA11-6439AEEB9C0D}"/>
                </a:ext>
              </a:extLst>
            </p:cNvPr>
            <p:cNvSpPr>
              <a:spLocks noChangeArrowheads="1"/>
            </p:cNvSpPr>
            <p:nvPr/>
          </p:nvSpPr>
          <p:spPr bwMode="auto">
            <a:xfrm>
              <a:off x="1472836" y="1813949"/>
              <a:ext cx="4305053" cy="5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grpSp>
        <p:nvGrpSpPr>
          <p:cNvPr id="23567" name="Group 62">
            <a:extLst>
              <a:ext uri="{FF2B5EF4-FFF2-40B4-BE49-F238E27FC236}">
                <a16:creationId xmlns:a16="http://schemas.microsoft.com/office/drawing/2014/main" id="{6AFB6CCF-8246-4393-8BA4-A48E586BB5AD}"/>
              </a:ext>
            </a:extLst>
          </p:cNvPr>
          <p:cNvGrpSpPr>
            <a:grpSpLocks/>
          </p:cNvGrpSpPr>
          <p:nvPr/>
        </p:nvGrpSpPr>
        <p:grpSpPr bwMode="auto">
          <a:xfrm>
            <a:off x="7319963" y="4524374"/>
            <a:ext cx="4305300" cy="705243"/>
            <a:chOff x="1472836" y="1813949"/>
            <a:chExt cx="4305053" cy="705659"/>
          </a:xfrm>
        </p:grpSpPr>
        <p:sp>
          <p:nvSpPr>
            <p:cNvPr id="65" name="Rectangle 64">
              <a:extLst>
                <a:ext uri="{FF2B5EF4-FFF2-40B4-BE49-F238E27FC236}">
                  <a16:creationId xmlns:a16="http://schemas.microsoft.com/office/drawing/2014/main" id="{9A97DF2C-6786-4337-96E8-B28B1D3A16B5}"/>
                </a:ext>
              </a:extLst>
            </p:cNvPr>
            <p:cNvSpPr>
              <a:spLocks noChangeArrowheads="1"/>
            </p:cNvSpPr>
            <p:nvPr/>
          </p:nvSpPr>
          <p:spPr bwMode="auto">
            <a:xfrm>
              <a:off x="1472836" y="2182843"/>
              <a:ext cx="4305053" cy="33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a:t>
              </a:r>
              <a:endParaRPr lang="en-US" sz="1200" dirty="0">
                <a:latin typeface="Raleway" pitchFamily="2" charset="0"/>
              </a:endParaRPr>
            </a:p>
          </p:txBody>
        </p:sp>
        <p:sp>
          <p:nvSpPr>
            <p:cNvPr id="66" name="Rectangle 7">
              <a:extLst>
                <a:ext uri="{FF2B5EF4-FFF2-40B4-BE49-F238E27FC236}">
                  <a16:creationId xmlns:a16="http://schemas.microsoft.com/office/drawing/2014/main" id="{5069F0F6-86D5-4BFB-BACE-CB6349D0598D}"/>
                </a:ext>
              </a:extLst>
            </p:cNvPr>
            <p:cNvSpPr>
              <a:spLocks noChangeArrowheads="1"/>
            </p:cNvSpPr>
            <p:nvPr/>
          </p:nvSpPr>
          <p:spPr bwMode="auto">
            <a:xfrm>
              <a:off x="1472836" y="1813949"/>
              <a:ext cx="4305053" cy="5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endParaRPr lang="en-US" sz="2000" dirty="0">
                <a:solidFill>
                  <a:schemeClr val="tx1">
                    <a:lumMod val="95000"/>
                    <a:lumOff val="5000"/>
                  </a:schemeClr>
                </a:solidFill>
                <a:latin typeface="Raleway" panose="020B0503030101060003" pitchFamily="34" charset="0"/>
              </a:endParaRPr>
            </a:p>
          </p:txBody>
        </p:sp>
      </p:grpSp>
      <p:sp>
        <p:nvSpPr>
          <p:cNvPr id="35" name="AutoShape 67">
            <a:extLst>
              <a:ext uri="{FF2B5EF4-FFF2-40B4-BE49-F238E27FC236}">
                <a16:creationId xmlns:a16="http://schemas.microsoft.com/office/drawing/2014/main" id="{57A7E2B5-8C1A-4CBE-8A29-ED1C9D787701}"/>
              </a:ext>
            </a:extLst>
          </p:cNvPr>
          <p:cNvSpPr>
            <a:spLocks/>
          </p:cNvSpPr>
          <p:nvPr/>
        </p:nvSpPr>
        <p:spPr bwMode="auto">
          <a:xfrm>
            <a:off x="1247774" y="2217112"/>
            <a:ext cx="381000" cy="381000"/>
          </a:xfrm>
          <a:custGeom>
            <a:avLst/>
            <a:gdLst>
              <a:gd name="T0" fmla="*/ 13289 w 21600"/>
              <a:gd name="T1" fmla="*/ 7731 h 21600"/>
              <a:gd name="T2" fmla="*/ 12077 w 21600"/>
              <a:gd name="T3" fmla="*/ 10800 h 21600"/>
              <a:gd name="T4" fmla="*/ 12326 w 21600"/>
              <a:gd name="T5" fmla="*/ 13787 h 21600"/>
              <a:gd name="T6" fmla="*/ 10427 w 21600"/>
              <a:gd name="T7" fmla="*/ 15606 h 21600"/>
              <a:gd name="T8" fmla="*/ 8179 w 21600"/>
              <a:gd name="T9" fmla="*/ 15476 h 21600"/>
              <a:gd name="T10" fmla="*/ 5595 w 21600"/>
              <a:gd name="T11" fmla="*/ 16944 h 21600"/>
              <a:gd name="T12" fmla="*/ 3667 w 21600"/>
              <a:gd name="T13" fmla="*/ 15106 h 21600"/>
              <a:gd name="T14" fmla="*/ 1504 w 21600"/>
              <a:gd name="T15" fmla="*/ 14194 h 21600"/>
              <a:gd name="T16" fmla="*/ 2309 w 21600"/>
              <a:gd name="T17" fmla="*/ 12071 h 21600"/>
              <a:gd name="T18" fmla="*/ 0 w 21600"/>
              <a:gd name="T19" fmla="*/ 10300 h 21600"/>
              <a:gd name="T20" fmla="*/ 1892 w 21600"/>
              <a:gd name="T21" fmla="*/ 7366 h 21600"/>
              <a:gd name="T22" fmla="*/ 1457 w 21600"/>
              <a:gd name="T23" fmla="*/ 4009 h 21600"/>
              <a:gd name="T24" fmla="*/ 3578 w 21600"/>
              <a:gd name="T25" fmla="*/ 3007 h 21600"/>
              <a:gd name="T26" fmla="*/ 5463 w 21600"/>
              <a:gd name="T27" fmla="*/ 1968 h 21600"/>
              <a:gd name="T28" fmla="*/ 8078 w 21600"/>
              <a:gd name="T29" fmla="*/ 1968 h 21600"/>
              <a:gd name="T30" fmla="*/ 10568 w 21600"/>
              <a:gd name="T31" fmla="*/ 2476 h 21600"/>
              <a:gd name="T32" fmla="*/ 12303 w 21600"/>
              <a:gd name="T33" fmla="*/ 4407 h 21600"/>
              <a:gd name="T34" fmla="*/ 6781 w 21600"/>
              <a:gd name="T35" fmla="*/ 11545 h 21600"/>
              <a:gd name="T36" fmla="*/ 8652 w 21600"/>
              <a:gd name="T37" fmla="*/ 8160 h 21600"/>
              <a:gd name="T38" fmla="*/ 4731 w 21600"/>
              <a:gd name="T39" fmla="*/ 9111 h 21600"/>
              <a:gd name="T40" fmla="*/ 20496 w 21600"/>
              <a:gd name="T41" fmla="*/ 16952 h 21600"/>
              <a:gd name="T42" fmla="*/ 20833 w 21600"/>
              <a:gd name="T43" fmla="*/ 19141 h 21600"/>
              <a:gd name="T44" fmla="*/ 19199 w 21600"/>
              <a:gd name="T45" fmla="*/ 20968 h 21600"/>
              <a:gd name="T46" fmla="*/ 17373 w 21600"/>
              <a:gd name="T47" fmla="*/ 20358 h 21600"/>
              <a:gd name="T48" fmla="*/ 16361 w 21600"/>
              <a:gd name="T49" fmla="*/ 21498 h 21600"/>
              <a:gd name="T50" fmla="*/ 14838 w 21600"/>
              <a:gd name="T51" fmla="*/ 19355 h 21600"/>
              <a:gd name="T52" fmla="*/ 13087 w 21600"/>
              <a:gd name="T53" fmla="*/ 18641 h 21600"/>
              <a:gd name="T54" fmla="*/ 12552 w 21600"/>
              <a:gd name="T55" fmla="*/ 16086 h 21600"/>
              <a:gd name="T56" fmla="*/ 13786 w 21600"/>
              <a:gd name="T57" fmla="*/ 14922 h 21600"/>
              <a:gd name="T58" fmla="*/ 13341 w 21600"/>
              <a:gd name="T59" fmla="*/ 13209 h 21600"/>
              <a:gd name="T60" fmla="*/ 14974 w 21600"/>
              <a:gd name="T61" fmla="*/ 11410 h 21600"/>
              <a:gd name="T62" fmla="*/ 16777 w 21600"/>
              <a:gd name="T63" fmla="*/ 12017 h 21600"/>
              <a:gd name="T64" fmla="*/ 17803 w 21600"/>
              <a:gd name="T65" fmla="*/ 10871 h 21600"/>
              <a:gd name="T66" fmla="*/ 19333 w 21600"/>
              <a:gd name="T67" fmla="*/ 13017 h 21600"/>
              <a:gd name="T68" fmla="*/ 21205 w 21600"/>
              <a:gd name="T69" fmla="*/ 14092 h 21600"/>
              <a:gd name="T70" fmla="*/ 21115 w 21600"/>
              <a:gd name="T71" fmla="*/ 16665 h 21600"/>
              <a:gd name="T72" fmla="*/ 20256 w 21600"/>
              <a:gd name="T73" fmla="*/ 7143 h 21600"/>
              <a:gd name="T74" fmla="*/ 19788 w 21600"/>
              <a:gd name="T75" fmla="*/ 8863 h 21600"/>
              <a:gd name="T76" fmla="*/ 18284 w 21600"/>
              <a:gd name="T77" fmla="*/ 8767 h 21600"/>
              <a:gd name="T78" fmla="*/ 17192 w 21600"/>
              <a:gd name="T79" fmla="*/ 8863 h 21600"/>
              <a:gd name="T80" fmla="*/ 15687 w 21600"/>
              <a:gd name="T81" fmla="*/ 9171 h 21600"/>
              <a:gd name="T82" fmla="*/ 15061 w 21600"/>
              <a:gd name="T83" fmla="*/ 7579 h 21600"/>
              <a:gd name="T84" fmla="*/ 13473 w 21600"/>
              <a:gd name="T85" fmla="*/ 5514 h 21600"/>
              <a:gd name="T86" fmla="*/ 14532 w 21600"/>
              <a:gd name="T87" fmla="*/ 3609 h 21600"/>
              <a:gd name="T88" fmla="*/ 14466 w 21600"/>
              <a:gd name="T89" fmla="*/ 1584 h 21600"/>
              <a:gd name="T90" fmla="*/ 16302 w 21600"/>
              <a:gd name="T91" fmla="*/ 296 h 21600"/>
              <a:gd name="T92" fmla="*/ 17563 w 21600"/>
              <a:gd name="T93" fmla="*/ 1028 h 21600"/>
              <a:gd name="T94" fmla="*/ 18385 w 21600"/>
              <a:gd name="T95" fmla="*/ 0 h 21600"/>
              <a:gd name="T96" fmla="*/ 20164 w 21600"/>
              <a:gd name="T97" fmla="*/ 1372 h 21600"/>
              <a:gd name="T98" fmla="*/ 21181 w 21600"/>
              <a:gd name="T99" fmla="*/ 3233 h 21600"/>
              <a:gd name="T100" fmla="*/ 21136 w 21600"/>
              <a:gd name="T101" fmla="*/ 5935 h 21600"/>
              <a:gd name="T102" fmla="*/ 17081 w 21600"/>
              <a:gd name="T103" fmla="*/ 17802 h 21600"/>
              <a:gd name="T104" fmla="*/ 16135 w 21600"/>
              <a:gd name="T105" fmla="*/ 15038 h 21600"/>
              <a:gd name="T106" fmla="*/ 18399 w 21600"/>
              <a:gd name="T107" fmla="*/ 5887 h 21600"/>
              <a:gd name="T108" fmla="*/ 16292 w 21600"/>
              <a:gd name="T109" fmla="*/ 482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00" h="2160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1"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8"/>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3"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8"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3"/>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3"/>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9" name="AutoShape 28">
            <a:extLst>
              <a:ext uri="{FF2B5EF4-FFF2-40B4-BE49-F238E27FC236}">
                <a16:creationId xmlns:a16="http://schemas.microsoft.com/office/drawing/2014/main" id="{B31F62CA-5ACE-4378-8BDC-AB18F3304F81}"/>
              </a:ext>
            </a:extLst>
          </p:cNvPr>
          <p:cNvSpPr>
            <a:spLocks/>
          </p:cNvSpPr>
          <p:nvPr/>
        </p:nvSpPr>
        <p:spPr bwMode="auto">
          <a:xfrm>
            <a:off x="6672263" y="2193844"/>
            <a:ext cx="381000" cy="381000"/>
          </a:xfrm>
          <a:custGeom>
            <a:avLst/>
            <a:gdLst>
              <a:gd name="T0" fmla="*/ 4277 w 21600"/>
              <a:gd name="T1" fmla="*/ 7976 h 21600"/>
              <a:gd name="T2" fmla="*/ 3435 w 21600"/>
              <a:gd name="T3" fmla="*/ 8149 h 21600"/>
              <a:gd name="T4" fmla="*/ 2666 w 21600"/>
              <a:gd name="T5" fmla="*/ 8628 h 21600"/>
              <a:gd name="T6" fmla="*/ 2044 w 21600"/>
              <a:gd name="T7" fmla="*/ 9344 h 21600"/>
              <a:gd name="T8" fmla="*/ 1628 w 21600"/>
              <a:gd name="T9" fmla="*/ 10252 h 21600"/>
              <a:gd name="T10" fmla="*/ 0 w 21600"/>
              <a:gd name="T11" fmla="*/ 16271 h 21600"/>
              <a:gd name="T12" fmla="*/ 0 w 21600"/>
              <a:gd name="T13" fmla="*/ 1619 h 21600"/>
              <a:gd name="T14" fmla="*/ 399 w 21600"/>
              <a:gd name="T15" fmla="*/ 479 h 21600"/>
              <a:gd name="T16" fmla="*/ 1349 w 21600"/>
              <a:gd name="T17" fmla="*/ 0 h 21600"/>
              <a:gd name="T18" fmla="*/ 9460 w 21600"/>
              <a:gd name="T19" fmla="*/ 0 h 21600"/>
              <a:gd name="T20" fmla="*/ 10407 w 21600"/>
              <a:gd name="T21" fmla="*/ 479 h 21600"/>
              <a:gd name="T22" fmla="*/ 10806 w 21600"/>
              <a:gd name="T23" fmla="*/ 1619 h 21600"/>
              <a:gd name="T24" fmla="*/ 11198 w 21600"/>
              <a:gd name="T25" fmla="*/ 2750 h 21600"/>
              <a:gd name="T26" fmla="*/ 12143 w 21600"/>
              <a:gd name="T27" fmla="*/ 3223 h 21600"/>
              <a:gd name="T28" fmla="*/ 17333 w 21600"/>
              <a:gd name="T29" fmla="*/ 3223 h 21600"/>
              <a:gd name="T30" fmla="*/ 18278 w 21600"/>
              <a:gd name="T31" fmla="*/ 3713 h 21600"/>
              <a:gd name="T32" fmla="*/ 18670 w 21600"/>
              <a:gd name="T33" fmla="*/ 4868 h 21600"/>
              <a:gd name="T34" fmla="*/ 18670 w 21600"/>
              <a:gd name="T35" fmla="*/ 7976 h 21600"/>
              <a:gd name="T36" fmla="*/ 4277 w 21600"/>
              <a:gd name="T37" fmla="*/ 7976 h 21600"/>
              <a:gd name="T38" fmla="*/ 21600 w 21600"/>
              <a:gd name="T39" fmla="*/ 10141 h 21600"/>
              <a:gd name="T40" fmla="*/ 18552 w 21600"/>
              <a:gd name="T41" fmla="*/ 20801 h 21600"/>
              <a:gd name="T42" fmla="*/ 18195 w 21600"/>
              <a:gd name="T43" fmla="*/ 21362 h 21600"/>
              <a:gd name="T44" fmla="*/ 17639 w 21600"/>
              <a:gd name="T45" fmla="*/ 21600 h 21600"/>
              <a:gd name="T46" fmla="*/ 504 w 21600"/>
              <a:gd name="T47" fmla="*/ 21600 h 21600"/>
              <a:gd name="T48" fmla="*/ 3388 w 21600"/>
              <a:gd name="T49" fmla="*/ 10913 h 21600"/>
              <a:gd name="T50" fmla="*/ 3746 w 21600"/>
              <a:gd name="T51" fmla="*/ 10364 h 21600"/>
              <a:gd name="T52" fmla="*/ 4301 w 21600"/>
              <a:gd name="T53" fmla="*/ 10141 h 21600"/>
              <a:gd name="T54" fmla="*/ 21600 w 21600"/>
              <a:gd name="T55" fmla="*/ 10141 h 21600"/>
              <a:gd name="T56" fmla="*/ 21600 w 21600"/>
              <a:gd name="T57" fmla="*/ 1014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600" h="21600">
                <a:moveTo>
                  <a:pt x="4277" y="7976"/>
                </a:moveTo>
                <a:cubicBezTo>
                  <a:pt x="3988" y="7976"/>
                  <a:pt x="3706" y="8031"/>
                  <a:pt x="3435" y="8149"/>
                </a:cubicBezTo>
                <a:cubicBezTo>
                  <a:pt x="3161" y="8266"/>
                  <a:pt x="2904" y="8428"/>
                  <a:pt x="2666" y="8628"/>
                </a:cubicBezTo>
                <a:cubicBezTo>
                  <a:pt x="2429" y="8830"/>
                  <a:pt x="2220" y="9071"/>
                  <a:pt x="2044" y="9344"/>
                </a:cubicBezTo>
                <a:cubicBezTo>
                  <a:pt x="1868" y="9621"/>
                  <a:pt x="1731" y="9926"/>
                  <a:pt x="1628" y="10252"/>
                </a:cubicBezTo>
                <a:lnTo>
                  <a:pt x="0" y="16271"/>
                </a:lnTo>
                <a:lnTo>
                  <a:pt x="0" y="1619"/>
                </a:lnTo>
                <a:cubicBezTo>
                  <a:pt x="0" y="1178"/>
                  <a:pt x="132" y="796"/>
                  <a:pt x="399" y="479"/>
                </a:cubicBezTo>
                <a:cubicBezTo>
                  <a:pt x="663" y="162"/>
                  <a:pt x="982" y="0"/>
                  <a:pt x="1349" y="0"/>
                </a:cubicBezTo>
                <a:lnTo>
                  <a:pt x="9460" y="0"/>
                </a:lnTo>
                <a:cubicBezTo>
                  <a:pt x="9824" y="0"/>
                  <a:pt x="10140" y="162"/>
                  <a:pt x="10407" y="479"/>
                </a:cubicBezTo>
                <a:cubicBezTo>
                  <a:pt x="10674" y="796"/>
                  <a:pt x="10806" y="1178"/>
                  <a:pt x="10806" y="1619"/>
                </a:cubicBezTo>
                <a:cubicBezTo>
                  <a:pt x="10806" y="2059"/>
                  <a:pt x="10938" y="2438"/>
                  <a:pt x="11198" y="2750"/>
                </a:cubicBezTo>
                <a:cubicBezTo>
                  <a:pt x="11460" y="3064"/>
                  <a:pt x="11773" y="3223"/>
                  <a:pt x="12143" y="3223"/>
                </a:cubicBezTo>
                <a:lnTo>
                  <a:pt x="17333" y="3223"/>
                </a:lnTo>
                <a:cubicBezTo>
                  <a:pt x="17700" y="3223"/>
                  <a:pt x="18016" y="3384"/>
                  <a:pt x="18278" y="3713"/>
                </a:cubicBezTo>
                <a:cubicBezTo>
                  <a:pt x="18540" y="4042"/>
                  <a:pt x="18670" y="4427"/>
                  <a:pt x="18670" y="4868"/>
                </a:cubicBezTo>
                <a:lnTo>
                  <a:pt x="18670" y="7976"/>
                </a:lnTo>
                <a:lnTo>
                  <a:pt x="4277" y="7976"/>
                </a:lnTo>
                <a:close/>
                <a:moveTo>
                  <a:pt x="21600" y="10141"/>
                </a:moveTo>
                <a:lnTo>
                  <a:pt x="18552" y="20801"/>
                </a:lnTo>
                <a:cubicBezTo>
                  <a:pt x="18506" y="21015"/>
                  <a:pt x="18386" y="21203"/>
                  <a:pt x="18195" y="21362"/>
                </a:cubicBezTo>
                <a:cubicBezTo>
                  <a:pt x="18004" y="21521"/>
                  <a:pt x="17818" y="21600"/>
                  <a:pt x="17639" y="21600"/>
                </a:cubicBezTo>
                <a:lnTo>
                  <a:pt x="504" y="21600"/>
                </a:lnTo>
                <a:lnTo>
                  <a:pt x="3388" y="10913"/>
                </a:lnTo>
                <a:cubicBezTo>
                  <a:pt x="3435" y="10699"/>
                  <a:pt x="3552" y="10517"/>
                  <a:pt x="3746" y="10364"/>
                </a:cubicBezTo>
                <a:cubicBezTo>
                  <a:pt x="3937" y="10214"/>
                  <a:pt x="4120" y="10141"/>
                  <a:pt x="4301" y="10141"/>
                </a:cubicBezTo>
                <a:lnTo>
                  <a:pt x="21600" y="10141"/>
                </a:lnTo>
                <a:close/>
                <a:moveTo>
                  <a:pt x="21600" y="10141"/>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5" name="AutoShape 110">
            <a:extLst>
              <a:ext uri="{FF2B5EF4-FFF2-40B4-BE49-F238E27FC236}">
                <a16:creationId xmlns:a16="http://schemas.microsoft.com/office/drawing/2014/main" id="{7D9539CC-9464-4741-AC08-42186F6B5A1E}"/>
              </a:ext>
            </a:extLst>
          </p:cNvPr>
          <p:cNvSpPr>
            <a:spLocks/>
          </p:cNvSpPr>
          <p:nvPr/>
        </p:nvSpPr>
        <p:spPr bwMode="auto">
          <a:xfrm>
            <a:off x="1281172" y="3503878"/>
            <a:ext cx="381000" cy="381000"/>
          </a:xfrm>
          <a:custGeom>
            <a:avLst/>
            <a:gdLst>
              <a:gd name="T0" fmla="*/ 1132 w 21570"/>
              <a:gd name="T1" fmla="*/ 0 h 21600"/>
              <a:gd name="T2" fmla="*/ 8906 w 21570"/>
              <a:gd name="T3" fmla="*/ 1889 h 21600"/>
              <a:gd name="T4" fmla="*/ 15275 w 21570"/>
              <a:gd name="T5" fmla="*/ 6296 h 21600"/>
              <a:gd name="T6" fmla="*/ 19672 w 21570"/>
              <a:gd name="T7" fmla="*/ 12678 h 21600"/>
              <a:gd name="T8" fmla="*/ 21563 w 21570"/>
              <a:gd name="T9" fmla="*/ 20466 h 21600"/>
              <a:gd name="T10" fmla="*/ 21247 w 21570"/>
              <a:gd name="T11" fmla="*/ 21252 h 21600"/>
              <a:gd name="T12" fmla="*/ 20488 w 21570"/>
              <a:gd name="T13" fmla="*/ 21597 h 21600"/>
              <a:gd name="T14" fmla="*/ 18315 w 21570"/>
              <a:gd name="T15" fmla="*/ 21597 h 21600"/>
              <a:gd name="T16" fmla="*/ 17579 w 21570"/>
              <a:gd name="T17" fmla="*/ 21298 h 21600"/>
              <a:gd name="T18" fmla="*/ 17243 w 21570"/>
              <a:gd name="T19" fmla="*/ 20575 h 21600"/>
              <a:gd name="T20" fmla="*/ 15729 w 21570"/>
              <a:gd name="T21" fmla="*/ 14423 h 21600"/>
              <a:gd name="T22" fmla="*/ 12220 w 21570"/>
              <a:gd name="T23" fmla="*/ 9356 h 21600"/>
              <a:gd name="T24" fmla="*/ 7156 w 21570"/>
              <a:gd name="T25" fmla="*/ 5841 h 21600"/>
              <a:gd name="T26" fmla="*/ 1020 w 21570"/>
              <a:gd name="T27" fmla="*/ 4327 h 21600"/>
              <a:gd name="T28" fmla="*/ 299 w 21570"/>
              <a:gd name="T29" fmla="*/ 3990 h 21600"/>
              <a:gd name="T30" fmla="*/ 0 w 21570"/>
              <a:gd name="T31" fmla="*/ 3253 h 21600"/>
              <a:gd name="T32" fmla="*/ 0 w 21570"/>
              <a:gd name="T33" fmla="*/ 1074 h 21600"/>
              <a:gd name="T34" fmla="*/ 345 w 21570"/>
              <a:gd name="T35" fmla="*/ 317 h 21600"/>
              <a:gd name="T36" fmla="*/ 1075 w 21570"/>
              <a:gd name="T37" fmla="*/ 0 h 21600"/>
              <a:gd name="T38" fmla="*/ 1132 w 21570"/>
              <a:gd name="T39" fmla="*/ 0 h 21600"/>
              <a:gd name="T40" fmla="*/ 1161 w 21570"/>
              <a:gd name="T41" fmla="*/ 7059 h 21600"/>
              <a:gd name="T42" fmla="*/ 6147 w 21570"/>
              <a:gd name="T43" fmla="*/ 8369 h 21600"/>
              <a:gd name="T44" fmla="*/ 10288 w 21570"/>
              <a:gd name="T45" fmla="*/ 11297 h 21600"/>
              <a:gd name="T46" fmla="*/ 13205 w 21570"/>
              <a:gd name="T47" fmla="*/ 15451 h 21600"/>
              <a:gd name="T48" fmla="*/ 14519 w 21570"/>
              <a:gd name="T49" fmla="*/ 20443 h 21600"/>
              <a:gd name="T50" fmla="*/ 14229 w 21570"/>
              <a:gd name="T51" fmla="*/ 21255 h 21600"/>
              <a:gd name="T52" fmla="*/ 13447 w 21570"/>
              <a:gd name="T53" fmla="*/ 21600 h 21600"/>
              <a:gd name="T54" fmla="*/ 11271 w 21570"/>
              <a:gd name="T55" fmla="*/ 21600 h 21600"/>
              <a:gd name="T56" fmla="*/ 10564 w 21570"/>
              <a:gd name="T57" fmla="*/ 21315 h 21600"/>
              <a:gd name="T58" fmla="*/ 10199 w 21570"/>
              <a:gd name="T59" fmla="*/ 20604 h 21600"/>
              <a:gd name="T60" fmla="*/ 9257 w 21570"/>
              <a:gd name="T61" fmla="*/ 17169 h 21600"/>
              <a:gd name="T62" fmla="*/ 7259 w 21570"/>
              <a:gd name="T63" fmla="*/ 14334 h 21600"/>
              <a:gd name="T64" fmla="*/ 4429 w 21570"/>
              <a:gd name="T65" fmla="*/ 12330 h 21600"/>
              <a:gd name="T66" fmla="*/ 997 w 21570"/>
              <a:gd name="T67" fmla="*/ 11386 h 21600"/>
              <a:gd name="T68" fmla="*/ 290 w 21570"/>
              <a:gd name="T69" fmla="*/ 11014 h 21600"/>
              <a:gd name="T70" fmla="*/ 6 w 21570"/>
              <a:gd name="T71" fmla="*/ 10312 h 21600"/>
              <a:gd name="T72" fmla="*/ 6 w 21570"/>
              <a:gd name="T73" fmla="*/ 8133 h 21600"/>
              <a:gd name="T74" fmla="*/ 351 w 21570"/>
              <a:gd name="T75" fmla="*/ 7350 h 21600"/>
              <a:gd name="T76" fmla="*/ 1081 w 21570"/>
              <a:gd name="T77" fmla="*/ 7030 h 21600"/>
              <a:gd name="T78" fmla="*/ 1121 w 21570"/>
              <a:gd name="T79" fmla="*/ 7044 h 21600"/>
              <a:gd name="T80" fmla="*/ 1161 w 21570"/>
              <a:gd name="T81" fmla="*/ 7059 h 21600"/>
              <a:gd name="T82" fmla="*/ 3250 w 21570"/>
              <a:gd name="T83" fmla="*/ 15102 h 21600"/>
              <a:gd name="T84" fmla="*/ 4503 w 21570"/>
              <a:gd name="T85" fmla="*/ 15362 h 21600"/>
              <a:gd name="T86" fmla="*/ 5526 w 21570"/>
              <a:gd name="T87" fmla="*/ 16064 h 21600"/>
              <a:gd name="T88" fmla="*/ 6228 w 21570"/>
              <a:gd name="T89" fmla="*/ 17086 h 21600"/>
              <a:gd name="T90" fmla="*/ 6483 w 21570"/>
              <a:gd name="T91" fmla="*/ 18341 h 21600"/>
              <a:gd name="T92" fmla="*/ 6228 w 21570"/>
              <a:gd name="T93" fmla="*/ 19616 h 21600"/>
              <a:gd name="T94" fmla="*/ 5526 w 21570"/>
              <a:gd name="T95" fmla="*/ 20653 h 21600"/>
              <a:gd name="T96" fmla="*/ 4503 w 21570"/>
              <a:gd name="T97" fmla="*/ 21341 h 21600"/>
              <a:gd name="T98" fmla="*/ 3250 w 21570"/>
              <a:gd name="T99" fmla="*/ 21597 h 21600"/>
              <a:gd name="T100" fmla="*/ 1980 w 21570"/>
              <a:gd name="T101" fmla="*/ 21341 h 21600"/>
              <a:gd name="T102" fmla="*/ 948 w 21570"/>
              <a:gd name="T103" fmla="*/ 20653 h 21600"/>
              <a:gd name="T104" fmla="*/ 261 w 21570"/>
              <a:gd name="T105" fmla="*/ 19622 h 21600"/>
              <a:gd name="T106" fmla="*/ 6 w 21570"/>
              <a:gd name="T107" fmla="*/ 18341 h 21600"/>
              <a:gd name="T108" fmla="*/ 261 w 21570"/>
              <a:gd name="T109" fmla="*/ 17086 h 21600"/>
              <a:gd name="T110" fmla="*/ 948 w 21570"/>
              <a:gd name="T111" fmla="*/ 16064 h 21600"/>
              <a:gd name="T112" fmla="*/ 1980 w 21570"/>
              <a:gd name="T113" fmla="*/ 15362 h 21600"/>
              <a:gd name="T114" fmla="*/ 3250 w 21570"/>
              <a:gd name="T115" fmla="*/ 1510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70" h="21600">
                <a:moveTo>
                  <a:pt x="1132" y="0"/>
                </a:moveTo>
                <a:cubicBezTo>
                  <a:pt x="3894" y="147"/>
                  <a:pt x="6483" y="774"/>
                  <a:pt x="8906" y="1889"/>
                </a:cubicBezTo>
                <a:cubicBezTo>
                  <a:pt x="11329" y="3000"/>
                  <a:pt x="13450" y="4471"/>
                  <a:pt x="15275" y="6296"/>
                </a:cubicBezTo>
                <a:cubicBezTo>
                  <a:pt x="17102" y="8124"/>
                  <a:pt x="18568" y="10252"/>
                  <a:pt x="19672" y="12678"/>
                </a:cubicBezTo>
                <a:cubicBezTo>
                  <a:pt x="20778" y="15102"/>
                  <a:pt x="21407" y="17699"/>
                  <a:pt x="21563" y="20466"/>
                </a:cubicBezTo>
                <a:cubicBezTo>
                  <a:pt x="21600" y="20751"/>
                  <a:pt x="21494" y="21013"/>
                  <a:pt x="21247" y="21252"/>
                </a:cubicBezTo>
                <a:cubicBezTo>
                  <a:pt x="21037" y="21482"/>
                  <a:pt x="20784" y="21597"/>
                  <a:pt x="20488" y="21597"/>
                </a:cubicBezTo>
                <a:lnTo>
                  <a:pt x="18315" y="21597"/>
                </a:lnTo>
                <a:cubicBezTo>
                  <a:pt x="18034" y="21597"/>
                  <a:pt x="17784" y="21497"/>
                  <a:pt x="17579" y="21298"/>
                </a:cubicBezTo>
                <a:cubicBezTo>
                  <a:pt x="17373" y="21102"/>
                  <a:pt x="17260" y="20860"/>
                  <a:pt x="17243" y="20575"/>
                </a:cubicBezTo>
                <a:cubicBezTo>
                  <a:pt x="17114" y="18390"/>
                  <a:pt x="16608" y="16340"/>
                  <a:pt x="15729" y="14423"/>
                </a:cubicBezTo>
                <a:cubicBezTo>
                  <a:pt x="14849" y="12506"/>
                  <a:pt x="13680" y="10819"/>
                  <a:pt x="12220" y="9356"/>
                </a:cubicBezTo>
                <a:cubicBezTo>
                  <a:pt x="10763" y="7897"/>
                  <a:pt x="9073" y="6725"/>
                  <a:pt x="7156" y="5841"/>
                </a:cubicBezTo>
                <a:cubicBezTo>
                  <a:pt x="5239" y="4963"/>
                  <a:pt x="3193" y="4456"/>
                  <a:pt x="1020" y="4327"/>
                </a:cubicBezTo>
                <a:cubicBezTo>
                  <a:pt x="736" y="4310"/>
                  <a:pt x="494" y="4194"/>
                  <a:pt x="299" y="3990"/>
                </a:cubicBezTo>
                <a:cubicBezTo>
                  <a:pt x="101" y="3783"/>
                  <a:pt x="0" y="3535"/>
                  <a:pt x="0" y="3253"/>
                </a:cubicBezTo>
                <a:lnTo>
                  <a:pt x="0" y="1074"/>
                </a:lnTo>
                <a:cubicBezTo>
                  <a:pt x="0" y="769"/>
                  <a:pt x="115" y="521"/>
                  <a:pt x="345" y="317"/>
                </a:cubicBezTo>
                <a:cubicBezTo>
                  <a:pt x="555" y="106"/>
                  <a:pt x="796" y="0"/>
                  <a:pt x="1075" y="0"/>
                </a:cubicBezTo>
                <a:lnTo>
                  <a:pt x="1132" y="0"/>
                </a:lnTo>
                <a:close/>
                <a:moveTo>
                  <a:pt x="1161" y="7059"/>
                </a:moveTo>
                <a:cubicBezTo>
                  <a:pt x="2931" y="7188"/>
                  <a:pt x="4592" y="7623"/>
                  <a:pt x="6147" y="8369"/>
                </a:cubicBezTo>
                <a:cubicBezTo>
                  <a:pt x="7702" y="9112"/>
                  <a:pt x="9081" y="10090"/>
                  <a:pt x="10288" y="11297"/>
                </a:cubicBezTo>
                <a:cubicBezTo>
                  <a:pt x="11493" y="12506"/>
                  <a:pt x="12467" y="13890"/>
                  <a:pt x="13205" y="15451"/>
                </a:cubicBezTo>
                <a:cubicBezTo>
                  <a:pt x="13944" y="17014"/>
                  <a:pt x="14381" y="18675"/>
                  <a:pt x="14519" y="20443"/>
                </a:cubicBezTo>
                <a:cubicBezTo>
                  <a:pt x="14556" y="20762"/>
                  <a:pt x="14458" y="21033"/>
                  <a:pt x="14229" y="21255"/>
                </a:cubicBezTo>
                <a:cubicBezTo>
                  <a:pt x="14019" y="21485"/>
                  <a:pt x="13757" y="21600"/>
                  <a:pt x="13447" y="21600"/>
                </a:cubicBezTo>
                <a:lnTo>
                  <a:pt x="11271" y="21600"/>
                </a:lnTo>
                <a:cubicBezTo>
                  <a:pt x="11004" y="21600"/>
                  <a:pt x="10768" y="21505"/>
                  <a:pt x="10564" y="21315"/>
                </a:cubicBezTo>
                <a:cubicBezTo>
                  <a:pt x="10357" y="21128"/>
                  <a:pt x="10237" y="20892"/>
                  <a:pt x="10199" y="20604"/>
                </a:cubicBezTo>
                <a:cubicBezTo>
                  <a:pt x="10087" y="19383"/>
                  <a:pt x="9774" y="18237"/>
                  <a:pt x="9257" y="17169"/>
                </a:cubicBezTo>
                <a:cubicBezTo>
                  <a:pt x="8737" y="16098"/>
                  <a:pt x="8070" y="15154"/>
                  <a:pt x="7259" y="14334"/>
                </a:cubicBezTo>
                <a:cubicBezTo>
                  <a:pt x="6440" y="13519"/>
                  <a:pt x="5498" y="12851"/>
                  <a:pt x="4429" y="12330"/>
                </a:cubicBezTo>
                <a:cubicBezTo>
                  <a:pt x="3360" y="11809"/>
                  <a:pt x="2216" y="11495"/>
                  <a:pt x="997" y="11386"/>
                </a:cubicBezTo>
                <a:cubicBezTo>
                  <a:pt x="713" y="11348"/>
                  <a:pt x="477" y="11225"/>
                  <a:pt x="290" y="11014"/>
                </a:cubicBezTo>
                <a:cubicBezTo>
                  <a:pt x="103" y="10804"/>
                  <a:pt x="6" y="10568"/>
                  <a:pt x="6" y="10312"/>
                </a:cubicBezTo>
                <a:lnTo>
                  <a:pt x="6" y="8133"/>
                </a:lnTo>
                <a:cubicBezTo>
                  <a:pt x="6" y="7813"/>
                  <a:pt x="121" y="7551"/>
                  <a:pt x="351" y="7350"/>
                </a:cubicBezTo>
                <a:cubicBezTo>
                  <a:pt x="560" y="7137"/>
                  <a:pt x="802" y="7030"/>
                  <a:pt x="1081" y="7030"/>
                </a:cubicBezTo>
                <a:cubicBezTo>
                  <a:pt x="1098" y="7030"/>
                  <a:pt x="1112" y="7036"/>
                  <a:pt x="1121" y="7044"/>
                </a:cubicBezTo>
                <a:cubicBezTo>
                  <a:pt x="1129" y="7053"/>
                  <a:pt x="1141" y="7059"/>
                  <a:pt x="1161" y="7059"/>
                </a:cubicBezTo>
                <a:moveTo>
                  <a:pt x="3250" y="15102"/>
                </a:moveTo>
                <a:cubicBezTo>
                  <a:pt x="3699" y="15102"/>
                  <a:pt x="4118" y="15189"/>
                  <a:pt x="4503" y="15362"/>
                </a:cubicBezTo>
                <a:cubicBezTo>
                  <a:pt x="4888" y="15528"/>
                  <a:pt x="5230" y="15762"/>
                  <a:pt x="5526" y="16064"/>
                </a:cubicBezTo>
                <a:cubicBezTo>
                  <a:pt x="5825" y="16363"/>
                  <a:pt x="6064" y="16706"/>
                  <a:pt x="6228" y="17086"/>
                </a:cubicBezTo>
                <a:cubicBezTo>
                  <a:pt x="6400" y="17475"/>
                  <a:pt x="6483" y="17892"/>
                  <a:pt x="6483" y="18341"/>
                </a:cubicBezTo>
                <a:cubicBezTo>
                  <a:pt x="6483" y="18793"/>
                  <a:pt x="6400" y="19219"/>
                  <a:pt x="6228" y="19616"/>
                </a:cubicBezTo>
                <a:cubicBezTo>
                  <a:pt x="6061" y="20016"/>
                  <a:pt x="5825" y="20362"/>
                  <a:pt x="5526" y="20653"/>
                </a:cubicBezTo>
                <a:cubicBezTo>
                  <a:pt x="5228" y="20941"/>
                  <a:pt x="4886" y="21168"/>
                  <a:pt x="4503" y="21341"/>
                </a:cubicBezTo>
                <a:cubicBezTo>
                  <a:pt x="4121" y="21514"/>
                  <a:pt x="3702" y="21597"/>
                  <a:pt x="3250" y="21597"/>
                </a:cubicBezTo>
                <a:cubicBezTo>
                  <a:pt x="2799" y="21597"/>
                  <a:pt x="2377" y="21514"/>
                  <a:pt x="1980" y="21341"/>
                </a:cubicBezTo>
                <a:cubicBezTo>
                  <a:pt x="1578" y="21168"/>
                  <a:pt x="1236" y="20941"/>
                  <a:pt x="948" y="20653"/>
                </a:cubicBezTo>
                <a:cubicBezTo>
                  <a:pt x="658" y="20362"/>
                  <a:pt x="428" y="20019"/>
                  <a:pt x="261" y="19622"/>
                </a:cubicBezTo>
                <a:cubicBezTo>
                  <a:pt x="89" y="19231"/>
                  <a:pt x="6" y="18802"/>
                  <a:pt x="6" y="18341"/>
                </a:cubicBezTo>
                <a:cubicBezTo>
                  <a:pt x="6" y="17892"/>
                  <a:pt x="89" y="17474"/>
                  <a:pt x="261" y="17086"/>
                </a:cubicBezTo>
                <a:cubicBezTo>
                  <a:pt x="431" y="16706"/>
                  <a:pt x="661" y="16363"/>
                  <a:pt x="948" y="16064"/>
                </a:cubicBezTo>
                <a:cubicBezTo>
                  <a:pt x="1239" y="15762"/>
                  <a:pt x="1581" y="15529"/>
                  <a:pt x="1980" y="15362"/>
                </a:cubicBezTo>
                <a:cubicBezTo>
                  <a:pt x="2380" y="15192"/>
                  <a:pt x="2802" y="15102"/>
                  <a:pt x="3250" y="1510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6" name="AutoShape 108">
            <a:extLst>
              <a:ext uri="{FF2B5EF4-FFF2-40B4-BE49-F238E27FC236}">
                <a16:creationId xmlns:a16="http://schemas.microsoft.com/office/drawing/2014/main" id="{9D51FE5C-CA6B-4061-9173-03323E750D9B}"/>
              </a:ext>
            </a:extLst>
          </p:cNvPr>
          <p:cNvSpPr>
            <a:spLocks/>
          </p:cNvSpPr>
          <p:nvPr/>
        </p:nvSpPr>
        <p:spPr bwMode="auto">
          <a:xfrm>
            <a:off x="1237464" y="4887913"/>
            <a:ext cx="381000" cy="381000"/>
          </a:xfrm>
          <a:custGeom>
            <a:avLst/>
            <a:gdLst>
              <a:gd name="T0" fmla="*/ 9108 w 21478"/>
              <a:gd name="T1" fmla="*/ 16747 h 21600"/>
              <a:gd name="T2" fmla="*/ 9244 w 21478"/>
              <a:gd name="T3" fmla="*/ 17012 h 21600"/>
              <a:gd name="T4" fmla="*/ 9431 w 21478"/>
              <a:gd name="T5" fmla="*/ 17275 h 21600"/>
              <a:gd name="T6" fmla="*/ 12260 w 21478"/>
              <a:gd name="T7" fmla="*/ 21069 h 21600"/>
              <a:gd name="T8" fmla="*/ 4473 w 21478"/>
              <a:gd name="T9" fmla="*/ 21069 h 21600"/>
              <a:gd name="T10" fmla="*/ 3839 w 21478"/>
              <a:gd name="T11" fmla="*/ 20756 h 21600"/>
              <a:gd name="T12" fmla="*/ 3575 w 21478"/>
              <a:gd name="T13" fmla="*/ 19988 h 21600"/>
              <a:gd name="T14" fmla="*/ 3575 w 21478"/>
              <a:gd name="T15" fmla="*/ 7555 h 21600"/>
              <a:gd name="T16" fmla="*/ 788 w 21478"/>
              <a:gd name="T17" fmla="*/ 7555 h 21600"/>
              <a:gd name="T18" fmla="*/ 33 w 21478"/>
              <a:gd name="T19" fmla="*/ 7145 h 21600"/>
              <a:gd name="T20" fmla="*/ 353 w 21478"/>
              <a:gd name="T21" fmla="*/ 6123 h 21600"/>
              <a:gd name="T22" fmla="*/ 4665 w 21478"/>
              <a:gd name="T23" fmla="*/ 392 h 21600"/>
              <a:gd name="T24" fmla="*/ 5372 w 21478"/>
              <a:gd name="T25" fmla="*/ 0 h 21600"/>
              <a:gd name="T26" fmla="*/ 6090 w 21478"/>
              <a:gd name="T27" fmla="*/ 392 h 21600"/>
              <a:gd name="T28" fmla="*/ 10402 w 21478"/>
              <a:gd name="T29" fmla="*/ 6123 h 21600"/>
              <a:gd name="T30" fmla="*/ 10723 w 21478"/>
              <a:gd name="T31" fmla="*/ 7145 h 21600"/>
              <a:gd name="T32" fmla="*/ 9967 w 21478"/>
              <a:gd name="T33" fmla="*/ 7555 h 21600"/>
              <a:gd name="T34" fmla="*/ 7166 w 21478"/>
              <a:gd name="T35" fmla="*/ 7555 h 21600"/>
              <a:gd name="T36" fmla="*/ 7166 w 21478"/>
              <a:gd name="T37" fmla="*/ 16747 h 21600"/>
              <a:gd name="T38" fmla="*/ 9108 w 21478"/>
              <a:gd name="T39" fmla="*/ 16747 h 21600"/>
              <a:gd name="T40" fmla="*/ 20690 w 21478"/>
              <a:gd name="T41" fmla="*/ 14045 h 21600"/>
              <a:gd name="T42" fmla="*/ 21445 w 21478"/>
              <a:gd name="T43" fmla="*/ 14457 h 21600"/>
              <a:gd name="T44" fmla="*/ 21127 w 21478"/>
              <a:gd name="T45" fmla="*/ 15477 h 21600"/>
              <a:gd name="T46" fmla="*/ 16813 w 21478"/>
              <a:gd name="T47" fmla="*/ 21208 h 21600"/>
              <a:gd name="T48" fmla="*/ 16106 w 21478"/>
              <a:gd name="T49" fmla="*/ 21600 h 21600"/>
              <a:gd name="T50" fmla="*/ 15388 w 21478"/>
              <a:gd name="T51" fmla="*/ 21208 h 21600"/>
              <a:gd name="T52" fmla="*/ 11076 w 21478"/>
              <a:gd name="T53" fmla="*/ 15477 h 21600"/>
              <a:gd name="T54" fmla="*/ 10755 w 21478"/>
              <a:gd name="T55" fmla="*/ 14457 h 21600"/>
              <a:gd name="T56" fmla="*/ 11511 w 21478"/>
              <a:gd name="T57" fmla="*/ 14045 h 21600"/>
              <a:gd name="T58" fmla="*/ 14312 w 21478"/>
              <a:gd name="T59" fmla="*/ 14045 h 21600"/>
              <a:gd name="T60" fmla="*/ 14312 w 21478"/>
              <a:gd name="T61" fmla="*/ 4881 h 21600"/>
              <a:gd name="T62" fmla="*/ 12363 w 21478"/>
              <a:gd name="T63" fmla="*/ 4881 h 21600"/>
              <a:gd name="T64" fmla="*/ 12220 w 21478"/>
              <a:gd name="T65" fmla="*/ 4605 h 21600"/>
              <a:gd name="T66" fmla="*/ 12056 w 21478"/>
              <a:gd name="T67" fmla="*/ 4328 h 21600"/>
              <a:gd name="T68" fmla="*/ 9214 w 21478"/>
              <a:gd name="T69" fmla="*/ 556 h 21600"/>
              <a:gd name="T70" fmla="*/ 16998 w 21478"/>
              <a:gd name="T71" fmla="*/ 556 h 21600"/>
              <a:gd name="T72" fmla="*/ 17627 w 21478"/>
              <a:gd name="T73" fmla="*/ 861 h 21600"/>
              <a:gd name="T74" fmla="*/ 17882 w 21478"/>
              <a:gd name="T75" fmla="*/ 1637 h 21600"/>
              <a:gd name="T76" fmla="*/ 17882 w 21478"/>
              <a:gd name="T77" fmla="*/ 14045 h 21600"/>
              <a:gd name="T78" fmla="*/ 20690 w 21478"/>
              <a:gd name="T79" fmla="*/ 14045 h 21600"/>
              <a:gd name="T80" fmla="*/ 20690 w 21478"/>
              <a:gd name="T81" fmla="*/ 1404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78" h="21600">
                <a:moveTo>
                  <a:pt x="9108" y="16747"/>
                </a:moveTo>
                <a:cubicBezTo>
                  <a:pt x="9155" y="16837"/>
                  <a:pt x="9197" y="16925"/>
                  <a:pt x="9244" y="17012"/>
                </a:cubicBezTo>
                <a:cubicBezTo>
                  <a:pt x="9291" y="17097"/>
                  <a:pt x="9352" y="17182"/>
                  <a:pt x="9431" y="17275"/>
                </a:cubicBezTo>
                <a:lnTo>
                  <a:pt x="12260" y="21069"/>
                </a:lnTo>
                <a:lnTo>
                  <a:pt x="4473" y="21069"/>
                </a:lnTo>
                <a:cubicBezTo>
                  <a:pt x="4228" y="21069"/>
                  <a:pt x="4015" y="20965"/>
                  <a:pt x="3839" y="20756"/>
                </a:cubicBezTo>
                <a:cubicBezTo>
                  <a:pt x="3664" y="20544"/>
                  <a:pt x="3575" y="20287"/>
                  <a:pt x="3575" y="19988"/>
                </a:cubicBezTo>
                <a:lnTo>
                  <a:pt x="3575" y="7555"/>
                </a:lnTo>
                <a:lnTo>
                  <a:pt x="788" y="7555"/>
                </a:lnTo>
                <a:cubicBezTo>
                  <a:pt x="377" y="7555"/>
                  <a:pt x="126" y="7419"/>
                  <a:pt x="33" y="7145"/>
                </a:cubicBezTo>
                <a:cubicBezTo>
                  <a:pt x="-61" y="6872"/>
                  <a:pt x="47" y="6530"/>
                  <a:pt x="353" y="6123"/>
                </a:cubicBezTo>
                <a:lnTo>
                  <a:pt x="4665" y="392"/>
                </a:lnTo>
                <a:cubicBezTo>
                  <a:pt x="4850" y="133"/>
                  <a:pt x="5089" y="0"/>
                  <a:pt x="5372" y="0"/>
                </a:cubicBezTo>
                <a:cubicBezTo>
                  <a:pt x="5662" y="0"/>
                  <a:pt x="5903" y="133"/>
                  <a:pt x="6090" y="392"/>
                </a:cubicBezTo>
                <a:lnTo>
                  <a:pt x="10402" y="6123"/>
                </a:lnTo>
                <a:cubicBezTo>
                  <a:pt x="10709" y="6530"/>
                  <a:pt x="10814" y="6872"/>
                  <a:pt x="10723" y="7145"/>
                </a:cubicBezTo>
                <a:cubicBezTo>
                  <a:pt x="10629" y="7419"/>
                  <a:pt x="10376" y="7555"/>
                  <a:pt x="9967" y="7555"/>
                </a:cubicBezTo>
                <a:lnTo>
                  <a:pt x="7166" y="7555"/>
                </a:lnTo>
                <a:lnTo>
                  <a:pt x="7166" y="16747"/>
                </a:lnTo>
                <a:lnTo>
                  <a:pt x="9108" y="16747"/>
                </a:lnTo>
                <a:close/>
                <a:moveTo>
                  <a:pt x="20690" y="14045"/>
                </a:moveTo>
                <a:cubicBezTo>
                  <a:pt x="21101" y="14045"/>
                  <a:pt x="21352" y="14184"/>
                  <a:pt x="21445" y="14457"/>
                </a:cubicBezTo>
                <a:cubicBezTo>
                  <a:pt x="21539" y="14731"/>
                  <a:pt x="21431" y="15070"/>
                  <a:pt x="21127" y="15477"/>
                </a:cubicBezTo>
                <a:lnTo>
                  <a:pt x="16813" y="21208"/>
                </a:lnTo>
                <a:cubicBezTo>
                  <a:pt x="16626" y="21467"/>
                  <a:pt x="16389" y="21600"/>
                  <a:pt x="16106" y="21600"/>
                </a:cubicBezTo>
                <a:cubicBezTo>
                  <a:pt x="15814" y="21600"/>
                  <a:pt x="15575" y="21467"/>
                  <a:pt x="15388" y="21208"/>
                </a:cubicBezTo>
                <a:lnTo>
                  <a:pt x="11076" y="15477"/>
                </a:lnTo>
                <a:cubicBezTo>
                  <a:pt x="10769" y="15070"/>
                  <a:pt x="10662" y="14731"/>
                  <a:pt x="10755" y="14457"/>
                </a:cubicBezTo>
                <a:cubicBezTo>
                  <a:pt x="10849" y="14183"/>
                  <a:pt x="11099" y="14045"/>
                  <a:pt x="11511" y="14045"/>
                </a:cubicBezTo>
                <a:lnTo>
                  <a:pt x="14312" y="14045"/>
                </a:lnTo>
                <a:lnTo>
                  <a:pt x="14312" y="4881"/>
                </a:lnTo>
                <a:lnTo>
                  <a:pt x="12363" y="4881"/>
                </a:lnTo>
                <a:cubicBezTo>
                  <a:pt x="12316" y="4791"/>
                  <a:pt x="12271" y="4698"/>
                  <a:pt x="12220" y="4605"/>
                </a:cubicBezTo>
                <a:cubicBezTo>
                  <a:pt x="12171" y="4509"/>
                  <a:pt x="12117" y="4418"/>
                  <a:pt x="12056" y="4328"/>
                </a:cubicBezTo>
                <a:lnTo>
                  <a:pt x="9214" y="556"/>
                </a:lnTo>
                <a:lnTo>
                  <a:pt x="16998" y="556"/>
                </a:lnTo>
                <a:cubicBezTo>
                  <a:pt x="17243" y="556"/>
                  <a:pt x="17452" y="658"/>
                  <a:pt x="17627" y="861"/>
                </a:cubicBezTo>
                <a:cubicBezTo>
                  <a:pt x="17798" y="1061"/>
                  <a:pt x="17882" y="1321"/>
                  <a:pt x="17882" y="1637"/>
                </a:cubicBezTo>
                <a:lnTo>
                  <a:pt x="17882" y="14045"/>
                </a:lnTo>
                <a:lnTo>
                  <a:pt x="20690" y="14045"/>
                </a:lnTo>
                <a:close/>
                <a:moveTo>
                  <a:pt x="20690" y="14045"/>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ppt_x"/>
                                          </p:val>
                                        </p:tav>
                                        <p:tav tm="100000">
                                          <p:val>
                                            <p:strVal val="#ppt_x"/>
                                          </p:val>
                                        </p:tav>
                                      </p:tavLst>
                                    </p:anim>
                                    <p:anim calcmode="lin" valueType="num">
                                      <p:cBhvr additive="base">
                                        <p:cTn id="18" dur="500" fill="hold"/>
                                        <p:tgtEl>
                                          <p:spTgt spid="5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 grpId="0" animBg="1"/>
      <p:bldP spid="44"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B92E6C7-5A65-49AB-AE1D-10AA78CB8E76}"/>
              </a:ext>
            </a:extLst>
          </p:cNvPr>
          <p:cNvSpPr>
            <a:spLocks noChangeArrowheads="1"/>
          </p:cNvSpPr>
          <p:nvPr/>
        </p:nvSpPr>
        <p:spPr bwMode="auto">
          <a:xfrm>
            <a:off x="574675" y="642938"/>
            <a:ext cx="11056938" cy="82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SCHEDULE</a:t>
            </a:r>
          </a:p>
        </p:txBody>
      </p:sp>
      <p:cxnSp>
        <p:nvCxnSpPr>
          <p:cNvPr id="7" name="Straight Connector 6">
            <a:extLst>
              <a:ext uri="{FF2B5EF4-FFF2-40B4-BE49-F238E27FC236}">
                <a16:creationId xmlns:a16="http://schemas.microsoft.com/office/drawing/2014/main" id="{EC532854-1AE6-4300-BC3E-8D3E22FDC03B}"/>
              </a:ext>
            </a:extLst>
          </p:cNvPr>
          <p:cNvCxnSpPr/>
          <p:nvPr/>
        </p:nvCxnSpPr>
        <p:spPr>
          <a:xfrm>
            <a:off x="6096000" y="2489200"/>
            <a:ext cx="0" cy="43688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8DF1129-0DAB-4A22-A653-5FD648A61326}"/>
              </a:ext>
            </a:extLst>
          </p:cNvPr>
          <p:cNvGrpSpPr>
            <a:grpSpLocks/>
          </p:cNvGrpSpPr>
          <p:nvPr/>
        </p:nvGrpSpPr>
        <p:grpSpPr bwMode="auto">
          <a:xfrm>
            <a:off x="5537200" y="1848445"/>
            <a:ext cx="1096962" cy="1096962"/>
            <a:chOff x="549812" y="1620955"/>
            <a:chExt cx="1083214" cy="1107996"/>
          </a:xfrm>
        </p:grpSpPr>
        <p:sp>
          <p:nvSpPr>
            <p:cNvPr id="9" name="Oval 8">
              <a:extLst>
                <a:ext uri="{FF2B5EF4-FFF2-40B4-BE49-F238E27FC236}">
                  <a16:creationId xmlns:a16="http://schemas.microsoft.com/office/drawing/2014/main" id="{4933B7A4-1246-4CB1-B02B-F99206266B93}"/>
                </a:ext>
              </a:extLst>
            </p:cNvPr>
            <p:cNvSpPr/>
            <p:nvPr/>
          </p:nvSpPr>
          <p:spPr>
            <a:xfrm>
              <a:off x="549812" y="1620955"/>
              <a:ext cx="1083214" cy="1107996"/>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0" name="Rectangle 7">
              <a:extLst>
                <a:ext uri="{FF2B5EF4-FFF2-40B4-BE49-F238E27FC236}">
                  <a16:creationId xmlns:a16="http://schemas.microsoft.com/office/drawing/2014/main" id="{B62D2BA0-7E3D-43FD-BB11-0FA5790BA6D6}"/>
                </a:ext>
              </a:extLst>
            </p:cNvPr>
            <p:cNvSpPr>
              <a:spLocks noChangeArrowheads="1"/>
            </p:cNvSpPr>
            <p:nvPr/>
          </p:nvSpPr>
          <p:spPr bwMode="auto">
            <a:xfrm>
              <a:off x="549812" y="1988996"/>
              <a:ext cx="1083214" cy="3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02/03/2022</a:t>
              </a:r>
            </a:p>
          </p:txBody>
        </p:sp>
      </p:grpSp>
      <p:sp>
        <p:nvSpPr>
          <p:cNvPr id="11" name="Rectangle 7">
            <a:extLst>
              <a:ext uri="{FF2B5EF4-FFF2-40B4-BE49-F238E27FC236}">
                <a16:creationId xmlns:a16="http://schemas.microsoft.com/office/drawing/2014/main" id="{739CA931-151B-466D-BAC4-5D048823CF64}"/>
              </a:ext>
            </a:extLst>
          </p:cNvPr>
          <p:cNvSpPr>
            <a:spLocks noChangeArrowheads="1"/>
          </p:cNvSpPr>
          <p:nvPr/>
        </p:nvSpPr>
        <p:spPr bwMode="auto">
          <a:xfrm>
            <a:off x="6756400" y="2363788"/>
            <a:ext cx="4305300" cy="33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Scope documented in the project proposal</a:t>
            </a:r>
            <a:endParaRPr lang="en-US" sz="1200" dirty="0">
              <a:latin typeface="Raleway" pitchFamily="2" charset="0"/>
            </a:endParaRPr>
          </a:p>
        </p:txBody>
      </p:sp>
      <p:sp>
        <p:nvSpPr>
          <p:cNvPr id="12" name="Rectangle 7">
            <a:extLst>
              <a:ext uri="{FF2B5EF4-FFF2-40B4-BE49-F238E27FC236}">
                <a16:creationId xmlns:a16="http://schemas.microsoft.com/office/drawing/2014/main" id="{3AEE85BF-BBDE-4D4C-B01B-3DDB53B95025}"/>
              </a:ext>
            </a:extLst>
          </p:cNvPr>
          <p:cNvSpPr>
            <a:spLocks noChangeArrowheads="1"/>
          </p:cNvSpPr>
          <p:nvPr/>
        </p:nvSpPr>
        <p:spPr bwMode="auto">
          <a:xfrm>
            <a:off x="6756400" y="1881320"/>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Scope Definition</a:t>
            </a:r>
          </a:p>
        </p:txBody>
      </p:sp>
      <p:grpSp>
        <p:nvGrpSpPr>
          <p:cNvPr id="13" name="Group 12">
            <a:extLst>
              <a:ext uri="{FF2B5EF4-FFF2-40B4-BE49-F238E27FC236}">
                <a16:creationId xmlns:a16="http://schemas.microsoft.com/office/drawing/2014/main" id="{B24B309B-C8CD-4E8B-9923-EC2B5436CFAB}"/>
              </a:ext>
            </a:extLst>
          </p:cNvPr>
          <p:cNvGrpSpPr>
            <a:grpSpLocks/>
          </p:cNvGrpSpPr>
          <p:nvPr/>
        </p:nvGrpSpPr>
        <p:grpSpPr bwMode="auto">
          <a:xfrm>
            <a:off x="5535612" y="3535209"/>
            <a:ext cx="1098550" cy="1096962"/>
            <a:chOff x="565490" y="1714803"/>
            <a:chExt cx="1083214" cy="1107996"/>
          </a:xfrm>
        </p:grpSpPr>
        <p:sp>
          <p:nvSpPr>
            <p:cNvPr id="14" name="Oval 13">
              <a:extLst>
                <a:ext uri="{FF2B5EF4-FFF2-40B4-BE49-F238E27FC236}">
                  <a16:creationId xmlns:a16="http://schemas.microsoft.com/office/drawing/2014/main" id="{DC6BBEB3-9FA5-45B1-BFF6-B36AD9BAF436}"/>
                </a:ext>
              </a:extLst>
            </p:cNvPr>
            <p:cNvSpPr/>
            <p:nvPr/>
          </p:nvSpPr>
          <p:spPr>
            <a:xfrm>
              <a:off x="565490" y="1714803"/>
              <a:ext cx="1083214" cy="1107996"/>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5" name="Rectangle 7">
              <a:extLst>
                <a:ext uri="{FF2B5EF4-FFF2-40B4-BE49-F238E27FC236}">
                  <a16:creationId xmlns:a16="http://schemas.microsoft.com/office/drawing/2014/main" id="{CE376F85-72F8-4733-B20C-FBC683B500BA}"/>
                </a:ext>
              </a:extLst>
            </p:cNvPr>
            <p:cNvSpPr>
              <a:spLocks noChangeArrowheads="1"/>
            </p:cNvSpPr>
            <p:nvPr/>
          </p:nvSpPr>
          <p:spPr bwMode="auto">
            <a:xfrm>
              <a:off x="565490" y="2075068"/>
              <a:ext cx="1083214" cy="3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09/03/2022</a:t>
              </a:r>
            </a:p>
          </p:txBody>
        </p:sp>
      </p:grpSp>
      <p:grpSp>
        <p:nvGrpSpPr>
          <p:cNvPr id="16" name="Group 15">
            <a:extLst>
              <a:ext uri="{FF2B5EF4-FFF2-40B4-BE49-F238E27FC236}">
                <a16:creationId xmlns:a16="http://schemas.microsoft.com/office/drawing/2014/main" id="{E77972AD-E626-48BA-8F7B-659D754D74B1}"/>
              </a:ext>
            </a:extLst>
          </p:cNvPr>
          <p:cNvGrpSpPr>
            <a:grpSpLocks/>
          </p:cNvGrpSpPr>
          <p:nvPr/>
        </p:nvGrpSpPr>
        <p:grpSpPr bwMode="auto">
          <a:xfrm>
            <a:off x="5535612" y="5175250"/>
            <a:ext cx="1100138" cy="1096963"/>
            <a:chOff x="565490" y="1759856"/>
            <a:chExt cx="1084780" cy="1107996"/>
          </a:xfrm>
        </p:grpSpPr>
        <p:sp>
          <p:nvSpPr>
            <p:cNvPr id="17" name="Oval 16">
              <a:extLst>
                <a:ext uri="{FF2B5EF4-FFF2-40B4-BE49-F238E27FC236}">
                  <a16:creationId xmlns:a16="http://schemas.microsoft.com/office/drawing/2014/main" id="{EC5D32F1-E333-4DBF-B951-13560FD7C569}"/>
                </a:ext>
              </a:extLst>
            </p:cNvPr>
            <p:cNvSpPr/>
            <p:nvPr/>
          </p:nvSpPr>
          <p:spPr>
            <a:xfrm>
              <a:off x="567056" y="1759856"/>
              <a:ext cx="1083214" cy="1107996"/>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8" name="Rectangle 7">
              <a:extLst>
                <a:ext uri="{FF2B5EF4-FFF2-40B4-BE49-F238E27FC236}">
                  <a16:creationId xmlns:a16="http://schemas.microsoft.com/office/drawing/2014/main" id="{D1CD3A1A-669D-442D-A422-E79DEE90074E}"/>
                </a:ext>
              </a:extLst>
            </p:cNvPr>
            <p:cNvSpPr>
              <a:spLocks noChangeArrowheads="1"/>
            </p:cNvSpPr>
            <p:nvPr/>
          </p:nvSpPr>
          <p:spPr bwMode="auto">
            <a:xfrm>
              <a:off x="565490" y="2104431"/>
              <a:ext cx="1083214" cy="3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04/04/2022</a:t>
              </a:r>
            </a:p>
          </p:txBody>
        </p:sp>
      </p:grpSp>
      <p:sp>
        <p:nvSpPr>
          <p:cNvPr id="19" name="Rectangle 7">
            <a:extLst>
              <a:ext uri="{FF2B5EF4-FFF2-40B4-BE49-F238E27FC236}">
                <a16:creationId xmlns:a16="http://schemas.microsoft.com/office/drawing/2014/main" id="{BC0D55C6-5648-4E80-9047-8261613E0E59}"/>
              </a:ext>
            </a:extLst>
          </p:cNvPr>
          <p:cNvSpPr>
            <a:spLocks noChangeArrowheads="1"/>
          </p:cNvSpPr>
          <p:nvPr/>
        </p:nvSpPr>
        <p:spPr bwMode="auto">
          <a:xfrm>
            <a:off x="6756400" y="5559425"/>
            <a:ext cx="4305300" cy="33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Business requirement statements</a:t>
            </a:r>
            <a:endParaRPr lang="en-US" sz="1200" dirty="0">
              <a:latin typeface="Raleway" pitchFamily="2" charset="0"/>
            </a:endParaRPr>
          </a:p>
        </p:txBody>
      </p:sp>
      <p:sp>
        <p:nvSpPr>
          <p:cNvPr id="20" name="Rectangle 7">
            <a:extLst>
              <a:ext uri="{FF2B5EF4-FFF2-40B4-BE49-F238E27FC236}">
                <a16:creationId xmlns:a16="http://schemas.microsoft.com/office/drawing/2014/main" id="{C3F96A9D-06F3-46D5-A378-467DAF01E93C}"/>
              </a:ext>
            </a:extLst>
          </p:cNvPr>
          <p:cNvSpPr>
            <a:spLocks noChangeArrowheads="1"/>
          </p:cNvSpPr>
          <p:nvPr/>
        </p:nvSpPr>
        <p:spPr bwMode="auto">
          <a:xfrm>
            <a:off x="6756400" y="5130800"/>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Requirements Analysis</a:t>
            </a:r>
          </a:p>
        </p:txBody>
      </p:sp>
      <p:sp>
        <p:nvSpPr>
          <p:cNvPr id="21" name="Rectangle 7">
            <a:extLst>
              <a:ext uri="{FF2B5EF4-FFF2-40B4-BE49-F238E27FC236}">
                <a16:creationId xmlns:a16="http://schemas.microsoft.com/office/drawing/2014/main" id="{2AD6F10A-BC2B-41BF-9101-B86FF0793F23}"/>
              </a:ext>
            </a:extLst>
          </p:cNvPr>
          <p:cNvSpPr>
            <a:spLocks noChangeArrowheads="1"/>
          </p:cNvSpPr>
          <p:nvPr/>
        </p:nvSpPr>
        <p:spPr bwMode="auto">
          <a:xfrm>
            <a:off x="1130300" y="3930650"/>
            <a:ext cx="4305300" cy="101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project proposal with the existing problems, proposed solutions to the problems, business opportunities, schedule of events and the economic justification.</a:t>
            </a:r>
            <a:r>
              <a:rPr lang="en-US" sz="1800" b="0" i="0" u="none" strike="noStrike" dirty="0">
                <a:solidFill>
                  <a:srgbClr val="45818E"/>
                </a:solidFill>
                <a:effectLst/>
                <a:latin typeface="Arial" panose="020B0604020202020204" pitchFamily="34" charset="0"/>
              </a:rPr>
              <a:t> </a:t>
            </a:r>
            <a:endParaRPr lang="en-US" sz="1200" dirty="0">
              <a:solidFill>
                <a:schemeClr val="tx1">
                  <a:lumMod val="95000"/>
                  <a:lumOff val="5000"/>
                </a:schemeClr>
              </a:solidFill>
              <a:latin typeface="Raleway" panose="020B0503030101060003" pitchFamily="34" charset="0"/>
            </a:endParaRPr>
          </a:p>
        </p:txBody>
      </p:sp>
      <p:sp>
        <p:nvSpPr>
          <p:cNvPr id="22" name="Rectangle 7">
            <a:extLst>
              <a:ext uri="{FF2B5EF4-FFF2-40B4-BE49-F238E27FC236}">
                <a16:creationId xmlns:a16="http://schemas.microsoft.com/office/drawing/2014/main" id="{7CA041DB-9CA9-427E-99C5-5863488E2C75}"/>
              </a:ext>
            </a:extLst>
          </p:cNvPr>
          <p:cNvSpPr>
            <a:spLocks noChangeArrowheads="1"/>
          </p:cNvSpPr>
          <p:nvPr/>
        </p:nvSpPr>
        <p:spPr bwMode="auto">
          <a:xfrm>
            <a:off x="1130300" y="3502025"/>
            <a:ext cx="4305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Problem Analysis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B1DAFC6-00C4-43A8-B262-4C3B85C99046}"/>
              </a:ext>
            </a:extLst>
          </p:cNvPr>
          <p:cNvCxnSpPr/>
          <p:nvPr/>
        </p:nvCxnSpPr>
        <p:spPr>
          <a:xfrm>
            <a:off x="6096000" y="0"/>
            <a:ext cx="0" cy="68580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A4FAEDC5-3C19-4125-AF40-655C5AF4CF77}"/>
              </a:ext>
            </a:extLst>
          </p:cNvPr>
          <p:cNvGrpSpPr>
            <a:grpSpLocks/>
          </p:cNvGrpSpPr>
          <p:nvPr/>
        </p:nvGrpSpPr>
        <p:grpSpPr bwMode="auto">
          <a:xfrm>
            <a:off x="5554663" y="1908175"/>
            <a:ext cx="1096962" cy="1096962"/>
            <a:chOff x="567056" y="1681285"/>
            <a:chExt cx="1083214" cy="1107996"/>
          </a:xfrm>
        </p:grpSpPr>
        <p:sp>
          <p:nvSpPr>
            <p:cNvPr id="9" name="Oval 8">
              <a:extLst>
                <a:ext uri="{FF2B5EF4-FFF2-40B4-BE49-F238E27FC236}">
                  <a16:creationId xmlns:a16="http://schemas.microsoft.com/office/drawing/2014/main" id="{54DFBD6A-43AE-446C-AE4A-D556FB3E482E}"/>
                </a:ext>
              </a:extLst>
            </p:cNvPr>
            <p:cNvSpPr/>
            <p:nvPr/>
          </p:nvSpPr>
          <p:spPr>
            <a:xfrm>
              <a:off x="567056" y="1681285"/>
              <a:ext cx="1083214" cy="1107996"/>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0" name="Rectangle 7">
              <a:extLst>
                <a:ext uri="{FF2B5EF4-FFF2-40B4-BE49-F238E27FC236}">
                  <a16:creationId xmlns:a16="http://schemas.microsoft.com/office/drawing/2014/main" id="{4E5764EE-2FF7-4953-9810-A8D7A14C4C7D}"/>
                </a:ext>
              </a:extLst>
            </p:cNvPr>
            <p:cNvSpPr>
              <a:spLocks noChangeArrowheads="1"/>
            </p:cNvSpPr>
            <p:nvPr/>
          </p:nvSpPr>
          <p:spPr bwMode="auto">
            <a:xfrm>
              <a:off x="567056" y="2035653"/>
              <a:ext cx="1083214" cy="3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25/07/222</a:t>
              </a:r>
            </a:p>
          </p:txBody>
        </p:sp>
      </p:grpSp>
      <p:sp>
        <p:nvSpPr>
          <p:cNvPr id="11" name="Rectangle 10">
            <a:extLst>
              <a:ext uri="{FF2B5EF4-FFF2-40B4-BE49-F238E27FC236}">
                <a16:creationId xmlns:a16="http://schemas.microsoft.com/office/drawing/2014/main" id="{69B17C68-6E21-4C15-9979-107F0072D372}"/>
              </a:ext>
            </a:extLst>
          </p:cNvPr>
          <p:cNvSpPr>
            <a:spLocks noChangeArrowheads="1"/>
          </p:cNvSpPr>
          <p:nvPr/>
        </p:nvSpPr>
        <p:spPr bwMode="auto">
          <a:xfrm>
            <a:off x="6756400" y="2363788"/>
            <a:ext cx="43053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rtl="0">
              <a:spcBef>
                <a:spcPts val="0"/>
              </a:spcBef>
              <a:spcAft>
                <a:spcPts val="0"/>
              </a:spcAft>
            </a:pPr>
            <a:r>
              <a:rPr lang="en-US" sz="1200" b="0" i="0" u="none" strike="noStrike" dirty="0">
                <a:effectLst/>
                <a:latin typeface="Raleway" pitchFamily="2" charset="0"/>
              </a:rPr>
              <a:t>Document with evaluation for each candidate solution in terms of technical-, operational-, economic-, schedule- and risk- feasibility</a:t>
            </a:r>
            <a:endParaRPr lang="en-US" sz="1200" b="0" dirty="0">
              <a:effectLst/>
              <a:latin typeface="Raleway" pitchFamily="2" charset="0"/>
            </a:endParaRPr>
          </a:p>
          <a:p>
            <a:pPr rtl="0">
              <a:spcBef>
                <a:spcPts val="0"/>
              </a:spcBef>
              <a:spcAft>
                <a:spcPts val="0"/>
              </a:spcAft>
            </a:pPr>
            <a:r>
              <a:rPr lang="en-US" sz="1200" b="0" i="0" u="none" strike="noStrike" dirty="0">
                <a:effectLst/>
                <a:latin typeface="Raleway" pitchFamily="2" charset="0"/>
              </a:rPr>
              <a:t>·Choose best candidate solution and decide whether project must be completed</a:t>
            </a:r>
            <a:endParaRPr lang="en-US" sz="1200" b="0" dirty="0">
              <a:effectLst/>
              <a:latin typeface="Raleway" pitchFamily="2" charset="0"/>
            </a:endParaRPr>
          </a:p>
          <a:p>
            <a:br>
              <a:rPr lang="en-US" sz="800" dirty="0"/>
            </a:br>
            <a:endParaRPr lang="en-US" sz="1200" dirty="0">
              <a:solidFill>
                <a:schemeClr val="tx1">
                  <a:lumMod val="95000"/>
                  <a:lumOff val="5000"/>
                </a:schemeClr>
              </a:solidFill>
              <a:latin typeface="Raleway" panose="020B0503030101060003" pitchFamily="34" charset="0"/>
            </a:endParaRPr>
          </a:p>
        </p:txBody>
      </p:sp>
      <p:sp>
        <p:nvSpPr>
          <p:cNvPr id="12" name="Rectangle 7">
            <a:extLst>
              <a:ext uri="{FF2B5EF4-FFF2-40B4-BE49-F238E27FC236}">
                <a16:creationId xmlns:a16="http://schemas.microsoft.com/office/drawing/2014/main" id="{BDF576C4-B65D-45E3-AC07-ED385ED28D87}"/>
              </a:ext>
            </a:extLst>
          </p:cNvPr>
          <p:cNvSpPr>
            <a:spLocks noChangeArrowheads="1"/>
          </p:cNvSpPr>
          <p:nvPr/>
        </p:nvSpPr>
        <p:spPr bwMode="auto">
          <a:xfrm>
            <a:off x="6756400" y="1936750"/>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Decision Analysis</a:t>
            </a:r>
          </a:p>
        </p:txBody>
      </p:sp>
      <p:grpSp>
        <p:nvGrpSpPr>
          <p:cNvPr id="13" name="Group 12">
            <a:extLst>
              <a:ext uri="{FF2B5EF4-FFF2-40B4-BE49-F238E27FC236}">
                <a16:creationId xmlns:a16="http://schemas.microsoft.com/office/drawing/2014/main" id="{0C1242F4-C0FA-404B-8C81-8F993DFF581A}"/>
              </a:ext>
            </a:extLst>
          </p:cNvPr>
          <p:cNvGrpSpPr>
            <a:grpSpLocks/>
          </p:cNvGrpSpPr>
          <p:nvPr/>
        </p:nvGrpSpPr>
        <p:grpSpPr bwMode="auto">
          <a:xfrm>
            <a:off x="5537200" y="3579813"/>
            <a:ext cx="1098550" cy="1096962"/>
            <a:chOff x="567056" y="1759856"/>
            <a:chExt cx="1083214" cy="1107996"/>
          </a:xfrm>
        </p:grpSpPr>
        <p:sp>
          <p:nvSpPr>
            <p:cNvPr id="14" name="Oval 13">
              <a:extLst>
                <a:ext uri="{FF2B5EF4-FFF2-40B4-BE49-F238E27FC236}">
                  <a16:creationId xmlns:a16="http://schemas.microsoft.com/office/drawing/2014/main" id="{29D89E81-6444-42F5-B6F7-81EC3ED8D062}"/>
                </a:ext>
              </a:extLst>
            </p:cNvPr>
            <p:cNvSpPr/>
            <p:nvPr/>
          </p:nvSpPr>
          <p:spPr>
            <a:xfrm>
              <a:off x="567056" y="1759856"/>
              <a:ext cx="1083214" cy="1107996"/>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5" name="Rectangle 7">
              <a:extLst>
                <a:ext uri="{FF2B5EF4-FFF2-40B4-BE49-F238E27FC236}">
                  <a16:creationId xmlns:a16="http://schemas.microsoft.com/office/drawing/2014/main" id="{BE3601A8-0F0D-4BDE-B770-C387B245F65A}"/>
                </a:ext>
              </a:extLst>
            </p:cNvPr>
            <p:cNvSpPr>
              <a:spLocks noChangeArrowheads="1"/>
            </p:cNvSpPr>
            <p:nvPr/>
          </p:nvSpPr>
          <p:spPr bwMode="auto">
            <a:xfrm>
              <a:off x="567056" y="2105232"/>
              <a:ext cx="1083214" cy="3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15/08/2022</a:t>
              </a:r>
            </a:p>
          </p:txBody>
        </p:sp>
      </p:grpSp>
      <p:grpSp>
        <p:nvGrpSpPr>
          <p:cNvPr id="16" name="Group 15">
            <a:extLst>
              <a:ext uri="{FF2B5EF4-FFF2-40B4-BE49-F238E27FC236}">
                <a16:creationId xmlns:a16="http://schemas.microsoft.com/office/drawing/2014/main" id="{95298726-0460-4476-80EF-F00EA27DCD4E}"/>
              </a:ext>
            </a:extLst>
          </p:cNvPr>
          <p:cNvGrpSpPr>
            <a:grpSpLocks/>
          </p:cNvGrpSpPr>
          <p:nvPr/>
        </p:nvGrpSpPr>
        <p:grpSpPr bwMode="auto">
          <a:xfrm>
            <a:off x="5537200" y="5175250"/>
            <a:ext cx="1098550" cy="1096963"/>
            <a:chOff x="567056" y="1759856"/>
            <a:chExt cx="1083214" cy="1107996"/>
          </a:xfrm>
        </p:grpSpPr>
        <p:sp>
          <p:nvSpPr>
            <p:cNvPr id="17" name="Oval 16">
              <a:extLst>
                <a:ext uri="{FF2B5EF4-FFF2-40B4-BE49-F238E27FC236}">
                  <a16:creationId xmlns:a16="http://schemas.microsoft.com/office/drawing/2014/main" id="{0DA409C4-2FDC-4831-B6B9-AEFE6EB9476A}"/>
                </a:ext>
              </a:extLst>
            </p:cNvPr>
            <p:cNvSpPr/>
            <p:nvPr/>
          </p:nvSpPr>
          <p:spPr>
            <a:xfrm>
              <a:off x="567056" y="1759856"/>
              <a:ext cx="1083214" cy="1107996"/>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8" name="Rectangle 7">
              <a:extLst>
                <a:ext uri="{FF2B5EF4-FFF2-40B4-BE49-F238E27FC236}">
                  <a16:creationId xmlns:a16="http://schemas.microsoft.com/office/drawing/2014/main" id="{4DFD1E0B-8893-4009-A6AB-9C6B3EC7664A}"/>
                </a:ext>
              </a:extLst>
            </p:cNvPr>
            <p:cNvSpPr>
              <a:spLocks noChangeArrowheads="1"/>
            </p:cNvSpPr>
            <p:nvPr/>
          </p:nvSpPr>
          <p:spPr bwMode="auto">
            <a:xfrm>
              <a:off x="567056" y="2035652"/>
              <a:ext cx="1083214" cy="3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22/08/2022</a:t>
              </a:r>
            </a:p>
          </p:txBody>
        </p:sp>
      </p:grpSp>
      <p:sp>
        <p:nvSpPr>
          <p:cNvPr id="19" name="Rectangle 7">
            <a:extLst>
              <a:ext uri="{FF2B5EF4-FFF2-40B4-BE49-F238E27FC236}">
                <a16:creationId xmlns:a16="http://schemas.microsoft.com/office/drawing/2014/main" id="{2BF6FEDF-BB56-47BC-AAF7-ABF09C4827A1}"/>
              </a:ext>
            </a:extLst>
          </p:cNvPr>
          <p:cNvSpPr>
            <a:spLocks noChangeArrowheads="1"/>
          </p:cNvSpPr>
          <p:nvPr/>
        </p:nvSpPr>
        <p:spPr bwMode="auto">
          <a:xfrm>
            <a:off x="6756400" y="5559425"/>
            <a:ext cx="4305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rtl="0" fontAlgn="base">
              <a:spcBef>
                <a:spcPts val="0"/>
              </a:spcBef>
              <a:spcAft>
                <a:spcPts val="0"/>
              </a:spcAft>
              <a:buFont typeface="Arial" panose="020B0604020202020204" pitchFamily="34" charset="0"/>
              <a:buChar char="•"/>
            </a:pPr>
            <a:r>
              <a:rPr lang="en-US" sz="1200" b="0" i="0" u="none" strike="noStrike" dirty="0">
                <a:effectLst/>
                <a:latin typeface="Raleway" pitchFamily="2" charset="0"/>
              </a:rPr>
              <a:t>Database</a:t>
            </a:r>
          </a:p>
          <a:p>
            <a:pPr rtl="0" fontAlgn="base">
              <a:spcBef>
                <a:spcPts val="0"/>
              </a:spcBef>
              <a:spcAft>
                <a:spcPts val="0"/>
              </a:spcAft>
              <a:buFont typeface="Arial" panose="020B0604020202020204" pitchFamily="34" charset="0"/>
              <a:buChar char="•"/>
            </a:pPr>
            <a:r>
              <a:rPr lang="en-US" sz="1200" b="0" i="0" u="none" strike="noStrike" dirty="0">
                <a:effectLst/>
                <a:latin typeface="Raleway" pitchFamily="2" charset="0"/>
              </a:rPr>
              <a:t>Custom-built software</a:t>
            </a:r>
          </a:p>
          <a:p>
            <a:pPr rtl="0" fontAlgn="base">
              <a:spcBef>
                <a:spcPts val="0"/>
              </a:spcBef>
              <a:spcAft>
                <a:spcPts val="0"/>
              </a:spcAft>
              <a:buFont typeface="Arial" panose="020B0604020202020204" pitchFamily="34" charset="0"/>
              <a:buChar char="•"/>
            </a:pPr>
            <a:r>
              <a:rPr lang="en-US" sz="1200" b="0" i="0" u="none" strike="noStrike" dirty="0">
                <a:effectLst/>
                <a:latin typeface="Raleway" pitchFamily="2" charset="0"/>
              </a:rPr>
              <a:t>User interface</a:t>
            </a:r>
          </a:p>
          <a:p>
            <a:pPr rtl="0" fontAlgn="base">
              <a:spcBef>
                <a:spcPts val="0"/>
              </a:spcBef>
              <a:spcAft>
                <a:spcPts val="0"/>
              </a:spcAft>
              <a:buFont typeface="Arial" panose="020B0604020202020204" pitchFamily="34" charset="0"/>
              <a:buChar char="•"/>
            </a:pPr>
            <a:r>
              <a:rPr lang="en-US" sz="1200" b="0" i="0" u="none" strike="noStrike" dirty="0">
                <a:effectLst/>
                <a:latin typeface="Raleway" pitchFamily="2" charset="0"/>
              </a:rPr>
              <a:t>Test plan</a:t>
            </a:r>
          </a:p>
        </p:txBody>
      </p:sp>
      <p:sp>
        <p:nvSpPr>
          <p:cNvPr id="20" name="Rectangle 7">
            <a:extLst>
              <a:ext uri="{FF2B5EF4-FFF2-40B4-BE49-F238E27FC236}">
                <a16:creationId xmlns:a16="http://schemas.microsoft.com/office/drawing/2014/main" id="{AEB5C989-4FB1-4E3C-B21C-BB1BA900F3E0}"/>
              </a:ext>
            </a:extLst>
          </p:cNvPr>
          <p:cNvSpPr>
            <a:spLocks noChangeArrowheads="1"/>
          </p:cNvSpPr>
          <p:nvPr/>
        </p:nvSpPr>
        <p:spPr bwMode="auto">
          <a:xfrm>
            <a:off x="6756400" y="5130800"/>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Construction And Testing</a:t>
            </a:r>
          </a:p>
        </p:txBody>
      </p:sp>
      <p:sp>
        <p:nvSpPr>
          <p:cNvPr id="21" name="Rectangle 7">
            <a:extLst>
              <a:ext uri="{FF2B5EF4-FFF2-40B4-BE49-F238E27FC236}">
                <a16:creationId xmlns:a16="http://schemas.microsoft.com/office/drawing/2014/main" id="{B935BF50-86CE-4B09-8CE5-772B4C74A505}"/>
              </a:ext>
            </a:extLst>
          </p:cNvPr>
          <p:cNvSpPr>
            <a:spLocks noChangeArrowheads="1"/>
          </p:cNvSpPr>
          <p:nvPr/>
        </p:nvSpPr>
        <p:spPr bwMode="auto">
          <a:xfrm>
            <a:off x="1130300" y="3930650"/>
            <a:ext cx="4305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lvl="2">
              <a:spcBef>
                <a:spcPts val="0"/>
              </a:spcBef>
              <a:spcAft>
                <a:spcPts val="0"/>
              </a:spcAft>
              <a:buFont typeface="Arial" panose="020B0604020202020204" pitchFamily="34" charset="0"/>
              <a:buChar char="•"/>
            </a:pPr>
            <a:r>
              <a:rPr lang="en-US" sz="1200" b="0" i="0" u="none" strike="noStrike" dirty="0">
                <a:effectLst/>
                <a:latin typeface="Raleway" pitchFamily="2" charset="0"/>
              </a:rPr>
              <a:t>Physical design models</a:t>
            </a:r>
          </a:p>
          <a:p>
            <a:pPr lvl="2">
              <a:spcBef>
                <a:spcPts val="0"/>
              </a:spcBef>
              <a:spcAft>
                <a:spcPts val="0"/>
              </a:spcAft>
              <a:buFont typeface="Arial" panose="020B0604020202020204" pitchFamily="34" charset="0"/>
              <a:buChar char="•"/>
            </a:pPr>
            <a:r>
              <a:rPr lang="en-US" sz="1200" b="0" i="0" u="none" strike="noStrike" dirty="0">
                <a:effectLst/>
                <a:latin typeface="Raleway" pitchFamily="2" charset="0"/>
              </a:rPr>
              <a:t>Detailed specifications</a:t>
            </a:r>
          </a:p>
          <a:p>
            <a:pPr lvl="2">
              <a:spcBef>
                <a:spcPts val="0"/>
              </a:spcBef>
              <a:spcAft>
                <a:spcPts val="0"/>
              </a:spcAft>
              <a:buFont typeface="Arial" panose="020B0604020202020204" pitchFamily="34" charset="0"/>
              <a:buChar char="•"/>
            </a:pPr>
            <a:r>
              <a:rPr lang="en-US" sz="1200" b="0" i="0" u="none" strike="noStrike" dirty="0">
                <a:effectLst/>
                <a:latin typeface="Raleway" pitchFamily="2" charset="0"/>
              </a:rPr>
              <a:t>Prototypes</a:t>
            </a:r>
          </a:p>
          <a:p>
            <a:pPr lvl="2">
              <a:spcBef>
                <a:spcPts val="0"/>
              </a:spcBef>
              <a:spcAft>
                <a:spcPts val="0"/>
              </a:spcAft>
              <a:buFont typeface="Arial" panose="020B0604020202020204" pitchFamily="34" charset="0"/>
              <a:buChar char="•"/>
            </a:pPr>
            <a:r>
              <a:rPr lang="en-US" sz="1200" b="0" i="0" u="none" strike="noStrike" dirty="0">
                <a:effectLst/>
                <a:latin typeface="Raleway" pitchFamily="2" charset="0"/>
              </a:rPr>
              <a:t>Redesigned business processes</a:t>
            </a:r>
          </a:p>
        </p:txBody>
      </p:sp>
      <p:sp>
        <p:nvSpPr>
          <p:cNvPr id="22" name="Rectangle 7">
            <a:extLst>
              <a:ext uri="{FF2B5EF4-FFF2-40B4-BE49-F238E27FC236}">
                <a16:creationId xmlns:a16="http://schemas.microsoft.com/office/drawing/2014/main" id="{1252398D-925C-4856-815C-9F3FB2A5831D}"/>
              </a:ext>
            </a:extLst>
          </p:cNvPr>
          <p:cNvSpPr>
            <a:spLocks noChangeArrowheads="1"/>
          </p:cNvSpPr>
          <p:nvPr/>
        </p:nvSpPr>
        <p:spPr bwMode="auto">
          <a:xfrm>
            <a:off x="1130300" y="3502025"/>
            <a:ext cx="4305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Physical Design And Integration</a:t>
            </a:r>
          </a:p>
        </p:txBody>
      </p:sp>
      <p:grpSp>
        <p:nvGrpSpPr>
          <p:cNvPr id="23" name="Group 22">
            <a:extLst>
              <a:ext uri="{FF2B5EF4-FFF2-40B4-BE49-F238E27FC236}">
                <a16:creationId xmlns:a16="http://schemas.microsoft.com/office/drawing/2014/main" id="{970C4C36-6BF4-44FA-9CBB-2CE56D942FF4}"/>
              </a:ext>
            </a:extLst>
          </p:cNvPr>
          <p:cNvGrpSpPr>
            <a:grpSpLocks/>
          </p:cNvGrpSpPr>
          <p:nvPr/>
        </p:nvGrpSpPr>
        <p:grpSpPr bwMode="auto">
          <a:xfrm>
            <a:off x="5554663" y="415925"/>
            <a:ext cx="1096962" cy="1096963"/>
            <a:chOff x="567056" y="1759856"/>
            <a:chExt cx="1083214" cy="1107996"/>
          </a:xfrm>
        </p:grpSpPr>
        <p:sp>
          <p:nvSpPr>
            <p:cNvPr id="24" name="Oval 23">
              <a:extLst>
                <a:ext uri="{FF2B5EF4-FFF2-40B4-BE49-F238E27FC236}">
                  <a16:creationId xmlns:a16="http://schemas.microsoft.com/office/drawing/2014/main" id="{5CEFDF63-B114-40F7-98B9-1A4EF742796D}"/>
                </a:ext>
              </a:extLst>
            </p:cNvPr>
            <p:cNvSpPr/>
            <p:nvPr/>
          </p:nvSpPr>
          <p:spPr>
            <a:xfrm>
              <a:off x="567056" y="1759856"/>
              <a:ext cx="1083214" cy="110799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5" name="Rectangle 7">
              <a:extLst>
                <a:ext uri="{FF2B5EF4-FFF2-40B4-BE49-F238E27FC236}">
                  <a16:creationId xmlns:a16="http://schemas.microsoft.com/office/drawing/2014/main" id="{F75D1503-5CEA-49A9-A130-6C780931B015}"/>
                </a:ext>
              </a:extLst>
            </p:cNvPr>
            <p:cNvSpPr>
              <a:spLocks noChangeArrowheads="1"/>
            </p:cNvSpPr>
            <p:nvPr/>
          </p:nvSpPr>
          <p:spPr bwMode="auto">
            <a:xfrm>
              <a:off x="567056" y="2082614"/>
              <a:ext cx="1083214" cy="3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09/05/2022</a:t>
              </a:r>
            </a:p>
          </p:txBody>
        </p:sp>
      </p:grpSp>
      <p:sp>
        <p:nvSpPr>
          <p:cNvPr id="26" name="Rectangle 7">
            <a:extLst>
              <a:ext uri="{FF2B5EF4-FFF2-40B4-BE49-F238E27FC236}">
                <a16:creationId xmlns:a16="http://schemas.microsoft.com/office/drawing/2014/main" id="{4DBE16AB-C088-4392-9DA0-21B15B427B62}"/>
              </a:ext>
            </a:extLst>
          </p:cNvPr>
          <p:cNvSpPr>
            <a:spLocks noChangeArrowheads="1"/>
          </p:cNvSpPr>
          <p:nvPr/>
        </p:nvSpPr>
        <p:spPr bwMode="auto">
          <a:xfrm>
            <a:off x="1146175" y="765175"/>
            <a:ext cx="4305300" cy="33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defTabSz="914377" eaLnBrk="1" fontAlgn="auto" hangingPunct="1">
              <a:lnSpc>
                <a:spcPct val="150000"/>
              </a:lnSpc>
              <a:spcBef>
                <a:spcPts val="0"/>
              </a:spcBef>
              <a:spcAft>
                <a:spcPts val="0"/>
              </a:spcAft>
              <a:defRPr/>
            </a:pPr>
            <a:r>
              <a:rPr lang="en-US" sz="1200" b="0" i="0" u="none" strike="noStrike" dirty="0">
                <a:effectLst/>
                <a:latin typeface="Raleway" pitchFamily="2" charset="0"/>
              </a:rPr>
              <a:t>Specifications and the logical system modules</a:t>
            </a:r>
            <a:endParaRPr lang="en-US" sz="1200" dirty="0">
              <a:latin typeface="Raleway" pitchFamily="2" charset="0"/>
            </a:endParaRPr>
          </a:p>
        </p:txBody>
      </p:sp>
      <p:sp>
        <p:nvSpPr>
          <p:cNvPr id="27" name="Rectangle 7">
            <a:extLst>
              <a:ext uri="{FF2B5EF4-FFF2-40B4-BE49-F238E27FC236}">
                <a16:creationId xmlns:a16="http://schemas.microsoft.com/office/drawing/2014/main" id="{9883F528-9941-46CB-B752-39BE3E50183D}"/>
              </a:ext>
            </a:extLst>
          </p:cNvPr>
          <p:cNvSpPr>
            <a:spLocks noChangeArrowheads="1"/>
          </p:cNvSpPr>
          <p:nvPr/>
        </p:nvSpPr>
        <p:spPr bwMode="auto">
          <a:xfrm>
            <a:off x="1146175" y="338138"/>
            <a:ext cx="43053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Logical Design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37A828-9BA6-4E1E-B8E9-A0171A6C45F5}"/>
              </a:ext>
            </a:extLst>
          </p:cNvPr>
          <p:cNvCxnSpPr>
            <a:cxnSpLocks/>
          </p:cNvCxnSpPr>
          <p:nvPr/>
        </p:nvCxnSpPr>
        <p:spPr>
          <a:xfrm>
            <a:off x="6096000" y="0"/>
            <a:ext cx="39550" cy="267096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98E8417-C748-4D40-9922-E8F8665F0971}"/>
              </a:ext>
            </a:extLst>
          </p:cNvPr>
          <p:cNvGrpSpPr>
            <a:grpSpLocks/>
          </p:cNvGrpSpPr>
          <p:nvPr/>
        </p:nvGrpSpPr>
        <p:grpSpPr bwMode="auto">
          <a:xfrm>
            <a:off x="5567294" y="1574005"/>
            <a:ext cx="1096962" cy="1096963"/>
            <a:chOff x="579529" y="2929584"/>
            <a:chExt cx="1083214" cy="1107996"/>
          </a:xfrm>
        </p:grpSpPr>
        <p:sp>
          <p:nvSpPr>
            <p:cNvPr id="21" name="Oval 20">
              <a:extLst>
                <a:ext uri="{FF2B5EF4-FFF2-40B4-BE49-F238E27FC236}">
                  <a16:creationId xmlns:a16="http://schemas.microsoft.com/office/drawing/2014/main" id="{100F5C15-BB70-4A40-85DA-A6C6E3269E20}"/>
                </a:ext>
              </a:extLst>
            </p:cNvPr>
            <p:cNvSpPr/>
            <p:nvPr/>
          </p:nvSpPr>
          <p:spPr>
            <a:xfrm>
              <a:off x="579529" y="2929584"/>
              <a:ext cx="1083214" cy="1107996"/>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2" name="Rectangle 7">
              <a:extLst>
                <a:ext uri="{FF2B5EF4-FFF2-40B4-BE49-F238E27FC236}">
                  <a16:creationId xmlns:a16="http://schemas.microsoft.com/office/drawing/2014/main" id="{6C9DC63A-4B79-4E08-BEB4-08C3F3BFED1E}"/>
                </a:ext>
              </a:extLst>
            </p:cNvPr>
            <p:cNvSpPr>
              <a:spLocks noChangeArrowheads="1"/>
            </p:cNvSpPr>
            <p:nvPr/>
          </p:nvSpPr>
          <p:spPr bwMode="auto">
            <a:xfrm>
              <a:off x="579529" y="3234704"/>
              <a:ext cx="1083214" cy="3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dirty="0">
                  <a:solidFill>
                    <a:schemeClr val="tx1">
                      <a:lumMod val="95000"/>
                      <a:lumOff val="5000"/>
                    </a:schemeClr>
                  </a:solidFill>
                  <a:latin typeface="Raleway" panose="020B0503030101060003" pitchFamily="34" charset="0"/>
                </a:rPr>
                <a:t>14/09/2022</a:t>
              </a:r>
            </a:p>
          </p:txBody>
        </p:sp>
      </p:grpSp>
      <p:sp>
        <p:nvSpPr>
          <p:cNvPr id="23" name="Rectangle 7">
            <a:extLst>
              <a:ext uri="{FF2B5EF4-FFF2-40B4-BE49-F238E27FC236}">
                <a16:creationId xmlns:a16="http://schemas.microsoft.com/office/drawing/2014/main" id="{4728BFEC-8572-472F-A1D5-038307954D53}"/>
              </a:ext>
            </a:extLst>
          </p:cNvPr>
          <p:cNvSpPr>
            <a:spLocks noChangeArrowheads="1"/>
          </p:cNvSpPr>
          <p:nvPr/>
        </p:nvSpPr>
        <p:spPr bwMode="auto">
          <a:xfrm>
            <a:off x="1364456" y="2044530"/>
            <a:ext cx="4305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lvl="5">
              <a:spcBef>
                <a:spcPts val="0"/>
              </a:spcBef>
              <a:spcAft>
                <a:spcPts val="0"/>
              </a:spcAft>
              <a:buFont typeface="Arial" panose="020B0604020202020204" pitchFamily="34" charset="0"/>
              <a:buChar char="•"/>
            </a:pPr>
            <a:r>
              <a:rPr lang="en-US" sz="1200" b="0" i="0" u="none" strike="noStrike" dirty="0">
                <a:effectLst/>
                <a:latin typeface="Raleway" pitchFamily="2" charset="0"/>
              </a:rPr>
              <a:t>Operation manual</a:t>
            </a:r>
          </a:p>
          <a:p>
            <a:pPr lvl="5">
              <a:spcBef>
                <a:spcPts val="0"/>
              </a:spcBef>
              <a:spcAft>
                <a:spcPts val="0"/>
              </a:spcAft>
              <a:buFont typeface="Arial" panose="020B0604020202020204" pitchFamily="34" charset="0"/>
              <a:buChar char="•"/>
            </a:pPr>
            <a:r>
              <a:rPr lang="en-US" sz="1200" b="0" i="0" u="none" strike="noStrike" dirty="0">
                <a:effectLst/>
                <a:latin typeface="Raleway" pitchFamily="2" charset="0"/>
              </a:rPr>
              <a:t>Updated logical and physical system models</a:t>
            </a:r>
          </a:p>
        </p:txBody>
      </p:sp>
      <p:sp>
        <p:nvSpPr>
          <p:cNvPr id="24" name="Rectangle 7">
            <a:extLst>
              <a:ext uri="{FF2B5EF4-FFF2-40B4-BE49-F238E27FC236}">
                <a16:creationId xmlns:a16="http://schemas.microsoft.com/office/drawing/2014/main" id="{6557986C-33CB-48FE-93B0-BA9877D09F21}"/>
              </a:ext>
            </a:extLst>
          </p:cNvPr>
          <p:cNvSpPr>
            <a:spLocks noChangeArrowheads="1"/>
          </p:cNvSpPr>
          <p:nvPr/>
        </p:nvSpPr>
        <p:spPr bwMode="auto">
          <a:xfrm>
            <a:off x="1054031" y="1601709"/>
            <a:ext cx="43053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Installation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651415-24F6-4F48-B201-6865FE1073DC}"/>
              </a:ext>
            </a:extLst>
          </p:cNvPr>
          <p:cNvGrpSpPr>
            <a:grpSpLocks/>
          </p:cNvGrpSpPr>
          <p:nvPr/>
        </p:nvGrpSpPr>
        <p:grpSpPr bwMode="auto">
          <a:xfrm>
            <a:off x="1508125" y="1352719"/>
            <a:ext cx="9175750" cy="2741613"/>
            <a:chOff x="2477730" y="3952567"/>
            <a:chExt cx="19435420" cy="5809548"/>
          </a:xfrm>
        </p:grpSpPr>
        <p:grpSp>
          <p:nvGrpSpPr>
            <p:cNvPr id="60430" name="Group 4">
              <a:extLst>
                <a:ext uri="{FF2B5EF4-FFF2-40B4-BE49-F238E27FC236}">
                  <a16:creationId xmlns:a16="http://schemas.microsoft.com/office/drawing/2014/main" id="{97457A8E-F0B2-4594-ABF6-ED5B96133D70}"/>
                </a:ext>
              </a:extLst>
            </p:cNvPr>
            <p:cNvGrpSpPr>
              <a:grpSpLocks/>
            </p:cNvGrpSpPr>
            <p:nvPr/>
          </p:nvGrpSpPr>
          <p:grpSpPr bwMode="auto">
            <a:xfrm>
              <a:off x="2477730" y="3952567"/>
              <a:ext cx="19435420" cy="1858297"/>
              <a:chOff x="2477730" y="3952567"/>
              <a:chExt cx="19435420" cy="1858297"/>
            </a:xfrm>
          </p:grpSpPr>
          <p:sp>
            <p:nvSpPr>
              <p:cNvPr id="22" name="Rounded Rectangle 21">
                <a:extLst>
                  <a:ext uri="{FF2B5EF4-FFF2-40B4-BE49-F238E27FC236}">
                    <a16:creationId xmlns:a16="http://schemas.microsoft.com/office/drawing/2014/main" id="{B3AB2A98-9DDE-4137-983D-6F44541541E2}"/>
                  </a:ext>
                </a:extLst>
              </p:cNvPr>
              <p:cNvSpPr/>
              <p:nvPr/>
            </p:nvSpPr>
            <p:spPr>
              <a:xfrm>
                <a:off x="2477730" y="3952567"/>
                <a:ext cx="2330234" cy="185690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3" name="Rectangle 22">
                <a:extLst>
                  <a:ext uri="{FF2B5EF4-FFF2-40B4-BE49-F238E27FC236}">
                    <a16:creationId xmlns:a16="http://schemas.microsoft.com/office/drawing/2014/main" id="{1424198C-D0CF-4804-8AB0-2A9EC3CD57C1}"/>
                  </a:ext>
                </a:extLst>
              </p:cNvPr>
              <p:cNvSpPr/>
              <p:nvPr/>
            </p:nvSpPr>
            <p:spPr>
              <a:xfrm>
                <a:off x="3341901" y="3952567"/>
                <a:ext cx="4024947" cy="1856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4" name="Rectangle 23">
                <a:extLst>
                  <a:ext uri="{FF2B5EF4-FFF2-40B4-BE49-F238E27FC236}">
                    <a16:creationId xmlns:a16="http://schemas.microsoft.com/office/drawing/2014/main" id="{362AD8E7-DC12-4A19-BC41-3466A15F999C}"/>
                  </a:ext>
                </a:extLst>
              </p:cNvPr>
              <p:cNvSpPr/>
              <p:nvPr/>
            </p:nvSpPr>
            <p:spPr>
              <a:xfrm>
                <a:off x="7366848" y="3952567"/>
                <a:ext cx="4021585" cy="1856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5" name="Rectangle 24">
                <a:extLst>
                  <a:ext uri="{FF2B5EF4-FFF2-40B4-BE49-F238E27FC236}">
                    <a16:creationId xmlns:a16="http://schemas.microsoft.com/office/drawing/2014/main" id="{5C8D60C5-EFB9-4D15-B2F6-F6CCAC78A2F7}"/>
                  </a:ext>
                </a:extLst>
              </p:cNvPr>
              <p:cNvSpPr/>
              <p:nvPr/>
            </p:nvSpPr>
            <p:spPr>
              <a:xfrm>
                <a:off x="11388433" y="3952567"/>
                <a:ext cx="4024949" cy="18569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6" name="Rectangle 25">
                <a:extLst>
                  <a:ext uri="{FF2B5EF4-FFF2-40B4-BE49-F238E27FC236}">
                    <a16:creationId xmlns:a16="http://schemas.microsoft.com/office/drawing/2014/main" id="{000CD0D0-429F-42DD-8EB7-61C4395862C7}"/>
                  </a:ext>
                </a:extLst>
              </p:cNvPr>
              <p:cNvSpPr/>
              <p:nvPr/>
            </p:nvSpPr>
            <p:spPr>
              <a:xfrm>
                <a:off x="15413382" y="3952567"/>
                <a:ext cx="4021585" cy="18569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7" name="Isosceles Triangle 26">
                <a:extLst>
                  <a:ext uri="{FF2B5EF4-FFF2-40B4-BE49-F238E27FC236}">
                    <a16:creationId xmlns:a16="http://schemas.microsoft.com/office/drawing/2014/main" id="{8DD05AE9-9A12-4861-BD81-7D4F213884F2}"/>
                  </a:ext>
                </a:extLst>
              </p:cNvPr>
              <p:cNvSpPr/>
              <p:nvPr/>
            </p:nvSpPr>
            <p:spPr>
              <a:xfrm rot="5400000">
                <a:off x="19745608" y="3641926"/>
                <a:ext cx="1856903" cy="247818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8" name="Isosceles Triangle 27">
                <a:extLst>
                  <a:ext uri="{FF2B5EF4-FFF2-40B4-BE49-F238E27FC236}">
                    <a16:creationId xmlns:a16="http://schemas.microsoft.com/office/drawing/2014/main" id="{32931AFB-68AE-4B6A-BFB6-CFCEFFA60949}"/>
                  </a:ext>
                </a:extLst>
              </p:cNvPr>
              <p:cNvSpPr/>
              <p:nvPr/>
            </p:nvSpPr>
            <p:spPr>
              <a:xfrm rot="5400000">
                <a:off x="21142992" y="4440526"/>
                <a:ext cx="659335" cy="88098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grpSp>
        <p:sp>
          <p:nvSpPr>
            <p:cNvPr id="6" name="TextBox 9">
              <a:extLst>
                <a:ext uri="{FF2B5EF4-FFF2-40B4-BE49-F238E27FC236}">
                  <a16:creationId xmlns:a16="http://schemas.microsoft.com/office/drawing/2014/main" id="{28944F74-F8B9-41C7-B606-700955ED95D4}"/>
                </a:ext>
              </a:extLst>
            </p:cNvPr>
            <p:cNvSpPr txBox="1">
              <a:spLocks noChangeArrowheads="1"/>
            </p:cNvSpPr>
            <p:nvPr/>
          </p:nvSpPr>
          <p:spPr bwMode="auto">
            <a:xfrm>
              <a:off x="3341901" y="4473981"/>
              <a:ext cx="4024947" cy="84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spcBef>
                  <a:spcPts val="0"/>
                </a:spcBef>
                <a:spcAft>
                  <a:spcPts val="0"/>
                </a:spcAft>
                <a:defRPr/>
              </a:pPr>
              <a:endParaRPr lang="en-US" sz="2000" dirty="0">
                <a:solidFill>
                  <a:schemeClr val="bg1"/>
                </a:solidFill>
                <a:latin typeface="+mj-lt"/>
              </a:endParaRPr>
            </a:p>
          </p:txBody>
        </p:sp>
        <p:sp>
          <p:nvSpPr>
            <p:cNvPr id="7" name="TextBox 9">
              <a:extLst>
                <a:ext uri="{FF2B5EF4-FFF2-40B4-BE49-F238E27FC236}">
                  <a16:creationId xmlns:a16="http://schemas.microsoft.com/office/drawing/2014/main" id="{BD88850B-E591-4DA3-B8C1-3FF5A3C5C68F}"/>
                </a:ext>
              </a:extLst>
            </p:cNvPr>
            <p:cNvSpPr txBox="1">
              <a:spLocks noChangeArrowheads="1"/>
            </p:cNvSpPr>
            <p:nvPr/>
          </p:nvSpPr>
          <p:spPr bwMode="auto">
            <a:xfrm>
              <a:off x="7366848" y="4484072"/>
              <a:ext cx="4021585" cy="8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spcBef>
                  <a:spcPts val="0"/>
                </a:spcBef>
                <a:spcAft>
                  <a:spcPts val="0"/>
                </a:spcAft>
                <a:defRPr/>
              </a:pPr>
              <a:r>
                <a:rPr lang="en-US" sz="2000" dirty="0">
                  <a:solidFill>
                    <a:schemeClr val="bg1"/>
                  </a:solidFill>
                  <a:latin typeface="+mj-lt"/>
                </a:rPr>
                <a:t>R42 444</a:t>
              </a:r>
            </a:p>
          </p:txBody>
        </p:sp>
        <p:sp>
          <p:nvSpPr>
            <p:cNvPr id="8" name="TextBox 9">
              <a:extLst>
                <a:ext uri="{FF2B5EF4-FFF2-40B4-BE49-F238E27FC236}">
                  <a16:creationId xmlns:a16="http://schemas.microsoft.com/office/drawing/2014/main" id="{B3DD18E4-27EB-43A8-9ED5-1B140BD06776}"/>
                </a:ext>
              </a:extLst>
            </p:cNvPr>
            <p:cNvSpPr txBox="1">
              <a:spLocks noChangeArrowheads="1"/>
            </p:cNvSpPr>
            <p:nvPr/>
          </p:nvSpPr>
          <p:spPr bwMode="auto">
            <a:xfrm>
              <a:off x="11388433" y="4484072"/>
              <a:ext cx="4024949" cy="8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spcBef>
                  <a:spcPts val="0"/>
                </a:spcBef>
                <a:spcAft>
                  <a:spcPts val="0"/>
                </a:spcAft>
                <a:defRPr/>
              </a:pPr>
              <a:r>
                <a:rPr lang="en-US" sz="2000" dirty="0">
                  <a:solidFill>
                    <a:schemeClr val="bg1"/>
                  </a:solidFill>
                  <a:latin typeface="+mj-lt"/>
                </a:rPr>
                <a:t>R340 200</a:t>
              </a:r>
            </a:p>
          </p:txBody>
        </p:sp>
        <p:sp>
          <p:nvSpPr>
            <p:cNvPr id="9" name="TextBox 9">
              <a:extLst>
                <a:ext uri="{FF2B5EF4-FFF2-40B4-BE49-F238E27FC236}">
                  <a16:creationId xmlns:a16="http://schemas.microsoft.com/office/drawing/2014/main" id="{C08EA5B7-C894-46BF-9E55-9918B16277D0}"/>
                </a:ext>
              </a:extLst>
            </p:cNvPr>
            <p:cNvSpPr txBox="1">
              <a:spLocks noChangeArrowheads="1"/>
            </p:cNvSpPr>
            <p:nvPr/>
          </p:nvSpPr>
          <p:spPr bwMode="auto">
            <a:xfrm>
              <a:off x="15413382" y="4484072"/>
              <a:ext cx="4021585" cy="8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spcBef>
                  <a:spcPts val="0"/>
                </a:spcBef>
                <a:spcAft>
                  <a:spcPts val="0"/>
                </a:spcAft>
                <a:defRPr/>
              </a:pPr>
              <a:r>
                <a:rPr lang="en-US" sz="2000" dirty="0">
                  <a:solidFill>
                    <a:schemeClr val="bg1"/>
                  </a:solidFill>
                  <a:latin typeface="+mj-lt"/>
                </a:rPr>
                <a:t>R382 644</a:t>
              </a:r>
            </a:p>
          </p:txBody>
        </p:sp>
        <p:sp>
          <p:nvSpPr>
            <p:cNvPr id="10" name="Oval 9">
              <a:extLst>
                <a:ext uri="{FF2B5EF4-FFF2-40B4-BE49-F238E27FC236}">
                  <a16:creationId xmlns:a16="http://schemas.microsoft.com/office/drawing/2014/main" id="{9A42EFCA-33B1-42DD-B7A5-5FC3EA60B9C6}"/>
                </a:ext>
              </a:extLst>
            </p:cNvPr>
            <p:cNvSpPr/>
            <p:nvPr/>
          </p:nvSpPr>
          <p:spPr>
            <a:xfrm>
              <a:off x="9219603" y="5923844"/>
              <a:ext cx="366515" cy="366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cxnSp>
          <p:nvCxnSpPr>
            <p:cNvPr id="11" name="Straight Connector 10">
              <a:extLst>
                <a:ext uri="{FF2B5EF4-FFF2-40B4-BE49-F238E27FC236}">
                  <a16:creationId xmlns:a16="http://schemas.microsoft.com/office/drawing/2014/main" id="{42B3FE89-AF6B-4C0D-A5B1-89574937AEE8}"/>
                </a:ext>
              </a:extLst>
            </p:cNvPr>
            <p:cNvCxnSpPr/>
            <p:nvPr/>
          </p:nvCxnSpPr>
          <p:spPr>
            <a:xfrm flipV="1">
              <a:off x="9404541" y="6290516"/>
              <a:ext cx="0" cy="7838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31B3642-1260-467D-A181-3D39B405267D}"/>
                </a:ext>
              </a:extLst>
            </p:cNvPr>
            <p:cNvSpPr/>
            <p:nvPr/>
          </p:nvSpPr>
          <p:spPr>
            <a:xfrm>
              <a:off x="8947237" y="7050769"/>
              <a:ext cx="914608" cy="9149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3" name="Oval 12">
              <a:extLst>
                <a:ext uri="{FF2B5EF4-FFF2-40B4-BE49-F238E27FC236}">
                  <a16:creationId xmlns:a16="http://schemas.microsoft.com/office/drawing/2014/main" id="{0E5A1160-F514-4718-9E85-79BD35CE3103}"/>
                </a:ext>
              </a:extLst>
            </p:cNvPr>
            <p:cNvSpPr/>
            <p:nvPr/>
          </p:nvSpPr>
          <p:spPr>
            <a:xfrm>
              <a:off x="17279584" y="5957483"/>
              <a:ext cx="363153" cy="3666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cxnSp>
          <p:nvCxnSpPr>
            <p:cNvPr id="14" name="Straight Connector 13">
              <a:extLst>
                <a:ext uri="{FF2B5EF4-FFF2-40B4-BE49-F238E27FC236}">
                  <a16:creationId xmlns:a16="http://schemas.microsoft.com/office/drawing/2014/main" id="{AE855D6A-2FEC-4F1A-A9BB-7C039C156C85}"/>
                </a:ext>
              </a:extLst>
            </p:cNvPr>
            <p:cNvCxnSpPr/>
            <p:nvPr/>
          </p:nvCxnSpPr>
          <p:spPr>
            <a:xfrm flipV="1">
              <a:off x="17461161" y="6324155"/>
              <a:ext cx="0" cy="783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2386F64-B194-4C20-BDBB-F546D419E888}"/>
                </a:ext>
              </a:extLst>
            </p:cNvPr>
            <p:cNvSpPr/>
            <p:nvPr/>
          </p:nvSpPr>
          <p:spPr>
            <a:xfrm>
              <a:off x="17003857" y="7087772"/>
              <a:ext cx="914608" cy="9116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6" name="Oval 15">
              <a:extLst>
                <a:ext uri="{FF2B5EF4-FFF2-40B4-BE49-F238E27FC236}">
                  <a16:creationId xmlns:a16="http://schemas.microsoft.com/office/drawing/2014/main" id="{7D3673B6-8808-4976-8B9E-64B7A590C812}"/>
                </a:ext>
              </a:extLst>
            </p:cNvPr>
            <p:cNvSpPr/>
            <p:nvPr/>
          </p:nvSpPr>
          <p:spPr>
            <a:xfrm>
              <a:off x="13251274" y="5920481"/>
              <a:ext cx="363153" cy="3666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cxnSp>
          <p:nvCxnSpPr>
            <p:cNvPr id="17" name="Straight Connector 16">
              <a:extLst>
                <a:ext uri="{FF2B5EF4-FFF2-40B4-BE49-F238E27FC236}">
                  <a16:creationId xmlns:a16="http://schemas.microsoft.com/office/drawing/2014/main" id="{E42C05B7-EB0F-4498-9953-6542D26C01E5}"/>
                </a:ext>
              </a:extLst>
            </p:cNvPr>
            <p:cNvCxnSpPr/>
            <p:nvPr/>
          </p:nvCxnSpPr>
          <p:spPr>
            <a:xfrm flipV="1">
              <a:off x="13432851" y="6287151"/>
              <a:ext cx="0" cy="26507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4FCC7FE-4A31-4EC1-B3DD-F686E3EA9A7D}"/>
                </a:ext>
              </a:extLst>
            </p:cNvPr>
            <p:cNvSpPr/>
            <p:nvPr/>
          </p:nvSpPr>
          <p:spPr>
            <a:xfrm>
              <a:off x="12975547" y="8847120"/>
              <a:ext cx="914608" cy="9149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9" name="Oval 18">
              <a:extLst>
                <a:ext uri="{FF2B5EF4-FFF2-40B4-BE49-F238E27FC236}">
                  <a16:creationId xmlns:a16="http://schemas.microsoft.com/office/drawing/2014/main" id="{2E0D810A-463E-45AB-9DFE-7BEE3E67C8AF}"/>
                </a:ext>
              </a:extLst>
            </p:cNvPr>
            <p:cNvSpPr/>
            <p:nvPr/>
          </p:nvSpPr>
          <p:spPr>
            <a:xfrm>
              <a:off x="5110592" y="5957483"/>
              <a:ext cx="363153" cy="366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cxnSp>
          <p:nvCxnSpPr>
            <p:cNvPr id="20" name="Straight Connector 19">
              <a:extLst>
                <a:ext uri="{FF2B5EF4-FFF2-40B4-BE49-F238E27FC236}">
                  <a16:creationId xmlns:a16="http://schemas.microsoft.com/office/drawing/2014/main" id="{AD4B5552-A51B-4F6C-B2E0-0BAB9BE7C557}"/>
                </a:ext>
              </a:extLst>
            </p:cNvPr>
            <p:cNvCxnSpPr/>
            <p:nvPr/>
          </p:nvCxnSpPr>
          <p:spPr>
            <a:xfrm flipV="1">
              <a:off x="5292168" y="6324155"/>
              <a:ext cx="0" cy="26507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02609EE-0AAC-467E-8A2B-1840C9B74831}"/>
                </a:ext>
              </a:extLst>
            </p:cNvPr>
            <p:cNvSpPr/>
            <p:nvPr/>
          </p:nvSpPr>
          <p:spPr>
            <a:xfrm>
              <a:off x="4834864" y="8454586"/>
              <a:ext cx="914608" cy="914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grpSp>
      <p:sp>
        <p:nvSpPr>
          <p:cNvPr id="29" name="Rectangle 7">
            <a:extLst>
              <a:ext uri="{FF2B5EF4-FFF2-40B4-BE49-F238E27FC236}">
                <a16:creationId xmlns:a16="http://schemas.microsoft.com/office/drawing/2014/main" id="{953B23C0-0663-48B5-9918-045C76961FC3}"/>
              </a:ext>
            </a:extLst>
          </p:cNvPr>
          <p:cNvSpPr>
            <a:spLocks noChangeArrowheads="1"/>
          </p:cNvSpPr>
          <p:nvPr/>
        </p:nvSpPr>
        <p:spPr bwMode="auto">
          <a:xfrm>
            <a:off x="1971676" y="4289615"/>
            <a:ext cx="18827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dirty="0">
                <a:latin typeface="Raleway" pitchFamily="2" charset="0"/>
              </a:rPr>
              <a:t>Laboratory director – 15% of 1 person working 8 hours a day for 6 months @R127/hour </a:t>
            </a:r>
          </a:p>
          <a:p>
            <a:r>
              <a:rPr lang="en-US" sz="1200" dirty="0">
                <a:latin typeface="Raleway" pitchFamily="2" charset="0"/>
              </a:rPr>
              <a:t>=R20 574</a:t>
            </a:r>
          </a:p>
          <a:p>
            <a:r>
              <a:rPr lang="en-US" sz="1200" dirty="0">
                <a:latin typeface="Raleway" pitchFamily="2" charset="0"/>
              </a:rPr>
              <a:t>Lab Assistant-</a:t>
            </a:r>
          </a:p>
          <a:p>
            <a:r>
              <a:rPr lang="en-US" sz="1200" i="0" u="none" strike="noStrike" dirty="0">
                <a:effectLst/>
                <a:latin typeface="Raleway" pitchFamily="2" charset="0"/>
              </a:rPr>
              <a:t>Laboratory assistants - 15% of 3 person working 8 hours a day for 6 months @ R45 / hour</a:t>
            </a:r>
          </a:p>
          <a:p>
            <a:r>
              <a:rPr lang="en-US" sz="1200" dirty="0">
                <a:latin typeface="Raleway" pitchFamily="2" charset="0"/>
              </a:rPr>
              <a:t>R21 870</a:t>
            </a:r>
          </a:p>
          <a:p>
            <a:endParaRPr lang="en-US" sz="1200" dirty="0">
              <a:latin typeface="Raleway" pitchFamily="2" charset="0"/>
            </a:endParaRPr>
          </a:p>
          <a:p>
            <a:br>
              <a:rPr lang="en-US" sz="1200" dirty="0">
                <a:latin typeface="Raleway" pitchFamily="2" charset="0"/>
              </a:rPr>
            </a:br>
            <a:endParaRPr lang="en-US" sz="1200" dirty="0">
              <a:latin typeface="Raleway" pitchFamily="2" charset="0"/>
            </a:endParaRPr>
          </a:p>
        </p:txBody>
      </p:sp>
      <p:sp>
        <p:nvSpPr>
          <p:cNvPr id="30" name="Rectangle 7">
            <a:extLst>
              <a:ext uri="{FF2B5EF4-FFF2-40B4-BE49-F238E27FC236}">
                <a16:creationId xmlns:a16="http://schemas.microsoft.com/office/drawing/2014/main" id="{29AFF987-0677-4238-A160-43BA35E5368A}"/>
              </a:ext>
            </a:extLst>
          </p:cNvPr>
          <p:cNvSpPr>
            <a:spLocks noChangeArrowheads="1"/>
          </p:cNvSpPr>
          <p:nvPr/>
        </p:nvSpPr>
        <p:spPr bwMode="auto">
          <a:xfrm>
            <a:off x="1895475" y="3830072"/>
            <a:ext cx="1882775"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Hours</a:t>
            </a:r>
          </a:p>
        </p:txBody>
      </p:sp>
      <p:sp>
        <p:nvSpPr>
          <p:cNvPr id="32" name="Rectangle 7">
            <a:extLst>
              <a:ext uri="{FF2B5EF4-FFF2-40B4-BE49-F238E27FC236}">
                <a16:creationId xmlns:a16="http://schemas.microsoft.com/office/drawing/2014/main" id="{1DAD75B1-65D7-4227-99AC-B1B9309924C2}"/>
              </a:ext>
            </a:extLst>
          </p:cNvPr>
          <p:cNvSpPr>
            <a:spLocks noChangeArrowheads="1"/>
          </p:cNvSpPr>
          <p:nvPr/>
        </p:nvSpPr>
        <p:spPr bwMode="auto">
          <a:xfrm>
            <a:off x="3866488" y="3227316"/>
            <a:ext cx="1884362"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Internal Cost</a:t>
            </a:r>
          </a:p>
        </p:txBody>
      </p:sp>
      <p:sp>
        <p:nvSpPr>
          <p:cNvPr id="33" name="Rectangle 7">
            <a:extLst>
              <a:ext uri="{FF2B5EF4-FFF2-40B4-BE49-F238E27FC236}">
                <a16:creationId xmlns:a16="http://schemas.microsoft.com/office/drawing/2014/main" id="{04E46509-9B7A-4611-B6B9-A89620D26AA8}"/>
              </a:ext>
            </a:extLst>
          </p:cNvPr>
          <p:cNvSpPr>
            <a:spLocks noChangeArrowheads="1"/>
          </p:cNvSpPr>
          <p:nvPr/>
        </p:nvSpPr>
        <p:spPr bwMode="auto">
          <a:xfrm>
            <a:off x="5824537" y="5353731"/>
            <a:ext cx="1882775" cy="89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1200" i="0" u="none" strike="noStrike" dirty="0">
                <a:effectLst/>
                <a:latin typeface="Raleway" pitchFamily="2" charset="0"/>
              </a:rPr>
              <a:t>6 people working for 3 hours a day for 6 months @ R140/hour</a:t>
            </a:r>
            <a:endParaRPr lang="en-US" sz="1200" dirty="0">
              <a:latin typeface="Raleway" pitchFamily="2" charset="0"/>
            </a:endParaRPr>
          </a:p>
        </p:txBody>
      </p:sp>
      <p:sp>
        <p:nvSpPr>
          <p:cNvPr id="34" name="Rectangle 7">
            <a:extLst>
              <a:ext uri="{FF2B5EF4-FFF2-40B4-BE49-F238E27FC236}">
                <a16:creationId xmlns:a16="http://schemas.microsoft.com/office/drawing/2014/main" id="{6CC836E4-E581-4E39-A145-EE52096CF151}"/>
              </a:ext>
            </a:extLst>
          </p:cNvPr>
          <p:cNvSpPr>
            <a:spLocks noChangeArrowheads="1"/>
          </p:cNvSpPr>
          <p:nvPr/>
        </p:nvSpPr>
        <p:spPr bwMode="auto">
          <a:xfrm>
            <a:off x="5738813" y="4465638"/>
            <a:ext cx="1882775" cy="9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Consultant Cost</a:t>
            </a:r>
          </a:p>
        </p:txBody>
      </p:sp>
      <p:sp>
        <p:nvSpPr>
          <p:cNvPr id="36" name="Rectangle 7">
            <a:extLst>
              <a:ext uri="{FF2B5EF4-FFF2-40B4-BE49-F238E27FC236}">
                <a16:creationId xmlns:a16="http://schemas.microsoft.com/office/drawing/2014/main" id="{DCBFBE10-8998-4BF7-9AC7-120F175A055E}"/>
              </a:ext>
            </a:extLst>
          </p:cNvPr>
          <p:cNvSpPr>
            <a:spLocks noChangeArrowheads="1"/>
          </p:cNvSpPr>
          <p:nvPr/>
        </p:nvSpPr>
        <p:spPr bwMode="auto">
          <a:xfrm>
            <a:off x="7621588" y="3595688"/>
            <a:ext cx="1884362" cy="9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sz="2000" dirty="0">
                <a:solidFill>
                  <a:schemeClr val="tx1">
                    <a:lumMod val="95000"/>
                    <a:lumOff val="5000"/>
                  </a:schemeClr>
                </a:solidFill>
                <a:latin typeface="Raleway" panose="020B0503030101060003" pitchFamily="34" charset="0"/>
              </a:rPr>
              <a:t>Total Project Cost</a:t>
            </a:r>
          </a:p>
        </p:txBody>
      </p:sp>
      <p:grpSp>
        <p:nvGrpSpPr>
          <p:cNvPr id="60427" name="Group 36">
            <a:extLst>
              <a:ext uri="{FF2B5EF4-FFF2-40B4-BE49-F238E27FC236}">
                <a16:creationId xmlns:a16="http://schemas.microsoft.com/office/drawing/2014/main" id="{F1E289CC-19B3-43E4-ACB7-8050E6755C93}"/>
              </a:ext>
            </a:extLst>
          </p:cNvPr>
          <p:cNvGrpSpPr>
            <a:grpSpLocks/>
          </p:cNvGrpSpPr>
          <p:nvPr/>
        </p:nvGrpSpPr>
        <p:grpSpPr bwMode="auto">
          <a:xfrm>
            <a:off x="566738" y="407988"/>
            <a:ext cx="11058525" cy="1043324"/>
            <a:chOff x="567056" y="353113"/>
            <a:chExt cx="11057886" cy="1220863"/>
          </a:xfrm>
        </p:grpSpPr>
        <p:sp>
          <p:nvSpPr>
            <p:cNvPr id="38" name="Rectangle 37">
              <a:extLst>
                <a:ext uri="{FF2B5EF4-FFF2-40B4-BE49-F238E27FC236}">
                  <a16:creationId xmlns:a16="http://schemas.microsoft.com/office/drawing/2014/main" id="{AA21B375-46AA-47FA-8AF8-FB66D51BF6A5}"/>
                </a:ext>
              </a:extLst>
            </p:cNvPr>
            <p:cNvSpPr>
              <a:spLocks noChangeArrowheads="1"/>
            </p:cNvSpPr>
            <p:nvPr/>
          </p:nvSpPr>
          <p:spPr bwMode="auto">
            <a:xfrm>
              <a:off x="567056" y="1179762"/>
              <a:ext cx="11057886" cy="3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39" name="Rectangle 7">
              <a:extLst>
                <a:ext uri="{FF2B5EF4-FFF2-40B4-BE49-F238E27FC236}">
                  <a16:creationId xmlns:a16="http://schemas.microsoft.com/office/drawing/2014/main" id="{039FCF42-A463-48E1-B50B-EA5969B83C8B}"/>
                </a:ext>
              </a:extLst>
            </p:cNvPr>
            <p:cNvSpPr>
              <a:spLocks noChangeArrowheads="1"/>
            </p:cNvSpPr>
            <p:nvPr/>
          </p:nvSpPr>
          <p:spPr bwMode="auto">
            <a:xfrm>
              <a:off x="567056" y="353113"/>
              <a:ext cx="11057886" cy="96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BUDGET</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
            <a:extLst>
              <a:ext uri="{FF2B5EF4-FFF2-40B4-BE49-F238E27FC236}">
                <a16:creationId xmlns:a16="http://schemas.microsoft.com/office/drawing/2014/main" id="{B048A4B4-CDBF-44E6-A241-F35C86E018B7}"/>
              </a:ext>
            </a:extLst>
          </p:cNvPr>
          <p:cNvGrpSpPr>
            <a:grpSpLocks/>
          </p:cNvGrpSpPr>
          <p:nvPr/>
        </p:nvGrpSpPr>
        <p:grpSpPr bwMode="auto">
          <a:xfrm>
            <a:off x="566737" y="232017"/>
            <a:ext cx="11058526" cy="1108776"/>
            <a:chOff x="567055" y="234501"/>
            <a:chExt cx="11057887" cy="1339476"/>
          </a:xfrm>
        </p:grpSpPr>
        <p:sp>
          <p:nvSpPr>
            <p:cNvPr id="5" name="Rectangle 4">
              <a:extLst>
                <a:ext uri="{FF2B5EF4-FFF2-40B4-BE49-F238E27FC236}">
                  <a16:creationId xmlns:a16="http://schemas.microsoft.com/office/drawing/2014/main" id="{5632FA4B-DBE8-4CD1-BD5A-998A9D58B345}"/>
                </a:ext>
              </a:extLst>
            </p:cNvPr>
            <p:cNvSpPr>
              <a:spLocks noChangeArrowheads="1"/>
            </p:cNvSpPr>
            <p:nvPr/>
          </p:nvSpPr>
          <p:spPr bwMode="auto">
            <a:xfrm>
              <a:off x="567056" y="1179763"/>
              <a:ext cx="11057886" cy="3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endParaRPr lang="en-US" sz="1200" dirty="0">
                <a:solidFill>
                  <a:schemeClr val="tx1">
                    <a:lumMod val="95000"/>
                    <a:lumOff val="5000"/>
                  </a:schemeClr>
                </a:solidFill>
                <a:latin typeface="Raleway" panose="020B0503030101060003" pitchFamily="34" charset="0"/>
              </a:endParaRPr>
            </a:p>
          </p:txBody>
        </p:sp>
        <p:sp>
          <p:nvSpPr>
            <p:cNvPr id="6" name="Rectangle 7">
              <a:extLst>
                <a:ext uri="{FF2B5EF4-FFF2-40B4-BE49-F238E27FC236}">
                  <a16:creationId xmlns:a16="http://schemas.microsoft.com/office/drawing/2014/main" id="{137A2915-8A17-49C6-85A7-DFFF79DC9B0D}"/>
                </a:ext>
              </a:extLst>
            </p:cNvPr>
            <p:cNvSpPr>
              <a:spLocks noChangeArrowheads="1"/>
            </p:cNvSpPr>
            <p:nvPr/>
          </p:nvSpPr>
          <p:spPr bwMode="auto">
            <a:xfrm>
              <a:off x="567055" y="234501"/>
              <a:ext cx="11057886" cy="96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INTERNAL RESOURCES</a:t>
              </a:r>
            </a:p>
          </p:txBody>
        </p:sp>
      </p:grpSp>
      <p:pic>
        <p:nvPicPr>
          <p:cNvPr id="30723" name="Picture 6">
            <a:extLst>
              <a:ext uri="{FF2B5EF4-FFF2-40B4-BE49-F238E27FC236}">
                <a16:creationId xmlns:a16="http://schemas.microsoft.com/office/drawing/2014/main" id="{2972D044-A56D-46B9-8895-C28283C018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488" y="1550988"/>
            <a:ext cx="5842000" cy="474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500E6834-9864-4470-9A3E-81ACA2B565D7}"/>
              </a:ext>
            </a:extLst>
          </p:cNvPr>
          <p:cNvSpPr/>
          <p:nvPr/>
        </p:nvSpPr>
        <p:spPr>
          <a:xfrm>
            <a:off x="6796088" y="1955390"/>
            <a:ext cx="730250" cy="7318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4" name="Rectangle 7">
            <a:extLst>
              <a:ext uri="{FF2B5EF4-FFF2-40B4-BE49-F238E27FC236}">
                <a16:creationId xmlns:a16="http://schemas.microsoft.com/office/drawing/2014/main" id="{4DD7A905-A758-43BC-89BF-817C87CACF9A}"/>
              </a:ext>
            </a:extLst>
          </p:cNvPr>
          <p:cNvSpPr>
            <a:spLocks noChangeArrowheads="1"/>
          </p:cNvSpPr>
          <p:nvPr/>
        </p:nvSpPr>
        <p:spPr bwMode="auto">
          <a:xfrm>
            <a:off x="7526338" y="1990124"/>
            <a:ext cx="4305300" cy="61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System (owner): Laboratory Director and Chief Scientist, Peter Spark.</a:t>
            </a:r>
            <a:endParaRPr lang="en-US" sz="1200" dirty="0">
              <a:latin typeface="Raleway" pitchFamily="2" charset="0"/>
            </a:endParaRPr>
          </a:p>
        </p:txBody>
      </p:sp>
      <p:sp>
        <p:nvSpPr>
          <p:cNvPr id="16" name="Oval 15">
            <a:extLst>
              <a:ext uri="{FF2B5EF4-FFF2-40B4-BE49-F238E27FC236}">
                <a16:creationId xmlns:a16="http://schemas.microsoft.com/office/drawing/2014/main" id="{B5FC9891-EB5F-4828-877E-8B88087C4365}"/>
              </a:ext>
            </a:extLst>
          </p:cNvPr>
          <p:cNvSpPr/>
          <p:nvPr/>
        </p:nvSpPr>
        <p:spPr>
          <a:xfrm>
            <a:off x="6796088" y="3201985"/>
            <a:ext cx="730250" cy="7318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7" name="Rectangle 7">
            <a:extLst>
              <a:ext uri="{FF2B5EF4-FFF2-40B4-BE49-F238E27FC236}">
                <a16:creationId xmlns:a16="http://schemas.microsoft.com/office/drawing/2014/main" id="{92271A21-0789-4B87-901B-D3D02F62944E}"/>
              </a:ext>
            </a:extLst>
          </p:cNvPr>
          <p:cNvSpPr>
            <a:spLocks noChangeArrowheads="1"/>
          </p:cNvSpPr>
          <p:nvPr/>
        </p:nvSpPr>
        <p:spPr bwMode="auto">
          <a:xfrm>
            <a:off x="7526338" y="3201985"/>
            <a:ext cx="4305300" cy="61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The following system users are proposed and will be expected to devote 15% of their time for 12 months.</a:t>
            </a:r>
            <a:endParaRPr lang="en-US" sz="1200" dirty="0">
              <a:latin typeface="Raleway" pitchFamily="2" charset="0"/>
            </a:endParaRPr>
          </a:p>
        </p:txBody>
      </p:sp>
      <p:sp>
        <p:nvSpPr>
          <p:cNvPr id="19" name="Oval 18">
            <a:extLst>
              <a:ext uri="{FF2B5EF4-FFF2-40B4-BE49-F238E27FC236}">
                <a16:creationId xmlns:a16="http://schemas.microsoft.com/office/drawing/2014/main" id="{97502ACD-EF28-42D0-A439-4FEDC2318DAA}"/>
              </a:ext>
            </a:extLst>
          </p:cNvPr>
          <p:cNvSpPr/>
          <p:nvPr/>
        </p:nvSpPr>
        <p:spPr>
          <a:xfrm>
            <a:off x="6796088" y="4469608"/>
            <a:ext cx="730250" cy="730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20" name="Rectangle 7">
            <a:extLst>
              <a:ext uri="{FF2B5EF4-FFF2-40B4-BE49-F238E27FC236}">
                <a16:creationId xmlns:a16="http://schemas.microsoft.com/office/drawing/2014/main" id="{0C8D50DE-7ED6-4452-91BC-F11F35917E40}"/>
              </a:ext>
            </a:extLst>
          </p:cNvPr>
          <p:cNvSpPr>
            <a:spLocks noChangeArrowheads="1"/>
          </p:cNvSpPr>
          <p:nvPr/>
        </p:nvSpPr>
        <p:spPr bwMode="auto">
          <a:xfrm>
            <a:off x="7526338" y="4469608"/>
            <a:ext cx="4305300" cy="61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defTabSz="914377" eaLnBrk="1" fontAlgn="auto" hangingPunct="1">
              <a:lnSpc>
                <a:spcPct val="150000"/>
              </a:lnSpc>
              <a:spcBef>
                <a:spcPts val="0"/>
              </a:spcBef>
              <a:spcAft>
                <a:spcPts val="0"/>
              </a:spcAft>
              <a:defRPr/>
            </a:pPr>
            <a:r>
              <a:rPr lang="en-US" sz="1200" b="0" i="0" u="none" strike="noStrike" dirty="0">
                <a:effectLst/>
                <a:latin typeface="Raleway" pitchFamily="2" charset="0"/>
              </a:rPr>
              <a:t>Lab Assistants Tiny Mofokeng, Kadee Moodley, Michael Vorster.</a:t>
            </a:r>
            <a:endParaRPr lang="en-US" sz="1200" dirty="0">
              <a:latin typeface="Raleway" pitchFamily="2" charset="0"/>
            </a:endParaRPr>
          </a:p>
        </p:txBody>
      </p:sp>
      <p:pic>
        <p:nvPicPr>
          <p:cNvPr id="2" name="Picture 1">
            <a:extLst>
              <a:ext uri="{FF2B5EF4-FFF2-40B4-BE49-F238E27FC236}">
                <a16:creationId xmlns:a16="http://schemas.microsoft.com/office/drawing/2014/main" id="{E6A3A80E-E0B9-4D5D-AA1E-349C5161F877}"/>
              </a:ext>
            </a:extLst>
          </p:cNvPr>
          <p:cNvPicPr>
            <a:picLocks noChangeAspect="1"/>
          </p:cNvPicPr>
          <p:nvPr/>
        </p:nvPicPr>
        <p:blipFill>
          <a:blip r:embed="rId3"/>
          <a:stretch>
            <a:fillRect/>
          </a:stretch>
        </p:blipFill>
        <p:spPr>
          <a:xfrm>
            <a:off x="956622" y="1731286"/>
            <a:ext cx="5424081" cy="3104762"/>
          </a:xfrm>
          <a:prstGeom prst="rect">
            <a:avLst/>
          </a:prstGeom>
        </p:spPr>
      </p:pic>
      <p:sp>
        <p:nvSpPr>
          <p:cNvPr id="25" name="TextBox 24">
            <a:extLst>
              <a:ext uri="{FF2B5EF4-FFF2-40B4-BE49-F238E27FC236}">
                <a16:creationId xmlns:a16="http://schemas.microsoft.com/office/drawing/2014/main" id="{E427266F-E5EB-41E5-A739-F81BE0187BFC}"/>
              </a:ext>
            </a:extLst>
          </p:cNvPr>
          <p:cNvSpPr txBox="1"/>
          <p:nvPr/>
        </p:nvSpPr>
        <p:spPr>
          <a:xfrm>
            <a:off x="2712374" y="1013753"/>
            <a:ext cx="8912888" cy="377667"/>
          </a:xfrm>
          <a:prstGeom prst="rect">
            <a:avLst/>
          </a:prstGeom>
          <a:noFill/>
        </p:spPr>
        <p:txBody>
          <a:bodyPr wrap="square">
            <a:spAutoFit/>
          </a:bodyPr>
          <a:lstStyle/>
          <a:p>
            <a:pPr defTabSz="914377" eaLnBrk="1" fontAlgn="auto" hangingPunct="1">
              <a:lnSpc>
                <a:spcPct val="150000"/>
              </a:lnSpc>
              <a:spcBef>
                <a:spcPts val="0"/>
              </a:spcBef>
              <a:spcAft>
                <a:spcPts val="0"/>
              </a:spcAft>
              <a:defRPr/>
            </a:pPr>
            <a:r>
              <a:rPr lang="en-US" sz="1400" b="0" i="0" u="none" strike="noStrike" dirty="0">
                <a:effectLst/>
                <a:latin typeface="Raleway" pitchFamily="2" charset="0"/>
              </a:rPr>
              <a:t>In order to complete the project, the following internal resources are recommended:</a:t>
            </a:r>
            <a:endParaRPr lang="en-US" sz="1400" dirty="0">
              <a:latin typeface="Raleway" pitchFamily="2" charset="0"/>
            </a:endParaRPr>
          </a:p>
        </p:txBody>
      </p:sp>
      <p:sp>
        <p:nvSpPr>
          <p:cNvPr id="26" name="AutoShape 9">
            <a:extLst>
              <a:ext uri="{FF2B5EF4-FFF2-40B4-BE49-F238E27FC236}">
                <a16:creationId xmlns:a16="http://schemas.microsoft.com/office/drawing/2014/main" id="{6B2ADCBE-EE8A-4C40-81F5-3B9CFC798121}"/>
              </a:ext>
            </a:extLst>
          </p:cNvPr>
          <p:cNvSpPr>
            <a:spLocks/>
          </p:cNvSpPr>
          <p:nvPr/>
        </p:nvSpPr>
        <p:spPr bwMode="auto">
          <a:xfrm>
            <a:off x="6978318" y="2130809"/>
            <a:ext cx="381000" cy="381000"/>
          </a:xfrm>
          <a:custGeom>
            <a:avLst/>
            <a:gdLst>
              <a:gd name="T0" fmla="*/ 21036 w 21376"/>
              <a:gd name="T1" fmla="*/ 18604 h 21600"/>
              <a:gd name="T2" fmla="*/ 21135 w 21376"/>
              <a:gd name="T3" fmla="*/ 20587 h 21600"/>
              <a:gd name="T4" fmla="*/ 20427 w 21376"/>
              <a:gd name="T5" fmla="*/ 21339 h 21600"/>
              <a:gd name="T6" fmla="*/ 19455 w 21376"/>
              <a:gd name="T7" fmla="*/ 21600 h 21600"/>
              <a:gd name="T8" fmla="*/ 1928 w 21376"/>
              <a:gd name="T9" fmla="*/ 21600 h 21600"/>
              <a:gd name="T10" fmla="*/ 965 w 21376"/>
              <a:gd name="T11" fmla="*/ 21339 h 21600"/>
              <a:gd name="T12" fmla="*/ 249 w 21376"/>
              <a:gd name="T13" fmla="*/ 20587 h 21600"/>
              <a:gd name="T14" fmla="*/ 344 w 21376"/>
              <a:gd name="T15" fmla="*/ 18604 h 21600"/>
              <a:gd name="T16" fmla="*/ 7510 w 21376"/>
              <a:gd name="T17" fmla="*/ 7314 h 21600"/>
              <a:gd name="T18" fmla="*/ 7510 w 21376"/>
              <a:gd name="T19" fmla="*/ 2168 h 21600"/>
              <a:gd name="T20" fmla="*/ 6427 w 21376"/>
              <a:gd name="T21" fmla="*/ 2168 h 21600"/>
              <a:gd name="T22" fmla="*/ 5670 w 21376"/>
              <a:gd name="T23" fmla="*/ 1850 h 21600"/>
              <a:gd name="T24" fmla="*/ 5372 w 21376"/>
              <a:gd name="T25" fmla="*/ 1072 h 21600"/>
              <a:gd name="T26" fmla="*/ 5670 w 21376"/>
              <a:gd name="T27" fmla="*/ 320 h 21600"/>
              <a:gd name="T28" fmla="*/ 6427 w 21376"/>
              <a:gd name="T29" fmla="*/ 0 h 21600"/>
              <a:gd name="T30" fmla="*/ 14953 w 21376"/>
              <a:gd name="T31" fmla="*/ 0 h 21600"/>
              <a:gd name="T32" fmla="*/ 15725 w 21376"/>
              <a:gd name="T33" fmla="*/ 320 h 21600"/>
              <a:gd name="T34" fmla="*/ 16038 w 21376"/>
              <a:gd name="T35" fmla="*/ 1072 h 21600"/>
              <a:gd name="T36" fmla="*/ 15725 w 21376"/>
              <a:gd name="T37" fmla="*/ 1850 h 21600"/>
              <a:gd name="T38" fmla="*/ 14953 w 21376"/>
              <a:gd name="T39" fmla="*/ 2168 h 21600"/>
              <a:gd name="T40" fmla="*/ 13900 w 21376"/>
              <a:gd name="T41" fmla="*/ 2168 h 21600"/>
              <a:gd name="T42" fmla="*/ 13900 w 21376"/>
              <a:gd name="T43" fmla="*/ 7340 h 21600"/>
              <a:gd name="T44" fmla="*/ 21036 w 21376"/>
              <a:gd name="T45" fmla="*/ 18604 h 21600"/>
              <a:gd name="T46" fmla="*/ 5261 w 21376"/>
              <a:gd name="T47" fmla="*/ 14865 h 21600"/>
              <a:gd name="T48" fmla="*/ 16122 w 21376"/>
              <a:gd name="T49" fmla="*/ 14865 h 21600"/>
              <a:gd name="T50" fmla="*/ 11774 w 21376"/>
              <a:gd name="T51" fmla="*/ 7974 h 21600"/>
              <a:gd name="T52" fmla="*/ 11774 w 21376"/>
              <a:gd name="T53" fmla="*/ 2168 h 21600"/>
              <a:gd name="T54" fmla="*/ 9636 w 21376"/>
              <a:gd name="T55" fmla="*/ 2168 h 21600"/>
              <a:gd name="T56" fmla="*/ 9636 w 21376"/>
              <a:gd name="T57" fmla="*/ 7948 h 21600"/>
              <a:gd name="T58" fmla="*/ 5261 w 21376"/>
              <a:gd name="T59" fmla="*/ 14865 h 21600"/>
              <a:gd name="T60" fmla="*/ 5261 w 21376"/>
              <a:gd name="T61" fmla="*/ 1486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376" h="21600">
                <a:moveTo>
                  <a:pt x="21036" y="18604"/>
                </a:moveTo>
                <a:cubicBezTo>
                  <a:pt x="21454" y="19262"/>
                  <a:pt x="21486" y="19923"/>
                  <a:pt x="21135" y="20587"/>
                </a:cubicBezTo>
                <a:cubicBezTo>
                  <a:pt x="20970" y="20916"/>
                  <a:pt x="20732" y="21168"/>
                  <a:pt x="20427" y="21339"/>
                </a:cubicBezTo>
                <a:cubicBezTo>
                  <a:pt x="20123" y="21515"/>
                  <a:pt x="19798" y="21600"/>
                  <a:pt x="19455" y="21600"/>
                </a:cubicBezTo>
                <a:lnTo>
                  <a:pt x="1928" y="21600"/>
                </a:lnTo>
                <a:cubicBezTo>
                  <a:pt x="1586" y="21600"/>
                  <a:pt x="1264" y="21515"/>
                  <a:pt x="965" y="21339"/>
                </a:cubicBezTo>
                <a:cubicBezTo>
                  <a:pt x="663" y="21168"/>
                  <a:pt x="426" y="20916"/>
                  <a:pt x="249" y="20587"/>
                </a:cubicBezTo>
                <a:cubicBezTo>
                  <a:pt x="-114" y="19914"/>
                  <a:pt x="-79" y="19250"/>
                  <a:pt x="344" y="18604"/>
                </a:cubicBezTo>
                <a:lnTo>
                  <a:pt x="7510" y="7314"/>
                </a:lnTo>
                <a:lnTo>
                  <a:pt x="7510" y="2168"/>
                </a:lnTo>
                <a:lnTo>
                  <a:pt x="6427" y="2168"/>
                </a:lnTo>
                <a:cubicBezTo>
                  <a:pt x="6123" y="2168"/>
                  <a:pt x="5871" y="2062"/>
                  <a:pt x="5670" y="1850"/>
                </a:cubicBezTo>
                <a:cubicBezTo>
                  <a:pt x="5473" y="1639"/>
                  <a:pt x="5372" y="1380"/>
                  <a:pt x="5372" y="1072"/>
                </a:cubicBezTo>
                <a:cubicBezTo>
                  <a:pt x="5372" y="778"/>
                  <a:pt x="5473" y="529"/>
                  <a:pt x="5670" y="320"/>
                </a:cubicBezTo>
                <a:cubicBezTo>
                  <a:pt x="5871" y="109"/>
                  <a:pt x="6123" y="0"/>
                  <a:pt x="6427" y="0"/>
                </a:cubicBezTo>
                <a:lnTo>
                  <a:pt x="14953" y="0"/>
                </a:lnTo>
                <a:cubicBezTo>
                  <a:pt x="15261" y="0"/>
                  <a:pt x="15516" y="109"/>
                  <a:pt x="15725" y="320"/>
                </a:cubicBezTo>
                <a:cubicBezTo>
                  <a:pt x="15934" y="529"/>
                  <a:pt x="16038" y="778"/>
                  <a:pt x="16038" y="1072"/>
                </a:cubicBezTo>
                <a:cubicBezTo>
                  <a:pt x="16038" y="1380"/>
                  <a:pt x="15934" y="1639"/>
                  <a:pt x="15725" y="1850"/>
                </a:cubicBezTo>
                <a:cubicBezTo>
                  <a:pt x="15516" y="2062"/>
                  <a:pt x="15261" y="2168"/>
                  <a:pt x="14953" y="2168"/>
                </a:cubicBezTo>
                <a:lnTo>
                  <a:pt x="13900" y="2168"/>
                </a:lnTo>
                <a:lnTo>
                  <a:pt x="13900" y="7340"/>
                </a:lnTo>
                <a:lnTo>
                  <a:pt x="21036" y="18604"/>
                </a:lnTo>
                <a:close/>
                <a:moveTo>
                  <a:pt x="5261" y="14865"/>
                </a:moveTo>
                <a:lnTo>
                  <a:pt x="16122" y="14865"/>
                </a:lnTo>
                <a:lnTo>
                  <a:pt x="11774" y="7974"/>
                </a:lnTo>
                <a:lnTo>
                  <a:pt x="11774" y="2168"/>
                </a:lnTo>
                <a:lnTo>
                  <a:pt x="9636" y="2168"/>
                </a:lnTo>
                <a:lnTo>
                  <a:pt x="9636" y="7948"/>
                </a:lnTo>
                <a:lnTo>
                  <a:pt x="5261" y="14865"/>
                </a:lnTo>
                <a:close/>
                <a:moveTo>
                  <a:pt x="5261" y="14865"/>
                </a:move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7" name="AutoShape 73">
            <a:extLst>
              <a:ext uri="{FF2B5EF4-FFF2-40B4-BE49-F238E27FC236}">
                <a16:creationId xmlns:a16="http://schemas.microsoft.com/office/drawing/2014/main" id="{4376EE51-D6C3-45FD-B7B5-17090FA2CD20}"/>
              </a:ext>
            </a:extLst>
          </p:cNvPr>
          <p:cNvSpPr>
            <a:spLocks/>
          </p:cNvSpPr>
          <p:nvPr/>
        </p:nvSpPr>
        <p:spPr bwMode="auto">
          <a:xfrm>
            <a:off x="6970713" y="3377403"/>
            <a:ext cx="381000" cy="381000"/>
          </a:xfrm>
          <a:custGeom>
            <a:avLst/>
            <a:gdLst>
              <a:gd name="T0" fmla="*/ 15005 w 21600"/>
              <a:gd name="T1" fmla="*/ 1019 h 21600"/>
              <a:gd name="T2" fmla="*/ 20755 w 21600"/>
              <a:gd name="T3" fmla="*/ 7924 h 21600"/>
              <a:gd name="T4" fmla="*/ 21434 w 21600"/>
              <a:gd name="T5" fmla="*/ 15148 h 21600"/>
              <a:gd name="T6" fmla="*/ 20162 w 21600"/>
              <a:gd name="T7" fmla="*/ 19403 h 21600"/>
              <a:gd name="T8" fmla="*/ 18430 w 21600"/>
              <a:gd name="T9" fmla="*/ 21600 h 21600"/>
              <a:gd name="T10" fmla="*/ 2494 w 21600"/>
              <a:gd name="T11" fmla="*/ 21200 h 21600"/>
              <a:gd name="T12" fmla="*/ 650 w 21600"/>
              <a:gd name="T13" fmla="*/ 17339 h 21600"/>
              <a:gd name="T14" fmla="*/ 0 w 21600"/>
              <a:gd name="T15" fmla="*/ 12957 h 21600"/>
              <a:gd name="T16" fmla="*/ 3158 w 21600"/>
              <a:gd name="T17" fmla="*/ 3806 h 21600"/>
              <a:gd name="T18" fmla="*/ 10800 w 21600"/>
              <a:gd name="T19" fmla="*/ 0 h 21600"/>
              <a:gd name="T20" fmla="*/ 4102 w 21600"/>
              <a:gd name="T21" fmla="*/ 14100 h 21600"/>
              <a:gd name="T22" fmla="*/ 4097 w 21600"/>
              <a:gd name="T23" fmla="*/ 11822 h 21600"/>
              <a:gd name="T24" fmla="*/ 2201 w 21600"/>
              <a:gd name="T25" fmla="*/ 11822 h 21600"/>
              <a:gd name="T26" fmla="*/ 2201 w 21600"/>
              <a:gd name="T27" fmla="*/ 14100 h 21600"/>
              <a:gd name="T28" fmla="*/ 5388 w 21600"/>
              <a:gd name="T29" fmla="*/ 8105 h 21600"/>
              <a:gd name="T30" fmla="*/ 6756 w 21600"/>
              <a:gd name="T31" fmla="*/ 6467 h 21600"/>
              <a:gd name="T32" fmla="*/ 5388 w 21600"/>
              <a:gd name="T33" fmla="*/ 4866 h 21600"/>
              <a:gd name="T34" fmla="*/ 4044 w 21600"/>
              <a:gd name="T35" fmla="*/ 6467 h 21600"/>
              <a:gd name="T36" fmla="*/ 5388 w 21600"/>
              <a:gd name="T37" fmla="*/ 8105 h 21600"/>
              <a:gd name="T38" fmla="*/ 12173 w 21600"/>
              <a:gd name="T39" fmla="*/ 14293 h 21600"/>
              <a:gd name="T40" fmla="*/ 12862 w 21600"/>
              <a:gd name="T41" fmla="*/ 11405 h 21600"/>
              <a:gd name="T42" fmla="*/ 13471 w 21600"/>
              <a:gd name="T43" fmla="*/ 8670 h 21600"/>
              <a:gd name="T44" fmla="*/ 13380 w 21600"/>
              <a:gd name="T45" fmla="*/ 7527 h 21600"/>
              <a:gd name="T46" fmla="*/ 12506 w 21600"/>
              <a:gd name="T47" fmla="*/ 7458 h 21600"/>
              <a:gd name="T48" fmla="*/ 10706 w 21600"/>
              <a:gd name="T49" fmla="*/ 14598 h 21600"/>
              <a:gd name="T50" fmla="*/ 9163 w 21600"/>
              <a:gd name="T51" fmla="*/ 15419 h 21600"/>
              <a:gd name="T52" fmla="*/ 8537 w 21600"/>
              <a:gd name="T53" fmla="*/ 17284 h 21600"/>
              <a:gd name="T54" fmla="*/ 10800 w 21600"/>
              <a:gd name="T55" fmla="*/ 19988 h 21600"/>
              <a:gd name="T56" fmla="*/ 13063 w 21600"/>
              <a:gd name="T57" fmla="*/ 17284 h 21600"/>
              <a:gd name="T58" fmla="*/ 11995 w 21600"/>
              <a:gd name="T59" fmla="*/ 15053 h 21600"/>
              <a:gd name="T60" fmla="*/ 9847 w 21600"/>
              <a:gd name="T61" fmla="*/ 2646 h 21600"/>
              <a:gd name="T62" fmla="*/ 9847 w 21600"/>
              <a:gd name="T63" fmla="*/ 4927 h 21600"/>
              <a:gd name="T64" fmla="*/ 11753 w 21600"/>
              <a:gd name="T65" fmla="*/ 4927 h 21600"/>
              <a:gd name="T66" fmla="*/ 11753 w 21600"/>
              <a:gd name="T67" fmla="*/ 2646 h 21600"/>
              <a:gd name="T68" fmla="*/ 14844 w 21600"/>
              <a:gd name="T69" fmla="*/ 6467 h 21600"/>
              <a:gd name="T70" fmla="*/ 16212 w 21600"/>
              <a:gd name="T71" fmla="*/ 8076 h 21600"/>
              <a:gd name="T72" fmla="*/ 17556 w 21600"/>
              <a:gd name="T73" fmla="*/ 6467 h 21600"/>
              <a:gd name="T74" fmla="*/ 16212 w 21600"/>
              <a:gd name="T75" fmla="*/ 4866 h 21600"/>
              <a:gd name="T76" fmla="*/ 14844 w 21600"/>
              <a:gd name="T77" fmla="*/ 6467 h 21600"/>
              <a:gd name="T78" fmla="*/ 19399 w 21600"/>
              <a:gd name="T79" fmla="*/ 14100 h 21600"/>
              <a:gd name="T80" fmla="*/ 19399 w 21600"/>
              <a:gd name="T81" fmla="*/ 11822 h 21600"/>
              <a:gd name="T82" fmla="*/ 17498 w 21600"/>
              <a:gd name="T83" fmla="*/ 11822 h 21600"/>
              <a:gd name="T84" fmla="*/ 17498 w 21600"/>
              <a:gd name="T85" fmla="*/ 141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00" h="2160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8"/>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8" name="AutoShape 79">
            <a:extLst>
              <a:ext uri="{FF2B5EF4-FFF2-40B4-BE49-F238E27FC236}">
                <a16:creationId xmlns:a16="http://schemas.microsoft.com/office/drawing/2014/main" id="{2EC5344F-1559-4AE5-BFEC-110CEF5FA291}"/>
              </a:ext>
            </a:extLst>
          </p:cNvPr>
          <p:cNvSpPr>
            <a:spLocks/>
          </p:cNvSpPr>
          <p:nvPr/>
        </p:nvSpPr>
        <p:spPr bwMode="auto">
          <a:xfrm>
            <a:off x="6978318" y="4644233"/>
            <a:ext cx="381000" cy="381000"/>
          </a:xfrm>
          <a:custGeom>
            <a:avLst/>
            <a:gdLst>
              <a:gd name="T0" fmla="*/ 4428 w 21600"/>
              <a:gd name="T1" fmla="*/ 5687 h 21600"/>
              <a:gd name="T2" fmla="*/ 4894 w 21600"/>
              <a:gd name="T3" fmla="*/ 7107 h 21600"/>
              <a:gd name="T4" fmla="*/ 4918 w 21600"/>
              <a:gd name="T5" fmla="*/ 9857 h 21600"/>
              <a:gd name="T6" fmla="*/ 4330 w 21600"/>
              <a:gd name="T7" fmla="*/ 10257 h 21600"/>
              <a:gd name="T8" fmla="*/ 257 w 21600"/>
              <a:gd name="T9" fmla="*/ 10110 h 21600"/>
              <a:gd name="T10" fmla="*/ 0 w 21600"/>
              <a:gd name="T11" fmla="*/ 7760 h 21600"/>
              <a:gd name="T12" fmla="*/ 125 w 21600"/>
              <a:gd name="T13" fmla="*/ 6326 h 21600"/>
              <a:gd name="T14" fmla="*/ 1123 w 21600"/>
              <a:gd name="T15" fmla="*/ 5419 h 21600"/>
              <a:gd name="T16" fmla="*/ 0 w 21600"/>
              <a:gd name="T17" fmla="*/ 2937 h 21600"/>
              <a:gd name="T18" fmla="*/ 718 w 21600"/>
              <a:gd name="T19" fmla="*/ 861 h 21600"/>
              <a:gd name="T20" fmla="*/ 2446 w 21600"/>
              <a:gd name="T21" fmla="*/ 0 h 21600"/>
              <a:gd name="T22" fmla="*/ 4188 w 21600"/>
              <a:gd name="T23" fmla="*/ 861 h 21600"/>
              <a:gd name="T24" fmla="*/ 4918 w 21600"/>
              <a:gd name="T25" fmla="*/ 2937 h 21600"/>
              <a:gd name="T26" fmla="*/ 3768 w 21600"/>
              <a:gd name="T27" fmla="*/ 5419 h 21600"/>
              <a:gd name="T28" fmla="*/ 19356 w 21600"/>
              <a:gd name="T29" fmla="*/ 13670 h 21600"/>
              <a:gd name="T30" fmla="*/ 19788 w 21600"/>
              <a:gd name="T31" fmla="*/ 20817 h 21600"/>
              <a:gd name="T32" fmla="*/ 19344 w 21600"/>
              <a:gd name="T33" fmla="*/ 21191 h 21600"/>
              <a:gd name="T34" fmla="*/ 18662 w 21600"/>
              <a:gd name="T35" fmla="*/ 21600 h 21600"/>
              <a:gd name="T36" fmla="*/ 2318 w 21600"/>
              <a:gd name="T37" fmla="*/ 21292 h 21600"/>
              <a:gd name="T38" fmla="*/ 1819 w 21600"/>
              <a:gd name="T39" fmla="*/ 15481 h 21600"/>
              <a:gd name="T40" fmla="*/ 3461 w 21600"/>
              <a:gd name="T41" fmla="*/ 12063 h 21600"/>
              <a:gd name="T42" fmla="*/ 4138 w 21600"/>
              <a:gd name="T43" fmla="*/ 11553 h 21600"/>
              <a:gd name="T44" fmla="*/ 5126 w 21600"/>
              <a:gd name="T45" fmla="*/ 11389 h 21600"/>
              <a:gd name="T46" fmla="*/ 8172 w 21600"/>
              <a:gd name="T47" fmla="*/ 10853 h 21600"/>
              <a:gd name="T48" fmla="*/ 5885 w 21600"/>
              <a:gd name="T49" fmla="*/ 5903 h 21600"/>
              <a:gd name="T50" fmla="*/ 7332 w 21600"/>
              <a:gd name="T51" fmla="*/ 1734 h 21600"/>
              <a:gd name="T52" fmla="*/ 10802 w 21600"/>
              <a:gd name="T53" fmla="*/ 3 h 21600"/>
              <a:gd name="T54" fmla="*/ 14273 w 21600"/>
              <a:gd name="T55" fmla="*/ 1734 h 21600"/>
              <a:gd name="T56" fmla="*/ 15720 w 21600"/>
              <a:gd name="T57" fmla="*/ 5903 h 21600"/>
              <a:gd name="T58" fmla="*/ 13433 w 21600"/>
              <a:gd name="T59" fmla="*/ 10853 h 21600"/>
              <a:gd name="T60" fmla="*/ 16478 w 21600"/>
              <a:gd name="T61" fmla="*/ 11389 h 21600"/>
              <a:gd name="T62" fmla="*/ 17467 w 21600"/>
              <a:gd name="T63" fmla="*/ 11553 h 21600"/>
              <a:gd name="T64" fmla="*/ 18166 w 21600"/>
              <a:gd name="T65" fmla="*/ 12063 h 21600"/>
              <a:gd name="T66" fmla="*/ 21125 w 21600"/>
              <a:gd name="T67" fmla="*/ 5687 h 21600"/>
              <a:gd name="T68" fmla="*/ 21576 w 21600"/>
              <a:gd name="T69" fmla="*/ 7107 h 21600"/>
              <a:gd name="T70" fmla="*/ 21600 w 21600"/>
              <a:gd name="T71" fmla="*/ 9857 h 21600"/>
              <a:gd name="T72" fmla="*/ 21036 w 21600"/>
              <a:gd name="T73" fmla="*/ 10257 h 21600"/>
              <a:gd name="T74" fmla="*/ 16954 w 21600"/>
              <a:gd name="T75" fmla="*/ 10110 h 21600"/>
              <a:gd name="T76" fmla="*/ 16682 w 21600"/>
              <a:gd name="T77" fmla="*/ 7760 h 21600"/>
              <a:gd name="T78" fmla="*/ 16836 w 21600"/>
              <a:gd name="T79" fmla="*/ 6326 h 21600"/>
              <a:gd name="T80" fmla="*/ 17830 w 21600"/>
              <a:gd name="T81" fmla="*/ 5419 h 21600"/>
              <a:gd name="T82" fmla="*/ 16682 w 21600"/>
              <a:gd name="T83" fmla="*/ 2937 h 21600"/>
              <a:gd name="T84" fmla="*/ 17400 w 21600"/>
              <a:gd name="T85" fmla="*/ 861 h 21600"/>
              <a:gd name="T86" fmla="*/ 19152 w 21600"/>
              <a:gd name="T87" fmla="*/ 0 h 21600"/>
              <a:gd name="T88" fmla="*/ 20882 w 21600"/>
              <a:gd name="T89" fmla="*/ 861 h 21600"/>
              <a:gd name="T90" fmla="*/ 21600 w 21600"/>
              <a:gd name="T91" fmla="*/ 2937 h 21600"/>
              <a:gd name="T92" fmla="*/ 20474 w 21600"/>
              <a:gd name="T93" fmla="*/ 541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00" h="21600">
                <a:moveTo>
                  <a:pt x="3768" y="5419"/>
                </a:moveTo>
                <a:cubicBezTo>
                  <a:pt x="4051" y="5419"/>
                  <a:pt x="4272" y="5506"/>
                  <a:pt x="4428" y="5687"/>
                </a:cubicBezTo>
                <a:cubicBezTo>
                  <a:pt x="4586" y="5866"/>
                  <a:pt x="4702" y="6079"/>
                  <a:pt x="4766" y="6326"/>
                </a:cubicBezTo>
                <a:cubicBezTo>
                  <a:pt x="4836" y="6574"/>
                  <a:pt x="4879" y="6836"/>
                  <a:pt x="4894" y="7107"/>
                </a:cubicBezTo>
                <a:cubicBezTo>
                  <a:pt x="4910" y="7377"/>
                  <a:pt x="4918" y="7596"/>
                  <a:pt x="4918" y="7760"/>
                </a:cubicBezTo>
                <a:lnTo>
                  <a:pt x="4918" y="9857"/>
                </a:lnTo>
                <a:cubicBezTo>
                  <a:pt x="4810" y="9929"/>
                  <a:pt x="4721" y="10015"/>
                  <a:pt x="4646" y="10110"/>
                </a:cubicBezTo>
                <a:cubicBezTo>
                  <a:pt x="4574" y="10208"/>
                  <a:pt x="4469" y="10257"/>
                  <a:pt x="4330" y="10257"/>
                </a:cubicBezTo>
                <a:lnTo>
                  <a:pt x="562" y="10257"/>
                </a:lnTo>
                <a:cubicBezTo>
                  <a:pt x="439" y="10257"/>
                  <a:pt x="338" y="10208"/>
                  <a:pt x="257" y="10110"/>
                </a:cubicBezTo>
                <a:cubicBezTo>
                  <a:pt x="178" y="10015"/>
                  <a:pt x="94" y="9929"/>
                  <a:pt x="0" y="9857"/>
                </a:cubicBezTo>
                <a:lnTo>
                  <a:pt x="0" y="7760"/>
                </a:lnTo>
                <a:cubicBezTo>
                  <a:pt x="0" y="7596"/>
                  <a:pt x="5" y="7377"/>
                  <a:pt x="12" y="7107"/>
                </a:cubicBezTo>
                <a:cubicBezTo>
                  <a:pt x="19" y="6836"/>
                  <a:pt x="58" y="6574"/>
                  <a:pt x="125" y="6326"/>
                </a:cubicBezTo>
                <a:cubicBezTo>
                  <a:pt x="197" y="6079"/>
                  <a:pt x="310" y="5866"/>
                  <a:pt x="466" y="5687"/>
                </a:cubicBezTo>
                <a:cubicBezTo>
                  <a:pt x="624" y="5509"/>
                  <a:pt x="842" y="5419"/>
                  <a:pt x="1123" y="5419"/>
                </a:cubicBezTo>
                <a:cubicBezTo>
                  <a:pt x="782" y="5152"/>
                  <a:pt x="509" y="4803"/>
                  <a:pt x="305" y="4377"/>
                </a:cubicBezTo>
                <a:cubicBezTo>
                  <a:pt x="103" y="3951"/>
                  <a:pt x="0" y="3470"/>
                  <a:pt x="0" y="2937"/>
                </a:cubicBezTo>
                <a:cubicBezTo>
                  <a:pt x="0" y="2540"/>
                  <a:pt x="65" y="2163"/>
                  <a:pt x="190" y="1806"/>
                </a:cubicBezTo>
                <a:cubicBezTo>
                  <a:pt x="317" y="1449"/>
                  <a:pt x="492" y="1135"/>
                  <a:pt x="718" y="861"/>
                </a:cubicBezTo>
                <a:cubicBezTo>
                  <a:pt x="943" y="590"/>
                  <a:pt x="1207" y="380"/>
                  <a:pt x="1505" y="228"/>
                </a:cubicBezTo>
                <a:cubicBezTo>
                  <a:pt x="1805" y="78"/>
                  <a:pt x="2119" y="0"/>
                  <a:pt x="2446" y="0"/>
                </a:cubicBezTo>
                <a:cubicBezTo>
                  <a:pt x="2794" y="0"/>
                  <a:pt x="3115" y="78"/>
                  <a:pt x="3413" y="228"/>
                </a:cubicBezTo>
                <a:cubicBezTo>
                  <a:pt x="3713" y="380"/>
                  <a:pt x="3970" y="590"/>
                  <a:pt x="4188" y="861"/>
                </a:cubicBezTo>
                <a:cubicBezTo>
                  <a:pt x="4406" y="1135"/>
                  <a:pt x="4584" y="1449"/>
                  <a:pt x="4716" y="1806"/>
                </a:cubicBezTo>
                <a:cubicBezTo>
                  <a:pt x="4850" y="2163"/>
                  <a:pt x="4918" y="2540"/>
                  <a:pt x="4918" y="2937"/>
                </a:cubicBezTo>
                <a:cubicBezTo>
                  <a:pt x="4918" y="3458"/>
                  <a:pt x="4814" y="3939"/>
                  <a:pt x="4603" y="4371"/>
                </a:cubicBezTo>
                <a:cubicBezTo>
                  <a:pt x="4392" y="4800"/>
                  <a:pt x="4116" y="5152"/>
                  <a:pt x="3768" y="5419"/>
                </a:cubicBezTo>
                <a:moveTo>
                  <a:pt x="18166" y="12063"/>
                </a:moveTo>
                <a:cubicBezTo>
                  <a:pt x="18672" y="12604"/>
                  <a:pt x="19070" y="13143"/>
                  <a:pt x="19356" y="13670"/>
                </a:cubicBezTo>
                <a:cubicBezTo>
                  <a:pt x="19642" y="14197"/>
                  <a:pt x="19788" y="14801"/>
                  <a:pt x="19788" y="15481"/>
                </a:cubicBezTo>
                <a:lnTo>
                  <a:pt x="19788" y="20817"/>
                </a:lnTo>
                <a:cubicBezTo>
                  <a:pt x="19694" y="20869"/>
                  <a:pt x="19620" y="20932"/>
                  <a:pt x="19558" y="20995"/>
                </a:cubicBezTo>
                <a:cubicBezTo>
                  <a:pt x="19498" y="21062"/>
                  <a:pt x="19426" y="21122"/>
                  <a:pt x="19344" y="21191"/>
                </a:cubicBezTo>
                <a:cubicBezTo>
                  <a:pt x="19262" y="21252"/>
                  <a:pt x="19174" y="21318"/>
                  <a:pt x="19075" y="21387"/>
                </a:cubicBezTo>
                <a:cubicBezTo>
                  <a:pt x="18977" y="21456"/>
                  <a:pt x="18835" y="21528"/>
                  <a:pt x="18662" y="21600"/>
                </a:cubicBezTo>
                <a:lnTo>
                  <a:pt x="2942" y="21600"/>
                </a:lnTo>
                <a:cubicBezTo>
                  <a:pt x="2676" y="21600"/>
                  <a:pt x="2467" y="21499"/>
                  <a:pt x="2318" y="21292"/>
                </a:cubicBezTo>
                <a:cubicBezTo>
                  <a:pt x="2167" y="21082"/>
                  <a:pt x="2004" y="20926"/>
                  <a:pt x="1819" y="20817"/>
                </a:cubicBezTo>
                <a:lnTo>
                  <a:pt x="1819" y="15481"/>
                </a:lnTo>
                <a:cubicBezTo>
                  <a:pt x="1819" y="14764"/>
                  <a:pt x="1990" y="14127"/>
                  <a:pt x="2335" y="13572"/>
                </a:cubicBezTo>
                <a:cubicBezTo>
                  <a:pt x="2678" y="13019"/>
                  <a:pt x="3053" y="12512"/>
                  <a:pt x="3461" y="12063"/>
                </a:cubicBezTo>
                <a:cubicBezTo>
                  <a:pt x="3535" y="11971"/>
                  <a:pt x="3634" y="11870"/>
                  <a:pt x="3754" y="11766"/>
                </a:cubicBezTo>
                <a:cubicBezTo>
                  <a:pt x="3874" y="11660"/>
                  <a:pt x="4001" y="11591"/>
                  <a:pt x="4138" y="11553"/>
                </a:cubicBezTo>
                <a:cubicBezTo>
                  <a:pt x="4277" y="11496"/>
                  <a:pt x="4433" y="11467"/>
                  <a:pt x="4610" y="11455"/>
                </a:cubicBezTo>
                <a:cubicBezTo>
                  <a:pt x="4786" y="11447"/>
                  <a:pt x="4956" y="11424"/>
                  <a:pt x="5126" y="11389"/>
                </a:cubicBezTo>
                <a:cubicBezTo>
                  <a:pt x="5594" y="11300"/>
                  <a:pt x="6091" y="11210"/>
                  <a:pt x="6622" y="11121"/>
                </a:cubicBezTo>
                <a:cubicBezTo>
                  <a:pt x="7150" y="11035"/>
                  <a:pt x="7666" y="10946"/>
                  <a:pt x="8172" y="10853"/>
                </a:cubicBezTo>
                <a:cubicBezTo>
                  <a:pt x="7483" y="10326"/>
                  <a:pt x="6929" y="9632"/>
                  <a:pt x="6514" y="8763"/>
                </a:cubicBezTo>
                <a:cubicBezTo>
                  <a:pt x="6094" y="7896"/>
                  <a:pt x="5885" y="6940"/>
                  <a:pt x="5885" y="5903"/>
                </a:cubicBezTo>
                <a:cubicBezTo>
                  <a:pt x="5885" y="5097"/>
                  <a:pt x="6017" y="4331"/>
                  <a:pt x="6276" y="3608"/>
                </a:cubicBezTo>
                <a:cubicBezTo>
                  <a:pt x="6535" y="2885"/>
                  <a:pt x="6888" y="2261"/>
                  <a:pt x="7332" y="1734"/>
                </a:cubicBezTo>
                <a:cubicBezTo>
                  <a:pt x="7778" y="1204"/>
                  <a:pt x="8299" y="786"/>
                  <a:pt x="8894" y="472"/>
                </a:cubicBezTo>
                <a:cubicBezTo>
                  <a:pt x="9494" y="159"/>
                  <a:pt x="10126" y="3"/>
                  <a:pt x="10802" y="3"/>
                </a:cubicBezTo>
                <a:cubicBezTo>
                  <a:pt x="11477" y="3"/>
                  <a:pt x="12113" y="159"/>
                  <a:pt x="12710" y="472"/>
                </a:cubicBezTo>
                <a:cubicBezTo>
                  <a:pt x="13308" y="786"/>
                  <a:pt x="13826" y="1204"/>
                  <a:pt x="14273" y="1734"/>
                </a:cubicBezTo>
                <a:cubicBezTo>
                  <a:pt x="14717" y="2261"/>
                  <a:pt x="15067" y="2885"/>
                  <a:pt x="15329" y="3608"/>
                </a:cubicBezTo>
                <a:cubicBezTo>
                  <a:pt x="15590" y="4331"/>
                  <a:pt x="15720" y="5097"/>
                  <a:pt x="15720" y="5903"/>
                </a:cubicBezTo>
                <a:cubicBezTo>
                  <a:pt x="15720" y="6940"/>
                  <a:pt x="15514" y="7890"/>
                  <a:pt x="15101" y="8757"/>
                </a:cubicBezTo>
                <a:cubicBezTo>
                  <a:pt x="14686" y="9621"/>
                  <a:pt x="14129" y="10321"/>
                  <a:pt x="13433" y="10853"/>
                </a:cubicBezTo>
                <a:cubicBezTo>
                  <a:pt x="13937" y="10946"/>
                  <a:pt x="14453" y="11032"/>
                  <a:pt x="14978" y="11115"/>
                </a:cubicBezTo>
                <a:cubicBezTo>
                  <a:pt x="15504" y="11199"/>
                  <a:pt x="16006" y="11288"/>
                  <a:pt x="16478" y="11389"/>
                </a:cubicBezTo>
                <a:cubicBezTo>
                  <a:pt x="16654" y="11426"/>
                  <a:pt x="16826" y="11449"/>
                  <a:pt x="16994" y="11455"/>
                </a:cubicBezTo>
                <a:cubicBezTo>
                  <a:pt x="17162" y="11467"/>
                  <a:pt x="17323" y="11496"/>
                  <a:pt x="17467" y="11553"/>
                </a:cubicBezTo>
                <a:cubicBezTo>
                  <a:pt x="17604" y="11591"/>
                  <a:pt x="17731" y="11660"/>
                  <a:pt x="17851" y="11766"/>
                </a:cubicBezTo>
                <a:cubicBezTo>
                  <a:pt x="17966" y="11870"/>
                  <a:pt x="18074" y="11971"/>
                  <a:pt x="18166" y="12063"/>
                </a:cubicBezTo>
                <a:moveTo>
                  <a:pt x="20474" y="5419"/>
                </a:moveTo>
                <a:cubicBezTo>
                  <a:pt x="20758" y="5419"/>
                  <a:pt x="20974" y="5506"/>
                  <a:pt x="21125" y="5687"/>
                </a:cubicBezTo>
                <a:cubicBezTo>
                  <a:pt x="21271" y="5866"/>
                  <a:pt x="21382" y="6079"/>
                  <a:pt x="21449" y="6326"/>
                </a:cubicBezTo>
                <a:cubicBezTo>
                  <a:pt x="21521" y="6574"/>
                  <a:pt x="21562" y="6836"/>
                  <a:pt x="21576" y="7107"/>
                </a:cubicBezTo>
                <a:cubicBezTo>
                  <a:pt x="21593" y="7377"/>
                  <a:pt x="21600" y="7596"/>
                  <a:pt x="21600" y="7760"/>
                </a:cubicBezTo>
                <a:lnTo>
                  <a:pt x="21600" y="9857"/>
                </a:lnTo>
                <a:cubicBezTo>
                  <a:pt x="21509" y="9929"/>
                  <a:pt x="21422" y="10015"/>
                  <a:pt x="21341" y="10110"/>
                </a:cubicBezTo>
                <a:cubicBezTo>
                  <a:pt x="21262" y="10208"/>
                  <a:pt x="21158" y="10257"/>
                  <a:pt x="21036" y="10257"/>
                </a:cubicBezTo>
                <a:lnTo>
                  <a:pt x="17268" y="10257"/>
                </a:lnTo>
                <a:cubicBezTo>
                  <a:pt x="17131" y="10257"/>
                  <a:pt x="17023" y="10208"/>
                  <a:pt x="16954" y="10110"/>
                </a:cubicBezTo>
                <a:cubicBezTo>
                  <a:pt x="16879" y="10015"/>
                  <a:pt x="16790" y="9929"/>
                  <a:pt x="16682" y="9857"/>
                </a:cubicBezTo>
                <a:lnTo>
                  <a:pt x="16682" y="7760"/>
                </a:lnTo>
                <a:cubicBezTo>
                  <a:pt x="16682" y="7596"/>
                  <a:pt x="16692" y="7377"/>
                  <a:pt x="16706" y="7107"/>
                </a:cubicBezTo>
                <a:cubicBezTo>
                  <a:pt x="16721" y="6836"/>
                  <a:pt x="16766" y="6574"/>
                  <a:pt x="16836" y="6326"/>
                </a:cubicBezTo>
                <a:cubicBezTo>
                  <a:pt x="16913" y="6079"/>
                  <a:pt x="17023" y="5866"/>
                  <a:pt x="17184" y="5687"/>
                </a:cubicBezTo>
                <a:cubicBezTo>
                  <a:pt x="17338" y="5509"/>
                  <a:pt x="17556" y="5419"/>
                  <a:pt x="17830" y="5419"/>
                </a:cubicBezTo>
                <a:cubicBezTo>
                  <a:pt x="17489" y="5152"/>
                  <a:pt x="17210" y="4803"/>
                  <a:pt x="16999" y="4377"/>
                </a:cubicBezTo>
                <a:cubicBezTo>
                  <a:pt x="16788" y="3951"/>
                  <a:pt x="16682" y="3470"/>
                  <a:pt x="16682" y="2937"/>
                </a:cubicBezTo>
                <a:cubicBezTo>
                  <a:pt x="16682" y="2540"/>
                  <a:pt x="16745" y="2163"/>
                  <a:pt x="16872" y="1806"/>
                </a:cubicBezTo>
                <a:cubicBezTo>
                  <a:pt x="16999" y="1449"/>
                  <a:pt x="17174" y="1135"/>
                  <a:pt x="17400" y="861"/>
                </a:cubicBezTo>
                <a:cubicBezTo>
                  <a:pt x="17626" y="590"/>
                  <a:pt x="17890" y="380"/>
                  <a:pt x="18187" y="228"/>
                </a:cubicBezTo>
                <a:cubicBezTo>
                  <a:pt x="18487" y="78"/>
                  <a:pt x="18809" y="0"/>
                  <a:pt x="19152" y="0"/>
                </a:cubicBezTo>
                <a:cubicBezTo>
                  <a:pt x="19481" y="0"/>
                  <a:pt x="19795" y="78"/>
                  <a:pt x="20095" y="228"/>
                </a:cubicBezTo>
                <a:cubicBezTo>
                  <a:pt x="20395" y="380"/>
                  <a:pt x="20657" y="590"/>
                  <a:pt x="20882" y="861"/>
                </a:cubicBezTo>
                <a:cubicBezTo>
                  <a:pt x="21108" y="1135"/>
                  <a:pt x="21286" y="1449"/>
                  <a:pt x="21413" y="1806"/>
                </a:cubicBezTo>
                <a:cubicBezTo>
                  <a:pt x="21538" y="2163"/>
                  <a:pt x="21600" y="2540"/>
                  <a:pt x="21600" y="2937"/>
                </a:cubicBezTo>
                <a:cubicBezTo>
                  <a:pt x="21600" y="3458"/>
                  <a:pt x="21499" y="3939"/>
                  <a:pt x="21295" y="4371"/>
                </a:cubicBezTo>
                <a:cubicBezTo>
                  <a:pt x="21094" y="4800"/>
                  <a:pt x="20820" y="5152"/>
                  <a:pt x="20474" y="541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DC6B9AA-5670-4BA6-8556-8A3D462A7AD3}"/>
              </a:ext>
            </a:extLst>
          </p:cNvPr>
          <p:cNvSpPr/>
          <p:nvPr/>
        </p:nvSpPr>
        <p:spPr>
          <a:xfrm>
            <a:off x="0" y="3270250"/>
            <a:ext cx="12192000" cy="358775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defTabSz="914377" eaLnBrk="1" fontAlgn="auto" hangingPunct="1">
              <a:spcBef>
                <a:spcPts val="0"/>
              </a:spcBef>
              <a:spcAft>
                <a:spcPts val="0"/>
              </a:spcAft>
              <a:defRPr/>
            </a:pPr>
            <a:endParaRPr lang="en-US" sz="2400"/>
          </a:p>
        </p:txBody>
      </p:sp>
      <p:sp>
        <p:nvSpPr>
          <p:cNvPr id="4" name="Rectangle 7">
            <a:extLst>
              <a:ext uri="{FF2B5EF4-FFF2-40B4-BE49-F238E27FC236}">
                <a16:creationId xmlns:a16="http://schemas.microsoft.com/office/drawing/2014/main" id="{297BEAAF-46AD-4D9F-8A2A-E428B548AFFD}"/>
              </a:ext>
            </a:extLst>
          </p:cNvPr>
          <p:cNvSpPr>
            <a:spLocks noChangeArrowheads="1"/>
          </p:cNvSpPr>
          <p:nvPr/>
        </p:nvSpPr>
        <p:spPr bwMode="auto">
          <a:xfrm>
            <a:off x="566738" y="706438"/>
            <a:ext cx="110585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MEET THE TEAM</a:t>
            </a:r>
          </a:p>
        </p:txBody>
      </p:sp>
      <p:grpSp>
        <p:nvGrpSpPr>
          <p:cNvPr id="5" name="Group 4">
            <a:extLst>
              <a:ext uri="{FF2B5EF4-FFF2-40B4-BE49-F238E27FC236}">
                <a16:creationId xmlns:a16="http://schemas.microsoft.com/office/drawing/2014/main" id="{AB8C1EA2-6988-445D-85DD-CAE60B9BC855}"/>
              </a:ext>
            </a:extLst>
          </p:cNvPr>
          <p:cNvGrpSpPr>
            <a:grpSpLocks/>
          </p:cNvGrpSpPr>
          <p:nvPr/>
        </p:nvGrpSpPr>
        <p:grpSpPr bwMode="auto">
          <a:xfrm>
            <a:off x="1593728" y="1836249"/>
            <a:ext cx="2560787" cy="3936405"/>
            <a:chOff x="553670" y="2080313"/>
            <a:chExt cx="2560320" cy="3936813"/>
          </a:xfrm>
        </p:grpSpPr>
        <p:sp>
          <p:nvSpPr>
            <p:cNvPr id="6" name="Rectangle 5">
              <a:extLst>
                <a:ext uri="{FF2B5EF4-FFF2-40B4-BE49-F238E27FC236}">
                  <a16:creationId xmlns:a16="http://schemas.microsoft.com/office/drawing/2014/main" id="{363AE1A1-2A6B-4195-9D43-BE08F7277130}"/>
                </a:ext>
              </a:extLst>
            </p:cNvPr>
            <p:cNvSpPr/>
            <p:nvPr/>
          </p:nvSpPr>
          <p:spPr>
            <a:xfrm>
              <a:off x="553670" y="2080313"/>
              <a:ext cx="2560170" cy="2560902"/>
            </a:xfrm>
            <a:prstGeom prst="rect">
              <a:avLst/>
            </a:prstGeom>
            <a:blipFill>
              <a:blip r:embed="rId2"/>
              <a:stretch>
                <a:fillRect/>
              </a:stretch>
            </a:bli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bg1"/>
                </a:solidFill>
              </a:endParaRPr>
            </a:p>
          </p:txBody>
        </p:sp>
        <p:sp>
          <p:nvSpPr>
            <p:cNvPr id="10268" name="Rectangle 7">
              <a:extLst>
                <a:ext uri="{FF2B5EF4-FFF2-40B4-BE49-F238E27FC236}">
                  <a16:creationId xmlns:a16="http://schemas.microsoft.com/office/drawing/2014/main" id="{00099F54-2532-4595-ACED-78E586790503}"/>
                </a:ext>
              </a:extLst>
            </p:cNvPr>
            <p:cNvSpPr>
              <a:spLocks noChangeArrowheads="1"/>
            </p:cNvSpPr>
            <p:nvPr/>
          </p:nvSpPr>
          <p:spPr bwMode="auto">
            <a:xfrm>
              <a:off x="553670" y="5305550"/>
              <a:ext cx="2560320" cy="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endParaRPr lang="en-US" altLang="en-US" sz="1200" dirty="0">
                <a:solidFill>
                  <a:schemeClr val="bg1"/>
                </a:solidFill>
                <a:latin typeface="Raleway" pitchFamily="2" charset="0"/>
              </a:endParaRPr>
            </a:p>
          </p:txBody>
        </p:sp>
        <p:sp>
          <p:nvSpPr>
            <p:cNvPr id="10269" name="Rectangle 7">
              <a:extLst>
                <a:ext uri="{FF2B5EF4-FFF2-40B4-BE49-F238E27FC236}">
                  <a16:creationId xmlns:a16="http://schemas.microsoft.com/office/drawing/2014/main" id="{4EA371F1-C490-4030-A2F5-8FC2A29ABA30}"/>
                </a:ext>
              </a:extLst>
            </p:cNvPr>
            <p:cNvSpPr>
              <a:spLocks noChangeArrowheads="1"/>
            </p:cNvSpPr>
            <p:nvPr/>
          </p:nvSpPr>
          <p:spPr bwMode="auto">
            <a:xfrm>
              <a:off x="553670" y="4593704"/>
              <a:ext cx="2560320" cy="142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Innocent Ndelema</a:t>
              </a:r>
            </a:p>
            <a:p>
              <a:pPr algn="ctr" eaLnBrk="1" hangingPunct="1">
                <a:lnSpc>
                  <a:spcPct val="150000"/>
                </a:lnSpc>
                <a:spcBef>
                  <a:spcPct val="0"/>
                </a:spcBef>
                <a:buFontTx/>
                <a:buNone/>
              </a:pPr>
              <a:endParaRPr lang="en-US" altLang="en-US" sz="2000" dirty="0">
                <a:solidFill>
                  <a:schemeClr val="bg1"/>
                </a:solidFill>
                <a:latin typeface="Raleway" panose="020B0604020202020204" pitchFamily="2" charset="0"/>
              </a:endParaRPr>
            </a:p>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35981326</a:t>
              </a:r>
            </a:p>
          </p:txBody>
        </p:sp>
        <p:sp>
          <p:nvSpPr>
            <p:cNvPr id="10270" name="Rectangle 7">
              <a:extLst>
                <a:ext uri="{FF2B5EF4-FFF2-40B4-BE49-F238E27FC236}">
                  <a16:creationId xmlns:a16="http://schemas.microsoft.com/office/drawing/2014/main" id="{930DDC78-C6CC-452A-ABC2-5E4CDC8F5AB9}"/>
                </a:ext>
              </a:extLst>
            </p:cNvPr>
            <p:cNvSpPr>
              <a:spLocks noChangeArrowheads="1"/>
            </p:cNvSpPr>
            <p:nvPr/>
          </p:nvSpPr>
          <p:spPr bwMode="auto">
            <a:xfrm>
              <a:off x="553670" y="5010867"/>
              <a:ext cx="256032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200" dirty="0">
                  <a:solidFill>
                    <a:schemeClr val="bg1"/>
                  </a:solidFill>
                  <a:latin typeface="Raleway" panose="020B0604020202020204" pitchFamily="2" charset="0"/>
                </a:rPr>
                <a:t>BSc IT</a:t>
              </a:r>
            </a:p>
          </p:txBody>
        </p:sp>
      </p:grpSp>
      <p:grpSp>
        <p:nvGrpSpPr>
          <p:cNvPr id="19" name="Group 18">
            <a:extLst>
              <a:ext uri="{FF2B5EF4-FFF2-40B4-BE49-F238E27FC236}">
                <a16:creationId xmlns:a16="http://schemas.microsoft.com/office/drawing/2014/main" id="{671E9F86-79A0-48F7-82BE-6F59F7B00970}"/>
              </a:ext>
            </a:extLst>
          </p:cNvPr>
          <p:cNvGrpSpPr>
            <a:grpSpLocks/>
          </p:cNvGrpSpPr>
          <p:nvPr/>
        </p:nvGrpSpPr>
        <p:grpSpPr bwMode="auto">
          <a:xfrm>
            <a:off x="7181815" y="1836249"/>
            <a:ext cx="2560787" cy="3936405"/>
            <a:chOff x="553670" y="2080313"/>
            <a:chExt cx="2560320" cy="3936813"/>
          </a:xfrm>
        </p:grpSpPr>
        <p:sp>
          <p:nvSpPr>
            <p:cNvPr id="20" name="Rectangle 19">
              <a:extLst>
                <a:ext uri="{FF2B5EF4-FFF2-40B4-BE49-F238E27FC236}">
                  <a16:creationId xmlns:a16="http://schemas.microsoft.com/office/drawing/2014/main" id="{FE3680E4-B7D1-4C31-9440-749518815900}"/>
                </a:ext>
              </a:extLst>
            </p:cNvPr>
            <p:cNvSpPr/>
            <p:nvPr/>
          </p:nvSpPr>
          <p:spPr>
            <a:xfrm>
              <a:off x="553670" y="2080313"/>
              <a:ext cx="2560171" cy="2560902"/>
            </a:xfrm>
            <a:prstGeom prst="rect">
              <a:avLst/>
            </a:prstGeom>
            <a:blipFill>
              <a:blip r:embed="rId2"/>
              <a:stretch>
                <a:fillRect/>
              </a:stretch>
            </a:blip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bg1"/>
                </a:solidFill>
              </a:endParaRPr>
            </a:p>
          </p:txBody>
        </p:sp>
        <p:sp>
          <p:nvSpPr>
            <p:cNvPr id="10256" name="Rectangle 7">
              <a:extLst>
                <a:ext uri="{FF2B5EF4-FFF2-40B4-BE49-F238E27FC236}">
                  <a16:creationId xmlns:a16="http://schemas.microsoft.com/office/drawing/2014/main" id="{59BD000D-C765-4A22-A3D6-C3B76F19FCFE}"/>
                </a:ext>
              </a:extLst>
            </p:cNvPr>
            <p:cNvSpPr>
              <a:spLocks noChangeArrowheads="1"/>
            </p:cNvSpPr>
            <p:nvPr/>
          </p:nvSpPr>
          <p:spPr bwMode="auto">
            <a:xfrm>
              <a:off x="553670" y="5305550"/>
              <a:ext cx="2560320" cy="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endParaRPr lang="en-US" altLang="en-US" sz="1200" dirty="0">
                <a:solidFill>
                  <a:schemeClr val="bg1"/>
                </a:solidFill>
                <a:latin typeface="Raleway" panose="020B0604020202020204" pitchFamily="2" charset="0"/>
              </a:endParaRPr>
            </a:p>
          </p:txBody>
        </p:sp>
        <p:sp>
          <p:nvSpPr>
            <p:cNvPr id="10257" name="Rectangle 7">
              <a:extLst>
                <a:ext uri="{FF2B5EF4-FFF2-40B4-BE49-F238E27FC236}">
                  <a16:creationId xmlns:a16="http://schemas.microsoft.com/office/drawing/2014/main" id="{8026A98C-EA09-4F5B-9216-8A2D50EA5C32}"/>
                </a:ext>
              </a:extLst>
            </p:cNvPr>
            <p:cNvSpPr>
              <a:spLocks noChangeArrowheads="1"/>
            </p:cNvSpPr>
            <p:nvPr/>
          </p:nvSpPr>
          <p:spPr bwMode="auto">
            <a:xfrm>
              <a:off x="553670" y="4593704"/>
              <a:ext cx="2560320" cy="142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Leon Mostert</a:t>
              </a:r>
            </a:p>
            <a:p>
              <a:pPr algn="ctr" eaLnBrk="1" hangingPunct="1">
                <a:lnSpc>
                  <a:spcPct val="150000"/>
                </a:lnSpc>
                <a:spcBef>
                  <a:spcPct val="0"/>
                </a:spcBef>
                <a:buFontTx/>
                <a:buNone/>
              </a:pPr>
              <a:endParaRPr lang="en-US" altLang="en-US" sz="2000" dirty="0">
                <a:solidFill>
                  <a:schemeClr val="bg1"/>
                </a:solidFill>
                <a:latin typeface="Raleway" panose="020B0604020202020204" pitchFamily="2" charset="0"/>
              </a:endParaRPr>
            </a:p>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20805330</a:t>
              </a:r>
            </a:p>
          </p:txBody>
        </p:sp>
        <p:sp>
          <p:nvSpPr>
            <p:cNvPr id="10258" name="Rectangle 7">
              <a:extLst>
                <a:ext uri="{FF2B5EF4-FFF2-40B4-BE49-F238E27FC236}">
                  <a16:creationId xmlns:a16="http://schemas.microsoft.com/office/drawing/2014/main" id="{55B4CC6A-38E0-4174-BA11-EBD9345D9E3D}"/>
                </a:ext>
              </a:extLst>
            </p:cNvPr>
            <p:cNvSpPr>
              <a:spLocks noChangeArrowheads="1"/>
            </p:cNvSpPr>
            <p:nvPr/>
          </p:nvSpPr>
          <p:spPr bwMode="auto">
            <a:xfrm>
              <a:off x="553670" y="5010867"/>
              <a:ext cx="256032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200" dirty="0">
                  <a:solidFill>
                    <a:schemeClr val="bg1"/>
                  </a:solidFill>
                  <a:latin typeface="Raleway" panose="020B0604020202020204" pitchFamily="2" charset="0"/>
                </a:rPr>
                <a:t>BSc IT</a:t>
              </a:r>
            </a:p>
          </p:txBody>
        </p:sp>
      </p:grpSp>
    </p:spTree>
    <p:extLst>
      <p:ext uri="{BB962C8B-B14F-4D97-AF65-F5344CB8AC3E}">
        <p14:creationId xmlns:p14="http://schemas.microsoft.com/office/powerpoint/2010/main" val="2292583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11D3C0-4D50-44B6-A756-11A315BAF170}"/>
              </a:ext>
            </a:extLst>
          </p:cNvPr>
          <p:cNvSpPr/>
          <p:nvPr/>
        </p:nvSpPr>
        <p:spPr>
          <a:xfrm>
            <a:off x="0" y="0"/>
            <a:ext cx="12192000" cy="6858000"/>
          </a:xfrm>
          <a:prstGeom prst="rect">
            <a:avLst/>
          </a:prstGeom>
          <a:solidFill>
            <a:schemeClr val="bg2">
              <a:lumMod val="1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defTabSz="914377" eaLnBrk="1" fontAlgn="auto" hangingPunct="1">
              <a:spcBef>
                <a:spcPts val="0"/>
              </a:spcBef>
              <a:spcAft>
                <a:spcPts val="0"/>
              </a:spcAft>
              <a:defRPr/>
            </a:pPr>
            <a:endParaRPr lang="en-US" sz="2400"/>
          </a:p>
        </p:txBody>
      </p:sp>
      <p:sp>
        <p:nvSpPr>
          <p:cNvPr id="4" name="Oval 3">
            <a:extLst>
              <a:ext uri="{FF2B5EF4-FFF2-40B4-BE49-F238E27FC236}">
                <a16:creationId xmlns:a16="http://schemas.microsoft.com/office/drawing/2014/main" id="{67E969EC-11A2-4967-BF4F-FCE4773AB9F8}"/>
              </a:ext>
            </a:extLst>
          </p:cNvPr>
          <p:cNvSpPr/>
          <p:nvPr/>
        </p:nvSpPr>
        <p:spPr>
          <a:xfrm>
            <a:off x="3170238" y="503238"/>
            <a:ext cx="5851525" cy="5851525"/>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2400"/>
          </a:p>
        </p:txBody>
      </p:sp>
      <p:sp>
        <p:nvSpPr>
          <p:cNvPr id="93188" name="Rectangle 7">
            <a:extLst>
              <a:ext uri="{FF2B5EF4-FFF2-40B4-BE49-F238E27FC236}">
                <a16:creationId xmlns:a16="http://schemas.microsoft.com/office/drawing/2014/main" id="{D38B7C08-E905-4CF6-8E3E-FF65DAA47EE9}"/>
              </a:ext>
            </a:extLst>
          </p:cNvPr>
          <p:cNvSpPr>
            <a:spLocks noChangeArrowheads="1"/>
          </p:cNvSpPr>
          <p:nvPr/>
        </p:nvSpPr>
        <p:spPr bwMode="auto">
          <a:xfrm>
            <a:off x="3170238" y="2736850"/>
            <a:ext cx="58515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4800" b="1">
                <a:solidFill>
                  <a:schemeClr val="accent1"/>
                </a:solidFill>
                <a:latin typeface="Raleway" pitchFamily="2" charset="0"/>
              </a:rPr>
              <a:t>THE END</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DC6B9AA-5670-4BA6-8556-8A3D462A7AD3}"/>
              </a:ext>
            </a:extLst>
          </p:cNvPr>
          <p:cNvSpPr/>
          <p:nvPr/>
        </p:nvSpPr>
        <p:spPr>
          <a:xfrm>
            <a:off x="0" y="3270250"/>
            <a:ext cx="12192000" cy="358775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defTabSz="914377" eaLnBrk="1" fontAlgn="auto" hangingPunct="1">
              <a:spcBef>
                <a:spcPts val="0"/>
              </a:spcBef>
              <a:spcAft>
                <a:spcPts val="0"/>
              </a:spcAft>
              <a:defRPr/>
            </a:pPr>
            <a:endParaRPr lang="en-US" sz="2400"/>
          </a:p>
        </p:txBody>
      </p:sp>
      <p:sp>
        <p:nvSpPr>
          <p:cNvPr id="4" name="Rectangle 7">
            <a:extLst>
              <a:ext uri="{FF2B5EF4-FFF2-40B4-BE49-F238E27FC236}">
                <a16:creationId xmlns:a16="http://schemas.microsoft.com/office/drawing/2014/main" id="{297BEAAF-46AD-4D9F-8A2A-E428B548AFFD}"/>
              </a:ext>
            </a:extLst>
          </p:cNvPr>
          <p:cNvSpPr>
            <a:spLocks noChangeArrowheads="1"/>
          </p:cNvSpPr>
          <p:nvPr/>
        </p:nvSpPr>
        <p:spPr bwMode="auto">
          <a:xfrm>
            <a:off x="566738" y="706438"/>
            <a:ext cx="110585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MEET THE TEAM</a:t>
            </a:r>
          </a:p>
        </p:txBody>
      </p:sp>
      <p:grpSp>
        <p:nvGrpSpPr>
          <p:cNvPr id="5" name="Group 4">
            <a:extLst>
              <a:ext uri="{FF2B5EF4-FFF2-40B4-BE49-F238E27FC236}">
                <a16:creationId xmlns:a16="http://schemas.microsoft.com/office/drawing/2014/main" id="{AB8C1EA2-6988-445D-85DD-CAE60B9BC855}"/>
              </a:ext>
            </a:extLst>
          </p:cNvPr>
          <p:cNvGrpSpPr>
            <a:grpSpLocks/>
          </p:cNvGrpSpPr>
          <p:nvPr/>
        </p:nvGrpSpPr>
        <p:grpSpPr bwMode="auto">
          <a:xfrm>
            <a:off x="1593728" y="1836249"/>
            <a:ext cx="2560787" cy="3936405"/>
            <a:chOff x="553670" y="2080313"/>
            <a:chExt cx="2560320" cy="3936813"/>
          </a:xfrm>
        </p:grpSpPr>
        <p:sp>
          <p:nvSpPr>
            <p:cNvPr id="6" name="Rectangle 5">
              <a:extLst>
                <a:ext uri="{FF2B5EF4-FFF2-40B4-BE49-F238E27FC236}">
                  <a16:creationId xmlns:a16="http://schemas.microsoft.com/office/drawing/2014/main" id="{363AE1A1-2A6B-4195-9D43-BE08F7277130}"/>
                </a:ext>
              </a:extLst>
            </p:cNvPr>
            <p:cNvSpPr/>
            <p:nvPr/>
          </p:nvSpPr>
          <p:spPr>
            <a:xfrm>
              <a:off x="553670" y="2080313"/>
              <a:ext cx="2560170" cy="2560902"/>
            </a:xfrm>
            <a:prstGeom prst="rect">
              <a:avLst/>
            </a:prstGeom>
            <a:blipFill>
              <a:blip r:embed="rId2"/>
              <a:stretch>
                <a:fillRect/>
              </a:stretch>
            </a:bli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bg1"/>
                </a:solidFill>
              </a:endParaRPr>
            </a:p>
          </p:txBody>
        </p:sp>
        <p:sp>
          <p:nvSpPr>
            <p:cNvPr id="10268" name="Rectangle 7">
              <a:extLst>
                <a:ext uri="{FF2B5EF4-FFF2-40B4-BE49-F238E27FC236}">
                  <a16:creationId xmlns:a16="http://schemas.microsoft.com/office/drawing/2014/main" id="{00099F54-2532-4595-ACED-78E586790503}"/>
                </a:ext>
              </a:extLst>
            </p:cNvPr>
            <p:cNvSpPr>
              <a:spLocks noChangeArrowheads="1"/>
            </p:cNvSpPr>
            <p:nvPr/>
          </p:nvSpPr>
          <p:spPr bwMode="auto">
            <a:xfrm>
              <a:off x="553670" y="5305550"/>
              <a:ext cx="2560320" cy="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endParaRPr lang="en-US" altLang="en-US" sz="1200" dirty="0">
                <a:solidFill>
                  <a:schemeClr val="bg1"/>
                </a:solidFill>
                <a:latin typeface="Raleway" panose="020B0604020202020204" pitchFamily="2" charset="0"/>
              </a:endParaRPr>
            </a:p>
          </p:txBody>
        </p:sp>
        <p:sp>
          <p:nvSpPr>
            <p:cNvPr id="10269" name="Rectangle 7">
              <a:extLst>
                <a:ext uri="{FF2B5EF4-FFF2-40B4-BE49-F238E27FC236}">
                  <a16:creationId xmlns:a16="http://schemas.microsoft.com/office/drawing/2014/main" id="{4EA371F1-C490-4030-A2F5-8FC2A29ABA30}"/>
                </a:ext>
              </a:extLst>
            </p:cNvPr>
            <p:cNvSpPr>
              <a:spLocks noChangeArrowheads="1"/>
            </p:cNvSpPr>
            <p:nvPr/>
          </p:nvSpPr>
          <p:spPr bwMode="auto">
            <a:xfrm>
              <a:off x="553670" y="4593704"/>
              <a:ext cx="2560320" cy="142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Christiaan Visagie</a:t>
              </a:r>
            </a:p>
            <a:p>
              <a:pPr algn="ctr" eaLnBrk="1" hangingPunct="1">
                <a:lnSpc>
                  <a:spcPct val="150000"/>
                </a:lnSpc>
                <a:spcBef>
                  <a:spcPct val="0"/>
                </a:spcBef>
                <a:buFontTx/>
                <a:buNone/>
              </a:pPr>
              <a:endParaRPr lang="en-US" altLang="en-US" sz="2000" dirty="0">
                <a:solidFill>
                  <a:schemeClr val="bg1"/>
                </a:solidFill>
                <a:latin typeface="Raleway" panose="020B0604020202020204" pitchFamily="2" charset="0"/>
              </a:endParaRPr>
            </a:p>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37332287</a:t>
              </a:r>
            </a:p>
          </p:txBody>
        </p:sp>
        <p:sp>
          <p:nvSpPr>
            <p:cNvPr id="10270" name="Rectangle 7">
              <a:extLst>
                <a:ext uri="{FF2B5EF4-FFF2-40B4-BE49-F238E27FC236}">
                  <a16:creationId xmlns:a16="http://schemas.microsoft.com/office/drawing/2014/main" id="{930DDC78-C6CC-452A-ABC2-5E4CDC8F5AB9}"/>
                </a:ext>
              </a:extLst>
            </p:cNvPr>
            <p:cNvSpPr>
              <a:spLocks noChangeArrowheads="1"/>
            </p:cNvSpPr>
            <p:nvPr/>
          </p:nvSpPr>
          <p:spPr bwMode="auto">
            <a:xfrm>
              <a:off x="553670" y="5010867"/>
              <a:ext cx="256032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200" dirty="0">
                  <a:solidFill>
                    <a:schemeClr val="bg1"/>
                  </a:solidFill>
                  <a:latin typeface="Raleway" panose="020B0604020202020204" pitchFamily="2" charset="0"/>
                </a:rPr>
                <a:t>BSc IT</a:t>
              </a:r>
            </a:p>
          </p:txBody>
        </p:sp>
      </p:grpSp>
      <p:grpSp>
        <p:nvGrpSpPr>
          <p:cNvPr id="19" name="Group 18">
            <a:extLst>
              <a:ext uri="{FF2B5EF4-FFF2-40B4-BE49-F238E27FC236}">
                <a16:creationId xmlns:a16="http://schemas.microsoft.com/office/drawing/2014/main" id="{671E9F86-79A0-48F7-82BE-6F59F7B00970}"/>
              </a:ext>
            </a:extLst>
          </p:cNvPr>
          <p:cNvGrpSpPr>
            <a:grpSpLocks/>
          </p:cNvGrpSpPr>
          <p:nvPr/>
        </p:nvGrpSpPr>
        <p:grpSpPr bwMode="auto">
          <a:xfrm>
            <a:off x="7181815" y="1836249"/>
            <a:ext cx="2560787" cy="3936405"/>
            <a:chOff x="553670" y="2080313"/>
            <a:chExt cx="2560320" cy="3936813"/>
          </a:xfrm>
        </p:grpSpPr>
        <p:sp>
          <p:nvSpPr>
            <p:cNvPr id="20" name="Rectangle 19">
              <a:extLst>
                <a:ext uri="{FF2B5EF4-FFF2-40B4-BE49-F238E27FC236}">
                  <a16:creationId xmlns:a16="http://schemas.microsoft.com/office/drawing/2014/main" id="{FE3680E4-B7D1-4C31-9440-749518815900}"/>
                </a:ext>
              </a:extLst>
            </p:cNvPr>
            <p:cNvSpPr/>
            <p:nvPr/>
          </p:nvSpPr>
          <p:spPr>
            <a:xfrm>
              <a:off x="553670" y="2080313"/>
              <a:ext cx="2560171" cy="2560902"/>
            </a:xfrm>
            <a:prstGeom prst="rect">
              <a:avLst/>
            </a:prstGeom>
            <a:blipFill>
              <a:blip r:embed="rId2"/>
              <a:stretch>
                <a:fillRect/>
              </a:stretch>
            </a:blip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bg1"/>
                </a:solidFill>
              </a:endParaRPr>
            </a:p>
          </p:txBody>
        </p:sp>
        <p:sp>
          <p:nvSpPr>
            <p:cNvPr id="10256" name="Rectangle 7">
              <a:extLst>
                <a:ext uri="{FF2B5EF4-FFF2-40B4-BE49-F238E27FC236}">
                  <a16:creationId xmlns:a16="http://schemas.microsoft.com/office/drawing/2014/main" id="{59BD000D-C765-4A22-A3D6-C3B76F19FCFE}"/>
                </a:ext>
              </a:extLst>
            </p:cNvPr>
            <p:cNvSpPr>
              <a:spLocks noChangeArrowheads="1"/>
            </p:cNvSpPr>
            <p:nvPr/>
          </p:nvSpPr>
          <p:spPr bwMode="auto">
            <a:xfrm>
              <a:off x="553670" y="5305550"/>
              <a:ext cx="2560320" cy="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200" dirty="0">
                  <a:solidFill>
                    <a:schemeClr val="bg1"/>
                  </a:solidFill>
                  <a:latin typeface="Raleway" panose="020B0604020202020204" pitchFamily="2" charset="0"/>
                </a:rPr>
                <a:t>.</a:t>
              </a:r>
            </a:p>
          </p:txBody>
        </p:sp>
        <p:sp>
          <p:nvSpPr>
            <p:cNvPr id="10257" name="Rectangle 7">
              <a:extLst>
                <a:ext uri="{FF2B5EF4-FFF2-40B4-BE49-F238E27FC236}">
                  <a16:creationId xmlns:a16="http://schemas.microsoft.com/office/drawing/2014/main" id="{8026A98C-EA09-4F5B-9216-8A2D50EA5C32}"/>
                </a:ext>
              </a:extLst>
            </p:cNvPr>
            <p:cNvSpPr>
              <a:spLocks noChangeArrowheads="1"/>
            </p:cNvSpPr>
            <p:nvPr/>
          </p:nvSpPr>
          <p:spPr bwMode="auto">
            <a:xfrm>
              <a:off x="553670" y="4593704"/>
              <a:ext cx="2560320" cy="142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Pearl Makhafola</a:t>
              </a:r>
            </a:p>
            <a:p>
              <a:pPr algn="ctr" eaLnBrk="1" hangingPunct="1">
                <a:lnSpc>
                  <a:spcPct val="150000"/>
                </a:lnSpc>
                <a:spcBef>
                  <a:spcPct val="0"/>
                </a:spcBef>
                <a:buFontTx/>
                <a:buNone/>
              </a:pPr>
              <a:endParaRPr lang="en-US" altLang="en-US" sz="2000" dirty="0">
                <a:solidFill>
                  <a:schemeClr val="bg1"/>
                </a:solidFill>
                <a:latin typeface="Raleway" panose="020B0604020202020204" pitchFamily="2" charset="0"/>
              </a:endParaRPr>
            </a:p>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31453600</a:t>
              </a:r>
            </a:p>
          </p:txBody>
        </p:sp>
        <p:sp>
          <p:nvSpPr>
            <p:cNvPr id="10258" name="Rectangle 7">
              <a:extLst>
                <a:ext uri="{FF2B5EF4-FFF2-40B4-BE49-F238E27FC236}">
                  <a16:creationId xmlns:a16="http://schemas.microsoft.com/office/drawing/2014/main" id="{55B4CC6A-38E0-4174-BA11-EBD9345D9E3D}"/>
                </a:ext>
              </a:extLst>
            </p:cNvPr>
            <p:cNvSpPr>
              <a:spLocks noChangeArrowheads="1"/>
            </p:cNvSpPr>
            <p:nvPr/>
          </p:nvSpPr>
          <p:spPr bwMode="auto">
            <a:xfrm>
              <a:off x="553670" y="5010867"/>
              <a:ext cx="256032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200" dirty="0">
                  <a:solidFill>
                    <a:schemeClr val="bg1"/>
                  </a:solidFill>
                  <a:latin typeface="Raleway" panose="020B0604020202020204" pitchFamily="2" charset="0"/>
                </a:rPr>
                <a:t>BSc IT</a:t>
              </a:r>
            </a:p>
          </p:txBody>
        </p:sp>
      </p:grpSp>
    </p:spTree>
    <p:extLst>
      <p:ext uri="{BB962C8B-B14F-4D97-AF65-F5344CB8AC3E}">
        <p14:creationId xmlns:p14="http://schemas.microsoft.com/office/powerpoint/2010/main" val="3548609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DC6B9AA-5670-4BA6-8556-8A3D462A7AD3}"/>
              </a:ext>
            </a:extLst>
          </p:cNvPr>
          <p:cNvSpPr/>
          <p:nvPr/>
        </p:nvSpPr>
        <p:spPr>
          <a:xfrm>
            <a:off x="0" y="3300395"/>
            <a:ext cx="12192000" cy="358775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defTabSz="914377" eaLnBrk="1" fontAlgn="auto" hangingPunct="1">
              <a:spcBef>
                <a:spcPts val="0"/>
              </a:spcBef>
              <a:spcAft>
                <a:spcPts val="0"/>
              </a:spcAft>
              <a:defRPr/>
            </a:pPr>
            <a:endParaRPr lang="en-US" sz="2400"/>
          </a:p>
        </p:txBody>
      </p:sp>
      <p:sp>
        <p:nvSpPr>
          <p:cNvPr id="4" name="Rectangle 7">
            <a:extLst>
              <a:ext uri="{FF2B5EF4-FFF2-40B4-BE49-F238E27FC236}">
                <a16:creationId xmlns:a16="http://schemas.microsoft.com/office/drawing/2014/main" id="{297BEAAF-46AD-4D9F-8A2A-E428B548AFFD}"/>
              </a:ext>
            </a:extLst>
          </p:cNvPr>
          <p:cNvSpPr>
            <a:spLocks noChangeArrowheads="1"/>
          </p:cNvSpPr>
          <p:nvPr/>
        </p:nvSpPr>
        <p:spPr bwMode="auto">
          <a:xfrm>
            <a:off x="566738" y="706438"/>
            <a:ext cx="110585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MEET THE TEAM</a:t>
            </a:r>
          </a:p>
        </p:txBody>
      </p:sp>
      <p:grpSp>
        <p:nvGrpSpPr>
          <p:cNvPr id="5" name="Group 4">
            <a:extLst>
              <a:ext uri="{FF2B5EF4-FFF2-40B4-BE49-F238E27FC236}">
                <a16:creationId xmlns:a16="http://schemas.microsoft.com/office/drawing/2014/main" id="{AB8C1EA2-6988-445D-85DD-CAE60B9BC855}"/>
              </a:ext>
            </a:extLst>
          </p:cNvPr>
          <p:cNvGrpSpPr>
            <a:grpSpLocks/>
          </p:cNvGrpSpPr>
          <p:nvPr/>
        </p:nvGrpSpPr>
        <p:grpSpPr bwMode="auto">
          <a:xfrm>
            <a:off x="1441792" y="1733115"/>
            <a:ext cx="2682578" cy="4307035"/>
            <a:chOff x="431901" y="1992060"/>
            <a:chExt cx="2682089" cy="4307481"/>
          </a:xfrm>
        </p:grpSpPr>
        <p:sp>
          <p:nvSpPr>
            <p:cNvPr id="6" name="Rectangle 5">
              <a:extLst>
                <a:ext uri="{FF2B5EF4-FFF2-40B4-BE49-F238E27FC236}">
                  <a16:creationId xmlns:a16="http://schemas.microsoft.com/office/drawing/2014/main" id="{363AE1A1-2A6B-4195-9D43-BE08F7277130}"/>
                </a:ext>
              </a:extLst>
            </p:cNvPr>
            <p:cNvSpPr/>
            <p:nvPr/>
          </p:nvSpPr>
          <p:spPr>
            <a:xfrm>
              <a:off x="431901" y="1992060"/>
              <a:ext cx="2560170" cy="2560902"/>
            </a:xfrm>
            <a:prstGeom prst="rect">
              <a:avLst/>
            </a:prstGeom>
            <a:blipFill>
              <a:blip r:embed="rId2"/>
              <a:stretch>
                <a:fillRect/>
              </a:stretch>
            </a:bli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bg1"/>
                </a:solidFill>
              </a:endParaRPr>
            </a:p>
          </p:txBody>
        </p:sp>
        <p:sp>
          <p:nvSpPr>
            <p:cNvPr id="10268" name="Rectangle 7">
              <a:extLst>
                <a:ext uri="{FF2B5EF4-FFF2-40B4-BE49-F238E27FC236}">
                  <a16:creationId xmlns:a16="http://schemas.microsoft.com/office/drawing/2014/main" id="{00099F54-2532-4595-ACED-78E586790503}"/>
                </a:ext>
              </a:extLst>
            </p:cNvPr>
            <p:cNvSpPr>
              <a:spLocks noChangeArrowheads="1"/>
            </p:cNvSpPr>
            <p:nvPr/>
          </p:nvSpPr>
          <p:spPr bwMode="auto">
            <a:xfrm>
              <a:off x="553670" y="5305550"/>
              <a:ext cx="2560320" cy="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endParaRPr lang="en-US" altLang="en-US" sz="1200" dirty="0">
                <a:solidFill>
                  <a:schemeClr val="bg1"/>
                </a:solidFill>
                <a:latin typeface="Raleway" panose="020B0604020202020204" pitchFamily="2" charset="0"/>
              </a:endParaRPr>
            </a:p>
          </p:txBody>
        </p:sp>
        <p:sp>
          <p:nvSpPr>
            <p:cNvPr id="10269" name="Rectangle 7">
              <a:extLst>
                <a:ext uri="{FF2B5EF4-FFF2-40B4-BE49-F238E27FC236}">
                  <a16:creationId xmlns:a16="http://schemas.microsoft.com/office/drawing/2014/main" id="{4EA371F1-C490-4030-A2F5-8FC2A29ABA30}"/>
                </a:ext>
              </a:extLst>
            </p:cNvPr>
            <p:cNvSpPr>
              <a:spLocks noChangeArrowheads="1"/>
            </p:cNvSpPr>
            <p:nvPr/>
          </p:nvSpPr>
          <p:spPr bwMode="auto">
            <a:xfrm>
              <a:off x="553670" y="4593704"/>
              <a:ext cx="2560320" cy="170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800" dirty="0">
                  <a:solidFill>
                    <a:schemeClr val="bg1"/>
                  </a:solidFill>
                  <a:latin typeface="Raleway" panose="020B0604020202020204" pitchFamily="2" charset="0"/>
                </a:rPr>
                <a:t>Siphesihle Shabangu</a:t>
              </a:r>
            </a:p>
            <a:p>
              <a:pPr algn="ctr" eaLnBrk="1" hangingPunct="1">
                <a:lnSpc>
                  <a:spcPct val="150000"/>
                </a:lnSpc>
                <a:spcBef>
                  <a:spcPct val="0"/>
                </a:spcBef>
                <a:buFontTx/>
                <a:buNone/>
              </a:pPr>
              <a:endParaRPr lang="en-US" altLang="en-US" sz="1800" dirty="0">
                <a:solidFill>
                  <a:schemeClr val="bg1"/>
                </a:solidFill>
                <a:latin typeface="Raleway" panose="020B0604020202020204" pitchFamily="2" charset="0"/>
              </a:endParaRPr>
            </a:p>
            <a:p>
              <a:pPr algn="ctr" eaLnBrk="1" hangingPunct="1">
                <a:lnSpc>
                  <a:spcPct val="150000"/>
                </a:lnSpc>
                <a:spcBef>
                  <a:spcPct val="0"/>
                </a:spcBef>
                <a:buFontTx/>
                <a:buNone/>
              </a:pPr>
              <a:r>
                <a:rPr lang="en-US" altLang="en-US" sz="1800" dirty="0">
                  <a:solidFill>
                    <a:schemeClr val="bg1"/>
                  </a:solidFill>
                  <a:latin typeface="Raleway" panose="020B0604020202020204" pitchFamily="2" charset="0"/>
                </a:rPr>
                <a:t>34946616</a:t>
              </a:r>
            </a:p>
            <a:p>
              <a:pPr algn="ctr" eaLnBrk="1" hangingPunct="1">
                <a:lnSpc>
                  <a:spcPct val="150000"/>
                </a:lnSpc>
                <a:spcBef>
                  <a:spcPct val="0"/>
                </a:spcBef>
                <a:buFontTx/>
                <a:buNone/>
              </a:pPr>
              <a:endParaRPr lang="en-US" altLang="en-US" sz="1800" dirty="0">
                <a:solidFill>
                  <a:schemeClr val="bg1"/>
                </a:solidFill>
                <a:latin typeface="Raleway" panose="020B0604020202020204" pitchFamily="2" charset="0"/>
              </a:endParaRPr>
            </a:p>
          </p:txBody>
        </p:sp>
        <p:sp>
          <p:nvSpPr>
            <p:cNvPr id="10270" name="Rectangle 7">
              <a:extLst>
                <a:ext uri="{FF2B5EF4-FFF2-40B4-BE49-F238E27FC236}">
                  <a16:creationId xmlns:a16="http://schemas.microsoft.com/office/drawing/2014/main" id="{930DDC78-C6CC-452A-ABC2-5E4CDC8F5AB9}"/>
                </a:ext>
              </a:extLst>
            </p:cNvPr>
            <p:cNvSpPr>
              <a:spLocks noChangeArrowheads="1"/>
            </p:cNvSpPr>
            <p:nvPr/>
          </p:nvSpPr>
          <p:spPr bwMode="auto">
            <a:xfrm>
              <a:off x="553670" y="5010867"/>
              <a:ext cx="256032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200" dirty="0">
                  <a:solidFill>
                    <a:schemeClr val="bg1"/>
                  </a:solidFill>
                  <a:latin typeface="Raleway" panose="020B0604020202020204" pitchFamily="2" charset="0"/>
                </a:rPr>
                <a:t>BSc IT</a:t>
              </a:r>
            </a:p>
          </p:txBody>
        </p:sp>
      </p:grpSp>
      <p:grpSp>
        <p:nvGrpSpPr>
          <p:cNvPr id="19" name="Group 18">
            <a:extLst>
              <a:ext uri="{FF2B5EF4-FFF2-40B4-BE49-F238E27FC236}">
                <a16:creationId xmlns:a16="http://schemas.microsoft.com/office/drawing/2014/main" id="{671E9F86-79A0-48F7-82BE-6F59F7B00970}"/>
              </a:ext>
            </a:extLst>
          </p:cNvPr>
          <p:cNvGrpSpPr>
            <a:grpSpLocks/>
          </p:cNvGrpSpPr>
          <p:nvPr/>
        </p:nvGrpSpPr>
        <p:grpSpPr bwMode="auto">
          <a:xfrm>
            <a:off x="7219087" y="1728348"/>
            <a:ext cx="2560787" cy="4010951"/>
            <a:chOff x="553670" y="2005759"/>
            <a:chExt cx="2560320" cy="4011368"/>
          </a:xfrm>
        </p:grpSpPr>
        <p:sp>
          <p:nvSpPr>
            <p:cNvPr id="20" name="Rectangle 19">
              <a:extLst>
                <a:ext uri="{FF2B5EF4-FFF2-40B4-BE49-F238E27FC236}">
                  <a16:creationId xmlns:a16="http://schemas.microsoft.com/office/drawing/2014/main" id="{FE3680E4-B7D1-4C31-9440-749518815900}"/>
                </a:ext>
              </a:extLst>
            </p:cNvPr>
            <p:cNvSpPr/>
            <p:nvPr/>
          </p:nvSpPr>
          <p:spPr>
            <a:xfrm>
              <a:off x="553670" y="2005759"/>
              <a:ext cx="2560171" cy="2560902"/>
            </a:xfrm>
            <a:prstGeom prst="rect">
              <a:avLst/>
            </a:prstGeom>
            <a:blipFill>
              <a:blip r:embed="rId2"/>
              <a:stretch>
                <a:fillRect/>
              </a:stretch>
            </a:blip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dirty="0">
                <a:solidFill>
                  <a:schemeClr val="bg1"/>
                </a:solidFill>
              </a:endParaRPr>
            </a:p>
          </p:txBody>
        </p:sp>
        <p:sp>
          <p:nvSpPr>
            <p:cNvPr id="10256" name="Rectangle 7">
              <a:extLst>
                <a:ext uri="{FF2B5EF4-FFF2-40B4-BE49-F238E27FC236}">
                  <a16:creationId xmlns:a16="http://schemas.microsoft.com/office/drawing/2014/main" id="{59BD000D-C765-4A22-A3D6-C3B76F19FCFE}"/>
                </a:ext>
              </a:extLst>
            </p:cNvPr>
            <p:cNvSpPr>
              <a:spLocks noChangeArrowheads="1"/>
            </p:cNvSpPr>
            <p:nvPr/>
          </p:nvSpPr>
          <p:spPr bwMode="auto">
            <a:xfrm>
              <a:off x="553670" y="5305550"/>
              <a:ext cx="2560320" cy="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endParaRPr lang="en-US" altLang="en-US" sz="1200" dirty="0">
                <a:solidFill>
                  <a:schemeClr val="bg1"/>
                </a:solidFill>
                <a:latin typeface="Raleway" pitchFamily="2" charset="0"/>
              </a:endParaRPr>
            </a:p>
          </p:txBody>
        </p:sp>
        <p:sp>
          <p:nvSpPr>
            <p:cNvPr id="10257" name="Rectangle 7">
              <a:extLst>
                <a:ext uri="{FF2B5EF4-FFF2-40B4-BE49-F238E27FC236}">
                  <a16:creationId xmlns:a16="http://schemas.microsoft.com/office/drawing/2014/main" id="{8026A98C-EA09-4F5B-9216-8A2D50EA5C32}"/>
                </a:ext>
              </a:extLst>
            </p:cNvPr>
            <p:cNvSpPr>
              <a:spLocks noChangeArrowheads="1"/>
            </p:cNvSpPr>
            <p:nvPr/>
          </p:nvSpPr>
          <p:spPr bwMode="auto">
            <a:xfrm>
              <a:off x="553670" y="4593704"/>
              <a:ext cx="2560320" cy="142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Marina Cornelissen</a:t>
              </a:r>
            </a:p>
            <a:p>
              <a:pPr algn="ctr" eaLnBrk="1" hangingPunct="1">
                <a:lnSpc>
                  <a:spcPct val="150000"/>
                </a:lnSpc>
                <a:spcBef>
                  <a:spcPct val="0"/>
                </a:spcBef>
                <a:buFontTx/>
                <a:buNone/>
              </a:pPr>
              <a:endParaRPr lang="en-US" altLang="en-US" sz="2000" dirty="0">
                <a:solidFill>
                  <a:schemeClr val="bg1"/>
                </a:solidFill>
                <a:latin typeface="Raleway" panose="020B0604020202020204" pitchFamily="2" charset="0"/>
              </a:endParaRPr>
            </a:p>
            <a:p>
              <a:pPr algn="ctr" eaLnBrk="1" hangingPunct="1">
                <a:lnSpc>
                  <a:spcPct val="150000"/>
                </a:lnSpc>
                <a:spcBef>
                  <a:spcPct val="0"/>
                </a:spcBef>
                <a:buFontTx/>
                <a:buNone/>
              </a:pPr>
              <a:r>
                <a:rPr lang="en-US" altLang="en-US" sz="2000" dirty="0">
                  <a:solidFill>
                    <a:schemeClr val="bg1"/>
                  </a:solidFill>
                  <a:latin typeface="Raleway" panose="020B0604020202020204" pitchFamily="2" charset="0"/>
                </a:rPr>
                <a:t>20545789</a:t>
              </a:r>
            </a:p>
          </p:txBody>
        </p:sp>
        <p:sp>
          <p:nvSpPr>
            <p:cNvPr id="10258" name="Rectangle 7">
              <a:extLst>
                <a:ext uri="{FF2B5EF4-FFF2-40B4-BE49-F238E27FC236}">
                  <a16:creationId xmlns:a16="http://schemas.microsoft.com/office/drawing/2014/main" id="{55B4CC6A-38E0-4174-BA11-EBD9345D9E3D}"/>
                </a:ext>
              </a:extLst>
            </p:cNvPr>
            <p:cNvSpPr>
              <a:spLocks noChangeArrowheads="1"/>
            </p:cNvSpPr>
            <p:nvPr/>
          </p:nvSpPr>
          <p:spPr bwMode="auto">
            <a:xfrm>
              <a:off x="553670" y="5010867"/>
              <a:ext cx="2560320" cy="3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1200" dirty="0">
                  <a:solidFill>
                    <a:schemeClr val="bg1"/>
                  </a:solidFill>
                  <a:latin typeface="Raleway" panose="020B0604020202020204" pitchFamily="2" charset="0"/>
                </a:rPr>
                <a:t>BSc IT                                                  </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3B81CEA-DABD-4EE2-B204-17D6616BC209}"/>
              </a:ext>
            </a:extLst>
          </p:cNvPr>
          <p:cNvSpPr>
            <a:spLocks noChangeArrowheads="1"/>
          </p:cNvSpPr>
          <p:nvPr/>
        </p:nvSpPr>
        <p:spPr bwMode="auto">
          <a:xfrm>
            <a:off x="566738" y="928688"/>
            <a:ext cx="11058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Background</a:t>
            </a:r>
          </a:p>
        </p:txBody>
      </p:sp>
      <p:sp>
        <p:nvSpPr>
          <p:cNvPr id="7" name="Rectangle 7">
            <a:extLst>
              <a:ext uri="{FF2B5EF4-FFF2-40B4-BE49-F238E27FC236}">
                <a16:creationId xmlns:a16="http://schemas.microsoft.com/office/drawing/2014/main" id="{2886BEB5-DAB1-4717-BF19-15AAAFB57CA6}"/>
              </a:ext>
            </a:extLst>
          </p:cNvPr>
          <p:cNvSpPr>
            <a:spLocks noChangeArrowheads="1"/>
          </p:cNvSpPr>
          <p:nvPr/>
        </p:nvSpPr>
        <p:spPr bwMode="auto">
          <a:xfrm>
            <a:off x="566738" y="2446338"/>
            <a:ext cx="5529262" cy="338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defTabSz="914377" eaLnBrk="1" fontAlgn="auto" hangingPunct="1">
              <a:lnSpc>
                <a:spcPct val="150000"/>
              </a:lnSpc>
              <a:spcBef>
                <a:spcPts val="0"/>
              </a:spcBef>
              <a:spcAft>
                <a:spcPts val="0"/>
              </a:spcAft>
              <a:defRPr/>
            </a:pPr>
            <a:r>
              <a:rPr lang="en-US" sz="1200" b="0" i="0" u="none" strike="noStrike" dirty="0">
                <a:effectLst/>
                <a:latin typeface="Raleway" pitchFamily="2" charset="0"/>
              </a:rPr>
              <a:t>Analytical Services is a SANAS accredited, ISO/IEC 17025 compliant testing laboratory in South Africa.  The laboratory performs analytical tests on a wide variety of sample types and matrices such as soils, minerals, ores (base, ferrous and Platinum Group Metals (PGMs)), metals and coal/ash.  Clients that make use of the laboratory’s analytical services consist of mines, metallurgical plants, power stations and mineral export services, from which it is typically geologists, process engineers and export coordinators that interact with the staff at the laboratory.  Analytical samples are submitted to the laboratory, where they are logged onto the system.  The requested analytical tests are conducted on the samples and the client is issued a Certificate of Analysis, displaying the analytical results and serving as proof of analysis</a:t>
            </a:r>
            <a:r>
              <a:rPr lang="en-US" sz="1200" dirty="0">
                <a:latin typeface="Raleway" pitchFamily="2" charset="0"/>
              </a:rPr>
              <a:t>.</a:t>
            </a:r>
          </a:p>
        </p:txBody>
      </p:sp>
      <p:pic>
        <p:nvPicPr>
          <p:cNvPr id="5" name="Picture 4" descr="Icon&#10;&#10;Description automatically generated">
            <a:extLst>
              <a:ext uri="{FF2B5EF4-FFF2-40B4-BE49-F238E27FC236}">
                <a16:creationId xmlns:a16="http://schemas.microsoft.com/office/drawing/2014/main" id="{2366E41E-C2DE-4402-8FBF-68652E38A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10" y="2572378"/>
            <a:ext cx="5637542" cy="325783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6F8DC79-F270-4446-B393-2C45800F7F6C}"/>
              </a:ext>
            </a:extLst>
          </p:cNvPr>
          <p:cNvSpPr>
            <a:spLocks noChangeArrowheads="1"/>
          </p:cNvSpPr>
          <p:nvPr/>
        </p:nvSpPr>
        <p:spPr bwMode="auto">
          <a:xfrm>
            <a:off x="566738" y="676275"/>
            <a:ext cx="11058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dirty="0">
                <a:solidFill>
                  <a:schemeClr val="tx1">
                    <a:lumMod val="95000"/>
                    <a:lumOff val="5000"/>
                  </a:schemeClr>
                </a:solidFill>
                <a:latin typeface="Raleway" panose="020B0503030101060003" pitchFamily="34" charset="0"/>
              </a:rPr>
              <a:t>Problem Statement</a:t>
            </a:r>
          </a:p>
        </p:txBody>
      </p:sp>
      <p:sp>
        <p:nvSpPr>
          <p:cNvPr id="7" name="Rectangle 6">
            <a:extLst>
              <a:ext uri="{FF2B5EF4-FFF2-40B4-BE49-F238E27FC236}">
                <a16:creationId xmlns:a16="http://schemas.microsoft.com/office/drawing/2014/main" id="{9451B22F-25C7-4991-852A-354EE02D0109}"/>
              </a:ext>
            </a:extLst>
          </p:cNvPr>
          <p:cNvSpPr/>
          <p:nvPr/>
        </p:nvSpPr>
        <p:spPr>
          <a:xfrm>
            <a:off x="4392613" y="1981200"/>
            <a:ext cx="3406775" cy="228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F6A773-BDDB-4E86-BAAF-4E6FABAB8A9D}"/>
              </a:ext>
            </a:extLst>
          </p:cNvPr>
          <p:cNvSpPr/>
          <p:nvPr/>
        </p:nvSpPr>
        <p:spPr>
          <a:xfrm>
            <a:off x="747713" y="1981200"/>
            <a:ext cx="3408362" cy="228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E43DDE5-D5C7-4E40-A936-11776433DA63}"/>
              </a:ext>
            </a:extLst>
          </p:cNvPr>
          <p:cNvSpPr/>
          <p:nvPr/>
        </p:nvSpPr>
        <p:spPr>
          <a:xfrm>
            <a:off x="8035925" y="1981200"/>
            <a:ext cx="3408363" cy="228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10" name="Rectangle 7">
            <a:extLst>
              <a:ext uri="{FF2B5EF4-FFF2-40B4-BE49-F238E27FC236}">
                <a16:creationId xmlns:a16="http://schemas.microsoft.com/office/drawing/2014/main" id="{B884B8C4-E4CD-43D3-9477-C721E4F8E921}"/>
              </a:ext>
            </a:extLst>
          </p:cNvPr>
          <p:cNvSpPr>
            <a:spLocks noChangeArrowheads="1"/>
          </p:cNvSpPr>
          <p:nvPr/>
        </p:nvSpPr>
        <p:spPr bwMode="auto">
          <a:xfrm>
            <a:off x="747713" y="4400550"/>
            <a:ext cx="10696574" cy="288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rtl="0">
              <a:spcBef>
                <a:spcPts val="1200"/>
              </a:spcBef>
              <a:spcAft>
                <a:spcPts val="1200"/>
              </a:spcAft>
            </a:pPr>
            <a:r>
              <a:rPr lang="en-US" sz="1200" b="0" i="0" u="none" strike="noStrike" dirty="0">
                <a:effectLst/>
                <a:latin typeface="Raleway" pitchFamily="2" charset="0"/>
              </a:rPr>
              <a:t>The current Laboratory Integrated Management System (LIMS) is very limited in scope and consequently many aspects of the laboratory functions are still performed manually: </a:t>
            </a:r>
          </a:p>
          <a:p>
            <a:pPr algn="just" rtl="0">
              <a:spcBef>
                <a:spcPts val="1200"/>
              </a:spcBef>
              <a:spcAft>
                <a:spcPts val="1200"/>
              </a:spcAft>
            </a:pPr>
            <a:r>
              <a:rPr lang="en-US" sz="1200" b="0" i="0" u="none" strike="noStrike" dirty="0">
                <a:effectLst/>
                <a:latin typeface="Raleway" pitchFamily="2" charset="0"/>
              </a:rPr>
              <a:t>Analytical results are entered into the current LIMS manually, which is both time consuming and prone to error. </a:t>
            </a:r>
            <a:endParaRPr lang="en-US" sz="1200" b="0" dirty="0">
              <a:effectLst/>
              <a:latin typeface="Raleway" pitchFamily="2" charset="0"/>
            </a:endParaRPr>
          </a:p>
          <a:p>
            <a:pPr algn="just" rtl="0">
              <a:spcBef>
                <a:spcPts val="1200"/>
              </a:spcBef>
              <a:spcAft>
                <a:spcPts val="1200"/>
              </a:spcAft>
            </a:pPr>
            <a:r>
              <a:rPr lang="en-US" sz="1200" b="0" i="0" u="none" strike="noStrike" dirty="0">
                <a:effectLst/>
                <a:latin typeface="Raleway" pitchFamily="2" charset="0"/>
              </a:rPr>
              <a:t>Workflow is still managed by a whiteboard write-up system and by handing out paper copies of work requests to responsible staff, thus creating an environment where reporting deadlines can be missed. </a:t>
            </a:r>
            <a:endParaRPr lang="en-US" sz="1200" b="0" dirty="0">
              <a:effectLst/>
              <a:latin typeface="Raleway" pitchFamily="2" charset="0"/>
            </a:endParaRPr>
          </a:p>
          <a:p>
            <a:br>
              <a:rPr lang="en-US" sz="800" dirty="0"/>
            </a:br>
            <a:r>
              <a:rPr lang="en-US" sz="1200" dirty="0">
                <a:latin typeface="Raleway" pitchFamily="2" charset="0"/>
              </a:rPr>
              <a:t>  </a:t>
            </a:r>
          </a:p>
          <a:p>
            <a:pPr defTabSz="914377" eaLnBrk="1" fontAlgn="auto" hangingPunct="1">
              <a:lnSpc>
                <a:spcPct val="150000"/>
              </a:lnSpc>
              <a:spcBef>
                <a:spcPts val="0"/>
              </a:spcBef>
              <a:spcAft>
                <a:spcPts val="0"/>
              </a:spcAft>
              <a:defRPr/>
            </a:pPr>
            <a:endParaRPr lang="en-US" sz="1200" dirty="0">
              <a:latin typeface="Raleway" pitchFamily="2" charset="0"/>
            </a:endParaRPr>
          </a:p>
          <a:p>
            <a:pPr defTabSz="914377" eaLnBrk="1" fontAlgn="auto" hangingPunct="1">
              <a:lnSpc>
                <a:spcPct val="150000"/>
              </a:lnSpc>
              <a:spcBef>
                <a:spcPts val="0"/>
              </a:spcBef>
              <a:spcAft>
                <a:spcPts val="0"/>
              </a:spcAft>
              <a:defRPr/>
            </a:pPr>
            <a:endParaRPr lang="en-US" sz="1200" dirty="0">
              <a:latin typeface="Raleway" pitchFamily="2" charset="0"/>
            </a:endParaRPr>
          </a:p>
          <a:p>
            <a:pPr defTabSz="914377" eaLnBrk="1" fontAlgn="auto" hangingPunct="1">
              <a:lnSpc>
                <a:spcPct val="150000"/>
              </a:lnSpc>
              <a:spcBef>
                <a:spcPts val="0"/>
              </a:spcBef>
              <a:spcAft>
                <a:spcPts val="0"/>
              </a:spcAft>
              <a:defRPr/>
            </a:pPr>
            <a:endParaRPr lang="en-US" sz="1200" dirty="0">
              <a:latin typeface="Raleway" pitchFamily="2" charset="0"/>
            </a:endParaRPr>
          </a:p>
        </p:txBody>
      </p:sp>
      <p:sp>
        <p:nvSpPr>
          <p:cNvPr id="12" name="Rectangle 7">
            <a:extLst>
              <a:ext uri="{FF2B5EF4-FFF2-40B4-BE49-F238E27FC236}">
                <a16:creationId xmlns:a16="http://schemas.microsoft.com/office/drawing/2014/main" id="{6A8938D8-7297-4A0B-A0EC-CB240A2B72D3}"/>
              </a:ext>
            </a:extLst>
          </p:cNvPr>
          <p:cNvSpPr>
            <a:spLocks noChangeArrowheads="1"/>
          </p:cNvSpPr>
          <p:nvPr/>
        </p:nvSpPr>
        <p:spPr bwMode="auto">
          <a:xfrm>
            <a:off x="8035925" y="4400550"/>
            <a:ext cx="340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rtl="0">
              <a:spcBef>
                <a:spcPts val="1200"/>
              </a:spcBef>
              <a:spcAft>
                <a:spcPts val="1200"/>
              </a:spcAft>
            </a:pPr>
            <a:br>
              <a:rPr lang="en-US" sz="800" dirty="0"/>
            </a:br>
            <a:endParaRPr lang="en-US" sz="1200" dirty="0">
              <a:solidFill>
                <a:schemeClr val="tx1">
                  <a:lumMod val="95000"/>
                  <a:lumOff val="5000"/>
                </a:schemeClr>
              </a:solidFill>
              <a:latin typeface="Raleway" panose="020B0503030101060003" pitchFamily="34" charset="0"/>
            </a:endParaRPr>
          </a:p>
        </p:txBody>
      </p:sp>
      <p:pic>
        <p:nvPicPr>
          <p:cNvPr id="13" name="Picture 12" descr="A picture containing graphical user interface&#10;&#10;Description automatically generated">
            <a:extLst>
              <a:ext uri="{FF2B5EF4-FFF2-40B4-BE49-F238E27FC236}">
                <a16:creationId xmlns:a16="http://schemas.microsoft.com/office/drawing/2014/main" id="{89C78E76-5818-4441-8BF4-DE80A9270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12" y="1981200"/>
            <a:ext cx="3406775" cy="2286000"/>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52E75AD8-6572-47A5-B81F-5533777A2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924" y="1981200"/>
            <a:ext cx="3408363" cy="2286000"/>
          </a:xfrm>
          <a:prstGeom prst="rect">
            <a:avLst/>
          </a:prstGeom>
        </p:spPr>
      </p:pic>
      <p:pic>
        <p:nvPicPr>
          <p:cNvPr id="3" name="Picture 2" descr="Icon&#10;&#10;Description automatically generated">
            <a:extLst>
              <a:ext uri="{FF2B5EF4-FFF2-40B4-BE49-F238E27FC236}">
                <a16:creationId xmlns:a16="http://schemas.microsoft.com/office/drawing/2014/main" id="{F4D02196-7DF8-4BE8-817D-5AECC3EAE5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025" y="1981200"/>
            <a:ext cx="3408363" cy="22860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B884B8C4-E4CD-43D3-9477-C721E4F8E921}"/>
              </a:ext>
            </a:extLst>
          </p:cNvPr>
          <p:cNvSpPr>
            <a:spLocks noChangeArrowheads="1"/>
          </p:cNvSpPr>
          <p:nvPr/>
        </p:nvSpPr>
        <p:spPr bwMode="auto">
          <a:xfrm>
            <a:off x="746127" y="3908181"/>
            <a:ext cx="10696574" cy="387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spcBef>
                <a:spcPts val="1200"/>
              </a:spcBef>
              <a:spcAft>
                <a:spcPts val="1200"/>
              </a:spcAft>
            </a:pPr>
            <a:r>
              <a:rPr lang="en-US" sz="1200" b="0" i="0" u="none" strike="noStrike" dirty="0">
                <a:effectLst/>
                <a:latin typeface="Raleway" pitchFamily="2" charset="0"/>
              </a:rPr>
              <a:t>Clients have no way of interacting with the LIMS:</a:t>
            </a:r>
          </a:p>
          <a:p>
            <a:pPr marL="171450" indent="-171450" algn="just" rtl="0">
              <a:spcBef>
                <a:spcPts val="1200"/>
              </a:spcBef>
              <a:spcAft>
                <a:spcPts val="1200"/>
              </a:spcAft>
              <a:buFont typeface="Arial" panose="020B0604020202020204" pitchFamily="34" charset="0"/>
              <a:buChar char="•"/>
            </a:pPr>
            <a:r>
              <a:rPr lang="en-US" sz="1200" b="0" i="0" u="none" strike="noStrike" dirty="0">
                <a:effectLst/>
                <a:latin typeface="Raleway" pitchFamily="2" charset="0"/>
              </a:rPr>
              <a:t>Clients must request quotations from staff.</a:t>
            </a:r>
            <a:endParaRPr lang="en-US" sz="1200" b="0" dirty="0">
              <a:effectLst/>
              <a:latin typeface="Raleway" pitchFamily="2" charset="0"/>
            </a:endParaRPr>
          </a:p>
          <a:p>
            <a:pPr marL="171450" indent="-171450" algn="just" rtl="0">
              <a:spcBef>
                <a:spcPts val="1200"/>
              </a:spcBef>
              <a:spcAft>
                <a:spcPts val="1200"/>
              </a:spcAft>
              <a:buFont typeface="Arial" panose="020B0604020202020204" pitchFamily="34" charset="0"/>
              <a:buChar char="•"/>
            </a:pPr>
            <a:r>
              <a:rPr lang="en-US" sz="1200" b="0" i="0" u="none" strike="noStrike" dirty="0">
                <a:effectLst/>
                <a:latin typeface="Raleway" pitchFamily="2" charset="0"/>
              </a:rPr>
              <a:t>Clients must request financial statements from staff.</a:t>
            </a:r>
            <a:endParaRPr lang="en-US" sz="1200" b="0" dirty="0">
              <a:effectLst/>
              <a:latin typeface="Raleway" pitchFamily="2" charset="0"/>
            </a:endParaRPr>
          </a:p>
          <a:p>
            <a:pPr marL="171450" indent="-171450" algn="just" rtl="0">
              <a:spcBef>
                <a:spcPts val="1200"/>
              </a:spcBef>
              <a:spcAft>
                <a:spcPts val="1200"/>
              </a:spcAft>
              <a:buFont typeface="Arial" panose="020B0604020202020204" pitchFamily="34" charset="0"/>
              <a:buChar char="•"/>
            </a:pPr>
            <a:r>
              <a:rPr lang="en-US" sz="1200" b="0" i="0" u="none" strike="noStrike" dirty="0">
                <a:effectLst/>
                <a:latin typeface="Raleway" pitchFamily="2" charset="0"/>
              </a:rPr>
              <a:t>Supplementary result spreadsheets need to be created and sent manually.</a:t>
            </a:r>
            <a:endParaRPr lang="en-US" sz="1200" b="0" dirty="0">
              <a:effectLst/>
              <a:latin typeface="Raleway" pitchFamily="2" charset="0"/>
            </a:endParaRPr>
          </a:p>
          <a:p>
            <a:pPr algn="just" rtl="0">
              <a:spcBef>
                <a:spcPts val="1200"/>
              </a:spcBef>
              <a:spcAft>
                <a:spcPts val="1200"/>
              </a:spcAft>
            </a:pPr>
            <a:r>
              <a:rPr lang="en-US" sz="1200" b="0" i="0" u="none" strike="noStrike" dirty="0">
                <a:effectLst/>
                <a:latin typeface="Raleway" pitchFamily="2" charset="0"/>
              </a:rPr>
              <a:t>The system does not keep track of staff competencies.</a:t>
            </a:r>
            <a:endParaRPr lang="en-US" sz="1200" b="0" dirty="0">
              <a:effectLst/>
              <a:latin typeface="Raleway" pitchFamily="2" charset="0"/>
            </a:endParaRPr>
          </a:p>
          <a:p>
            <a:pPr algn="just" rtl="0">
              <a:spcBef>
                <a:spcPts val="0"/>
              </a:spcBef>
              <a:spcAft>
                <a:spcPts val="0"/>
              </a:spcAft>
            </a:pPr>
            <a:r>
              <a:rPr lang="en-US" sz="1200" b="0" i="0" u="none" strike="noStrike" dirty="0">
                <a:effectLst/>
                <a:latin typeface="Raleway" pitchFamily="2" charset="0"/>
              </a:rPr>
              <a:t>The system does not block off reporting of results to non-paying clients.  Before reporting, chemists need to request this information from the finance department, or risk sending out certificates of analysis against company policy.</a:t>
            </a:r>
            <a:endParaRPr lang="en-US" sz="1200" b="0" dirty="0">
              <a:effectLst/>
              <a:latin typeface="Raleway" pitchFamily="2" charset="0"/>
            </a:endParaRPr>
          </a:p>
          <a:p>
            <a:br>
              <a:rPr lang="en-US" sz="800" dirty="0"/>
            </a:br>
            <a:r>
              <a:rPr lang="en-US" sz="1200" dirty="0">
                <a:latin typeface="Raleway" pitchFamily="2" charset="0"/>
              </a:rPr>
              <a:t>  </a:t>
            </a:r>
          </a:p>
          <a:p>
            <a:pPr defTabSz="914377" eaLnBrk="1" fontAlgn="auto" hangingPunct="1">
              <a:lnSpc>
                <a:spcPct val="150000"/>
              </a:lnSpc>
              <a:spcBef>
                <a:spcPts val="0"/>
              </a:spcBef>
              <a:spcAft>
                <a:spcPts val="0"/>
              </a:spcAft>
              <a:defRPr/>
            </a:pPr>
            <a:endParaRPr lang="en-US" sz="1200" dirty="0">
              <a:latin typeface="Raleway" pitchFamily="2" charset="0"/>
            </a:endParaRPr>
          </a:p>
          <a:p>
            <a:pPr defTabSz="914377" eaLnBrk="1" fontAlgn="auto" hangingPunct="1">
              <a:lnSpc>
                <a:spcPct val="150000"/>
              </a:lnSpc>
              <a:spcBef>
                <a:spcPts val="0"/>
              </a:spcBef>
              <a:spcAft>
                <a:spcPts val="0"/>
              </a:spcAft>
              <a:defRPr/>
            </a:pPr>
            <a:endParaRPr lang="en-US" sz="1200" dirty="0">
              <a:latin typeface="Raleway" pitchFamily="2" charset="0"/>
            </a:endParaRPr>
          </a:p>
          <a:p>
            <a:pPr defTabSz="914377" eaLnBrk="1" fontAlgn="auto" hangingPunct="1">
              <a:lnSpc>
                <a:spcPct val="150000"/>
              </a:lnSpc>
              <a:spcBef>
                <a:spcPts val="0"/>
              </a:spcBef>
              <a:spcAft>
                <a:spcPts val="0"/>
              </a:spcAft>
              <a:defRPr/>
            </a:pPr>
            <a:endParaRPr lang="en-US" sz="1200" dirty="0">
              <a:latin typeface="Raleway" pitchFamily="2" charset="0"/>
            </a:endParaRPr>
          </a:p>
        </p:txBody>
      </p:sp>
      <p:sp>
        <p:nvSpPr>
          <p:cNvPr id="12" name="Rectangle 7">
            <a:extLst>
              <a:ext uri="{FF2B5EF4-FFF2-40B4-BE49-F238E27FC236}">
                <a16:creationId xmlns:a16="http://schemas.microsoft.com/office/drawing/2014/main" id="{6A8938D8-7297-4A0B-A0EC-CB240A2B72D3}"/>
              </a:ext>
            </a:extLst>
          </p:cNvPr>
          <p:cNvSpPr>
            <a:spLocks noChangeArrowheads="1"/>
          </p:cNvSpPr>
          <p:nvPr/>
        </p:nvSpPr>
        <p:spPr bwMode="auto">
          <a:xfrm>
            <a:off x="8035925" y="4400550"/>
            <a:ext cx="3408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rtl="0">
              <a:spcBef>
                <a:spcPts val="1200"/>
              </a:spcBef>
              <a:spcAft>
                <a:spcPts val="1200"/>
              </a:spcAft>
            </a:pPr>
            <a:br>
              <a:rPr lang="en-US" sz="800" dirty="0"/>
            </a:br>
            <a:endParaRPr lang="en-US" sz="1200" dirty="0">
              <a:solidFill>
                <a:schemeClr val="tx1">
                  <a:lumMod val="95000"/>
                  <a:lumOff val="5000"/>
                </a:schemeClr>
              </a:solidFill>
              <a:latin typeface="Raleway" panose="020B0503030101060003" pitchFamily="34" charset="0"/>
            </a:endParaRPr>
          </a:p>
        </p:txBody>
      </p:sp>
      <p:pic>
        <p:nvPicPr>
          <p:cNvPr id="13" name="Picture 12" descr="A picture containing graphical user interface&#10;&#10;Description automatically generated">
            <a:extLst>
              <a:ext uri="{FF2B5EF4-FFF2-40B4-BE49-F238E27FC236}">
                <a16:creationId xmlns:a16="http://schemas.microsoft.com/office/drawing/2014/main" id="{89C78E76-5818-4441-8BF4-DE80A9270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12" y="1143000"/>
            <a:ext cx="3406775" cy="2286000"/>
          </a:xfrm>
          <a:prstGeom prst="rect">
            <a:avLst/>
          </a:prstGeom>
        </p:spPr>
      </p:pic>
      <p:pic>
        <p:nvPicPr>
          <p:cNvPr id="14" name="Picture 13" descr="A picture containing graphical user interface&#10;&#10;Description automatically generated">
            <a:extLst>
              <a:ext uri="{FF2B5EF4-FFF2-40B4-BE49-F238E27FC236}">
                <a16:creationId xmlns:a16="http://schemas.microsoft.com/office/drawing/2014/main" id="{52E75AD8-6572-47A5-B81F-5533777A2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338" y="1143000"/>
            <a:ext cx="3408363" cy="2286000"/>
          </a:xfrm>
          <a:prstGeom prst="rect">
            <a:avLst/>
          </a:prstGeom>
        </p:spPr>
      </p:pic>
      <p:pic>
        <p:nvPicPr>
          <p:cNvPr id="3" name="Picture 2" descr="Icon&#10;&#10;Description automatically generated">
            <a:extLst>
              <a:ext uri="{FF2B5EF4-FFF2-40B4-BE49-F238E27FC236}">
                <a16:creationId xmlns:a16="http://schemas.microsoft.com/office/drawing/2014/main" id="{F4D02196-7DF8-4BE8-817D-5AECC3EAE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025" y="1143000"/>
            <a:ext cx="3408363" cy="2286000"/>
          </a:xfrm>
          <a:prstGeom prst="rect">
            <a:avLst/>
          </a:prstGeom>
        </p:spPr>
      </p:pic>
    </p:spTree>
    <p:extLst>
      <p:ext uri="{BB962C8B-B14F-4D97-AF65-F5344CB8AC3E}">
        <p14:creationId xmlns:p14="http://schemas.microsoft.com/office/powerpoint/2010/main" val="23694417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
            <a:extLst>
              <a:ext uri="{FF2B5EF4-FFF2-40B4-BE49-F238E27FC236}">
                <a16:creationId xmlns:a16="http://schemas.microsoft.com/office/drawing/2014/main" id="{F3F98F8F-E7B9-4BA6-BB1A-44649F77A8D5}"/>
              </a:ext>
            </a:extLst>
          </p:cNvPr>
          <p:cNvGrpSpPr>
            <a:grpSpLocks/>
          </p:cNvGrpSpPr>
          <p:nvPr/>
        </p:nvGrpSpPr>
        <p:grpSpPr bwMode="auto">
          <a:xfrm>
            <a:off x="5581650" y="1858963"/>
            <a:ext cx="1084263" cy="1206500"/>
            <a:chOff x="567057" y="1661383"/>
            <a:chExt cx="1083213" cy="1206469"/>
          </a:xfrm>
        </p:grpSpPr>
        <p:sp>
          <p:nvSpPr>
            <p:cNvPr id="6" name="Oval 5">
              <a:extLst>
                <a:ext uri="{FF2B5EF4-FFF2-40B4-BE49-F238E27FC236}">
                  <a16:creationId xmlns:a16="http://schemas.microsoft.com/office/drawing/2014/main" id="{5B9E4EE0-54BC-434C-800E-FBBEEFF398C9}"/>
                </a:ext>
              </a:extLst>
            </p:cNvPr>
            <p:cNvSpPr/>
            <p:nvPr/>
          </p:nvSpPr>
          <p:spPr>
            <a:xfrm>
              <a:off x="567057" y="1759805"/>
              <a:ext cx="1083213" cy="1108047"/>
            </a:xfrm>
            <a:prstGeom prst="ellipse">
              <a:avLst/>
            </a:prstGeom>
            <a:noFill/>
            <a:ln w="25400" cap="flat" cmpd="sng" algn="ctr">
              <a:solidFill>
                <a:schemeClr val="accent2"/>
              </a:solidFill>
              <a:prstDash val="solid"/>
              <a:miter lim="800000"/>
            </a:ln>
            <a:effectLst/>
          </p:spPr>
          <p:txBody>
            <a:bodyPr anchor="ctr"/>
            <a:lstStyle/>
            <a:p>
              <a:pPr algn="ctr" defTabSz="914400" eaLnBrk="1" fontAlgn="auto" hangingPunct="1">
                <a:spcBef>
                  <a:spcPts val="0"/>
                </a:spcBef>
                <a:spcAft>
                  <a:spcPts val="0"/>
                </a:spcAft>
                <a:defRPr/>
              </a:pPr>
              <a:endParaRPr lang="en-US" kern="0">
                <a:solidFill>
                  <a:prstClr val="white"/>
                </a:solidFill>
                <a:latin typeface="Calibri" panose="020F0502020204030204"/>
              </a:endParaRPr>
            </a:p>
          </p:txBody>
        </p:sp>
        <p:sp>
          <p:nvSpPr>
            <p:cNvPr id="7" name="Rectangle 7">
              <a:extLst>
                <a:ext uri="{FF2B5EF4-FFF2-40B4-BE49-F238E27FC236}">
                  <a16:creationId xmlns:a16="http://schemas.microsoft.com/office/drawing/2014/main" id="{A4CDE137-CF34-4A7F-A9A2-D5C5ACE215C4}"/>
                </a:ext>
              </a:extLst>
            </p:cNvPr>
            <p:cNvSpPr>
              <a:spLocks noChangeArrowheads="1"/>
            </p:cNvSpPr>
            <p:nvPr/>
          </p:nvSpPr>
          <p:spPr bwMode="auto">
            <a:xfrm>
              <a:off x="567057" y="1661383"/>
              <a:ext cx="1083213" cy="1108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400" eaLnBrk="1" fontAlgn="auto" hangingPunct="1">
                <a:lnSpc>
                  <a:spcPct val="150000"/>
                </a:lnSpc>
                <a:spcBef>
                  <a:spcPts val="0"/>
                </a:spcBef>
                <a:spcAft>
                  <a:spcPts val="0"/>
                </a:spcAft>
                <a:defRPr/>
              </a:pPr>
              <a:r>
                <a:rPr lang="en-US" sz="4400" kern="0" dirty="0">
                  <a:solidFill>
                    <a:prstClr val="black">
                      <a:lumMod val="95000"/>
                      <a:lumOff val="5000"/>
                    </a:prstClr>
                  </a:solidFill>
                  <a:latin typeface="Raleway" panose="020B0503030101060003" pitchFamily="34" charset="0"/>
                </a:rPr>
                <a:t>1</a:t>
              </a:r>
            </a:p>
          </p:txBody>
        </p:sp>
      </p:grpSp>
      <p:sp>
        <p:nvSpPr>
          <p:cNvPr id="8195" name="Rectangle 7">
            <a:extLst>
              <a:ext uri="{FF2B5EF4-FFF2-40B4-BE49-F238E27FC236}">
                <a16:creationId xmlns:a16="http://schemas.microsoft.com/office/drawing/2014/main" id="{E3657F07-4EFE-46EC-87C3-92AC6CDA4A17}"/>
              </a:ext>
            </a:extLst>
          </p:cNvPr>
          <p:cNvSpPr>
            <a:spLocks noChangeArrowheads="1"/>
          </p:cNvSpPr>
          <p:nvPr/>
        </p:nvSpPr>
        <p:spPr bwMode="auto">
          <a:xfrm>
            <a:off x="6805613" y="2216795"/>
            <a:ext cx="4305300" cy="89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sz="1200" b="0" i="0" u="none" strike="noStrike" dirty="0">
                <a:effectLst/>
                <a:latin typeface="Raleway" pitchFamily="2" charset="0"/>
              </a:rPr>
              <a:t>Due to the budget not allowing for the procurement of any new hardware or software, the system will be written in Visual Studio and make use of a SQL Server database.</a:t>
            </a:r>
            <a:endParaRPr lang="en-US" altLang="en-US" sz="1200" dirty="0">
              <a:latin typeface="Raleway" pitchFamily="2" charset="0"/>
            </a:endParaRPr>
          </a:p>
        </p:txBody>
      </p:sp>
      <p:sp>
        <p:nvSpPr>
          <p:cNvPr id="8196" name="Rectangle 7">
            <a:extLst>
              <a:ext uri="{FF2B5EF4-FFF2-40B4-BE49-F238E27FC236}">
                <a16:creationId xmlns:a16="http://schemas.microsoft.com/office/drawing/2014/main" id="{42EF60C6-8E9A-4BDD-BC79-B24E746AA422}"/>
              </a:ext>
            </a:extLst>
          </p:cNvPr>
          <p:cNvSpPr>
            <a:spLocks noChangeArrowheads="1"/>
          </p:cNvSpPr>
          <p:nvPr/>
        </p:nvSpPr>
        <p:spPr bwMode="auto">
          <a:xfrm>
            <a:off x="6805613" y="1784350"/>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000" dirty="0">
                <a:solidFill>
                  <a:srgbClr val="0D0D0D"/>
                </a:solidFill>
                <a:latin typeface="Raleway" panose="020B0604020202020204" pitchFamily="2" charset="0"/>
              </a:rPr>
              <a:t>Design Software</a:t>
            </a:r>
          </a:p>
        </p:txBody>
      </p:sp>
      <p:grpSp>
        <p:nvGrpSpPr>
          <p:cNvPr id="8197" name="Group 9">
            <a:extLst>
              <a:ext uri="{FF2B5EF4-FFF2-40B4-BE49-F238E27FC236}">
                <a16:creationId xmlns:a16="http://schemas.microsoft.com/office/drawing/2014/main" id="{71827EBD-14EE-4E10-A0D0-497F6FDF4143}"/>
              </a:ext>
            </a:extLst>
          </p:cNvPr>
          <p:cNvGrpSpPr>
            <a:grpSpLocks/>
          </p:cNvGrpSpPr>
          <p:nvPr/>
        </p:nvGrpSpPr>
        <p:grpSpPr bwMode="auto">
          <a:xfrm>
            <a:off x="5581650" y="3289300"/>
            <a:ext cx="1084263" cy="1206500"/>
            <a:chOff x="567057" y="1661383"/>
            <a:chExt cx="1083213" cy="1206469"/>
          </a:xfrm>
        </p:grpSpPr>
        <p:sp>
          <p:nvSpPr>
            <p:cNvPr id="11" name="Oval 10">
              <a:extLst>
                <a:ext uri="{FF2B5EF4-FFF2-40B4-BE49-F238E27FC236}">
                  <a16:creationId xmlns:a16="http://schemas.microsoft.com/office/drawing/2014/main" id="{D9789442-79A7-4232-9882-CBF8BF433EFE}"/>
                </a:ext>
              </a:extLst>
            </p:cNvPr>
            <p:cNvSpPr/>
            <p:nvPr/>
          </p:nvSpPr>
          <p:spPr>
            <a:xfrm>
              <a:off x="567057" y="1759805"/>
              <a:ext cx="1083213" cy="1108047"/>
            </a:xfrm>
            <a:prstGeom prst="ellipse">
              <a:avLst/>
            </a:prstGeom>
            <a:noFill/>
            <a:ln w="25400" cap="flat" cmpd="sng" algn="ctr">
              <a:solidFill>
                <a:schemeClr val="accent2"/>
              </a:solidFill>
              <a:prstDash val="solid"/>
              <a:miter lim="800000"/>
            </a:ln>
            <a:effectLst/>
          </p:spPr>
          <p:txBody>
            <a:bodyPr anchor="ctr"/>
            <a:lstStyle/>
            <a:p>
              <a:pPr algn="ctr" defTabSz="914400" eaLnBrk="1" fontAlgn="auto" hangingPunct="1">
                <a:spcBef>
                  <a:spcPts val="0"/>
                </a:spcBef>
                <a:spcAft>
                  <a:spcPts val="0"/>
                </a:spcAft>
                <a:defRPr/>
              </a:pPr>
              <a:endParaRPr lang="en-US" kern="0">
                <a:solidFill>
                  <a:prstClr val="white"/>
                </a:solidFill>
                <a:latin typeface="Calibri" panose="020F0502020204030204"/>
              </a:endParaRPr>
            </a:p>
          </p:txBody>
        </p:sp>
        <p:sp>
          <p:nvSpPr>
            <p:cNvPr id="12" name="Rectangle 7">
              <a:extLst>
                <a:ext uri="{FF2B5EF4-FFF2-40B4-BE49-F238E27FC236}">
                  <a16:creationId xmlns:a16="http://schemas.microsoft.com/office/drawing/2014/main" id="{A8D9C894-B2AC-470E-B50D-7247921F9AB2}"/>
                </a:ext>
              </a:extLst>
            </p:cNvPr>
            <p:cNvSpPr>
              <a:spLocks noChangeArrowheads="1"/>
            </p:cNvSpPr>
            <p:nvPr/>
          </p:nvSpPr>
          <p:spPr bwMode="auto">
            <a:xfrm>
              <a:off x="567057" y="1661383"/>
              <a:ext cx="1083213" cy="9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400" eaLnBrk="1" fontAlgn="auto" hangingPunct="1">
                <a:lnSpc>
                  <a:spcPct val="150000"/>
                </a:lnSpc>
                <a:spcBef>
                  <a:spcPts val="0"/>
                </a:spcBef>
                <a:spcAft>
                  <a:spcPts val="0"/>
                </a:spcAft>
                <a:defRPr/>
              </a:pPr>
              <a:r>
                <a:rPr lang="en-US" sz="4400" kern="0" dirty="0">
                  <a:solidFill>
                    <a:prstClr val="black">
                      <a:lumMod val="95000"/>
                      <a:lumOff val="5000"/>
                    </a:prstClr>
                  </a:solidFill>
                  <a:latin typeface="Raleway" panose="020B0503030101060003" pitchFamily="34" charset="0"/>
                </a:rPr>
                <a:t>2</a:t>
              </a:r>
            </a:p>
          </p:txBody>
        </p:sp>
      </p:grpSp>
      <p:sp>
        <p:nvSpPr>
          <p:cNvPr id="8198" name="Rectangle 7">
            <a:extLst>
              <a:ext uri="{FF2B5EF4-FFF2-40B4-BE49-F238E27FC236}">
                <a16:creationId xmlns:a16="http://schemas.microsoft.com/office/drawing/2014/main" id="{38377E4E-E7B1-4B42-9061-BFCAA23DBFC5}"/>
              </a:ext>
            </a:extLst>
          </p:cNvPr>
          <p:cNvSpPr>
            <a:spLocks noChangeArrowheads="1"/>
          </p:cNvSpPr>
          <p:nvPr/>
        </p:nvSpPr>
        <p:spPr bwMode="auto">
          <a:xfrm>
            <a:off x="6805613" y="3643313"/>
            <a:ext cx="430530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sz="1200" b="0" i="0" u="none" strike="noStrike" dirty="0">
                <a:effectLst/>
                <a:latin typeface="Raleway" pitchFamily="2" charset="0"/>
              </a:rPr>
              <a:t>System should be ready for hand over by November 2022</a:t>
            </a:r>
            <a:endParaRPr lang="en-US" altLang="en-US" sz="1200" dirty="0">
              <a:latin typeface="Raleway" pitchFamily="2" charset="0"/>
            </a:endParaRPr>
          </a:p>
        </p:txBody>
      </p:sp>
      <p:sp>
        <p:nvSpPr>
          <p:cNvPr id="8199" name="Rectangle 7">
            <a:extLst>
              <a:ext uri="{FF2B5EF4-FFF2-40B4-BE49-F238E27FC236}">
                <a16:creationId xmlns:a16="http://schemas.microsoft.com/office/drawing/2014/main" id="{12909DF9-6387-4C6A-9D09-550FFFCDB2A2}"/>
              </a:ext>
            </a:extLst>
          </p:cNvPr>
          <p:cNvSpPr>
            <a:spLocks noChangeArrowheads="1"/>
          </p:cNvSpPr>
          <p:nvPr/>
        </p:nvSpPr>
        <p:spPr bwMode="auto">
          <a:xfrm>
            <a:off x="6805613" y="3216275"/>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000" dirty="0">
                <a:solidFill>
                  <a:srgbClr val="0D0D0D"/>
                </a:solidFill>
                <a:latin typeface="Raleway" panose="020B0604020202020204" pitchFamily="2" charset="0"/>
              </a:rPr>
              <a:t>Implementation timeframe</a:t>
            </a:r>
          </a:p>
        </p:txBody>
      </p:sp>
      <p:grpSp>
        <p:nvGrpSpPr>
          <p:cNvPr id="8200" name="Group 14">
            <a:extLst>
              <a:ext uri="{FF2B5EF4-FFF2-40B4-BE49-F238E27FC236}">
                <a16:creationId xmlns:a16="http://schemas.microsoft.com/office/drawing/2014/main" id="{BC3C0D74-3E2F-451A-9E09-B093AC145F1A}"/>
              </a:ext>
            </a:extLst>
          </p:cNvPr>
          <p:cNvGrpSpPr>
            <a:grpSpLocks/>
          </p:cNvGrpSpPr>
          <p:nvPr/>
        </p:nvGrpSpPr>
        <p:grpSpPr bwMode="auto">
          <a:xfrm>
            <a:off x="5581650" y="4791075"/>
            <a:ext cx="1084263" cy="1206500"/>
            <a:chOff x="567057" y="1661383"/>
            <a:chExt cx="1083213" cy="1206469"/>
          </a:xfrm>
        </p:grpSpPr>
        <p:sp>
          <p:nvSpPr>
            <p:cNvPr id="16" name="Oval 15">
              <a:extLst>
                <a:ext uri="{FF2B5EF4-FFF2-40B4-BE49-F238E27FC236}">
                  <a16:creationId xmlns:a16="http://schemas.microsoft.com/office/drawing/2014/main" id="{3A7F057C-C075-4275-B394-A879DC960F20}"/>
                </a:ext>
              </a:extLst>
            </p:cNvPr>
            <p:cNvSpPr/>
            <p:nvPr/>
          </p:nvSpPr>
          <p:spPr>
            <a:xfrm>
              <a:off x="567057" y="1759805"/>
              <a:ext cx="1083213" cy="1108047"/>
            </a:xfrm>
            <a:prstGeom prst="ellipse">
              <a:avLst/>
            </a:prstGeom>
            <a:noFill/>
            <a:ln w="25400" cap="flat" cmpd="sng" algn="ctr">
              <a:solidFill>
                <a:schemeClr val="accent1"/>
              </a:solidFill>
              <a:prstDash val="solid"/>
              <a:miter lim="800000"/>
            </a:ln>
            <a:effectLst/>
          </p:spPr>
          <p:txBody>
            <a:bodyPr anchor="ctr"/>
            <a:lstStyle/>
            <a:p>
              <a:pPr algn="ctr" defTabSz="914400" eaLnBrk="1" fontAlgn="auto" hangingPunct="1">
                <a:spcBef>
                  <a:spcPts val="0"/>
                </a:spcBef>
                <a:spcAft>
                  <a:spcPts val="0"/>
                </a:spcAft>
                <a:defRPr/>
              </a:pPr>
              <a:endParaRPr lang="en-US" kern="0">
                <a:solidFill>
                  <a:prstClr val="white"/>
                </a:solidFill>
                <a:latin typeface="Calibri" panose="020F0502020204030204"/>
              </a:endParaRPr>
            </a:p>
          </p:txBody>
        </p:sp>
        <p:sp>
          <p:nvSpPr>
            <p:cNvPr id="17" name="Rectangle 7">
              <a:extLst>
                <a:ext uri="{FF2B5EF4-FFF2-40B4-BE49-F238E27FC236}">
                  <a16:creationId xmlns:a16="http://schemas.microsoft.com/office/drawing/2014/main" id="{CDCA4D9A-619D-4520-9F80-70482EF34E52}"/>
                </a:ext>
              </a:extLst>
            </p:cNvPr>
            <p:cNvSpPr>
              <a:spLocks noChangeArrowheads="1"/>
            </p:cNvSpPr>
            <p:nvPr/>
          </p:nvSpPr>
          <p:spPr bwMode="auto">
            <a:xfrm>
              <a:off x="567057" y="1661383"/>
              <a:ext cx="1083213" cy="9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400" eaLnBrk="1" fontAlgn="auto" hangingPunct="1">
                <a:lnSpc>
                  <a:spcPct val="150000"/>
                </a:lnSpc>
                <a:spcBef>
                  <a:spcPts val="0"/>
                </a:spcBef>
                <a:spcAft>
                  <a:spcPts val="0"/>
                </a:spcAft>
                <a:defRPr/>
              </a:pPr>
              <a:r>
                <a:rPr lang="en-US" sz="4400" kern="0" dirty="0">
                  <a:solidFill>
                    <a:prstClr val="black">
                      <a:lumMod val="95000"/>
                      <a:lumOff val="5000"/>
                    </a:prstClr>
                  </a:solidFill>
                  <a:latin typeface="Raleway" panose="020B0503030101060003" pitchFamily="34" charset="0"/>
                </a:rPr>
                <a:t>3</a:t>
              </a:r>
            </a:p>
          </p:txBody>
        </p:sp>
      </p:grpSp>
      <p:sp>
        <p:nvSpPr>
          <p:cNvPr id="8201" name="Rectangle 7">
            <a:extLst>
              <a:ext uri="{FF2B5EF4-FFF2-40B4-BE49-F238E27FC236}">
                <a16:creationId xmlns:a16="http://schemas.microsoft.com/office/drawing/2014/main" id="{BF3AFAFF-10D5-47E0-A9BE-45C098BCE9D5}"/>
              </a:ext>
            </a:extLst>
          </p:cNvPr>
          <p:cNvSpPr>
            <a:spLocks noChangeArrowheads="1"/>
          </p:cNvSpPr>
          <p:nvPr/>
        </p:nvSpPr>
        <p:spPr bwMode="auto">
          <a:xfrm>
            <a:off x="6805613" y="5146675"/>
            <a:ext cx="4305300" cy="61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sz="1200" b="0" i="0" u="none" strike="noStrike" dirty="0">
                <a:effectLst/>
                <a:latin typeface="Raleway" pitchFamily="2" charset="0"/>
              </a:rPr>
              <a:t>The system should be designed, built and run with low overhead costs.</a:t>
            </a:r>
            <a:endParaRPr lang="en-US" altLang="en-US" sz="1200" dirty="0">
              <a:latin typeface="Raleway" pitchFamily="2" charset="0"/>
            </a:endParaRPr>
          </a:p>
        </p:txBody>
      </p:sp>
      <p:sp>
        <p:nvSpPr>
          <p:cNvPr id="8202" name="Rectangle 7">
            <a:extLst>
              <a:ext uri="{FF2B5EF4-FFF2-40B4-BE49-F238E27FC236}">
                <a16:creationId xmlns:a16="http://schemas.microsoft.com/office/drawing/2014/main" id="{B24E80B1-D95D-41FD-8DF1-2CD00308A971}"/>
              </a:ext>
            </a:extLst>
          </p:cNvPr>
          <p:cNvSpPr>
            <a:spLocks noChangeArrowheads="1"/>
          </p:cNvSpPr>
          <p:nvPr/>
        </p:nvSpPr>
        <p:spPr bwMode="auto">
          <a:xfrm>
            <a:off x="6805613" y="4718050"/>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000" dirty="0">
                <a:solidFill>
                  <a:srgbClr val="0D0D0D"/>
                </a:solidFill>
                <a:latin typeface="Raleway" panose="020B0604020202020204" pitchFamily="2" charset="0"/>
              </a:rPr>
              <a:t>Financial</a:t>
            </a:r>
          </a:p>
        </p:txBody>
      </p:sp>
      <p:sp>
        <p:nvSpPr>
          <p:cNvPr id="20" name="Oval 19">
            <a:extLst>
              <a:ext uri="{FF2B5EF4-FFF2-40B4-BE49-F238E27FC236}">
                <a16:creationId xmlns:a16="http://schemas.microsoft.com/office/drawing/2014/main" id="{1E2DFF67-418B-488E-B603-4F10B98882F4}"/>
              </a:ext>
            </a:extLst>
          </p:cNvPr>
          <p:cNvSpPr/>
          <p:nvPr/>
        </p:nvSpPr>
        <p:spPr>
          <a:xfrm>
            <a:off x="346075" y="217488"/>
            <a:ext cx="4387850" cy="4389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4" name="Rectangle 7">
            <a:extLst>
              <a:ext uri="{FF2B5EF4-FFF2-40B4-BE49-F238E27FC236}">
                <a16:creationId xmlns:a16="http://schemas.microsoft.com/office/drawing/2014/main" id="{BDEF1810-3B91-488D-AD75-9E348CE7CBBF}"/>
              </a:ext>
            </a:extLst>
          </p:cNvPr>
          <p:cNvSpPr>
            <a:spLocks noChangeArrowheads="1"/>
          </p:cNvSpPr>
          <p:nvPr/>
        </p:nvSpPr>
        <p:spPr bwMode="auto">
          <a:xfrm>
            <a:off x="-550863" y="1836738"/>
            <a:ext cx="61801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b="1" dirty="0">
                <a:solidFill>
                  <a:schemeClr val="tx1">
                    <a:lumMod val="95000"/>
                    <a:lumOff val="5000"/>
                  </a:schemeClr>
                </a:solidFill>
                <a:latin typeface="Raleway" panose="020B0503030101060003" pitchFamily="34" charset="0"/>
              </a:rPr>
              <a:t>CONSTRAINTS</a:t>
            </a:r>
          </a:p>
        </p:txBody>
      </p:sp>
    </p:spTree>
    <p:extLst>
      <p:ext uri="{BB962C8B-B14F-4D97-AF65-F5344CB8AC3E}">
        <p14:creationId xmlns:p14="http://schemas.microsoft.com/office/powerpoint/2010/main" val="4242830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
            <a:extLst>
              <a:ext uri="{FF2B5EF4-FFF2-40B4-BE49-F238E27FC236}">
                <a16:creationId xmlns:a16="http://schemas.microsoft.com/office/drawing/2014/main" id="{F3F98F8F-E7B9-4BA6-BB1A-44649F77A8D5}"/>
              </a:ext>
            </a:extLst>
          </p:cNvPr>
          <p:cNvGrpSpPr>
            <a:grpSpLocks/>
          </p:cNvGrpSpPr>
          <p:nvPr/>
        </p:nvGrpSpPr>
        <p:grpSpPr bwMode="auto">
          <a:xfrm>
            <a:off x="5581650" y="1858963"/>
            <a:ext cx="1084263" cy="1206500"/>
            <a:chOff x="567057" y="1661383"/>
            <a:chExt cx="1083213" cy="1206469"/>
          </a:xfrm>
        </p:grpSpPr>
        <p:sp>
          <p:nvSpPr>
            <p:cNvPr id="6" name="Oval 5">
              <a:extLst>
                <a:ext uri="{FF2B5EF4-FFF2-40B4-BE49-F238E27FC236}">
                  <a16:creationId xmlns:a16="http://schemas.microsoft.com/office/drawing/2014/main" id="{5B9E4EE0-54BC-434C-800E-FBBEEFF398C9}"/>
                </a:ext>
              </a:extLst>
            </p:cNvPr>
            <p:cNvSpPr/>
            <p:nvPr/>
          </p:nvSpPr>
          <p:spPr>
            <a:xfrm>
              <a:off x="567057" y="1759805"/>
              <a:ext cx="1083213" cy="1108047"/>
            </a:xfrm>
            <a:prstGeom prst="ellipse">
              <a:avLst/>
            </a:prstGeom>
            <a:noFill/>
            <a:ln w="25400" cap="flat" cmpd="sng" algn="ctr">
              <a:solidFill>
                <a:schemeClr val="accent2"/>
              </a:solidFill>
              <a:prstDash val="solid"/>
              <a:miter lim="800000"/>
            </a:ln>
            <a:effectLst/>
          </p:spPr>
          <p:txBody>
            <a:bodyPr anchor="ctr"/>
            <a:lstStyle/>
            <a:p>
              <a:pPr algn="ctr" defTabSz="914400" eaLnBrk="1" fontAlgn="auto" hangingPunct="1">
                <a:spcBef>
                  <a:spcPts val="0"/>
                </a:spcBef>
                <a:spcAft>
                  <a:spcPts val="0"/>
                </a:spcAft>
                <a:defRPr/>
              </a:pPr>
              <a:endParaRPr lang="en-US" kern="0">
                <a:solidFill>
                  <a:prstClr val="white"/>
                </a:solidFill>
                <a:latin typeface="Calibri" panose="020F0502020204030204"/>
              </a:endParaRPr>
            </a:p>
          </p:txBody>
        </p:sp>
        <p:sp>
          <p:nvSpPr>
            <p:cNvPr id="7" name="Rectangle 7">
              <a:extLst>
                <a:ext uri="{FF2B5EF4-FFF2-40B4-BE49-F238E27FC236}">
                  <a16:creationId xmlns:a16="http://schemas.microsoft.com/office/drawing/2014/main" id="{A4CDE137-CF34-4A7F-A9A2-D5C5ACE215C4}"/>
                </a:ext>
              </a:extLst>
            </p:cNvPr>
            <p:cNvSpPr>
              <a:spLocks noChangeArrowheads="1"/>
            </p:cNvSpPr>
            <p:nvPr/>
          </p:nvSpPr>
          <p:spPr bwMode="auto">
            <a:xfrm>
              <a:off x="567057" y="1661383"/>
              <a:ext cx="1083213" cy="98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400" eaLnBrk="1" fontAlgn="auto" hangingPunct="1">
                <a:lnSpc>
                  <a:spcPct val="150000"/>
                </a:lnSpc>
                <a:spcBef>
                  <a:spcPts val="0"/>
                </a:spcBef>
                <a:spcAft>
                  <a:spcPts val="0"/>
                </a:spcAft>
                <a:defRPr/>
              </a:pPr>
              <a:r>
                <a:rPr lang="en-US" sz="4400" kern="0" dirty="0">
                  <a:solidFill>
                    <a:prstClr val="black">
                      <a:lumMod val="95000"/>
                      <a:lumOff val="5000"/>
                    </a:prstClr>
                  </a:solidFill>
                  <a:latin typeface="Raleway" panose="020B0503030101060003" pitchFamily="34" charset="0"/>
                </a:rPr>
                <a:t>4</a:t>
              </a:r>
            </a:p>
          </p:txBody>
        </p:sp>
      </p:grpSp>
      <p:sp>
        <p:nvSpPr>
          <p:cNvPr id="8195" name="Rectangle 7">
            <a:extLst>
              <a:ext uri="{FF2B5EF4-FFF2-40B4-BE49-F238E27FC236}">
                <a16:creationId xmlns:a16="http://schemas.microsoft.com/office/drawing/2014/main" id="{E3657F07-4EFE-46EC-87C3-92AC6CDA4A17}"/>
              </a:ext>
            </a:extLst>
          </p:cNvPr>
          <p:cNvSpPr>
            <a:spLocks noChangeArrowheads="1"/>
          </p:cNvSpPr>
          <p:nvPr/>
        </p:nvSpPr>
        <p:spPr bwMode="auto">
          <a:xfrm>
            <a:off x="6805613" y="2212975"/>
            <a:ext cx="4305300" cy="116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sz="1200" b="0" i="0" u="none" strike="noStrike" dirty="0">
                <a:effectLst/>
                <a:latin typeface="Raleway" pitchFamily="2" charset="0"/>
              </a:rPr>
              <a:t>As a variety of employees with different occupations and levels of computer literacy will be working on the system, it should be very user friendly with a clear, uncomplicated interface.</a:t>
            </a:r>
            <a:endParaRPr lang="en-US" altLang="en-US" sz="1200" dirty="0">
              <a:latin typeface="Raleway" pitchFamily="2" charset="0"/>
            </a:endParaRPr>
          </a:p>
        </p:txBody>
      </p:sp>
      <p:sp>
        <p:nvSpPr>
          <p:cNvPr id="8196" name="Rectangle 7">
            <a:extLst>
              <a:ext uri="{FF2B5EF4-FFF2-40B4-BE49-F238E27FC236}">
                <a16:creationId xmlns:a16="http://schemas.microsoft.com/office/drawing/2014/main" id="{42EF60C6-8E9A-4BDD-BC79-B24E746AA422}"/>
              </a:ext>
            </a:extLst>
          </p:cNvPr>
          <p:cNvSpPr>
            <a:spLocks noChangeArrowheads="1"/>
          </p:cNvSpPr>
          <p:nvPr/>
        </p:nvSpPr>
        <p:spPr bwMode="auto">
          <a:xfrm>
            <a:off x="6805613" y="1784350"/>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000" dirty="0">
                <a:solidFill>
                  <a:srgbClr val="0D0D0D"/>
                </a:solidFill>
                <a:latin typeface="Raleway" panose="020B0604020202020204" pitchFamily="2" charset="0"/>
              </a:rPr>
              <a:t>Minimal Training for Users</a:t>
            </a:r>
          </a:p>
        </p:txBody>
      </p:sp>
      <p:grpSp>
        <p:nvGrpSpPr>
          <p:cNvPr id="8197" name="Group 9">
            <a:extLst>
              <a:ext uri="{FF2B5EF4-FFF2-40B4-BE49-F238E27FC236}">
                <a16:creationId xmlns:a16="http://schemas.microsoft.com/office/drawing/2014/main" id="{71827EBD-14EE-4E10-A0D0-497F6FDF4143}"/>
              </a:ext>
            </a:extLst>
          </p:cNvPr>
          <p:cNvGrpSpPr>
            <a:grpSpLocks/>
          </p:cNvGrpSpPr>
          <p:nvPr/>
        </p:nvGrpSpPr>
        <p:grpSpPr bwMode="auto">
          <a:xfrm>
            <a:off x="5581650" y="3289300"/>
            <a:ext cx="1084263" cy="1206500"/>
            <a:chOff x="567057" y="1661383"/>
            <a:chExt cx="1083213" cy="1206469"/>
          </a:xfrm>
        </p:grpSpPr>
        <p:sp>
          <p:nvSpPr>
            <p:cNvPr id="11" name="Oval 10">
              <a:extLst>
                <a:ext uri="{FF2B5EF4-FFF2-40B4-BE49-F238E27FC236}">
                  <a16:creationId xmlns:a16="http://schemas.microsoft.com/office/drawing/2014/main" id="{D9789442-79A7-4232-9882-CBF8BF433EFE}"/>
                </a:ext>
              </a:extLst>
            </p:cNvPr>
            <p:cNvSpPr/>
            <p:nvPr/>
          </p:nvSpPr>
          <p:spPr>
            <a:xfrm>
              <a:off x="567057" y="1759805"/>
              <a:ext cx="1083213" cy="1108047"/>
            </a:xfrm>
            <a:prstGeom prst="ellipse">
              <a:avLst/>
            </a:prstGeom>
            <a:noFill/>
            <a:ln w="25400" cap="flat" cmpd="sng" algn="ctr">
              <a:solidFill>
                <a:schemeClr val="accent2"/>
              </a:solidFill>
              <a:prstDash val="solid"/>
              <a:miter lim="800000"/>
            </a:ln>
            <a:effectLst/>
          </p:spPr>
          <p:txBody>
            <a:bodyPr anchor="ctr"/>
            <a:lstStyle/>
            <a:p>
              <a:pPr algn="ctr" defTabSz="914400" eaLnBrk="1" fontAlgn="auto" hangingPunct="1">
                <a:spcBef>
                  <a:spcPts val="0"/>
                </a:spcBef>
                <a:spcAft>
                  <a:spcPts val="0"/>
                </a:spcAft>
                <a:defRPr/>
              </a:pPr>
              <a:endParaRPr lang="en-US" kern="0">
                <a:solidFill>
                  <a:prstClr val="white"/>
                </a:solidFill>
                <a:latin typeface="Calibri" panose="020F0502020204030204"/>
              </a:endParaRPr>
            </a:p>
          </p:txBody>
        </p:sp>
        <p:sp>
          <p:nvSpPr>
            <p:cNvPr id="12" name="Rectangle 7">
              <a:extLst>
                <a:ext uri="{FF2B5EF4-FFF2-40B4-BE49-F238E27FC236}">
                  <a16:creationId xmlns:a16="http://schemas.microsoft.com/office/drawing/2014/main" id="{A8D9C894-B2AC-470E-B50D-7247921F9AB2}"/>
                </a:ext>
              </a:extLst>
            </p:cNvPr>
            <p:cNvSpPr>
              <a:spLocks noChangeArrowheads="1"/>
            </p:cNvSpPr>
            <p:nvPr/>
          </p:nvSpPr>
          <p:spPr bwMode="auto">
            <a:xfrm>
              <a:off x="567057" y="1661383"/>
              <a:ext cx="1083213" cy="9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400" eaLnBrk="1" fontAlgn="auto" hangingPunct="1">
                <a:lnSpc>
                  <a:spcPct val="150000"/>
                </a:lnSpc>
                <a:spcBef>
                  <a:spcPts val="0"/>
                </a:spcBef>
                <a:spcAft>
                  <a:spcPts val="0"/>
                </a:spcAft>
                <a:defRPr/>
              </a:pPr>
              <a:r>
                <a:rPr lang="en-US" sz="4400" kern="0" dirty="0">
                  <a:solidFill>
                    <a:prstClr val="black">
                      <a:lumMod val="95000"/>
                      <a:lumOff val="5000"/>
                    </a:prstClr>
                  </a:solidFill>
                  <a:latin typeface="Raleway" panose="020B0503030101060003" pitchFamily="34" charset="0"/>
                </a:rPr>
                <a:t>5</a:t>
              </a:r>
            </a:p>
          </p:txBody>
        </p:sp>
      </p:grpSp>
      <p:sp>
        <p:nvSpPr>
          <p:cNvPr id="8198" name="Rectangle 7">
            <a:extLst>
              <a:ext uri="{FF2B5EF4-FFF2-40B4-BE49-F238E27FC236}">
                <a16:creationId xmlns:a16="http://schemas.microsoft.com/office/drawing/2014/main" id="{38377E4E-E7B1-4B42-9061-BFCAA23DBFC5}"/>
              </a:ext>
            </a:extLst>
          </p:cNvPr>
          <p:cNvSpPr>
            <a:spLocks noChangeArrowheads="1"/>
          </p:cNvSpPr>
          <p:nvPr/>
        </p:nvSpPr>
        <p:spPr bwMode="auto">
          <a:xfrm>
            <a:off x="6805613" y="3643313"/>
            <a:ext cx="4305300" cy="89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sz="1200" b="0" i="0" u="none" strike="noStrike" dirty="0">
                <a:effectLst/>
                <a:latin typeface="Raleway" pitchFamily="2" charset="0"/>
              </a:rPr>
              <a:t>The system should be able to be accessed from different departments in the company and work should be able to be done on different areas of the system at the same time.</a:t>
            </a:r>
            <a:endParaRPr lang="en-US" altLang="en-US" sz="1200" dirty="0">
              <a:latin typeface="Raleway" pitchFamily="2" charset="0"/>
            </a:endParaRPr>
          </a:p>
        </p:txBody>
      </p:sp>
      <p:sp>
        <p:nvSpPr>
          <p:cNvPr id="8199" name="Rectangle 7">
            <a:extLst>
              <a:ext uri="{FF2B5EF4-FFF2-40B4-BE49-F238E27FC236}">
                <a16:creationId xmlns:a16="http://schemas.microsoft.com/office/drawing/2014/main" id="{12909DF9-6387-4C6A-9D09-550FFFCDB2A2}"/>
              </a:ext>
            </a:extLst>
          </p:cNvPr>
          <p:cNvSpPr>
            <a:spLocks noChangeArrowheads="1"/>
          </p:cNvSpPr>
          <p:nvPr/>
        </p:nvSpPr>
        <p:spPr bwMode="auto">
          <a:xfrm>
            <a:off x="6805613" y="3216275"/>
            <a:ext cx="4305300" cy="4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000" dirty="0">
                <a:solidFill>
                  <a:srgbClr val="0D0D0D"/>
                </a:solidFill>
                <a:latin typeface="Raleway" panose="020B0604020202020204" pitchFamily="2" charset="0"/>
              </a:rPr>
              <a:t>Accessibility</a:t>
            </a:r>
          </a:p>
        </p:txBody>
      </p:sp>
      <p:sp>
        <p:nvSpPr>
          <p:cNvPr id="17" name="Rectangle 7">
            <a:extLst>
              <a:ext uri="{FF2B5EF4-FFF2-40B4-BE49-F238E27FC236}">
                <a16:creationId xmlns:a16="http://schemas.microsoft.com/office/drawing/2014/main" id="{CDCA4D9A-619D-4520-9F80-70482EF34E52}"/>
              </a:ext>
            </a:extLst>
          </p:cNvPr>
          <p:cNvSpPr>
            <a:spLocks noChangeArrowheads="1"/>
          </p:cNvSpPr>
          <p:nvPr/>
        </p:nvSpPr>
        <p:spPr bwMode="auto">
          <a:xfrm>
            <a:off x="5581650" y="4791075"/>
            <a:ext cx="108426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400" eaLnBrk="1" fontAlgn="auto" hangingPunct="1">
              <a:lnSpc>
                <a:spcPct val="150000"/>
              </a:lnSpc>
              <a:spcBef>
                <a:spcPts val="0"/>
              </a:spcBef>
              <a:spcAft>
                <a:spcPts val="0"/>
              </a:spcAft>
              <a:defRPr/>
            </a:pPr>
            <a:endParaRPr lang="en-US" sz="4400" kern="0" dirty="0">
              <a:solidFill>
                <a:prstClr val="black">
                  <a:lumMod val="95000"/>
                  <a:lumOff val="5000"/>
                </a:prstClr>
              </a:solidFill>
              <a:latin typeface="Raleway" panose="020B0503030101060003" pitchFamily="34" charset="0"/>
            </a:endParaRPr>
          </a:p>
        </p:txBody>
      </p:sp>
      <p:sp>
        <p:nvSpPr>
          <p:cNvPr id="8201" name="Rectangle 7">
            <a:extLst>
              <a:ext uri="{FF2B5EF4-FFF2-40B4-BE49-F238E27FC236}">
                <a16:creationId xmlns:a16="http://schemas.microsoft.com/office/drawing/2014/main" id="{BF3AFAFF-10D5-47E0-A9BE-45C098BCE9D5}"/>
              </a:ext>
            </a:extLst>
          </p:cNvPr>
          <p:cNvSpPr>
            <a:spLocks noChangeArrowheads="1"/>
          </p:cNvSpPr>
          <p:nvPr/>
        </p:nvSpPr>
        <p:spPr bwMode="auto">
          <a:xfrm>
            <a:off x="6805613" y="5146675"/>
            <a:ext cx="4305300"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1200" dirty="0">
                <a:solidFill>
                  <a:srgbClr val="0D0D0D"/>
                </a:solidFill>
                <a:latin typeface="Raleway" panose="020B0604020202020204" pitchFamily="2" charset="0"/>
              </a:rPr>
              <a:t>.</a:t>
            </a:r>
          </a:p>
        </p:txBody>
      </p:sp>
      <p:sp>
        <p:nvSpPr>
          <p:cNvPr id="20" name="Oval 19">
            <a:extLst>
              <a:ext uri="{FF2B5EF4-FFF2-40B4-BE49-F238E27FC236}">
                <a16:creationId xmlns:a16="http://schemas.microsoft.com/office/drawing/2014/main" id="{1E2DFF67-418B-488E-B603-4F10B98882F4}"/>
              </a:ext>
            </a:extLst>
          </p:cNvPr>
          <p:cNvSpPr/>
          <p:nvPr/>
        </p:nvSpPr>
        <p:spPr>
          <a:xfrm>
            <a:off x="346075" y="217488"/>
            <a:ext cx="4387850" cy="4389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4" name="Rectangle 7">
            <a:extLst>
              <a:ext uri="{FF2B5EF4-FFF2-40B4-BE49-F238E27FC236}">
                <a16:creationId xmlns:a16="http://schemas.microsoft.com/office/drawing/2014/main" id="{BDEF1810-3B91-488D-AD75-9E348CE7CBBF}"/>
              </a:ext>
            </a:extLst>
          </p:cNvPr>
          <p:cNvSpPr>
            <a:spLocks noChangeArrowheads="1"/>
          </p:cNvSpPr>
          <p:nvPr/>
        </p:nvSpPr>
        <p:spPr bwMode="auto">
          <a:xfrm>
            <a:off x="-550863" y="1836738"/>
            <a:ext cx="61801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defTabSz="914377" eaLnBrk="1" fontAlgn="auto" hangingPunct="1">
              <a:lnSpc>
                <a:spcPct val="150000"/>
              </a:lnSpc>
              <a:spcBef>
                <a:spcPts val="0"/>
              </a:spcBef>
              <a:spcAft>
                <a:spcPts val="0"/>
              </a:spcAft>
              <a:defRPr/>
            </a:pPr>
            <a:r>
              <a:rPr lang="en-US" b="1" dirty="0">
                <a:solidFill>
                  <a:schemeClr val="tx1">
                    <a:lumMod val="95000"/>
                    <a:lumOff val="5000"/>
                  </a:schemeClr>
                </a:solidFill>
                <a:latin typeface="Raleway" panose="020B0503030101060003" pitchFamily="34" charset="0"/>
              </a:rPr>
              <a:t>CONSTRAINTS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heme/theme1.xml><?xml version="1.0" encoding="utf-8"?>
<a:theme xmlns:a="http://schemas.openxmlformats.org/drawingml/2006/main" name="Office Theme">
  <a:themeElements>
    <a:clrScheme name="Custom 8">
      <a:dk1>
        <a:srgbClr val="070707"/>
      </a:dk1>
      <a:lt1>
        <a:srgbClr val="F4F4F4"/>
      </a:lt1>
      <a:dk2>
        <a:srgbClr val="A0A0A3"/>
      </a:dk2>
      <a:lt2>
        <a:srgbClr val="E5E5E5"/>
      </a:lt2>
      <a:accent1>
        <a:srgbClr val="F89915"/>
      </a:accent1>
      <a:accent2>
        <a:srgbClr val="F89915"/>
      </a:accent2>
      <a:accent3>
        <a:srgbClr val="F89915"/>
      </a:accent3>
      <a:accent4>
        <a:srgbClr val="F89915"/>
      </a:accent4>
      <a:accent5>
        <a:srgbClr val="F89915"/>
      </a:accent5>
      <a:accent6>
        <a:srgbClr val="F89915"/>
      </a:accent6>
      <a:hlink>
        <a:srgbClr val="FD5F1A"/>
      </a:hlink>
      <a:folHlink>
        <a:srgbClr val="5FA93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1071</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LOVEISH</dc:creator>
  <cp:lastModifiedBy>HoLLoW_OnE_86</cp:lastModifiedBy>
  <cp:revision>47</cp:revision>
  <dcterms:created xsi:type="dcterms:W3CDTF">2016-06-14T19:42:18Z</dcterms:created>
  <dcterms:modified xsi:type="dcterms:W3CDTF">2022-03-16T07:03:39Z</dcterms:modified>
</cp:coreProperties>
</file>