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Nuni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b850047dc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b850047dc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850047dc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b850047dc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b850047dc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b850047dc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b886e7bda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b886e7bda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b886e7bd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b886e7bd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b886e7bd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b886e7bd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f1aeeda2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f1aeeda2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1aeeda2d7_0_1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f1aeeda2d7_0_1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850047dc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850047dc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Background and Context: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Human developmental learning relies on intrinsically motivated exploration.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Machines lack autonomous learning capabilities akin to human infants.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Existing models fail to autonomously generate and pursue diverse learning goals.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Research Gap: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There's a significant gap in replicating human-like autonomous learning in AI systems.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Research Objective or Purpose: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Introduce Intrinsically Motivated Goal Exploration Processes (IMGEP) for autonomous learning.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Develop algorithms that can self-generate goals, explore efficiently, and leverage acquired information.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Significance and Contribution: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Contributes to developmental artificial intelligence.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Facilitates efficient acquisition of high-dimensional motor skills in robotics.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Implications for robotics, neuroscience, and psychology.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Scope and Structure: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Formalization of IMGEP.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Introduction of AMB algorithmic architecture.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Experimental evidence demonstrating efficacy.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Terminology and Definitions: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Define autotelic learning, intrinsically motivated exploration, and developmental trajectory.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Methodological Approach: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Brief introduction to IMGEP architecture and key components.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Expected Outcomes or Implications: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IMGEP expected to autonomously generate learning curricula and discover diverse skills.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Potential to advance artificial intelligence and inform the development of autonomous learning systems.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819d9e9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819d9e9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81ba7f74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b81ba7f74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AMB - learning progress based, with stepping stone preservation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RMB - randomly choosing goals from the goal space, with stepping stone preservation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b850047dc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b850047dc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850047dc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b850047dc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b850047dc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b850047dc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1aeeda2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1aeeda2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37" name="Google Shape;3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62353" y="1760525"/>
            <a:ext cx="1619196" cy="1622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" name="Google Shape;113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4" name="Google Shape;114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8" name="Google Shape;118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1" name="Google Shape;41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" name="Google Shape;44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5" name="Google Shape;4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" name="Google Shape;55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57" name="Google Shape;5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50922" y="476725"/>
            <a:ext cx="947142" cy="9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3" name="Google Shape;63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1" name="Google Shape;71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8" name="Google Shape;78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3" name="Google Shape;83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8" name="Google Shape;88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2" name="Google Shape;92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6" name="Google Shape;96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0" name="Google Shape;110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Ni-UD2IyIlMU-dhGIo5tBLCOyeCWPbmD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/>
          <p:nvPr>
            <p:ph type="ctrTitle"/>
          </p:nvPr>
        </p:nvSpPr>
        <p:spPr>
          <a:xfrm>
            <a:off x="713253" y="18477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27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Intrinsically Motivated Goal Exploration Processes with Automatic Curriculum Learning</a:t>
            </a:r>
            <a:endParaRPr sz="2820"/>
          </a:p>
        </p:txBody>
      </p:sp>
      <p:sp>
        <p:nvSpPr>
          <p:cNvPr id="131" name="Google Shape;131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" sz="4800">
                <a:solidFill>
                  <a:srgbClr val="000000"/>
                </a:solidFill>
              </a:rPr>
              <a:t>Group 2: Jonas Jakob, </a:t>
            </a:r>
            <a:r>
              <a:rPr lang="de" sz="4800">
                <a:solidFill>
                  <a:srgbClr val="000000"/>
                </a:solidFill>
              </a:rPr>
              <a:t>Leon Wagner, </a:t>
            </a:r>
            <a:r>
              <a:rPr lang="de" sz="4800">
                <a:solidFill>
                  <a:srgbClr val="000000"/>
                </a:solidFill>
              </a:rPr>
              <a:t>Kunpeng Xiao</a:t>
            </a:r>
            <a:endParaRPr sz="4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 (</a:t>
            </a:r>
            <a:r>
              <a:rPr lang="de"/>
              <a:t>no</a:t>
            </a:r>
            <a:r>
              <a:rPr lang="de"/>
              <a:t> distractions)</a:t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000" y="1374150"/>
            <a:ext cx="6400001" cy="33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 (both distractions)</a:t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 rotWithShape="1">
          <a:blip r:embed="rId3">
            <a:alphaModFix/>
          </a:blip>
          <a:srcRect b="0" l="970" r="961" t="0"/>
          <a:stretch/>
        </p:blipFill>
        <p:spPr>
          <a:xfrm>
            <a:off x="1372000" y="1374150"/>
            <a:ext cx="6400001" cy="33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Comparison AMB</a:t>
            </a:r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 rotWithShape="1">
          <a:blip r:embed="rId3">
            <a:alphaModFix/>
          </a:blip>
          <a:srcRect b="0" l="583" r="583" t="0"/>
          <a:stretch/>
        </p:blipFill>
        <p:spPr>
          <a:xfrm>
            <a:off x="1372000" y="1374150"/>
            <a:ext cx="6400002" cy="33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Portions of Movement</a:t>
            </a:r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513" y="1473500"/>
            <a:ext cx="4452974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Different Distractors</a:t>
            </a:r>
            <a:endParaRPr/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626" y="1410225"/>
            <a:ext cx="4572751" cy="339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Discussion about Seeds</a:t>
            </a:r>
            <a:endParaRPr/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764" y="1365025"/>
            <a:ext cx="4498475" cy="337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Table of contents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522850"/>
            <a:ext cx="7505700" cy="29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 sz="1600"/>
              <a:t>Introduction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 sz="1600"/>
              <a:t>Theory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 sz="1600"/>
              <a:t>Implementation Paper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 sz="1600"/>
              <a:t>Our Approach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 sz="1600"/>
              <a:t>Results of our Approach (so far)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Introduction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535600"/>
            <a:ext cx="7505700" cy="3130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150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Roboto"/>
              <a:buChar char="●"/>
            </a:pPr>
            <a:r>
              <a:rPr b="1" lang="de" sz="10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Background and Context:</a:t>
            </a:r>
            <a:endParaRPr b="1" sz="10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Roboto"/>
              <a:buChar char="●"/>
            </a:pPr>
            <a:r>
              <a:rPr lang="de" sz="10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Human developmental learning relies on intrinsically motivated exploration.</a:t>
            </a:r>
            <a:endParaRPr sz="10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Roboto"/>
              <a:buChar char="●"/>
            </a:pPr>
            <a:r>
              <a:rPr lang="de" sz="10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Machines lack autonomous learning capabilities akin to human infants.</a:t>
            </a:r>
            <a:endParaRPr sz="10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Roboto"/>
              <a:buChar char="●"/>
            </a:pPr>
            <a:r>
              <a:rPr lang="de" sz="10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Existing models fail to autonomously generate and pursue diverse learning goals.</a:t>
            </a:r>
            <a:endParaRPr sz="10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Roboto"/>
              <a:buChar char="●"/>
            </a:pPr>
            <a:r>
              <a:rPr b="1" lang="de" sz="10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Research Gap:</a:t>
            </a:r>
            <a:endParaRPr b="1" sz="10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Roboto"/>
              <a:buChar char="●"/>
            </a:pPr>
            <a:r>
              <a:rPr lang="de" sz="10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There's a significant gap in replicating human-like autonomous learning in AI systems.</a:t>
            </a:r>
            <a:endParaRPr sz="10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Roboto"/>
              <a:buChar char="●"/>
            </a:pPr>
            <a:r>
              <a:rPr b="1" lang="de" sz="10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Research Objective or Purpose:</a:t>
            </a:r>
            <a:endParaRPr b="1" sz="10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Roboto"/>
              <a:buChar char="●"/>
            </a:pPr>
            <a:r>
              <a:rPr lang="de" sz="10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Introduce Intrinsically Motivated Goal Exploration Processes (IMGEP) for autonomous learning.</a:t>
            </a:r>
            <a:endParaRPr sz="10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Roboto"/>
              <a:buChar char="●"/>
            </a:pPr>
            <a:r>
              <a:rPr lang="de" sz="10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Develop algorithms that can self-generate goals, explore efficiently, and leverage acquired information.</a:t>
            </a:r>
            <a:endParaRPr sz="10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Roboto"/>
              <a:buChar char="●"/>
            </a:pPr>
            <a:r>
              <a:rPr b="1" lang="de" sz="10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Significance and Contribution:</a:t>
            </a:r>
            <a:endParaRPr b="1" sz="10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Roboto"/>
              <a:buChar char="●"/>
            </a:pPr>
            <a:r>
              <a:rPr lang="de" sz="10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Contributes to developmental artificial intelligence.</a:t>
            </a:r>
            <a:endParaRPr sz="10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Roboto"/>
              <a:buChar char="●"/>
            </a:pPr>
            <a:r>
              <a:rPr lang="de" sz="10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Facilitates efficient acquisition of high-dimensional motor skills in robotics.</a:t>
            </a:r>
            <a:endParaRPr sz="10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Roboto"/>
              <a:buChar char="●"/>
            </a:pPr>
            <a:r>
              <a:rPr lang="de" sz="10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Implications for robotics, neuroscience, and psychology.</a:t>
            </a:r>
            <a:endParaRPr sz="10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Roboto"/>
              <a:buChar char="●"/>
            </a:pPr>
            <a:r>
              <a:rPr b="1" lang="de" sz="10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Scope and Structure:</a:t>
            </a:r>
            <a:endParaRPr b="1" sz="10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Roboto"/>
              <a:buChar char="●"/>
            </a:pPr>
            <a:r>
              <a:rPr lang="de" sz="10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Formalization of IMGEP.</a:t>
            </a:r>
            <a:endParaRPr sz="10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Roboto"/>
              <a:buChar char="●"/>
            </a:pPr>
            <a:r>
              <a:rPr lang="de" sz="10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Introduction of AMB algorithmic architecture.</a:t>
            </a:r>
            <a:endParaRPr sz="10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Roboto"/>
              <a:buChar char="●"/>
            </a:pPr>
            <a:r>
              <a:rPr lang="de" sz="10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Experimental evidence demonstrating efficacy.</a:t>
            </a:r>
            <a:endParaRPr sz="10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425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Assumptions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502975"/>
            <a:ext cx="4627500" cy="32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agent </a:t>
            </a:r>
            <a:r>
              <a:rPr lang="de"/>
              <a:t>executes</a:t>
            </a:r>
            <a:r>
              <a:rPr lang="de"/>
              <a:t> continuous actions in continuous states of an environment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policies considered as time-bounded rollouts through the dynamics of the environment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corresponding behavioral trajectories (to the policies)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agent can construct goal space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goal space is representing the fitness functions to reach certain goals with certain experiments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agent can compute the fitness function for any goal in the goal-space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given a state, possible actions and a goal space, agent explores by sampling goals, searching for good solutions, learning goal-parameterized policy to reach </a:t>
            </a:r>
            <a:r>
              <a:rPr lang="de">
                <a:solidFill>
                  <a:srgbClr val="38761D"/>
                </a:solidFill>
              </a:rPr>
              <a:t>any goal</a:t>
            </a:r>
            <a:r>
              <a:rPr lang="de"/>
              <a:t> from</a:t>
            </a:r>
            <a:r>
              <a:rPr lang="de">
                <a:solidFill>
                  <a:srgbClr val="38761D"/>
                </a:solidFill>
              </a:rPr>
              <a:t> any state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850" y="2333025"/>
            <a:ext cx="2668351" cy="1763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Algorithm - important aspects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507575"/>
            <a:ext cx="4270500" cy="29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goal-parameterized policy Π is based on the population of solutions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object-centered modular goal construction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goal space G constructed in modular manner starting from set of objects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implementation of stepping-stone preserving mutations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particular instantiation of modular population-based IMGEP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AMB (Active Model Babbling)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RMB (Random Model Babbling)</a:t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650" y="1990725"/>
            <a:ext cx="3700825" cy="228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All intrinsic Algorithms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AMB (Active Model Babbling):</a:t>
            </a:r>
            <a:r>
              <a:rPr lang="de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Curious explorer, sets goals for specific tools and learns from progress. Think: Child playing with toolbox, figuring out each tool's purpose. → developed by the authors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RMB (Random Model Babbling):</a:t>
            </a:r>
            <a:r>
              <a:rPr lang="de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Random player, tries different actions without a plan. Think: Toddler grabbing random toys, making noise and exploring without focus.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FRGB (Flat Random Goal Babbling):</a:t>
            </a:r>
            <a:r>
              <a:rPr lang="de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Overwhelmed planner, considers everything at once, leading to inefficiency. Think: Child trying to play with all toys simultaneously, getting tangled up.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SGS (Single Goal Space):</a:t>
            </a:r>
            <a:r>
              <a:rPr lang="de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Fixated learner, explores only one goal or object, ignoring the rest. Think: Child fixated on one toy, refusing to play with anything else.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de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FC (Fixed Curriculum):</a:t>
            </a:r>
            <a:r>
              <a:rPr lang="de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Step-by-step follower, explores goals in a predetermined order, potentially missing new discoveries. Think: Child following instructions to build something, not exploring other possibilities.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Implementation Paper</a:t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50" y="1734125"/>
            <a:ext cx="2526726" cy="167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7475" y="1760838"/>
            <a:ext cx="2689056" cy="162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4325" y="1760838"/>
            <a:ext cx="2435137" cy="162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691500" y="3760500"/>
            <a:ext cx="7658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1F1F1F"/>
                </a:solidFill>
                <a:highlight>
                  <a:srgbClr val="FFFFFF"/>
                </a:highlight>
              </a:rPr>
              <a:t>Agents using a modular representation of goals (AMB) explored tool and toy spaces better than those with a flat representation in the 2D simulated environment. Modular approaches significantly outperformed flat approaches in the Minecraft Mountain Cart and Robotic environments as well.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Our Approach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819150" y="1654925"/>
            <a:ext cx="7505700" cy="27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reimplemented the “2D Simulated Tool-Use Environment” for further investigation of the paper.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verification of the authors 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play with parameters and enhance visualization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375" y="2571750"/>
            <a:ext cx="3263250" cy="1853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LIVE presentation</a:t>
            </a:r>
            <a:endParaRPr/>
          </a:p>
        </p:txBody>
      </p:sp>
      <p:pic>
        <p:nvPicPr>
          <p:cNvPr id="185" name="Google Shape;185;p21" title="AMB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9414" y="1455325"/>
            <a:ext cx="4485175" cy="33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