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301" r:id="rId5"/>
    <p:sldId id="282" r:id="rId6"/>
    <p:sldId id="283" r:id="rId7"/>
    <p:sldId id="267" r:id="rId8"/>
    <p:sldId id="296" r:id="rId9"/>
    <p:sldId id="297" r:id="rId10"/>
    <p:sldId id="298" r:id="rId11"/>
    <p:sldId id="299" r:id="rId12"/>
    <p:sldId id="300" r:id="rId13"/>
    <p:sldId id="268" r:id="rId14"/>
    <p:sldId id="269" r:id="rId15"/>
    <p:sldId id="270" r:id="rId16"/>
    <p:sldId id="272" r:id="rId17"/>
    <p:sldId id="274" r:id="rId18"/>
    <p:sldId id="288" r:id="rId19"/>
    <p:sldId id="289" r:id="rId20"/>
    <p:sldId id="303" r:id="rId21"/>
    <p:sldId id="290" r:id="rId22"/>
    <p:sldId id="302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87037" y="910606"/>
            <a:ext cx="7475737" cy="23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9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3FBE-4E5F-A347-A73C-D5FA299B660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62F0-EDD3-C84B-9F50-9CB438FD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shuttle.com/" TargetMode="Externa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angqi/bitcoinminer.git" TargetMode="Externa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高级配置服务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-Vagrant-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–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en-US" sz="3600" dirty="0" smtClean="0">
                <a:latin typeface="宋体"/>
                <a:ea typeface="宋体"/>
                <a:cs typeface="宋体"/>
              </a:rPr>
              <a:t>共享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93" y="1122285"/>
            <a:ext cx="753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Vagrant可以挂接Host</a:t>
            </a:r>
            <a:r>
              <a:rPr lang="en-US" sz="20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2000" dirty="0" err="1" smtClean="0">
                <a:latin typeface="宋体"/>
                <a:ea typeface="宋体"/>
                <a:cs typeface="宋体"/>
              </a:rPr>
              <a:t>OS的路径为共享路径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568" y="2109339"/>
            <a:ext cx="7588657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err="1" smtClean="0">
                <a:latin typeface="宋体"/>
                <a:ea typeface="宋体"/>
                <a:cs typeface="宋体"/>
              </a:rPr>
              <a:t>在host和guest之间共享档案</a:t>
            </a:r>
            <a:endParaRPr lang="en-US" sz="2000" dirty="0" smtClean="0">
              <a:latin typeface="宋体"/>
              <a:ea typeface="宋体"/>
              <a:cs typeface="宋体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err="1" smtClean="0">
                <a:latin typeface="宋体"/>
                <a:ea typeface="宋体"/>
                <a:cs typeface="宋体"/>
              </a:rPr>
              <a:t>开发的IDE在host中运行，但是程序运行在guest里面</a:t>
            </a:r>
            <a:endParaRPr lang="en-US" sz="2000" dirty="0" smtClean="0">
              <a:latin typeface="宋体"/>
              <a:ea typeface="宋体"/>
              <a:cs typeface="宋体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预设的/</a:t>
            </a:r>
            <a:r>
              <a:rPr lang="en-US" sz="2000" dirty="0" err="1" smtClean="0">
                <a:latin typeface="宋体"/>
                <a:ea typeface="宋体"/>
                <a:cs typeface="宋体"/>
              </a:rPr>
              <a:t>vagrant目录就是默认的共享路径</a:t>
            </a:r>
            <a:endParaRPr lang="en-US" sz="2000" dirty="0" smtClean="0">
              <a:latin typeface="宋体"/>
              <a:ea typeface="宋体"/>
              <a:cs typeface="宋体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err="1" smtClean="0">
                <a:latin typeface="宋体"/>
                <a:ea typeface="宋体"/>
                <a:cs typeface="宋体"/>
              </a:rPr>
              <a:t>VirtualBox的shared</a:t>
            </a:r>
            <a:r>
              <a:rPr lang="en-US" sz="20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2000" dirty="0" err="1" smtClean="0">
                <a:latin typeface="宋体"/>
                <a:ea typeface="宋体"/>
                <a:cs typeface="宋体"/>
              </a:rPr>
              <a:t>folder性能差，Vagrant支持NTS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023" y="1660296"/>
            <a:ext cx="72429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config.vm.share_folder</a:t>
            </a:r>
            <a:r>
              <a:rPr lang="en-US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 “foo”, “/guest/path”, “/host/path”, :</a:t>
            </a:r>
            <a:r>
              <a:rPr lang="en-US" sz="14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nfs</a:t>
            </a:r>
            <a:r>
              <a:rPr lang="en-US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=&gt;true</a:t>
            </a:r>
          </a:p>
        </p:txBody>
      </p:sp>
    </p:spTree>
    <p:extLst>
      <p:ext uri="{BB962C8B-B14F-4D97-AF65-F5344CB8AC3E}">
        <p14:creationId xmlns:p14="http://schemas.microsoft.com/office/powerpoint/2010/main" val="249139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Vagrant–</a:t>
            </a:r>
            <a:r>
              <a:rPr lang="en-US" altLang="en-US" sz="3600" dirty="0" err="1" smtClean="0">
                <a:latin typeface="宋体"/>
                <a:ea typeface="宋体"/>
                <a:cs typeface="宋体"/>
              </a:rPr>
              <a:t>MultiVM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93" y="1122285"/>
            <a:ext cx="753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Vagrant可以使用一个Vagrantfile启动多个VM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193" y="4871868"/>
            <a:ext cx="758865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 smtClean="0">
                <a:latin typeface="宋体"/>
                <a:ea typeface="宋体"/>
                <a:cs typeface="宋体"/>
              </a:rPr>
              <a:t>用来部署需要分布的开发及测试环境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023" y="1725412"/>
            <a:ext cx="7242971" cy="29649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2000" baseline="30000" dirty="0" smtClean="0">
              <a:solidFill>
                <a:schemeClr val="bg1"/>
              </a:solidFill>
            </a:endParaRPr>
          </a:p>
          <a:p>
            <a:r>
              <a:rPr lang="en-US" sz="2000" baseline="30000" dirty="0" err="1" smtClean="0">
                <a:solidFill>
                  <a:schemeClr val="bg1"/>
                </a:solidFill>
              </a:rPr>
              <a:t>Vagrant.configure</a:t>
            </a:r>
            <a:r>
              <a:rPr lang="en-US" sz="2000" baseline="30000" dirty="0">
                <a:solidFill>
                  <a:schemeClr val="bg1"/>
                </a:solidFill>
              </a:rPr>
              <a:t>("2") do |</a:t>
            </a:r>
            <a:r>
              <a:rPr lang="en-US" sz="2000" baseline="30000" dirty="0" err="1">
                <a:solidFill>
                  <a:schemeClr val="bg1"/>
                </a:solidFill>
              </a:rPr>
              <a:t>config</a:t>
            </a:r>
            <a:r>
              <a:rPr lang="en-US" sz="2000" baseline="30000" dirty="0">
                <a:solidFill>
                  <a:schemeClr val="bg1"/>
                </a:solidFill>
              </a:rPr>
              <a:t>|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</a:t>
            </a:r>
            <a:r>
              <a:rPr lang="en-US" sz="2000" baseline="30000" dirty="0" err="1">
                <a:solidFill>
                  <a:schemeClr val="bg1"/>
                </a:solidFill>
              </a:rPr>
              <a:t>config.vm.define</a:t>
            </a:r>
            <a:r>
              <a:rPr lang="en-US" sz="2000" baseline="30000" dirty="0">
                <a:solidFill>
                  <a:schemeClr val="bg1"/>
                </a:solidFill>
              </a:rPr>
              <a:t> :web do |web|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  </a:t>
            </a:r>
            <a:r>
              <a:rPr lang="en-US" sz="2000" baseline="30000" dirty="0" err="1">
                <a:solidFill>
                  <a:schemeClr val="bg1"/>
                </a:solidFill>
              </a:rPr>
              <a:t>web.vm.box</a:t>
            </a:r>
            <a:r>
              <a:rPr lang="en-US" sz="2000" baseline="30000" dirty="0">
                <a:solidFill>
                  <a:schemeClr val="bg1"/>
                </a:solidFill>
              </a:rPr>
              <a:t> = "precise64"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  </a:t>
            </a:r>
            <a:r>
              <a:rPr lang="en-US" sz="2000" baseline="30000" dirty="0" err="1">
                <a:solidFill>
                  <a:schemeClr val="bg1"/>
                </a:solidFill>
              </a:rPr>
              <a:t>web.vm.network</a:t>
            </a:r>
            <a:r>
              <a:rPr lang="en-US" sz="2000" baseline="30000" dirty="0">
                <a:solidFill>
                  <a:schemeClr val="bg1"/>
                </a:solidFill>
              </a:rPr>
              <a:t> :</a:t>
            </a:r>
            <a:r>
              <a:rPr lang="en-US" sz="2000" baseline="30000" dirty="0" err="1">
                <a:solidFill>
                  <a:schemeClr val="bg1"/>
                </a:solidFill>
              </a:rPr>
              <a:t>private_network</a:t>
            </a:r>
            <a:r>
              <a:rPr lang="en-US" sz="2000" baseline="30000" dirty="0">
                <a:solidFill>
                  <a:schemeClr val="bg1"/>
                </a:solidFill>
              </a:rPr>
              <a:t>, :</a:t>
            </a:r>
            <a:r>
              <a:rPr lang="en-US" sz="2000" baseline="30000" dirty="0" err="1">
                <a:solidFill>
                  <a:schemeClr val="bg1"/>
                </a:solidFill>
              </a:rPr>
              <a:t>ip</a:t>
            </a:r>
            <a:r>
              <a:rPr lang="en-US" sz="2000" baseline="30000" dirty="0">
                <a:solidFill>
                  <a:schemeClr val="bg1"/>
                </a:solidFill>
              </a:rPr>
              <a:t> =&gt; "192.168.33.11"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end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</a:t>
            </a:r>
            <a:r>
              <a:rPr lang="en-US" sz="2000" baseline="30000" dirty="0" err="1">
                <a:solidFill>
                  <a:schemeClr val="bg1"/>
                </a:solidFill>
              </a:rPr>
              <a:t>config.vm.define</a:t>
            </a:r>
            <a:r>
              <a:rPr lang="en-US" sz="2000" baseline="30000" dirty="0">
                <a:solidFill>
                  <a:schemeClr val="bg1"/>
                </a:solidFill>
              </a:rPr>
              <a:t> :app do |app|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  </a:t>
            </a:r>
            <a:r>
              <a:rPr lang="en-US" sz="2000" baseline="30000" dirty="0" err="1">
                <a:solidFill>
                  <a:schemeClr val="bg1"/>
                </a:solidFill>
              </a:rPr>
              <a:t>app.vm.box</a:t>
            </a:r>
            <a:r>
              <a:rPr lang="en-US" sz="2000" baseline="30000" dirty="0">
                <a:solidFill>
                  <a:schemeClr val="bg1"/>
                </a:solidFill>
              </a:rPr>
              <a:t> = "precise64"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  </a:t>
            </a:r>
            <a:r>
              <a:rPr lang="en-US" sz="2000" baseline="30000" dirty="0" err="1">
                <a:solidFill>
                  <a:schemeClr val="bg1"/>
                </a:solidFill>
              </a:rPr>
              <a:t>app.vm.network</a:t>
            </a:r>
            <a:r>
              <a:rPr lang="en-US" sz="2000" baseline="30000" dirty="0">
                <a:solidFill>
                  <a:schemeClr val="bg1"/>
                </a:solidFill>
              </a:rPr>
              <a:t> :</a:t>
            </a:r>
            <a:r>
              <a:rPr lang="en-US" sz="2000" baseline="30000" dirty="0" err="1">
                <a:solidFill>
                  <a:schemeClr val="bg1"/>
                </a:solidFill>
              </a:rPr>
              <a:t>private_network</a:t>
            </a:r>
            <a:r>
              <a:rPr lang="en-US" sz="2000" baseline="30000" dirty="0">
                <a:solidFill>
                  <a:schemeClr val="bg1"/>
                </a:solidFill>
              </a:rPr>
              <a:t>, :</a:t>
            </a:r>
            <a:r>
              <a:rPr lang="en-US" sz="2000" baseline="30000" dirty="0" err="1">
                <a:solidFill>
                  <a:schemeClr val="bg1"/>
                </a:solidFill>
              </a:rPr>
              <a:t>ip</a:t>
            </a:r>
            <a:r>
              <a:rPr lang="en-US" sz="2000" baseline="30000" dirty="0">
                <a:solidFill>
                  <a:schemeClr val="bg1"/>
                </a:solidFill>
              </a:rPr>
              <a:t> =&gt; "192.168.33.12"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end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</a:t>
            </a:r>
            <a:r>
              <a:rPr lang="en-US" sz="2000" baseline="30000" dirty="0" err="1">
                <a:solidFill>
                  <a:schemeClr val="bg1"/>
                </a:solidFill>
              </a:rPr>
              <a:t>config.vm.define</a:t>
            </a:r>
            <a:r>
              <a:rPr lang="en-US" sz="2000" baseline="30000" dirty="0">
                <a:solidFill>
                  <a:schemeClr val="bg1"/>
                </a:solidFill>
              </a:rPr>
              <a:t> :</a:t>
            </a:r>
            <a:r>
              <a:rPr lang="en-US" sz="2000" baseline="30000" dirty="0" err="1">
                <a:solidFill>
                  <a:schemeClr val="bg1"/>
                </a:solidFill>
              </a:rPr>
              <a:t>db</a:t>
            </a:r>
            <a:r>
              <a:rPr lang="en-US" sz="2000" baseline="30000" dirty="0">
                <a:solidFill>
                  <a:schemeClr val="bg1"/>
                </a:solidFill>
              </a:rPr>
              <a:t> do |</a:t>
            </a:r>
            <a:r>
              <a:rPr lang="en-US" sz="2000" baseline="30000" dirty="0" err="1">
                <a:solidFill>
                  <a:schemeClr val="bg1"/>
                </a:solidFill>
              </a:rPr>
              <a:t>db</a:t>
            </a:r>
            <a:r>
              <a:rPr lang="en-US" sz="2000" baseline="30000" dirty="0">
                <a:solidFill>
                  <a:schemeClr val="bg1"/>
                </a:solidFill>
              </a:rPr>
              <a:t>|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  </a:t>
            </a:r>
            <a:r>
              <a:rPr lang="en-US" sz="2000" baseline="30000" dirty="0" err="1">
                <a:solidFill>
                  <a:schemeClr val="bg1"/>
                </a:solidFill>
              </a:rPr>
              <a:t>db.vm.box</a:t>
            </a:r>
            <a:r>
              <a:rPr lang="en-US" sz="2000" baseline="30000" dirty="0">
                <a:solidFill>
                  <a:schemeClr val="bg1"/>
                </a:solidFill>
              </a:rPr>
              <a:t> = "precise64"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    </a:t>
            </a:r>
            <a:r>
              <a:rPr lang="en-US" sz="2000" baseline="30000" dirty="0" err="1">
                <a:solidFill>
                  <a:schemeClr val="bg1"/>
                </a:solidFill>
              </a:rPr>
              <a:t>db.vm.network</a:t>
            </a:r>
            <a:r>
              <a:rPr lang="en-US" sz="2000" baseline="30000" dirty="0">
                <a:solidFill>
                  <a:schemeClr val="bg1"/>
                </a:solidFill>
              </a:rPr>
              <a:t> :</a:t>
            </a:r>
            <a:r>
              <a:rPr lang="en-US" sz="2000" baseline="30000" dirty="0" err="1">
                <a:solidFill>
                  <a:schemeClr val="bg1"/>
                </a:solidFill>
              </a:rPr>
              <a:t>private_network</a:t>
            </a:r>
            <a:r>
              <a:rPr lang="en-US" sz="2000" baseline="30000" dirty="0">
                <a:solidFill>
                  <a:schemeClr val="bg1"/>
                </a:solidFill>
              </a:rPr>
              <a:t>, :</a:t>
            </a:r>
            <a:r>
              <a:rPr lang="en-US" sz="2000" baseline="30000" dirty="0" err="1">
                <a:solidFill>
                  <a:schemeClr val="bg1"/>
                </a:solidFill>
              </a:rPr>
              <a:t>ip</a:t>
            </a:r>
            <a:r>
              <a:rPr lang="en-US" sz="2000" baseline="30000" dirty="0">
                <a:solidFill>
                  <a:schemeClr val="bg1"/>
                </a:solidFill>
              </a:rPr>
              <a:t> =&gt; "192.168.33.13"</a:t>
            </a:r>
          </a:p>
          <a:p>
            <a:r>
              <a:rPr lang="en-US" sz="2000" baseline="30000" dirty="0">
                <a:solidFill>
                  <a:schemeClr val="bg1"/>
                </a:solidFill>
              </a:rPr>
              <a:t>end end</a:t>
            </a:r>
          </a:p>
        </p:txBody>
      </p:sp>
    </p:spTree>
    <p:extLst>
      <p:ext uri="{BB962C8B-B14F-4D97-AF65-F5344CB8AC3E}">
        <p14:creationId xmlns:p14="http://schemas.microsoft.com/office/powerpoint/2010/main" val="272954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–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en-US" sz="3600" dirty="0" smtClean="0">
                <a:latin typeface="宋体"/>
                <a:ea typeface="宋体"/>
                <a:cs typeface="宋体"/>
              </a:rPr>
              <a:t>网络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93" y="1122285"/>
            <a:ext cx="753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Vagrant支持三种Networking方式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568" y="1622380"/>
            <a:ext cx="7588657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Port forwarding</a:t>
            </a:r>
            <a:br>
              <a:rPr lang="en-US" sz="2000" dirty="0" smtClean="0">
                <a:latin typeface="宋体"/>
                <a:ea typeface="宋体"/>
                <a:cs typeface="宋体"/>
              </a:rPr>
            </a:br>
            <a:r>
              <a:rPr lang="zh-CN" altLang="en-US" dirty="0" smtClean="0">
                <a:latin typeface="宋体"/>
                <a:ea typeface="宋体"/>
                <a:cs typeface="宋体"/>
              </a:rPr>
              <a:t>将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Host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的端口映射到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guest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端口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/>
            </a:r>
            <a:br>
              <a:rPr lang="en-US" altLang="zh-CN" dirty="0" smtClean="0">
                <a:latin typeface="宋体"/>
                <a:ea typeface="宋体"/>
                <a:cs typeface="宋体"/>
              </a:rPr>
            </a:br>
            <a:endParaRPr lang="en-US" dirty="0" smtClean="0">
              <a:latin typeface="宋体"/>
              <a:ea typeface="宋体"/>
              <a:cs typeface="宋体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Host-only networking</a:t>
            </a:r>
            <a:br>
              <a:rPr lang="en-US" sz="2000" dirty="0" smtClean="0">
                <a:latin typeface="宋体"/>
                <a:ea typeface="宋体"/>
                <a:cs typeface="宋体"/>
              </a:rPr>
            </a:br>
            <a:r>
              <a:rPr lang="zh-CN" altLang="en-US" sz="2000" dirty="0" smtClean="0">
                <a:latin typeface="宋体"/>
                <a:ea typeface="宋体"/>
                <a:cs typeface="宋体"/>
              </a:rPr>
              <a:t>为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guest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指定独立</a:t>
            </a:r>
            <a:r>
              <a:rPr lang="en-US" altLang="zh-CN" sz="2000" dirty="0" err="1" smtClean="0">
                <a:latin typeface="宋体"/>
                <a:ea typeface="宋体"/>
                <a:cs typeface="宋体"/>
              </a:rPr>
              <a:t>ip</a:t>
            </a:r>
            <a:r>
              <a:rPr lang="zh-CN" altLang="zh-CN" sz="2000" dirty="0" smtClean="0">
                <a:latin typeface="宋体"/>
                <a:ea typeface="宋体"/>
                <a:cs typeface="宋体"/>
              </a:rPr>
              <a:t>，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guest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之间可以互通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/>
            </a:r>
            <a:br>
              <a:rPr lang="en-US" altLang="zh-CN" sz="2000" dirty="0" smtClean="0">
                <a:latin typeface="宋体"/>
                <a:ea typeface="宋体"/>
                <a:cs typeface="宋体"/>
              </a:rPr>
            </a:br>
            <a:endParaRPr lang="en-US" sz="2000" dirty="0" smtClean="0">
              <a:latin typeface="宋体"/>
              <a:ea typeface="宋体"/>
              <a:cs typeface="宋体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Bridged networking </a:t>
            </a:r>
            <a:br>
              <a:rPr lang="en-US" sz="2000" dirty="0" smtClean="0">
                <a:latin typeface="宋体"/>
                <a:ea typeface="宋体"/>
                <a:cs typeface="宋体"/>
              </a:rPr>
            </a:br>
            <a:r>
              <a:rPr lang="zh-CN" altLang="en-US" dirty="0" smtClean="0">
                <a:latin typeface="宋体"/>
                <a:ea typeface="宋体"/>
                <a:cs typeface="宋体"/>
              </a:rPr>
              <a:t>将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VM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桥接到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Host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的网络中，使用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DHCP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获取一个真实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IP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7836" y="3778407"/>
            <a:ext cx="72429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config.vm.network</a:t>
            </a:r>
            <a:r>
              <a:rPr lang="en-US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private_network</a:t>
            </a:r>
            <a:r>
              <a:rPr lang="en-US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ip</a:t>
            </a:r>
            <a:r>
              <a:rPr lang="en-US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: “192.168.0.33”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7836" y="2602191"/>
            <a:ext cx="72429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config.vm.network:forwarded_port</a:t>
            </a:r>
            <a:r>
              <a:rPr lang="en-US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, guest:80, host:8080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7836" y="5042124"/>
            <a:ext cx="72429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config.vm.network</a:t>
            </a:r>
            <a:r>
              <a:rPr lang="en-US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public_network</a:t>
            </a:r>
            <a:endParaRPr lang="en-US" sz="1400" dirty="0" smtClean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571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-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实例1：搭建Shuttle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48" y="1220731"/>
            <a:ext cx="754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作为示例，我将用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搭建一套实际需要的翻译系统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-</a:t>
            </a:r>
            <a:r>
              <a:rPr lang="en-US" altLang="zh-CN" sz="2000" dirty="0" smtClean="0">
                <a:latin typeface="宋体"/>
                <a:ea typeface="宋体"/>
                <a:cs typeface="宋体"/>
                <a:hlinkClick r:id="rId2"/>
              </a:rPr>
              <a:t>Shuttle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8" y="5591737"/>
            <a:ext cx="7777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这是一套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Ruby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编写的基于</a:t>
            </a:r>
            <a:r>
              <a:rPr lang="en-US" altLang="zh-CN" sz="2000" dirty="0" err="1" smtClean="0">
                <a:latin typeface="宋体"/>
                <a:ea typeface="宋体"/>
                <a:cs typeface="宋体"/>
              </a:rPr>
              <a:t>Git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的国际化项目管理工具，将用于我们未来的游戏翻译项目上，所以它是一套实际的生产系统。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15" y="1821252"/>
            <a:ext cx="8146427" cy="32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0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 – 创建虚拟机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568" y="1122280"/>
            <a:ext cx="745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创建一个工作目录，cd进入该目录，初始化vagrant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28" y="1578082"/>
            <a:ext cx="7464284" cy="1513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568" y="3302663"/>
            <a:ext cx="745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宋体"/>
                <a:ea typeface="宋体"/>
                <a:cs typeface="宋体"/>
              </a:rPr>
              <a:t>初始化虚拟机容器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92" y="3807600"/>
            <a:ext cx="8348977" cy="653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45" y="4613573"/>
            <a:ext cx="745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调整Vagrantfile配置文件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94" y="5106589"/>
            <a:ext cx="5452009" cy="15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6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 – 启动测试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568" y="1040366"/>
            <a:ext cx="761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启动虚拟机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74" y="1543605"/>
            <a:ext cx="6501700" cy="2465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568" y="4203648"/>
            <a:ext cx="761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一个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64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位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Ubuntu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12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虚拟机已经启动，可以用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SSH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连接它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11" y="4702020"/>
            <a:ext cx="6997683" cy="19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4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 - 安装软件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93" y="1122285"/>
            <a:ext cx="753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安装shuttle系统，并启动服务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568" y="1737683"/>
            <a:ext cx="72429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$</a:t>
            </a:r>
            <a:r>
              <a:rPr lang="zh-CN" altLang="en-US" sz="14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rails server</a:t>
            </a:r>
            <a:endParaRPr lang="en-US" altLang="zh-CN" sz="1400" dirty="0" smtClean="0">
              <a:solidFill>
                <a:srgbClr val="FFFFFF"/>
              </a:solidFill>
              <a:latin typeface="宋体"/>
              <a:cs typeface="宋体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68" y="2534564"/>
            <a:ext cx="7242971" cy="1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7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–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转发端口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93" y="1122285"/>
            <a:ext cx="753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通过port转发将互联网的请求导入到虚拟机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568" y="1737683"/>
            <a:ext cx="72429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config.vm.network</a:t>
            </a:r>
            <a:r>
              <a:rPr lang="en-US" sz="1400" dirty="0">
                <a:solidFill>
                  <a:schemeClr val="bg1"/>
                </a:solidFill>
              </a:rPr>
              <a:t> :</a:t>
            </a:r>
            <a:r>
              <a:rPr lang="en-US" sz="1400" dirty="0" err="1">
                <a:solidFill>
                  <a:schemeClr val="bg1"/>
                </a:solidFill>
              </a:rPr>
              <a:t>forwarded_port</a:t>
            </a:r>
            <a:r>
              <a:rPr lang="en-US" sz="1400" dirty="0">
                <a:solidFill>
                  <a:schemeClr val="bg1"/>
                </a:solidFill>
              </a:rPr>
              <a:t>, guest: 3000, host: 3000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3" y="2699420"/>
            <a:ext cx="8160811" cy="3858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193" y="2189540"/>
            <a:ext cx="753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浏览器访问端口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3000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，可以看到服务启动</a:t>
            </a:r>
            <a:r>
              <a:rPr lang="en-US" sz="2000" dirty="0" smtClean="0">
                <a:latin typeface="宋体"/>
                <a:ea typeface="宋体"/>
                <a:cs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83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宋体"/>
                <a:ea typeface="宋体"/>
                <a:cs typeface="宋体"/>
              </a:rPr>
              <a:t>Vagrant-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实例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2</a:t>
            </a:r>
            <a:r>
              <a:rPr lang="en-US" sz="3600" dirty="0">
                <a:latin typeface="宋体"/>
                <a:ea typeface="宋体"/>
                <a:cs typeface="宋体"/>
              </a:rPr>
              <a:t> </a:t>
            </a:r>
            <a:r>
              <a:rPr lang="en-US" sz="3600" dirty="0" err="1" smtClean="0">
                <a:latin typeface="宋体"/>
                <a:ea typeface="宋体"/>
                <a:cs typeface="宋体"/>
              </a:rPr>
              <a:t>AWS挖比特币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568" y="955814"/>
            <a:ext cx="7451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宋体"/>
                <a:ea typeface="宋体"/>
                <a:cs typeface="宋体"/>
              </a:rPr>
              <a:t>Amazon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的</a:t>
            </a:r>
            <a:r>
              <a:rPr lang="en-US" altLang="zh-TW" sz="2000" dirty="0">
                <a:latin typeface="宋体"/>
                <a:ea typeface="宋体"/>
                <a:cs typeface="宋体"/>
              </a:rPr>
              <a:t>EC2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类型中有一种内置双</a:t>
            </a:r>
            <a:r>
              <a:rPr lang="en-US" altLang="zh-TW" sz="2000" dirty="0">
                <a:latin typeface="宋体"/>
                <a:ea typeface="宋体"/>
                <a:cs typeface="宋体"/>
              </a:rPr>
              <a:t>GPU</a:t>
            </a:r>
            <a:r>
              <a:rPr lang="zh-TW" altLang="en-US" sz="2000" dirty="0" smtClean="0">
                <a:latin typeface="宋体"/>
                <a:ea typeface="宋体"/>
                <a:cs typeface="宋体"/>
              </a:rPr>
              <a:t>的实例</a:t>
            </a:r>
            <a:r>
              <a:rPr lang="en-US" altLang="zh-TW" sz="2000" dirty="0" smtClean="0">
                <a:latin typeface="宋体"/>
                <a:ea typeface="宋体"/>
                <a:cs typeface="宋体"/>
              </a:rPr>
              <a:t>CG1,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 </a:t>
            </a:r>
            <a:r>
              <a:rPr lang="en-US" altLang="zh-TW" sz="2000" dirty="0">
                <a:latin typeface="宋体"/>
                <a:ea typeface="宋体"/>
                <a:cs typeface="宋体"/>
              </a:rPr>
              <a:t>CG1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实例采用</a:t>
            </a:r>
            <a:r>
              <a:rPr lang="en-US" altLang="zh-TW" sz="2000" dirty="0">
                <a:latin typeface="宋体"/>
                <a:ea typeface="宋体"/>
                <a:cs typeface="宋体"/>
              </a:rPr>
              <a:t>2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颗 </a:t>
            </a:r>
            <a:r>
              <a:rPr lang="en-US" altLang="zh-TW" sz="2000" dirty="0">
                <a:latin typeface="宋体"/>
                <a:ea typeface="宋体"/>
                <a:cs typeface="宋体"/>
              </a:rPr>
              <a:t>Intel Xeon X5570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，四核心并支持超线程，连同</a:t>
            </a:r>
            <a:r>
              <a:rPr lang="en-US" altLang="zh-TW" sz="2000" dirty="0">
                <a:latin typeface="宋体"/>
                <a:ea typeface="宋体"/>
                <a:cs typeface="宋体"/>
              </a:rPr>
              <a:t>2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颗</a:t>
            </a:r>
            <a:r>
              <a:rPr lang="en-US" altLang="zh-TW" sz="2000" dirty="0">
                <a:latin typeface="宋体"/>
                <a:ea typeface="宋体"/>
                <a:cs typeface="宋体"/>
              </a:rPr>
              <a:t>NVIDIA Tesla M2050 GPU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。我们就使用这个类型来挖掘比特币。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14" y="2026101"/>
            <a:ext cx="6167725" cy="4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8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–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挖币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832" y="1102844"/>
            <a:ext cx="79247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宋体"/>
                <a:ea typeface="宋体"/>
                <a:cs typeface="宋体"/>
              </a:rPr>
              <a:t>挖掘之前还要做些准备工作，包括：</a:t>
            </a:r>
          </a:p>
          <a:p>
            <a:endParaRPr lang="zh-TW" altLang="en-US" dirty="0">
              <a:latin typeface="宋体"/>
              <a:ea typeface="宋体"/>
              <a:cs typeface="宋体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latin typeface="宋体"/>
                <a:ea typeface="宋体"/>
                <a:cs typeface="宋体"/>
              </a:rPr>
              <a:t>推荐注册一个比特币的挖掘池账号：</a:t>
            </a:r>
            <a:r>
              <a:rPr lang="en-US" altLang="zh-TW" dirty="0">
                <a:latin typeface="宋体"/>
                <a:ea typeface="宋体"/>
                <a:cs typeface="宋体"/>
              </a:rPr>
              <a:t>https://</a:t>
            </a:r>
            <a:r>
              <a:rPr lang="en-US" altLang="zh-TW" dirty="0" err="1">
                <a:latin typeface="宋体"/>
                <a:ea typeface="宋体"/>
                <a:cs typeface="宋体"/>
              </a:rPr>
              <a:t>mining.bitcoin.cz</a:t>
            </a:r>
            <a:r>
              <a:rPr lang="en-US" altLang="zh-TW" dirty="0">
                <a:latin typeface="宋体"/>
                <a:ea typeface="宋体"/>
                <a:cs typeface="宋体"/>
              </a:rPr>
              <a:t>/accounts/register/</a:t>
            </a:r>
            <a:r>
              <a:rPr lang="zh-TW" altLang="en-US" dirty="0">
                <a:latin typeface="宋体"/>
                <a:ea typeface="宋体"/>
                <a:cs typeface="宋体"/>
              </a:rPr>
              <a:t>，记录自己的</a:t>
            </a:r>
            <a:r>
              <a:rPr lang="en-US" altLang="zh-TW" dirty="0">
                <a:latin typeface="宋体"/>
                <a:ea typeface="宋体"/>
                <a:cs typeface="宋体"/>
              </a:rPr>
              <a:t>worker</a:t>
            </a:r>
            <a:r>
              <a:rPr lang="zh-TW" altLang="en-US" dirty="0">
                <a:latin typeface="宋体"/>
                <a:ea typeface="宋体"/>
                <a:cs typeface="宋体"/>
              </a:rPr>
              <a:t>名称和密码</a:t>
            </a: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latin typeface="宋体"/>
                <a:ea typeface="宋体"/>
                <a:cs typeface="宋体"/>
              </a:rPr>
              <a:t>注册一个</a:t>
            </a:r>
            <a:r>
              <a:rPr lang="en-US" altLang="zh-TW" dirty="0">
                <a:latin typeface="宋体"/>
                <a:ea typeface="宋体"/>
                <a:cs typeface="宋体"/>
              </a:rPr>
              <a:t>Amazon</a:t>
            </a:r>
            <a:r>
              <a:rPr lang="zh-TW" altLang="en-US" dirty="0">
                <a:latin typeface="宋体"/>
                <a:ea typeface="宋体"/>
                <a:cs typeface="宋体"/>
              </a:rPr>
              <a:t>的云服务账号（具体步骤请参见</a:t>
            </a:r>
            <a:r>
              <a:rPr lang="en-US" altLang="zh-TW" dirty="0">
                <a:latin typeface="宋体"/>
                <a:ea typeface="宋体"/>
                <a:cs typeface="宋体"/>
              </a:rPr>
              <a:t>Amazon</a:t>
            </a:r>
            <a:r>
              <a:rPr lang="zh-TW" altLang="en-US" dirty="0">
                <a:latin typeface="宋体"/>
                <a:ea typeface="宋体"/>
                <a:cs typeface="宋体"/>
              </a:rPr>
              <a:t>的官方文档）</a:t>
            </a: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latin typeface="宋体"/>
                <a:ea typeface="宋体"/>
                <a:cs typeface="宋体"/>
              </a:rPr>
              <a:t>登录进入</a:t>
            </a:r>
            <a:r>
              <a:rPr lang="en-US" altLang="zh-TW" dirty="0">
                <a:latin typeface="宋体"/>
                <a:ea typeface="宋体"/>
                <a:cs typeface="宋体"/>
              </a:rPr>
              <a:t>Amazon</a:t>
            </a:r>
            <a:r>
              <a:rPr lang="zh-TW" altLang="en-US" dirty="0">
                <a:latin typeface="宋体"/>
                <a:ea typeface="宋体"/>
                <a:cs typeface="宋体"/>
              </a:rPr>
              <a:t>的</a:t>
            </a:r>
            <a:r>
              <a:rPr lang="en-US" altLang="zh-TW" dirty="0">
                <a:latin typeface="宋体"/>
                <a:ea typeface="宋体"/>
                <a:cs typeface="宋体"/>
              </a:rPr>
              <a:t>Console</a:t>
            </a:r>
            <a:r>
              <a:rPr lang="zh-TW" altLang="en-US" dirty="0">
                <a:latin typeface="宋体"/>
                <a:ea typeface="宋体"/>
                <a:cs typeface="宋体"/>
              </a:rPr>
              <a:t>，选择</a:t>
            </a:r>
            <a:r>
              <a:rPr lang="en-US" altLang="zh-TW" dirty="0">
                <a:latin typeface="宋体"/>
                <a:ea typeface="宋体"/>
                <a:cs typeface="宋体"/>
              </a:rPr>
              <a:t>EC2</a:t>
            </a:r>
            <a:r>
              <a:rPr lang="zh-TW" altLang="en-US" dirty="0">
                <a:latin typeface="宋体"/>
                <a:ea typeface="宋体"/>
                <a:cs typeface="宋体"/>
              </a:rPr>
              <a:t>服务，选择</a:t>
            </a:r>
            <a:r>
              <a:rPr lang="en-US" altLang="zh-TW" dirty="0">
                <a:latin typeface="宋体"/>
                <a:ea typeface="宋体"/>
                <a:cs typeface="宋体"/>
              </a:rPr>
              <a:t>Virginia</a:t>
            </a:r>
            <a:r>
              <a:rPr lang="zh-TW" altLang="en-US" dirty="0">
                <a:latin typeface="宋体"/>
                <a:ea typeface="宋体"/>
                <a:cs typeface="宋体"/>
              </a:rPr>
              <a:t>或者</a:t>
            </a:r>
            <a:r>
              <a:rPr lang="en-US" altLang="zh-TW" dirty="0">
                <a:latin typeface="宋体"/>
                <a:ea typeface="宋体"/>
                <a:cs typeface="宋体"/>
              </a:rPr>
              <a:t>Ireland</a:t>
            </a:r>
            <a:r>
              <a:rPr lang="zh-TW" altLang="en-US" dirty="0">
                <a:latin typeface="宋体"/>
                <a:ea typeface="宋体"/>
                <a:cs typeface="宋体"/>
              </a:rPr>
              <a:t>区，这里推荐使用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Virginia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2" y="3429000"/>
            <a:ext cx="5346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8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工作环境的搭建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568" y="1160637"/>
            <a:ext cx="74514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宋体"/>
                <a:ea typeface="宋体"/>
                <a:cs typeface="宋体"/>
              </a:rPr>
              <a:t>如何自动化的安装和设定服务器？</a:t>
            </a:r>
            <a:endParaRPr lang="en-US" altLang="zh-CN" sz="2000" dirty="0" smtClean="0">
              <a:solidFill>
                <a:srgbClr val="0000FF"/>
              </a:solidFill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答：可以使用实体机或者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VPN,AWS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。缺点是安装缓慢，重装复杂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宋体"/>
                <a:ea typeface="宋体"/>
                <a:cs typeface="宋体"/>
              </a:rPr>
              <a:t>如何设定开发环境？</a:t>
            </a:r>
            <a:endParaRPr lang="en-US" altLang="zh-CN" sz="2000" dirty="0" smtClean="0">
              <a:solidFill>
                <a:srgbClr val="0000FF"/>
              </a:solidFill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答：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000" dirty="0" smtClean="0">
                <a:latin typeface="宋体"/>
                <a:ea typeface="宋体"/>
                <a:cs typeface="宋体"/>
              </a:rPr>
              <a:t>看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Readme</a:t>
            </a:r>
          </a:p>
          <a:p>
            <a:pPr marL="800100" lvl="1" indent="-342900">
              <a:buFont typeface="Arial"/>
              <a:buChar char="•"/>
            </a:pPr>
            <a:r>
              <a:rPr lang="zh-CN" altLang="en-US" sz="2000" dirty="0" smtClean="0">
                <a:latin typeface="宋体"/>
                <a:ea typeface="宋体"/>
                <a:cs typeface="宋体"/>
              </a:rPr>
              <a:t>执行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setup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script</a:t>
            </a:r>
          </a:p>
          <a:p>
            <a:pPr marL="800100" lvl="1" indent="-342900">
              <a:buFont typeface="Arial"/>
              <a:buChar char="•"/>
            </a:pPr>
            <a:r>
              <a:rPr lang="zh-CN" altLang="en-US" sz="2000" dirty="0" smtClean="0">
                <a:latin typeface="宋体"/>
                <a:ea typeface="宋体"/>
                <a:cs typeface="宋体"/>
              </a:rPr>
              <a:t>不断试错，找出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dependency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solidFill>
                <a:srgbClr val="0000FF"/>
              </a:solidFill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宋体"/>
                <a:ea typeface="宋体"/>
                <a:cs typeface="宋体"/>
              </a:rPr>
              <a:t>生产环境的故障无法重现？</a:t>
            </a:r>
            <a:endParaRPr lang="en-US" altLang="zh-CN" sz="2000" dirty="0" smtClean="0">
              <a:solidFill>
                <a:srgbClr val="0000FF"/>
              </a:solidFill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答：开发环境和生产环境越接近，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bug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就越少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17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3600" dirty="0">
                <a:latin typeface="宋体"/>
                <a:cs typeface="宋体"/>
              </a:rPr>
              <a:t> </a:t>
            </a:r>
            <a:r>
              <a:rPr lang="en-US" sz="3600" dirty="0">
                <a:latin typeface="宋体"/>
                <a:ea typeface="宋体"/>
                <a:cs typeface="宋体"/>
              </a:rPr>
              <a:t>–</a:t>
            </a:r>
            <a:r>
              <a:rPr lang="zh-CN" altLang="en-US" sz="3600" dirty="0">
                <a:latin typeface="宋体"/>
                <a:cs typeface="宋体"/>
              </a:rPr>
              <a:t> 挖币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93" y="1122285"/>
            <a:ext cx="7531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宋体"/>
                <a:ea typeface="宋体"/>
                <a:cs typeface="宋体"/>
              </a:rPr>
              <a:t>Vagrant</a:t>
            </a:r>
            <a:r>
              <a:rPr lang="en-US" sz="2000" dirty="0" smtClean="0">
                <a:latin typeface="宋体"/>
                <a:ea typeface="宋体"/>
                <a:cs typeface="宋体"/>
              </a:rPr>
              <a:t>对AWS的控制需要安装一个Provider插件。通过各种各样的Provider，Vagrant支持多种云平台和虚拟计算平台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568" y="1891571"/>
            <a:ext cx="72429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$ </a:t>
            </a:r>
            <a:r>
              <a:rPr lang="fr-FR" sz="1400" dirty="0" err="1" smtClean="0">
                <a:solidFill>
                  <a:schemeClr val="bg1"/>
                </a:solidFill>
              </a:rPr>
              <a:t>vagrant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plugin </a:t>
            </a:r>
            <a:r>
              <a:rPr lang="fr-FR" sz="1400" dirty="0" err="1">
                <a:solidFill>
                  <a:schemeClr val="bg1"/>
                </a:solidFill>
              </a:rPr>
              <a:t>install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vagrant-aws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68" y="2391036"/>
            <a:ext cx="4223260" cy="4349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5736" y="3823275"/>
            <a:ext cx="2931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支持几乎所有主流的虚拟平台和云平台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662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–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挖币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980" y="1040702"/>
            <a:ext cx="74514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准备工作到此结束，下面是开始配置</a:t>
            </a:r>
            <a:r>
              <a:rPr lang="en-US" altLang="zh-TW" dirty="0"/>
              <a:t>Vagrant</a:t>
            </a:r>
            <a:r>
              <a:rPr lang="zh-TW" altLang="en-US" dirty="0"/>
              <a:t>环境</a:t>
            </a:r>
          </a:p>
          <a:p>
            <a:pPr marL="285750" indent="-285750">
              <a:buFont typeface="Arial"/>
              <a:buChar char="•"/>
            </a:pPr>
            <a:r>
              <a:rPr lang="zh-TW" altLang="en-US" dirty="0" smtClean="0"/>
              <a:t>首先导出我创</a:t>
            </a:r>
            <a:r>
              <a:rPr lang="zh-TW" altLang="en-US" dirty="0"/>
              <a:t>建的</a:t>
            </a:r>
            <a:r>
              <a:rPr lang="en-US" altLang="zh-TW" dirty="0"/>
              <a:t>Vagrant</a:t>
            </a:r>
            <a:r>
              <a:rPr lang="zh-TW" altLang="en-US" dirty="0" smtClean="0"/>
              <a:t>工程</a:t>
            </a:r>
            <a:endParaRPr lang="en-US" altLang="zh-TW" dirty="0" smtClean="0"/>
          </a:p>
          <a:p>
            <a:pPr marL="285750" indent="-285750">
              <a:buFont typeface="Arial"/>
              <a:buChar char="•"/>
            </a:pPr>
            <a:endParaRPr lang="zh-TW" altLang="en-US" dirty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 </a:t>
            </a:r>
            <a:r>
              <a:rPr lang="en-US" altLang="zh-TW" dirty="0" smtClean="0">
                <a:hlinkClick r:id="rId2"/>
              </a:rPr>
              <a:t>https://github.com/wangqi/bitcoinminer.git</a:t>
            </a:r>
            <a:endParaRPr lang="en-US" altLang="zh-TW" dirty="0" smtClean="0"/>
          </a:p>
          <a:p>
            <a:endParaRPr lang="en-US" altLang="zh-TW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dirty="0" smtClean="0"/>
              <a:t>进入</a:t>
            </a:r>
            <a:r>
              <a:rPr lang="en-US" altLang="zh-TW" dirty="0" err="1" smtClean="0"/>
              <a:t>bitcoinminer</a:t>
            </a:r>
            <a:r>
              <a:rPr lang="zh-TW" altLang="en-US" dirty="0" smtClean="0"/>
              <a:t>目录，用编辑器打开</a:t>
            </a:r>
            <a:r>
              <a:rPr lang="en-US" altLang="zh-TW" dirty="0" err="1" smtClean="0"/>
              <a:t>Vagrantfile</a:t>
            </a:r>
            <a:r>
              <a:rPr lang="zh-TW" altLang="en-US" dirty="0" smtClean="0"/>
              <a:t>文件，需要对画黄线的部分进行个性化修改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25" y="3125440"/>
            <a:ext cx="5803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8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–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挖币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1568" y="1058502"/>
            <a:ext cx="7451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宋体"/>
                <a:ea typeface="宋体"/>
                <a:cs typeface="宋体"/>
              </a:rPr>
              <a:t>修改</a:t>
            </a:r>
            <a:r>
              <a:rPr lang="en-US" altLang="zh-TW" dirty="0" err="1">
                <a:latin typeface="宋体"/>
                <a:ea typeface="宋体"/>
                <a:cs typeface="宋体"/>
              </a:rPr>
              <a:t>setup.sh</a:t>
            </a:r>
            <a:r>
              <a:rPr lang="zh-TW" altLang="en-US" dirty="0">
                <a:latin typeface="宋体"/>
                <a:ea typeface="宋体"/>
                <a:cs typeface="宋体"/>
              </a:rPr>
              <a:t>初始化脚本，将自己创建的</a:t>
            </a:r>
            <a:r>
              <a:rPr lang="en-US" altLang="zh-TW" dirty="0">
                <a:latin typeface="宋体"/>
                <a:ea typeface="宋体"/>
                <a:cs typeface="宋体"/>
              </a:rPr>
              <a:t>worker</a:t>
            </a:r>
            <a:r>
              <a:rPr lang="zh-TW" altLang="en-US" dirty="0">
                <a:latin typeface="宋体"/>
                <a:ea typeface="宋体"/>
                <a:cs typeface="宋体"/>
              </a:rPr>
              <a:t>名称和密码替换进去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22" y="1540723"/>
            <a:ext cx="3632200" cy="1155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568" y="2828836"/>
            <a:ext cx="7451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宋体"/>
                <a:ea typeface="宋体"/>
                <a:cs typeface="宋体"/>
              </a:rPr>
              <a:t>运行</a:t>
            </a:r>
            <a:r>
              <a:rPr lang="en-US" altLang="zh-TW" dirty="0">
                <a:latin typeface="宋体"/>
                <a:ea typeface="宋体"/>
                <a:cs typeface="宋体"/>
              </a:rPr>
              <a:t>"vagrant up"</a:t>
            </a:r>
            <a:r>
              <a:rPr lang="zh-TW" altLang="en-US" dirty="0">
                <a:latin typeface="宋体"/>
                <a:ea typeface="宋体"/>
                <a:cs typeface="宋体"/>
              </a:rPr>
              <a:t>命令，这个命令会读取所有的配置文件，并远程启动一个</a:t>
            </a:r>
            <a:r>
              <a:rPr lang="en-US" altLang="zh-TW" dirty="0">
                <a:latin typeface="宋体"/>
                <a:ea typeface="宋体"/>
                <a:cs typeface="宋体"/>
              </a:rPr>
              <a:t>CG1</a:t>
            </a:r>
            <a:r>
              <a:rPr lang="zh-TW" altLang="en-US" dirty="0">
                <a:latin typeface="宋体"/>
                <a:ea typeface="宋体"/>
                <a:cs typeface="宋体"/>
              </a:rPr>
              <a:t>实例。启动完毕后可以通过</a:t>
            </a:r>
            <a:r>
              <a:rPr lang="en-US" altLang="zh-TW" dirty="0">
                <a:latin typeface="宋体"/>
                <a:ea typeface="宋体"/>
                <a:cs typeface="宋体"/>
              </a:rPr>
              <a:t>Amazon Console</a:t>
            </a:r>
            <a:r>
              <a:rPr lang="zh-TW" altLang="en-US" dirty="0">
                <a:latin typeface="宋体"/>
                <a:ea typeface="宋体"/>
                <a:cs typeface="宋体"/>
              </a:rPr>
              <a:t>看到新的实例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9166"/>
            <a:ext cx="9144000" cy="2468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1568" y="4193949"/>
            <a:ext cx="745142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宋体"/>
                <a:ea typeface="宋体"/>
                <a:cs typeface="宋体"/>
              </a:rPr>
              <a:t>运行</a:t>
            </a:r>
            <a:r>
              <a:rPr lang="en-US" altLang="zh-TW" dirty="0">
                <a:latin typeface="宋体"/>
                <a:ea typeface="宋体"/>
                <a:cs typeface="宋体"/>
              </a:rPr>
              <a:t>"vagrant </a:t>
            </a:r>
            <a:r>
              <a:rPr lang="en-US" altLang="zh-TW" dirty="0" err="1">
                <a:latin typeface="宋体"/>
                <a:ea typeface="宋体"/>
                <a:cs typeface="宋体"/>
              </a:rPr>
              <a:t>ssh</a:t>
            </a:r>
            <a:r>
              <a:rPr lang="en-US" altLang="zh-TW" dirty="0">
                <a:latin typeface="宋体"/>
                <a:ea typeface="宋体"/>
                <a:cs typeface="宋体"/>
              </a:rPr>
              <a:t>"</a:t>
            </a:r>
            <a:r>
              <a:rPr lang="zh-TW" altLang="en-US" dirty="0">
                <a:latin typeface="宋体"/>
                <a:ea typeface="宋体"/>
                <a:cs typeface="宋体"/>
              </a:rPr>
              <a:t>命令可以登录进入这台主机，进入</a:t>
            </a:r>
            <a:r>
              <a:rPr lang="en-US" altLang="zh-TW" dirty="0">
                <a:latin typeface="宋体"/>
                <a:ea typeface="宋体"/>
                <a:cs typeface="宋体"/>
              </a:rPr>
              <a:t>home</a:t>
            </a:r>
            <a:r>
              <a:rPr lang="zh-TW" altLang="en-US" dirty="0">
                <a:latin typeface="宋体"/>
                <a:ea typeface="宋体"/>
                <a:cs typeface="宋体"/>
              </a:rPr>
              <a:t>目录，</a:t>
            </a:r>
            <a:r>
              <a:rPr lang="en-US" altLang="zh-TW" dirty="0" err="1">
                <a:latin typeface="宋体"/>
                <a:ea typeface="宋体"/>
                <a:cs typeface="宋体"/>
              </a:rPr>
              <a:t>setup.sh</a:t>
            </a:r>
            <a:r>
              <a:rPr lang="zh-TW" altLang="en-US" dirty="0">
                <a:latin typeface="宋体"/>
                <a:ea typeface="宋体"/>
                <a:cs typeface="宋体"/>
              </a:rPr>
              <a:t>脚本应该已经安装好了所有需要的软件和脚本。</a:t>
            </a:r>
            <a:r>
              <a:rPr lang="en-US" altLang="zh-TW" dirty="0">
                <a:latin typeface="宋体"/>
                <a:ea typeface="宋体"/>
                <a:cs typeface="宋体"/>
              </a:rPr>
              <a:t>~/</a:t>
            </a:r>
            <a:r>
              <a:rPr lang="en-US" altLang="zh-TW" dirty="0" err="1">
                <a:latin typeface="宋体"/>
                <a:ea typeface="宋体"/>
                <a:cs typeface="宋体"/>
              </a:rPr>
              <a:t>poclbm</a:t>
            </a:r>
            <a:r>
              <a:rPr lang="zh-TW" altLang="en-US" dirty="0">
                <a:latin typeface="宋体"/>
                <a:ea typeface="宋体"/>
                <a:cs typeface="宋体"/>
              </a:rPr>
              <a:t>是通过</a:t>
            </a:r>
            <a:r>
              <a:rPr lang="en-US" altLang="zh-TW" dirty="0" err="1">
                <a:latin typeface="宋体"/>
                <a:ea typeface="宋体"/>
                <a:cs typeface="宋体"/>
              </a:rPr>
              <a:t>opencl</a:t>
            </a:r>
            <a:r>
              <a:rPr lang="zh-TW" altLang="en-US" dirty="0">
                <a:latin typeface="宋体"/>
                <a:ea typeface="宋体"/>
                <a:cs typeface="宋体"/>
              </a:rPr>
              <a:t>和</a:t>
            </a:r>
            <a:r>
              <a:rPr lang="en-US" altLang="zh-TW" dirty="0">
                <a:latin typeface="宋体"/>
                <a:ea typeface="宋体"/>
                <a:cs typeface="宋体"/>
              </a:rPr>
              <a:t>GPU</a:t>
            </a:r>
            <a:r>
              <a:rPr lang="zh-TW" altLang="en-US" dirty="0">
                <a:latin typeface="宋体"/>
                <a:ea typeface="宋体"/>
                <a:cs typeface="宋体"/>
              </a:rPr>
              <a:t>进行挖矿，</a:t>
            </a:r>
            <a:r>
              <a:rPr lang="en-US" altLang="zh-TW" dirty="0">
                <a:latin typeface="宋体"/>
                <a:ea typeface="宋体"/>
                <a:cs typeface="宋体"/>
              </a:rPr>
              <a:t>~/</a:t>
            </a:r>
            <a:r>
              <a:rPr lang="en-US" altLang="zh-TW" dirty="0" err="1">
                <a:latin typeface="宋体"/>
                <a:ea typeface="宋体"/>
                <a:cs typeface="宋体"/>
              </a:rPr>
              <a:t>cpuminer</a:t>
            </a:r>
            <a:r>
              <a:rPr lang="zh-TW" altLang="en-US" dirty="0">
                <a:latin typeface="宋体"/>
                <a:ea typeface="宋体"/>
                <a:cs typeface="宋体"/>
              </a:rPr>
              <a:t>是通过</a:t>
            </a:r>
            <a:r>
              <a:rPr lang="en-US" altLang="zh-TW" dirty="0">
                <a:latin typeface="宋体"/>
                <a:ea typeface="宋体"/>
                <a:cs typeface="宋体"/>
              </a:rPr>
              <a:t>CPU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进行挖矿</a:t>
            </a:r>
            <a:endParaRPr lang="en-US" altLang="zh-TW" dirty="0" smtClean="0">
              <a:latin typeface="宋体"/>
              <a:ea typeface="宋体"/>
              <a:cs typeface="宋体"/>
            </a:endParaRPr>
          </a:p>
          <a:p>
            <a:endParaRPr lang="zh-TW" altLang="en-US" dirty="0">
              <a:latin typeface="宋体"/>
              <a:ea typeface="宋体"/>
              <a:cs typeface="宋体"/>
            </a:endParaRPr>
          </a:p>
          <a:p>
            <a:r>
              <a:rPr lang="zh-TW" altLang="en-US" dirty="0">
                <a:latin typeface="宋体"/>
                <a:ea typeface="宋体"/>
                <a:cs typeface="宋体"/>
              </a:rPr>
              <a:t>检查</a:t>
            </a:r>
            <a:r>
              <a:rPr lang="en-US" altLang="zh-TW" dirty="0">
                <a:latin typeface="宋体"/>
                <a:ea typeface="宋体"/>
                <a:cs typeface="宋体"/>
              </a:rPr>
              <a:t>"</a:t>
            </a:r>
            <a:r>
              <a:rPr lang="en-US" altLang="zh-TW" dirty="0" err="1">
                <a:latin typeface="宋体"/>
                <a:ea typeface="宋体"/>
                <a:cs typeface="宋体"/>
              </a:rPr>
              <a:t>miner.sh</a:t>
            </a:r>
            <a:r>
              <a:rPr lang="en-US" altLang="zh-TW" dirty="0">
                <a:latin typeface="宋体"/>
                <a:ea typeface="宋体"/>
                <a:cs typeface="宋体"/>
              </a:rPr>
              <a:t>"</a:t>
            </a:r>
            <a:r>
              <a:rPr lang="zh-TW" altLang="en-US" dirty="0">
                <a:latin typeface="宋体"/>
                <a:ea typeface="宋体"/>
                <a:cs typeface="宋体"/>
              </a:rPr>
              <a:t>脚本设置，如果</a:t>
            </a:r>
            <a:r>
              <a:rPr lang="en-US" altLang="zh-TW" dirty="0">
                <a:latin typeface="宋体"/>
                <a:ea typeface="宋体"/>
                <a:cs typeface="宋体"/>
              </a:rPr>
              <a:t>worker</a:t>
            </a:r>
            <a:r>
              <a:rPr lang="zh-TW" altLang="en-US" dirty="0">
                <a:latin typeface="宋体"/>
                <a:ea typeface="宋体"/>
                <a:cs typeface="宋体"/>
              </a:rPr>
              <a:t>的账号正常，那么直接执行这个文件就可以开始挖矿。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195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–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挖币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1568" y="1102057"/>
            <a:ext cx="7451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登录</a:t>
            </a:r>
            <a:r>
              <a:rPr lang="en-US" altLang="zh-TW" dirty="0" err="1"/>
              <a:t>bitcoin.cz</a:t>
            </a:r>
            <a:r>
              <a:rPr lang="zh-TW" altLang="en-US" dirty="0"/>
              <a:t>的账号可以查看挖矿的速度，这台</a:t>
            </a:r>
            <a:r>
              <a:rPr lang="en-US" altLang="zh-TW" dirty="0"/>
              <a:t>EC2</a:t>
            </a:r>
            <a:r>
              <a:rPr lang="zh-TW" altLang="en-US" dirty="0"/>
              <a:t>主机每秒</a:t>
            </a:r>
            <a:r>
              <a:rPr lang="en-US" altLang="zh-TW" dirty="0"/>
              <a:t>95Mhash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678"/>
            <a:ext cx="9144000" cy="1595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29000"/>
            <a:ext cx="8991600" cy="1193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568" y="2995310"/>
            <a:ext cx="7451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运行两个小时后获得的比特币数量</a:t>
            </a:r>
            <a:endParaRPr lang="en-US" altLang="zh-TW" dirty="0"/>
          </a:p>
        </p:txBody>
      </p:sp>
      <p:sp>
        <p:nvSpPr>
          <p:cNvPr id="7" name="Rectangle 6"/>
          <p:cNvSpPr/>
          <p:nvPr/>
        </p:nvSpPr>
        <p:spPr>
          <a:xfrm>
            <a:off x="641567" y="4654223"/>
            <a:ext cx="74514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宋体"/>
                <a:ea typeface="宋体"/>
                <a:cs typeface="宋体"/>
              </a:rPr>
              <a:t>比特币的兑换价格是</a:t>
            </a:r>
            <a:r>
              <a:rPr lang="en-US" altLang="zh-TW" dirty="0">
                <a:latin typeface="宋体"/>
                <a:ea typeface="宋体"/>
                <a:cs typeface="宋体"/>
              </a:rPr>
              <a:t>$950</a:t>
            </a:r>
            <a:r>
              <a:rPr lang="zh-TW" altLang="en-US" dirty="0">
                <a:latin typeface="宋体"/>
                <a:ea typeface="宋体"/>
                <a:cs typeface="宋体"/>
              </a:rPr>
              <a:t>兑换</a:t>
            </a:r>
            <a:r>
              <a:rPr lang="en-US" altLang="zh-TW" dirty="0">
                <a:latin typeface="宋体"/>
                <a:ea typeface="宋体"/>
                <a:cs typeface="宋体"/>
              </a:rPr>
              <a:t>1</a:t>
            </a:r>
            <a:r>
              <a:rPr lang="zh-TW" altLang="en-US" dirty="0">
                <a:latin typeface="宋体"/>
                <a:ea typeface="宋体"/>
                <a:cs typeface="宋体"/>
              </a:rPr>
              <a:t>比特币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左右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，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因此只收获了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$0.000228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，相对于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$4.1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的成本，不具有性价比。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endParaRPr lang="en-US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假设</a:t>
            </a:r>
            <a:r>
              <a:rPr lang="zh-CN" altLang="zh-CN" dirty="0" smtClean="0">
                <a:latin typeface="宋体"/>
                <a:ea typeface="宋体"/>
                <a:cs typeface="宋体"/>
              </a:rPr>
              <a:t>9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5MHash/Hour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可以带来每小时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$0.000114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收入，那么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小时要产生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美金收入需要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208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3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33MHash/Hour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的运算能力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299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–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总结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812" y="4092222"/>
            <a:ext cx="661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wangqi</a:t>
            </a:r>
            <a:r>
              <a:rPr lang="en-US" sz="2400" dirty="0"/>
              <a:t>/vagrant-shuttle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3812" y="4641334"/>
            <a:ext cx="5306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wangqi</a:t>
            </a:r>
            <a:r>
              <a:rPr lang="en-US" sz="2400" dirty="0"/>
              <a:t>/</a:t>
            </a:r>
            <a:r>
              <a:rPr lang="en-US" sz="2400" dirty="0" err="1"/>
              <a:t>bitcoinminer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1568" y="1206902"/>
            <a:ext cx="7994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宋体"/>
                <a:ea typeface="宋体"/>
                <a:cs typeface="宋体"/>
              </a:rPr>
              <a:t>Vagrant</a:t>
            </a:r>
            <a:r>
              <a:rPr lang="zh-TW" altLang="en-US" dirty="0">
                <a:latin typeface="宋体"/>
                <a:ea typeface="宋体"/>
                <a:cs typeface="宋体"/>
              </a:rPr>
              <a:t>提供了易于配置、重现和可移植的工作环境，能够在团队成员之间提供统一和灵活的配置管理环境。</a:t>
            </a:r>
            <a:r>
              <a:rPr lang="en-US" altLang="zh-TW" dirty="0">
                <a:latin typeface="宋体"/>
                <a:ea typeface="宋体"/>
                <a:cs typeface="宋体"/>
              </a:rPr>
              <a:t>Vagrant</a:t>
            </a:r>
            <a:r>
              <a:rPr lang="zh-TW" altLang="en-US" dirty="0">
                <a:latin typeface="宋体"/>
                <a:ea typeface="宋体"/>
                <a:cs typeface="宋体"/>
              </a:rPr>
              <a:t>具有如下优点：</a:t>
            </a: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latin typeface="宋体"/>
                <a:ea typeface="宋体"/>
                <a:cs typeface="宋体"/>
              </a:rPr>
              <a:t>开发人员</a:t>
            </a:r>
            <a:r>
              <a:rPr lang="zh-TW" altLang="en-US" dirty="0">
                <a:latin typeface="宋体"/>
                <a:ea typeface="宋体"/>
                <a:cs typeface="宋体"/>
              </a:rPr>
              <a:t>：可以隔离环境的依赖和配置差异，实现统一开发环境的配置</a:t>
            </a: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latin typeface="宋体"/>
                <a:ea typeface="宋体"/>
                <a:cs typeface="宋体"/>
              </a:rPr>
              <a:t>网管运维</a:t>
            </a:r>
            <a:r>
              <a:rPr lang="zh-TW" altLang="en-US" dirty="0">
                <a:latin typeface="宋体"/>
                <a:ea typeface="宋体"/>
                <a:cs typeface="宋体"/>
              </a:rPr>
              <a:t>：可以在本地环境中测试各项配置和脚本，安装环境就绪后方便的发布到</a:t>
            </a:r>
            <a:r>
              <a:rPr lang="en-US" altLang="zh-TW" dirty="0">
                <a:latin typeface="宋体"/>
                <a:ea typeface="宋体"/>
                <a:cs typeface="宋体"/>
              </a:rPr>
              <a:t>AWS</a:t>
            </a:r>
            <a:r>
              <a:rPr lang="zh-TW" altLang="en-US" dirty="0">
                <a:latin typeface="宋体"/>
                <a:ea typeface="宋体"/>
                <a:cs typeface="宋体"/>
              </a:rPr>
              <a:t>或者</a:t>
            </a:r>
            <a:r>
              <a:rPr lang="en-US" altLang="zh-TW" dirty="0" err="1">
                <a:latin typeface="宋体"/>
                <a:ea typeface="宋体"/>
                <a:cs typeface="宋体"/>
              </a:rPr>
              <a:t>RackSpace</a:t>
            </a:r>
            <a:r>
              <a:rPr lang="zh-TW" altLang="en-US" dirty="0">
                <a:latin typeface="宋体"/>
                <a:ea typeface="宋体"/>
                <a:cs typeface="宋体"/>
              </a:rPr>
              <a:t>上。</a:t>
            </a: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latin typeface="宋体"/>
                <a:ea typeface="宋体"/>
                <a:cs typeface="宋体"/>
              </a:rPr>
              <a:t>设计人员</a:t>
            </a:r>
            <a:r>
              <a:rPr lang="zh-TW" altLang="en-US" dirty="0">
                <a:latin typeface="宋体"/>
                <a:ea typeface="宋体"/>
                <a:cs typeface="宋体"/>
              </a:rPr>
              <a:t>：可以自动化配置</a:t>
            </a:r>
            <a:r>
              <a:rPr lang="en-US" altLang="zh-TW" dirty="0" err="1">
                <a:latin typeface="宋体"/>
                <a:ea typeface="宋体"/>
                <a:cs typeface="宋体"/>
              </a:rPr>
              <a:t>Webapp</a:t>
            </a:r>
            <a:r>
              <a:rPr lang="zh-TW" altLang="en-US" dirty="0">
                <a:latin typeface="宋体"/>
                <a:ea typeface="宋体"/>
                <a:cs typeface="宋体"/>
              </a:rPr>
              <a:t>需要的所有系统，让设计人员能够最快的进入工作状态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7278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420" y="1299488"/>
            <a:ext cx="75219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Vagrant提供了易于配置、重现和可移植的工作环境，能够在团队成员之间提供统一和灵活的配置管理环境</a:t>
            </a:r>
            <a:r>
              <a:rPr lang="en-US" sz="2000" dirty="0" smtClean="0">
                <a:latin typeface="宋体"/>
                <a:ea typeface="宋体"/>
                <a:cs typeface="宋体"/>
              </a:rPr>
              <a:t>。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latin typeface="宋体"/>
                <a:ea typeface="宋体"/>
                <a:cs typeface="宋体"/>
              </a:rPr>
              <a:t>使用VirtualBox提供可配置、轻量和可移植的虚拟机环境</a:t>
            </a:r>
            <a:endParaRPr lang="en-US" sz="2000" dirty="0" smtClean="0">
              <a:latin typeface="宋体"/>
              <a:ea typeface="宋体"/>
              <a:cs typeface="宋体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Open Source: MIT license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latin typeface="宋体"/>
                <a:ea typeface="宋体"/>
                <a:cs typeface="宋体"/>
              </a:rPr>
              <a:t>支持多种Provider</a:t>
            </a:r>
            <a:r>
              <a:rPr lang="en-US" sz="2000" dirty="0" smtClean="0">
                <a:latin typeface="宋体"/>
                <a:ea typeface="宋体"/>
                <a:cs typeface="宋体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>
                <a:latin typeface="宋体"/>
                <a:ea typeface="宋体"/>
                <a:cs typeface="宋体"/>
              </a:rPr>
              <a:t>Vmware</a:t>
            </a:r>
            <a:r>
              <a:rPr lang="en-US" sz="2000" dirty="0" smtClean="0">
                <a:latin typeface="宋体"/>
                <a:ea typeface="宋体"/>
                <a:cs typeface="宋体"/>
              </a:rPr>
              <a:t> Fusion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AWS EC2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Rackspace</a:t>
            </a:r>
          </a:p>
          <a:p>
            <a:endParaRPr lang="en-US" sz="2000" dirty="0" smtClean="0">
              <a:latin typeface="宋体"/>
              <a:ea typeface="宋体"/>
              <a:cs typeface="宋体"/>
            </a:endParaRPr>
          </a:p>
          <a:p>
            <a:r>
              <a:rPr lang="en-US" sz="2000" dirty="0" smtClean="0">
                <a:latin typeface="宋体"/>
                <a:ea typeface="宋体"/>
                <a:cs typeface="宋体"/>
              </a:rPr>
              <a:t>优点：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开发人员：可以隔离环境的依赖和配置差异，实现统一开发环境的配置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宋体"/>
                <a:ea typeface="宋体"/>
                <a:cs typeface="宋体"/>
              </a:rPr>
              <a:t>网管运维：可以在本地环境中测试各项配置和脚本，安装环境就绪后方便的发布到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AWS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或者</a:t>
            </a:r>
            <a:r>
              <a:rPr lang="en-US" altLang="zh-CN" sz="2000" dirty="0" err="1" smtClean="0">
                <a:latin typeface="宋体"/>
                <a:ea typeface="宋体"/>
                <a:cs typeface="宋体"/>
              </a:rPr>
              <a:t>RackSpace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上。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宋体"/>
                <a:ea typeface="宋体"/>
                <a:cs typeface="宋体"/>
              </a:rPr>
              <a:t>设计人员：可以自动化配置</a:t>
            </a:r>
            <a:r>
              <a:rPr lang="en-US" altLang="zh-CN" sz="2000" dirty="0" err="1" smtClean="0">
                <a:latin typeface="宋体"/>
                <a:ea typeface="宋体"/>
                <a:cs typeface="宋体"/>
              </a:rPr>
              <a:t>Webapp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需要的所有系统，让设计人员能够最快的进入工作状态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0799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服务器配置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93" y="1122285"/>
            <a:ext cx="7531801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宋体"/>
                <a:ea typeface="宋体"/>
                <a:cs typeface="宋体"/>
              </a:rPr>
              <a:t>过时的做法：</a:t>
            </a:r>
          </a:p>
          <a:p>
            <a:pPr>
              <a:lnSpc>
                <a:spcPct val="120000"/>
              </a:lnSpc>
            </a:pPr>
            <a:endParaRPr lang="en-US" sz="2400" dirty="0" smtClean="0">
              <a:latin typeface="宋体"/>
              <a:ea typeface="宋体"/>
              <a:cs typeface="宋体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宋体"/>
                <a:ea typeface="宋体"/>
                <a:cs typeface="宋体"/>
              </a:rPr>
              <a:t>写说明文档，逐步执行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latin typeface="宋体"/>
                <a:ea typeface="宋体"/>
                <a:cs typeface="宋体"/>
              </a:rPr>
              <a:t>使用”multi-terminal”开启多个窗口，同时执行</a:t>
            </a:r>
            <a:endParaRPr lang="en-US" dirty="0">
              <a:latin typeface="宋体"/>
              <a:ea typeface="宋体"/>
              <a:cs typeface="宋体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dirty="0" smtClean="0">
                <a:latin typeface="宋体"/>
                <a:ea typeface="宋体"/>
                <a:cs typeface="宋体"/>
              </a:rPr>
              <a:t>建立一个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.</a:t>
            </a:r>
            <a:r>
              <a:rPr lang="en-US" altLang="zh-CN" dirty="0" err="1" smtClean="0">
                <a:latin typeface="宋体"/>
                <a:ea typeface="宋体"/>
                <a:cs typeface="宋体"/>
              </a:rPr>
              <a:t>iso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文件，拷贝到新机器</a:t>
            </a:r>
            <a:endParaRPr lang="en-US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193" y="3566254"/>
            <a:ext cx="7531801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宋体"/>
                <a:ea typeface="宋体"/>
                <a:cs typeface="宋体"/>
              </a:rPr>
              <a:t>现在</a:t>
            </a:r>
            <a:r>
              <a:rPr lang="en-US" sz="2400" dirty="0" smtClean="0">
                <a:latin typeface="宋体"/>
                <a:ea typeface="宋体"/>
                <a:cs typeface="宋体"/>
              </a:rPr>
              <a:t>的做法：</a:t>
            </a:r>
          </a:p>
          <a:p>
            <a:pPr>
              <a:lnSpc>
                <a:spcPct val="120000"/>
              </a:lnSpc>
            </a:pPr>
            <a:endParaRPr lang="en-US" sz="2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宋体"/>
                <a:ea typeface="宋体"/>
                <a:cs typeface="宋体"/>
              </a:rPr>
              <a:t>利用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Vagrant + Configuration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Management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Tools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latin typeface="宋体"/>
                <a:ea typeface="宋体"/>
                <a:cs typeface="宋体"/>
              </a:rPr>
              <a:t>Chef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latin typeface="宋体"/>
                <a:ea typeface="宋体"/>
                <a:cs typeface="宋体"/>
              </a:rPr>
              <a:t>Puppet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dirty="0" err="1" smtClean="0">
                <a:latin typeface="宋体"/>
                <a:ea typeface="宋体"/>
                <a:cs typeface="宋体"/>
              </a:rPr>
              <a:t>CFEngine</a:t>
            </a:r>
            <a:endParaRPr lang="en-US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114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420" y="1299488"/>
            <a:ext cx="7521956" cy="229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宋体"/>
                <a:ea typeface="宋体"/>
                <a:cs typeface="宋体"/>
              </a:rPr>
              <a:t>vagrant up 开机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宋体"/>
                <a:ea typeface="宋体"/>
                <a:cs typeface="宋体"/>
              </a:rPr>
              <a:t>vagrant </a:t>
            </a:r>
            <a:r>
              <a:rPr lang="en-US" sz="2400" dirty="0" err="1" smtClean="0">
                <a:latin typeface="宋体"/>
                <a:ea typeface="宋体"/>
                <a:cs typeface="宋体"/>
              </a:rPr>
              <a:t>ssh</a:t>
            </a:r>
            <a:r>
              <a:rPr lang="en-US" sz="2400" dirty="0" smtClean="0">
                <a:latin typeface="宋体"/>
                <a:ea typeface="宋体"/>
                <a:cs typeface="宋体"/>
              </a:rPr>
              <a:t> 登入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宋体"/>
                <a:ea typeface="宋体"/>
                <a:cs typeface="宋体"/>
              </a:rPr>
              <a:t>vagrant suspend 休眠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宋体"/>
                <a:ea typeface="宋体"/>
                <a:cs typeface="宋体"/>
              </a:rPr>
              <a:t>vagrant halt 关机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宋体"/>
                <a:ea typeface="宋体"/>
                <a:cs typeface="宋体"/>
              </a:rPr>
              <a:t>vagrant destroy 删除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宋体"/>
                <a:ea typeface="宋体"/>
                <a:cs typeface="宋体"/>
              </a:rPr>
              <a:t>Vagrant基本命令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2625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042" y="1162942"/>
            <a:ext cx="8193410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err="1" smtClean="0">
                <a:latin typeface="宋体"/>
                <a:ea typeface="宋体"/>
                <a:cs typeface="宋体"/>
              </a:rPr>
              <a:t>box是一种封装的VM格式</a:t>
            </a:r>
            <a:endParaRPr lang="en-US" sz="2400" dirty="0" smtClean="0">
              <a:latin typeface="宋体"/>
              <a:ea typeface="宋体"/>
              <a:cs typeface="宋体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err="1" smtClean="0">
                <a:latin typeface="宋体"/>
                <a:ea typeface="宋体"/>
                <a:cs typeface="宋体"/>
              </a:rPr>
              <a:t>安装box后并进行个性化定制，不会影响服务器的box档案</a:t>
            </a:r>
            <a:endParaRPr lang="en-US" sz="2400" dirty="0" smtClean="0">
              <a:latin typeface="宋体"/>
              <a:ea typeface="宋体"/>
              <a:cs typeface="宋体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err="1" smtClean="0">
                <a:latin typeface="宋体"/>
                <a:ea typeface="宋体"/>
                <a:cs typeface="宋体"/>
              </a:rPr>
              <a:t>官方有大量的box列表</a:t>
            </a:r>
            <a:r>
              <a:rPr lang="en-US" altLang="zh-CN" sz="2400" dirty="0" smtClean="0">
                <a:latin typeface="宋体"/>
                <a:ea typeface="宋体"/>
                <a:cs typeface="宋体"/>
              </a:rPr>
              <a:t>:</a:t>
            </a:r>
            <a:r>
              <a:rPr lang="de-DE" altLang="zh-CN" sz="2400" dirty="0">
                <a:latin typeface="宋体"/>
                <a:cs typeface="宋体"/>
              </a:rPr>
              <a:t>http://</a:t>
            </a:r>
            <a:r>
              <a:rPr lang="de-DE" altLang="zh-CN" sz="2400" dirty="0" err="1">
                <a:latin typeface="宋体"/>
                <a:cs typeface="宋体"/>
              </a:rPr>
              <a:t>www.vagrantbox.es</a:t>
            </a:r>
            <a:r>
              <a:rPr lang="de-DE" altLang="zh-CN" sz="2400" dirty="0" smtClean="0">
                <a:latin typeface="宋体"/>
                <a:cs typeface="宋体"/>
              </a:rPr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 Box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42" y="2934866"/>
            <a:ext cx="8402788" cy="28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5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883" y="1073062"/>
            <a:ext cx="811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Vagrant支持主流的虚拟机系统，在本地开发时可以使用VirtualBox，部署在远端时可以使用AWS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883" y="1921617"/>
            <a:ext cx="778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安装非常简单，在它的官方网站下载对应平台的安装包即可。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安装成功后，系统路径会增加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命令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48" y="2856313"/>
            <a:ext cx="5401500" cy="3279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4727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 – 共享文件系统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93" y="1181353"/>
            <a:ext cx="753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Vagrant创建的虚拟机会自动挂接主OS的工程目录，便于共享文件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63" y="1697114"/>
            <a:ext cx="64643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63" y="3869704"/>
            <a:ext cx="6426200" cy="219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568" y="3194384"/>
            <a:ext cx="753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虚拟机中会同步相同的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hello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文件，如下：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5318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8" y="208155"/>
            <a:ext cx="745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宋体"/>
                <a:ea typeface="宋体"/>
                <a:cs typeface="宋体"/>
              </a:rPr>
              <a:t>Vagrant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</a:t>
            </a:r>
            <a:r>
              <a:rPr lang="en-US" sz="3600" dirty="0" smtClean="0">
                <a:latin typeface="宋体"/>
                <a:ea typeface="宋体"/>
                <a:cs typeface="宋体"/>
              </a:rPr>
              <a:t>–</a:t>
            </a:r>
            <a:r>
              <a:rPr lang="zh-CN" altLang="en-US" sz="3600" dirty="0" smtClean="0">
                <a:latin typeface="宋体"/>
                <a:ea typeface="宋体"/>
                <a:cs typeface="宋体"/>
              </a:rPr>
              <a:t> 停机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93" y="1122285"/>
            <a:ext cx="753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宋体"/>
                <a:ea typeface="宋体"/>
                <a:cs typeface="宋体"/>
              </a:rPr>
              <a:t>Vagrant有三种停机方法</a:t>
            </a:r>
            <a:r>
              <a:rPr lang="en-US" sz="2000" dirty="0" smtClean="0">
                <a:latin typeface="宋体"/>
                <a:ea typeface="宋体"/>
                <a:cs typeface="宋体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568" y="1670122"/>
            <a:ext cx="7588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suspend</a:t>
            </a:r>
            <a:br>
              <a:rPr lang="en-US" sz="2000" dirty="0" smtClean="0">
                <a:latin typeface="宋体"/>
                <a:ea typeface="宋体"/>
                <a:cs typeface="宋体"/>
              </a:rPr>
            </a:br>
            <a:r>
              <a:rPr lang="en-US" sz="2000" dirty="0" smtClean="0">
                <a:latin typeface="宋体"/>
                <a:ea typeface="宋体"/>
                <a:cs typeface="宋体"/>
              </a:rPr>
              <a:t>虚拟机将保存当前内存数据，并进入休眠状态。这个方式的好处是处理速度很快，在5-10秒内可以完成虚拟机的停止和启动；缺点是会占用硬盘空间保存内存状态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halt</a:t>
            </a:r>
            <a:br>
              <a:rPr lang="en-US" sz="2000" dirty="0" smtClean="0">
                <a:latin typeface="宋体"/>
                <a:ea typeface="宋体"/>
                <a:cs typeface="宋体"/>
              </a:rPr>
            </a:br>
            <a:r>
              <a:rPr lang="en-US" sz="2000" dirty="0" smtClean="0">
                <a:latin typeface="宋体"/>
                <a:ea typeface="宋体"/>
                <a:cs typeface="宋体"/>
              </a:rPr>
              <a:t>虚拟机将清除所有运行状态，并正常关机。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宋体"/>
                <a:ea typeface="宋体"/>
                <a:cs typeface="宋体"/>
              </a:rPr>
              <a:t>destroy</a:t>
            </a:r>
            <a:r>
              <a:rPr lang="en-US" sz="2000" dirty="0">
                <a:latin typeface="宋体"/>
                <a:ea typeface="宋体"/>
                <a:cs typeface="宋体"/>
              </a:rPr>
              <a:t/>
            </a:r>
            <a:br>
              <a:rPr lang="en-US" sz="2000" dirty="0">
                <a:latin typeface="宋体"/>
                <a:ea typeface="宋体"/>
                <a:cs typeface="宋体"/>
              </a:rPr>
            </a:br>
            <a:r>
              <a:rPr lang="en-US" sz="2000" dirty="0" smtClean="0">
                <a:latin typeface="宋体"/>
                <a:ea typeface="宋体"/>
                <a:cs typeface="宋体"/>
              </a:rPr>
              <a:t>虚拟机将清除所有运行状态，正常关机，然后删除硬盘中的所有虚拟机相关的数据。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568" y="4690342"/>
            <a:ext cx="7708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当执行过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suspend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或者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halt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命令后，如果需要再次加载虚拟机，执行：</a:t>
            </a:r>
            <a:endParaRPr lang="en-US" sz="20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023" y="5270384"/>
            <a:ext cx="72429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$</a:t>
            </a:r>
            <a:r>
              <a:rPr lang="zh-CN" altLang="en-US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vagrant</a:t>
            </a:r>
            <a:r>
              <a:rPr lang="zh-CN" altLang="en-US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up</a:t>
            </a:r>
            <a:endParaRPr lang="en-US" sz="1400" dirty="0" smtClean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256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宋体"/>
            <a:ea typeface="宋体"/>
            <a:cs typeface="宋体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1082</Words>
  <Application>Microsoft Macintosh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高级配置服务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Xinqihd.com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Amazon云服务</dc:title>
  <dc:creator>Wang Qi</dc:creator>
  <cp:lastModifiedBy>Wang Qi</cp:lastModifiedBy>
  <cp:revision>361</cp:revision>
  <dcterms:created xsi:type="dcterms:W3CDTF">2013-08-07T06:43:16Z</dcterms:created>
  <dcterms:modified xsi:type="dcterms:W3CDTF">2013-12-13T07:03:25Z</dcterms:modified>
</cp:coreProperties>
</file>