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ED0D3B4-69C9-407A-9655-00FFC08DC8C8}">
  <a:tblStyle styleId="{1ED0D3B4-69C9-407A-9655-00FFC08DC8C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fba04c922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fba04c92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fba04c922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fba04c92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f2fefbc3b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f2fefbc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fb92bbba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fb92bbb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fba04c922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fba04c92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cdacfdfa9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cdacfdfa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dacfdfa9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dacfdfa9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dacfdfa9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dacfdfa9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2fefbc3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2fefbc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2fefbc3b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2fefbc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fba04c9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fba04c9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s-CO"/>
              <a:t>VUE.JS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CO"/>
              <a:t>Dubier Andrés García agudelo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CO"/>
              <a:t>Dubán Alexis Echavarría Restrepo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CO"/>
              <a:t>León Avalos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60000"/>
              </a:lnSpc>
              <a:spcBef>
                <a:spcPts val="1300"/>
              </a:spcBef>
              <a:spcAft>
                <a:spcPts val="0"/>
              </a:spcAft>
              <a:buSzPts val="2400"/>
              <a:buChar char="➢"/>
            </a:pP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se escribe </a:t>
            </a:r>
            <a:r>
              <a:rPr lang="es-CO" sz="2400">
                <a:solidFill>
                  <a:srgbClr val="E96900"/>
                </a:solidFill>
                <a:latin typeface="Arial"/>
                <a:ea typeface="Arial"/>
                <a:cs typeface="Arial"/>
                <a:sym typeface="Arial"/>
              </a:rPr>
              <a:t>app3.seen = false</a:t>
            </a:r>
            <a:r>
              <a:rPr lang="es-CO" sz="2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la consola.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demuestra que no solo podemos enlazar datos con texto y atributos, sino también con la estructura del DOM. Además, Vue provee un sistema de transiciones muy poderoso que puede aplicar automáticamente efectos de transición cuando los elementos son agregados/actualizados/removidos por Vue.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s-CO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Estructura for: 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Hay unas cuantas otras directivas, cada una con una funcionalidad especial. Por ejemplo, la directiva </a:t>
            </a:r>
            <a:r>
              <a:rPr lang="es-CO" sz="2400">
                <a:solidFill>
                  <a:srgbClr val="E96900"/>
                </a:solidFill>
                <a:latin typeface="Roboto Mono"/>
                <a:ea typeface="Roboto Mono"/>
                <a:cs typeface="Roboto Mono"/>
                <a:sym typeface="Roboto Mono"/>
              </a:rPr>
              <a:t>v-for</a:t>
            </a: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puede ser utilizada para mostrar una lista de elementos usando los datos de </a:t>
            </a: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array: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0" y="0"/>
            <a:ext cx="12192000" cy="677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10963" l="27108" r="27620" t="17192"/>
          <a:stretch/>
        </p:blipFill>
        <p:spPr>
          <a:xfrm>
            <a:off x="2082200" y="238325"/>
            <a:ext cx="7998224" cy="65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0" y="-1"/>
            <a:ext cx="12192000" cy="685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Manejando entradas de usuario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permitir a los usuarios interactuar con tu aplicación, podemos usar la directiva </a:t>
            </a:r>
            <a:r>
              <a:rPr lang="es-CO" sz="2400">
                <a:solidFill>
                  <a:srgbClr val="E96900"/>
                </a:solidFill>
                <a:latin typeface="Arial"/>
                <a:ea typeface="Arial"/>
                <a:cs typeface="Arial"/>
                <a:sym typeface="Arial"/>
              </a:rPr>
              <a:t>v-on </a:t>
            </a: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añadir </a:t>
            </a:r>
            <a:r>
              <a:rPr i="1" lang="es-CO" sz="2400">
                <a:solidFill>
                  <a:srgbClr val="7F8C8D"/>
                </a:solidFill>
                <a:latin typeface="Arial"/>
                <a:ea typeface="Arial"/>
                <a:cs typeface="Arial"/>
                <a:sym typeface="Arial"/>
              </a:rPr>
              <a:t>listeners</a:t>
            </a: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eventos que invocan métodos en nuestras instancias de Vue</a:t>
            </a:r>
            <a:r>
              <a:rPr lang="es-CO" sz="2400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rgbClr val="3449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449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449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449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449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449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23596" l="27108" r="33177" t="26015"/>
          <a:stretch/>
        </p:blipFill>
        <p:spPr>
          <a:xfrm>
            <a:off x="3024125" y="1959550"/>
            <a:ext cx="6794525" cy="46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-75" y="-1"/>
            <a:ext cx="12192000" cy="685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6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➢"/>
            </a:pP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Nota que en el método simplemente actualizamos el estado de nuestra aplicación sin modificar del DOM - todas las manipulaciones del mismo son manejadas por Vue, y el código que escribes se enfoca en la lógica subyacente</a:t>
            </a: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Vue también provee la directiva</a:t>
            </a:r>
            <a:r>
              <a:rPr lang="es-CO" sz="2400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400">
                <a:solidFill>
                  <a:srgbClr val="E96900"/>
                </a:solidFill>
                <a:latin typeface="Arial"/>
                <a:ea typeface="Arial"/>
                <a:cs typeface="Arial"/>
                <a:sym typeface="Arial"/>
              </a:rPr>
              <a:t>v-model</a:t>
            </a:r>
            <a:r>
              <a:rPr lang="es-CO" sz="2400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 hace muy sencillo el enlace de dos vías entre un </a:t>
            </a:r>
            <a:r>
              <a:rPr lang="es-CO" sz="2400">
                <a:solidFill>
                  <a:srgbClr val="E969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s-CO" sz="2400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un formulario y el estado de la aplicación: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0" y="-1"/>
            <a:ext cx="12192000" cy="685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Enlazado bireccional: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19258" l="25887" r="27214" t="25291"/>
          <a:stretch/>
        </p:blipFill>
        <p:spPr>
          <a:xfrm>
            <a:off x="1635900" y="611425"/>
            <a:ext cx="8920226" cy="6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500" y="589575"/>
            <a:ext cx="8721000" cy="56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lang="es-CO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¿QUÉ ES?</a:t>
            </a:r>
            <a:endParaRPr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509450" y="0"/>
            <a:ext cx="10972800" cy="685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chemeClr val="accent1"/>
                </a:solidFill>
              </a:rPr>
              <a:t>Historia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latin typeface="Arial"/>
                <a:ea typeface="Arial"/>
                <a:cs typeface="Arial"/>
                <a:sym typeface="Arial"/>
              </a:rPr>
              <a:t>Vue JS (pronunciado /vjuː/ en inglés, cómo </a:t>
            </a:r>
            <a:r>
              <a:rPr b="1" lang="es-CO" sz="2400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s-CO" sz="2400"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fue lanzado allá por Febrero de 2014, creado por Evan You después de haber trabajado en el desarrollo de Angular JS en la empresa Google, Evan decidió aventurarse a investigar y crear nuevas tecnologías que faciliten el trabajo de los desarrolladores.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Evan resumió su proceso de pensamiento en: “Me imaginé” si pudiera extraer las partes que más me gusta de Angular JS y crear un con ello un Framework que sea realmente liviano y potente.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bien la historia de Vue JS es corta aún, creemos que vienen muchos años más que aportarán para que la historia de Vue JS sea más extensa aún.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372300" y="79025"/>
            <a:ext cx="10737600" cy="6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CO" sz="3000"/>
              <a:t>	</a:t>
            </a:r>
            <a:r>
              <a:rPr lang="es-CO" sz="3000">
                <a:solidFill>
                  <a:schemeClr val="accent1"/>
                </a:solidFill>
              </a:rPr>
              <a:t>Características </a:t>
            </a:r>
            <a:endParaRPr sz="3000">
              <a:solidFill>
                <a:schemeClr val="accent1"/>
              </a:solidFill>
            </a:endParaRPr>
          </a:p>
          <a:p>
            <a:pPr indent="-251459" lvl="0" marL="34290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4800"/>
          </a:p>
          <a:p>
            <a:pPr indent="-335280" lvl="0" marL="342900" rtl="0" algn="just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s-CO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es-CO">
                <a:latin typeface="Arial"/>
                <a:ea typeface="Arial"/>
                <a:cs typeface="Arial"/>
                <a:sym typeface="Arial"/>
              </a:rPr>
              <a:t>ramework progresivo</a:t>
            </a:r>
            <a:r>
              <a:rPr lang="es-CO">
                <a:latin typeface="Arial"/>
                <a:ea typeface="Arial"/>
                <a:cs typeface="Arial"/>
                <a:sym typeface="Arial"/>
              </a:rPr>
              <a:t> para construir interfaces de usuario. (desarrollo evolutivo)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5280" lvl="0" marL="342900" rtl="0" algn="just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A diferencia de otros </a:t>
            </a:r>
            <a:r>
              <a:rPr i="1" lang="es-CO">
                <a:latin typeface="Arial"/>
                <a:ea typeface="Arial"/>
                <a:cs typeface="Arial"/>
                <a:sym typeface="Arial"/>
              </a:rPr>
              <a:t>frameworks</a:t>
            </a:r>
            <a:r>
              <a:rPr lang="es-CO">
                <a:latin typeface="Arial"/>
                <a:ea typeface="Arial"/>
                <a:cs typeface="Arial"/>
                <a:sym typeface="Arial"/>
              </a:rPr>
              <a:t> monolíticos, Vue está diseñado desde el inicio para ser adoptado incrementalmente.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5280" lvl="0" marL="342900" rtl="0" algn="just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La biblioteca principal se enfoca solo en la capa de la vista, y es muy simple de utilizar e integrar con otros proyectos o bibliotecas existentes.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5280" lvl="0" marL="342900" rtl="0" algn="just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soporta aplicaciones sofisticadas de una sola página (en inglés </a:t>
            </a:r>
            <a:r>
              <a:rPr i="1" lang="es-CO">
                <a:latin typeface="Arial"/>
                <a:ea typeface="Arial"/>
                <a:cs typeface="Arial"/>
                <a:sym typeface="Arial"/>
              </a:rPr>
              <a:t>single-page-application</a:t>
            </a:r>
            <a:r>
              <a:rPr lang="es-CO">
                <a:latin typeface="Arial"/>
                <a:ea typeface="Arial"/>
                <a:cs typeface="Arial"/>
                <a:sym typeface="Arial"/>
              </a:rPr>
              <a:t> o SPA) cuando se utiliza en combinación con </a:t>
            </a:r>
            <a:r>
              <a:rPr b="1" lang="es-CO">
                <a:latin typeface="Arial"/>
                <a:ea typeface="Arial"/>
                <a:cs typeface="Arial"/>
                <a:sym typeface="Arial"/>
              </a:rPr>
              <a:t>herramientas modernas</a:t>
            </a:r>
            <a:r>
              <a:rPr lang="es-CO">
                <a:latin typeface="Arial"/>
                <a:ea typeface="Arial"/>
                <a:cs typeface="Arial"/>
                <a:sym typeface="Arial"/>
              </a:rPr>
              <a:t> y </a:t>
            </a:r>
            <a:r>
              <a:rPr b="1" lang="es-CO">
                <a:latin typeface="Arial"/>
                <a:ea typeface="Arial"/>
                <a:cs typeface="Arial"/>
                <a:sym typeface="Arial"/>
              </a:rPr>
              <a:t>librerías compatibles</a:t>
            </a:r>
            <a:r>
              <a:rPr lang="es-CO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528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s-C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Trabaja bajo el patrón llamado MVVM que significa Model View – View Model.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➢"/>
            </a:pPr>
            <a:r>
              <a:rPr lang="es-C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proceso y la Curva de aprendizaje es suave, no es complicado.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➢"/>
            </a:pPr>
            <a:r>
              <a:rPr lang="es-C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Ecosistema bien definido, si deseas solucionar una problema con Vue JS no tienes que dar tantas vueltas, todo lo que necesitas está allí para usarlo.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➢"/>
            </a:pPr>
            <a:r>
              <a:rPr lang="es-C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Cuenta con una línea de comandos llamada Vue CLI que nos facilita el  trabajo mediante la ejecución de comandos específicos para trabajar rápido y eficientemente en nuestros proyectos.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➢"/>
            </a:pPr>
            <a:r>
              <a:rPr lang="es-C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Vue JS pesa algo más de 20KB y tiene un rendimiento fantástico, es quizás uno de los Frameworks más rápidos en la actualidad.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400"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211425" y="2768550"/>
            <a:ext cx="59601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SINTAXIS DE LAS INSTANCIAS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Renderizado declarativo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s-CO" sz="2400">
                <a:latin typeface="Arial"/>
                <a:ea typeface="Arial"/>
                <a:cs typeface="Arial"/>
                <a:sym typeface="Arial"/>
              </a:rPr>
              <a:t>En el corazón de Vue.js se encuentra un sistema que permite renderizar declarativamente datos en el DOM(</a:t>
            </a:r>
            <a:r>
              <a:rPr lang="es-CO" sz="2400">
                <a:latin typeface="Arial"/>
                <a:ea typeface="Arial"/>
                <a:cs typeface="Arial"/>
                <a:sym typeface="Arial"/>
              </a:rPr>
              <a:t>Document Object Model</a:t>
            </a:r>
            <a:r>
              <a:rPr lang="es-CO" sz="2400">
                <a:latin typeface="Arial"/>
                <a:ea typeface="Arial"/>
                <a:cs typeface="Arial"/>
                <a:sym typeface="Arial"/>
              </a:rPr>
              <a:t>), por el medio de una sintaxis de plantillas directa: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26041" l="27745" r="28285" t="20753"/>
          <a:stretch/>
        </p:blipFill>
        <p:spPr>
          <a:xfrm>
            <a:off x="3505225" y="2346600"/>
            <a:ext cx="6641024" cy="44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-75" y="0"/>
            <a:ext cx="12192000" cy="685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s-CO" sz="2400">
                <a:latin typeface="Arial"/>
                <a:ea typeface="Arial"/>
                <a:cs typeface="Arial"/>
                <a:sym typeface="Arial"/>
              </a:rPr>
              <a:t>Parece </a:t>
            </a: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bastante similar a renderizar una plantilla de texto, pero internamente Vue ha hecho muchas cosas. Los datos y el DOM se encuentra enlazados, y todo es reactivo.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76;p24"/>
          <p:cNvGraphicFramePr/>
          <p:nvPr/>
        </p:nvGraphicFramePr>
        <p:xfrm>
          <a:off x="284550" y="25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{1ED0D3B4-69C9-407A-9655-00FFC08DC8C8}</a:tableStyleId>
              </a:tblPr>
              <a:tblGrid>
                <a:gridCol w="10919650"/>
              </a:tblGrid>
              <a:tr h="1209675">
                <a:tc>
                  <a:txBody>
                    <a:bodyPr>
                      <a:noAutofit/>
                    </a:bodyPr>
                    <a:lstStyle/>
                    <a:p>
                      <a:pPr indent="0" lvl="0" marL="165100" marR="1651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2973B7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&lt;div id=</a:t>
                      </a:r>
                      <a:r>
                        <a:rPr lang="es-CO">
                          <a:solidFill>
                            <a:srgbClr val="42B98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"app-2"</a:t>
                      </a:r>
                      <a:r>
                        <a:rPr lang="es-CO">
                          <a:solidFill>
                            <a:srgbClr val="2973B7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</a:t>
                      </a:r>
                      <a:endParaRPr>
                        <a:solidFill>
                          <a:srgbClr val="2973B7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165100" marR="1651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CO">
                          <a:solidFill>
                            <a:srgbClr val="2973B7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&lt;span v-bind:title=</a:t>
                      </a:r>
                      <a:r>
                        <a:rPr lang="es-CO">
                          <a:solidFill>
                            <a:srgbClr val="42B98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"message"</a:t>
                      </a:r>
                      <a:r>
                        <a:rPr lang="es-CO">
                          <a:solidFill>
                            <a:srgbClr val="2973B7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</a:t>
                      </a:r>
                      <a:endParaRPr>
                        <a:solidFill>
                          <a:srgbClr val="2973B7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165100" marR="1651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¡Deja tu mouse sobre este mensaje unos segundos para ver el atributo `title` enlazado dinámicamente!</a:t>
                      </a:r>
                      <a:endParaRPr>
                        <a:solidFill>
                          <a:srgbClr val="525252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165100" marR="1651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CO">
                          <a:solidFill>
                            <a:srgbClr val="2973B7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&lt;/span&gt;</a:t>
                      </a:r>
                      <a:endParaRPr>
                        <a:solidFill>
                          <a:srgbClr val="2973B7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165100" marR="1651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2973B7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&lt;/div&gt;</a:t>
                      </a:r>
                      <a:endParaRPr>
                        <a:solidFill>
                          <a:srgbClr val="2973B7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7" name="Google Shape;177;p24"/>
          <p:cNvGraphicFramePr/>
          <p:nvPr/>
        </p:nvGraphicFramePr>
        <p:xfrm>
          <a:off x="398900" y="464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{1ED0D3B4-69C9-407A-9655-00FFC08DC8C8}</a:tableStyleId>
              </a:tblPr>
              <a:tblGrid>
                <a:gridCol w="11394200"/>
              </a:tblGrid>
              <a:tr h="1390650">
                <a:tc>
                  <a:txBody>
                    <a:bodyPr>
                      <a:noAutofit/>
                    </a:bodyPr>
                    <a:lstStyle/>
                    <a:p>
                      <a:pPr indent="0" lvl="0" marL="165100" marR="1651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E96900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var</a:t>
                      </a: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app2 = </a:t>
                      </a:r>
                      <a:r>
                        <a:rPr lang="es-CO">
                          <a:solidFill>
                            <a:srgbClr val="E96900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new</a:t>
                      </a: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Vue({</a:t>
                      </a:r>
                      <a:endParaRPr>
                        <a:solidFill>
                          <a:srgbClr val="525252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165100" marR="1651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el: </a:t>
                      </a:r>
                      <a:r>
                        <a:rPr lang="es-CO">
                          <a:solidFill>
                            <a:srgbClr val="42B98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'#app-2'</a:t>
                      </a: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</a:t>
                      </a:r>
                      <a:endParaRPr>
                        <a:solidFill>
                          <a:srgbClr val="525252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165100" marR="1651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data: {</a:t>
                      </a:r>
                      <a:endParaRPr>
                        <a:solidFill>
                          <a:srgbClr val="525252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165100" marR="1651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message: </a:t>
                      </a:r>
                      <a:r>
                        <a:rPr lang="es-CO">
                          <a:solidFill>
                            <a:srgbClr val="42B98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'You loaded this page on '</a:t>
                      </a: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+ </a:t>
                      </a:r>
                      <a:r>
                        <a:rPr lang="es-CO">
                          <a:solidFill>
                            <a:srgbClr val="E96900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new</a:t>
                      </a: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CO">
                          <a:solidFill>
                            <a:srgbClr val="42B98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</a:t>
                      </a: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</a:t>
                      </a:r>
                      <a:endParaRPr>
                        <a:solidFill>
                          <a:srgbClr val="525252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165100" marR="1651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}</a:t>
                      </a:r>
                      <a:endParaRPr>
                        <a:solidFill>
                          <a:srgbClr val="525252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165100" marR="1651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})</a:t>
                      </a:r>
                      <a:endParaRPr>
                        <a:solidFill>
                          <a:srgbClr val="525252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-150" y="-125"/>
            <a:ext cx="12192000" cy="685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914400" rtl="0" algn="l">
              <a:lnSpc>
                <a:spcPct val="160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atributo</a:t>
            </a:r>
            <a:r>
              <a:rPr lang="es-CO" sz="2400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400">
                <a:solidFill>
                  <a:srgbClr val="E96900"/>
                </a:solidFill>
                <a:latin typeface="Roboto Mono"/>
                <a:ea typeface="Roboto Mono"/>
                <a:cs typeface="Roboto Mono"/>
                <a:sym typeface="Roboto Mono"/>
              </a:rPr>
              <a:t>v-bin</a:t>
            </a: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es conocido como una directiva. Tienen el prefijo</a:t>
            </a:r>
            <a:r>
              <a:rPr lang="es-CO" sz="2400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400">
                <a:solidFill>
                  <a:srgbClr val="E96900"/>
                </a:solidFill>
                <a:latin typeface="Roboto Mono"/>
                <a:ea typeface="Roboto Mono"/>
                <a:cs typeface="Roboto Mono"/>
                <a:sym typeface="Roboto Mono"/>
              </a:rPr>
              <a:t>v-</a:t>
            </a:r>
            <a:r>
              <a:rPr lang="es-CO" sz="2400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indicar que son atributos especiales provistos por Vue y aplican un comportamiento reactivo especial al DOM renderizado.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6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-75" y="0"/>
            <a:ext cx="12192000" cy="685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s-CO" sz="17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Condicionales y bucles</a:t>
            </a:r>
            <a:endParaRPr b="1" sz="175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s-CO" sz="17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Estructura if:</a:t>
            </a:r>
            <a:endParaRPr b="1" sz="175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31839" l="25382" r="24682" t="18589"/>
          <a:stretch/>
        </p:blipFill>
        <p:spPr>
          <a:xfrm>
            <a:off x="2600900" y="674050"/>
            <a:ext cx="7585101" cy="57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