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11/18/2024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2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649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9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776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11/18/2024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501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11/18/2024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77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11/18/2024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603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11/18/2024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8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8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0907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63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11/18/2024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6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46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6A2BD-43D7-EA90-22F0-9F285A805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736" y="640081"/>
            <a:ext cx="6707651" cy="3812102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Plant phenology identification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2811A-F87F-F60A-2DBE-2CD2958A9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5735" y="4646030"/>
            <a:ext cx="5916145" cy="1344868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Green Tech Solutions</a:t>
            </a:r>
            <a:endParaRPr lang="en-ZA" dirty="0"/>
          </a:p>
        </p:txBody>
      </p:sp>
      <p:pic>
        <p:nvPicPr>
          <p:cNvPr id="4" name="Picture 3" descr="A marble with brown and aqua colors">
            <a:extLst>
              <a:ext uri="{FF2B5EF4-FFF2-40B4-BE49-F238E27FC236}">
                <a16:creationId xmlns:a16="http://schemas.microsoft.com/office/drawing/2014/main" id="{3490CFB3-963E-4BF3-2A29-59891560C4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337" r="28446" b="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pic>
        <p:nvPicPr>
          <p:cNvPr id="14" name="Picture 13" descr="A drawing of a plant&#10;&#10;Description automatically generated">
            <a:extLst>
              <a:ext uri="{FF2B5EF4-FFF2-40B4-BE49-F238E27FC236}">
                <a16:creationId xmlns:a16="http://schemas.microsoft.com/office/drawing/2014/main" id="{B44471A0-C7AD-BA92-7388-7FBE56397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45" y="2225330"/>
            <a:ext cx="2857063" cy="240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78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8850B-DEAA-15F7-2912-D50E35385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8E671-6144-66B0-0FB4-87D6E350D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would like to develop our code to be able to include the classification of various other plant species.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would also like to add in a feedback function to allow users to send in complaints or tips for improvement.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96309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2DFFD-780F-8603-3394-958642ED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79A35-8250-CEE8-39E8-2272D6A37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1036808" cy="395243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Importance of this system: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product speeds up the process of manual classification.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will help researchers monitor plant growth stages and contribute to understanding the impact of climate change on plant life.</a:t>
            </a:r>
          </a:p>
          <a:p>
            <a:r>
              <a:rPr lang="en-US" dirty="0"/>
              <a:t>Achievements: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Iterative improvement from bad accuracy to good accuracy.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Balanced model complexity with dataset constraints.</a:t>
            </a:r>
          </a:p>
          <a:p>
            <a:r>
              <a:rPr lang="en-US" dirty="0"/>
              <a:t>What we learned: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Importance of refined augmentation techniques.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Iterative problem solving as a critical success factor.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80792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BBE5-EAA4-1172-D9CA-8105CC70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97EBB-7D57-8263-FD70-DA0CDB7B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862034"/>
          </a:xfrm>
        </p:spPr>
        <p:txBody>
          <a:bodyPr>
            <a:normAutofit fontScale="62500" lnSpcReduction="20000"/>
          </a:bodyPr>
          <a:lstStyle/>
          <a:p>
            <a:r>
              <a:rPr lang="en-US" sz="2900" b="1" dirty="0"/>
              <a:t>Objective: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Develop a robust machine learning model to classify the plant life stages of the Aloe Ferox (e.g., flower, bud).</a:t>
            </a:r>
          </a:p>
          <a:p>
            <a:r>
              <a:rPr lang="en-US" sz="2900" b="1" dirty="0"/>
              <a:t>Significance: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Aids in managing invasive plants and environmental monitoring.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product saves time when identifying the different stages and removes human error from this identification.</a:t>
            </a:r>
          </a:p>
          <a:p>
            <a:r>
              <a:rPr lang="en-US" sz="2900" b="1" dirty="0"/>
              <a:t>Approach: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Utilized EfficientNetB0 for transfer learning, leveraging pre trained features for faster and more accurate model training.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Iterative model development and refinement to address challenges.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5381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E3D8-5B23-2275-599C-AEC50A688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Workflow</a:t>
            </a:r>
            <a:endParaRPr lang="en-Z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828216-68A6-521B-B91C-1323B992962C}"/>
              </a:ext>
            </a:extLst>
          </p:cNvPr>
          <p:cNvSpPr/>
          <p:nvPr/>
        </p:nvSpPr>
        <p:spPr>
          <a:xfrm>
            <a:off x="405492" y="3812721"/>
            <a:ext cx="1453243" cy="6531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collection</a:t>
            </a:r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DFFD7B-BC40-A964-D736-D7129F2B1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8244" y="3812721"/>
            <a:ext cx="1453243" cy="6531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dirty="0"/>
              <a:t>Image organization</a:t>
            </a:r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0273C2-4DD0-4114-221C-8EDE60967181}"/>
              </a:ext>
            </a:extLst>
          </p:cNvPr>
          <p:cNvSpPr/>
          <p:nvPr/>
        </p:nvSpPr>
        <p:spPr>
          <a:xfrm>
            <a:off x="4232497" y="3812721"/>
            <a:ext cx="1643743" cy="6531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preprocessing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ECAA89-8A70-B58B-7A60-B1C14E26E51F}"/>
              </a:ext>
            </a:extLst>
          </p:cNvPr>
          <p:cNvSpPr/>
          <p:nvPr/>
        </p:nvSpPr>
        <p:spPr>
          <a:xfrm>
            <a:off x="6357250" y="3812721"/>
            <a:ext cx="1453243" cy="6531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training</a:t>
            </a:r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717794-B2B1-1582-78BD-CDFA691A3E79}"/>
              </a:ext>
            </a:extLst>
          </p:cNvPr>
          <p:cNvSpPr/>
          <p:nvPr/>
        </p:nvSpPr>
        <p:spPr>
          <a:xfrm>
            <a:off x="8294739" y="3688351"/>
            <a:ext cx="1453243" cy="896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Integration into the UI</a:t>
            </a:r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271613-3900-28DF-DAD2-CF4151CC7D36}"/>
              </a:ext>
            </a:extLst>
          </p:cNvPr>
          <p:cNvSpPr/>
          <p:nvPr/>
        </p:nvSpPr>
        <p:spPr>
          <a:xfrm>
            <a:off x="10225756" y="3812721"/>
            <a:ext cx="1453243" cy="6531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  <a:endParaRPr lang="en-ZA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86ED0B-A318-64E2-2A35-16E317BE7523}"/>
              </a:ext>
            </a:extLst>
          </p:cNvPr>
          <p:cNvCxnSpPr>
            <a:endCxn id="5" idx="1"/>
          </p:cNvCxnSpPr>
          <p:nvPr/>
        </p:nvCxnSpPr>
        <p:spPr>
          <a:xfrm>
            <a:off x="1983921" y="4139292"/>
            <a:ext cx="212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FB1D7D-E1FF-0D4E-53C9-AF49DD67596D}"/>
              </a:ext>
            </a:extLst>
          </p:cNvPr>
          <p:cNvCxnSpPr/>
          <p:nvPr/>
        </p:nvCxnSpPr>
        <p:spPr>
          <a:xfrm>
            <a:off x="3891642" y="4139292"/>
            <a:ext cx="212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572E59-989B-0619-03F8-846257E25317}"/>
              </a:ext>
            </a:extLst>
          </p:cNvPr>
          <p:cNvCxnSpPr/>
          <p:nvPr/>
        </p:nvCxnSpPr>
        <p:spPr>
          <a:xfrm>
            <a:off x="6001947" y="4139292"/>
            <a:ext cx="212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7F5F12-E96F-07F8-21D5-ADDA9B39CF25}"/>
              </a:ext>
            </a:extLst>
          </p:cNvPr>
          <p:cNvCxnSpPr/>
          <p:nvPr/>
        </p:nvCxnSpPr>
        <p:spPr>
          <a:xfrm>
            <a:off x="7932964" y="4139292"/>
            <a:ext cx="212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9940EC-6237-33E7-FA04-8E02975C8CFD}"/>
              </a:ext>
            </a:extLst>
          </p:cNvPr>
          <p:cNvCxnSpPr/>
          <p:nvPr/>
        </p:nvCxnSpPr>
        <p:spPr>
          <a:xfrm>
            <a:off x="9884229" y="4136570"/>
            <a:ext cx="212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048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D331-EF36-5F7F-6A79-6C06CF2CA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 collection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90869-03D1-25A8-4C5B-060693DBC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9524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Process:</a:t>
            </a:r>
          </a:p>
          <a:p>
            <a:pPr marL="285750" indent="-28575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We sourced images from the URLs in the Aloe Ferox imagery database.</a:t>
            </a:r>
          </a:p>
          <a:p>
            <a:pPr marL="285750" indent="-28575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Downloaded and saved the images into a structured folder system.</a:t>
            </a: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endParaRPr lang="en-US" sz="1800" dirty="0"/>
          </a:p>
          <a:p>
            <a:r>
              <a:rPr lang="en-ZA" sz="1800" dirty="0"/>
              <a:t>Tools used: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ZA" sz="1800" dirty="0"/>
              <a:t>Pandas: to read the URLs from the excel sheet.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ZA" sz="1800" dirty="0"/>
              <a:t>Requests: to download said images.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ZA" sz="1800" dirty="0"/>
              <a:t>TQDM: for progress tracking during downloads.</a:t>
            </a:r>
          </a:p>
        </p:txBody>
      </p:sp>
    </p:spTree>
    <p:extLst>
      <p:ext uri="{BB962C8B-B14F-4D97-AF65-F5344CB8AC3E}">
        <p14:creationId xmlns:p14="http://schemas.microsoft.com/office/powerpoint/2010/main" val="2251070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346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179ADD-1819-2F35-B834-796AF46E8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7" y="348874"/>
            <a:ext cx="6572691" cy="1595932"/>
          </a:xfrm>
        </p:spPr>
        <p:txBody>
          <a:bodyPr>
            <a:normAutofit/>
          </a:bodyPr>
          <a:lstStyle/>
          <a:p>
            <a:r>
              <a:rPr lang="en-US" sz="5600"/>
              <a:t>Image organization</a:t>
            </a:r>
            <a:endParaRPr lang="en-ZA" sz="5600"/>
          </a:p>
        </p:txBody>
      </p:sp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44244B45-03E0-DF34-710C-097174731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25" r="-1" b="12449"/>
          <a:stretch/>
        </p:blipFill>
        <p:spPr>
          <a:xfrm>
            <a:off x="8616839" y="4718511"/>
            <a:ext cx="1937523" cy="10903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6F562-9BBA-5209-E3DB-36BD68A31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740" y="2393004"/>
            <a:ext cx="7797606" cy="3788721"/>
          </a:xfrm>
        </p:spPr>
        <p:txBody>
          <a:bodyPr>
            <a:normAutofit/>
          </a:bodyPr>
          <a:lstStyle/>
          <a:p>
            <a:pPr>
              <a:lnSpc>
                <a:spcPct val="91000"/>
              </a:lnSpc>
              <a:spcBef>
                <a:spcPts val="500"/>
              </a:spcBef>
              <a:spcAft>
                <a:spcPts val="500"/>
              </a:spcAft>
            </a:pPr>
            <a:r>
              <a:rPr lang="en-ZA" sz="1600" dirty="0"/>
              <a:t>Process:</a:t>
            </a:r>
          </a:p>
          <a:p>
            <a:pPr marL="457200" indent="-457200">
              <a:lnSpc>
                <a:spcPct val="91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ZA" sz="1600" dirty="0"/>
              <a:t>As the images were downloaded, they got stored into different directories for training, validation and testing.</a:t>
            </a:r>
          </a:p>
          <a:p>
            <a:pPr marL="457200" indent="-457200">
              <a:lnSpc>
                <a:spcPct val="91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ZA" sz="1600" dirty="0"/>
              <a:t>The images got split into 70% for training, 15% for validation and 15% for testing. This ensures balance across the categories to maintain model fairness.</a:t>
            </a:r>
          </a:p>
          <a:p>
            <a:pPr marL="457200" indent="-457200">
              <a:lnSpc>
                <a:spcPct val="91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ZA" sz="1600" dirty="0"/>
              <a:t>Each directory has the four classification categories.</a:t>
            </a:r>
          </a:p>
          <a:p>
            <a:pPr>
              <a:lnSpc>
                <a:spcPct val="91000"/>
              </a:lnSpc>
              <a:spcBef>
                <a:spcPts val="500"/>
              </a:spcBef>
              <a:spcAft>
                <a:spcPts val="500"/>
              </a:spcAft>
            </a:pPr>
            <a:r>
              <a:rPr lang="en-ZA" sz="1600" dirty="0"/>
              <a:t>Tools used:</a:t>
            </a:r>
          </a:p>
          <a:p>
            <a:pPr marL="342900" indent="-342900">
              <a:lnSpc>
                <a:spcPct val="91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ZA" sz="1600" dirty="0"/>
              <a:t>OS Module: to handle file system operations.</a:t>
            </a:r>
          </a:p>
          <a:p>
            <a:pPr marL="342900" indent="-342900">
              <a:lnSpc>
                <a:spcPct val="91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ZA" sz="1600" dirty="0" err="1"/>
              <a:t>Shutil</a:t>
            </a:r>
            <a:r>
              <a:rPr lang="en-ZA" sz="1600" dirty="0"/>
              <a:t>: to move the categories into the appropriate directories.</a:t>
            </a:r>
          </a:p>
          <a:p>
            <a:pPr marL="342900" indent="-342900">
              <a:lnSpc>
                <a:spcPct val="91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ZA" sz="1600" dirty="0"/>
              <a:t>Python random library: for shuffling and splitting images.</a:t>
            </a:r>
          </a:p>
          <a:p>
            <a:pPr>
              <a:lnSpc>
                <a:spcPct val="91000"/>
              </a:lnSpc>
              <a:spcBef>
                <a:spcPts val="500"/>
              </a:spcBef>
              <a:spcAft>
                <a:spcPts val="500"/>
              </a:spcAft>
            </a:pPr>
            <a:endParaRPr lang="en-ZA" sz="1400" dirty="0"/>
          </a:p>
          <a:p>
            <a:pPr>
              <a:lnSpc>
                <a:spcPct val="91000"/>
              </a:lnSpc>
            </a:pPr>
            <a:endParaRPr lang="en-ZA" sz="1400" dirty="0"/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A4845C15-FE28-1BEE-A7AA-F42B4DC06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68"/>
          <a:stretch/>
        </p:blipFill>
        <p:spPr>
          <a:xfrm>
            <a:off x="8570069" y="2922778"/>
            <a:ext cx="2031065" cy="1143000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2F3B23C-9B86-D45E-FF4E-EA98BA5825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" r="17713" b="-4"/>
          <a:stretch/>
        </p:blipFill>
        <p:spPr>
          <a:xfrm>
            <a:off x="8447735" y="719376"/>
            <a:ext cx="2783828" cy="1566624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05398145-20A2-BA60-FE92-CA4DF352904D}"/>
              </a:ext>
            </a:extLst>
          </p:cNvPr>
          <p:cNvSpPr/>
          <p:nvPr/>
        </p:nvSpPr>
        <p:spPr>
          <a:xfrm>
            <a:off x="9309370" y="2416450"/>
            <a:ext cx="359924" cy="3599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505C3F6-A2F0-EFEF-681E-FE8F14AD2868}"/>
              </a:ext>
            </a:extLst>
          </p:cNvPr>
          <p:cNvSpPr/>
          <p:nvPr/>
        </p:nvSpPr>
        <p:spPr>
          <a:xfrm>
            <a:off x="9309370" y="4212182"/>
            <a:ext cx="359924" cy="3599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5393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EB5E3-9DD1-524C-A744-DD0DE39F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preprocessing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5DADE-74D9-F006-22EF-FA0870D1E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Process: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Normalized pixel values to improve model performance.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Applied data augmentation techniques to increase dataset variety.</a:t>
            </a:r>
          </a:p>
          <a:p>
            <a:r>
              <a:rPr lang="en-US" dirty="0"/>
              <a:t>Tools used: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ZA" dirty="0" err="1"/>
              <a:t>Tensorflow</a:t>
            </a:r>
            <a:r>
              <a:rPr lang="en-ZA" dirty="0"/>
              <a:t>/</a:t>
            </a:r>
            <a:r>
              <a:rPr lang="en-ZA" dirty="0" err="1"/>
              <a:t>Keras</a:t>
            </a:r>
            <a:r>
              <a:rPr lang="en-ZA" dirty="0"/>
              <a:t>: to create datasets and apply preprocessing.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ZA" dirty="0"/>
              <a:t>Data Augmentation layers: for flips, rotations, zoom, brightness and contrast adjustments.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ZA" dirty="0"/>
              <a:t>Rescaling layer: to normalize pixel values for better model performance. </a:t>
            </a:r>
          </a:p>
        </p:txBody>
      </p:sp>
    </p:spTree>
    <p:extLst>
      <p:ext uri="{BB962C8B-B14F-4D97-AF65-F5344CB8AC3E}">
        <p14:creationId xmlns:p14="http://schemas.microsoft.com/office/powerpoint/2010/main" val="176314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0628-7D0D-41F5-A354-F7F7B3DF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E855E-C4E0-ABE0-F465-0494C9817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Process: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dirty="0"/>
              <a:t>We fine tuned the EfficientNetB0 model with additional layers to better fit our needs.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dirty="0"/>
              <a:t>We then trained the model on the prepared dataset, ensuring optimal performance through callbacks.</a:t>
            </a:r>
          </a:p>
          <a:p>
            <a:r>
              <a:rPr lang="en-ZA" dirty="0"/>
              <a:t>Tools used: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ZA" dirty="0"/>
              <a:t>EfficientNetB0: pre-trained model leveraged for transfer learning.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ZA" dirty="0" err="1"/>
              <a:t>AdamW</a:t>
            </a:r>
            <a:r>
              <a:rPr lang="en-ZA" dirty="0"/>
              <a:t> Optimizer: for efficient gradient based optimization.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ZA" dirty="0" err="1"/>
              <a:t>EarlyStopping</a:t>
            </a:r>
            <a:r>
              <a:rPr lang="en-ZA" dirty="0"/>
              <a:t> callback: this stops training when no further improvement during training is observed.</a:t>
            </a:r>
          </a:p>
        </p:txBody>
      </p:sp>
    </p:spTree>
    <p:extLst>
      <p:ext uri="{BB962C8B-B14F-4D97-AF65-F5344CB8AC3E}">
        <p14:creationId xmlns:p14="http://schemas.microsoft.com/office/powerpoint/2010/main" val="2310084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3CF6-79C6-A9CB-76B0-21CD4B88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Integration Into the UI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255A4-2729-D21D-B4FF-F57B515F6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Process:</a:t>
            </a: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We developed an API for the model using Fast to allow interaction with the UI.</a:t>
            </a: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The API takes images uploaded by the user, preprocesses it and makes a prediction based on the trained model.</a:t>
            </a:r>
          </a:p>
          <a:p>
            <a:r>
              <a:rPr lang="en-US" dirty="0"/>
              <a:t>Tools used:</a:t>
            </a: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900" dirty="0"/>
              <a:t>Fast: for API development.</a:t>
            </a: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900" dirty="0" err="1"/>
              <a:t>Tensorflow</a:t>
            </a:r>
            <a:r>
              <a:rPr lang="en-US" sz="1900" dirty="0"/>
              <a:t>: for model serving.</a:t>
            </a: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ZA" sz="1900" dirty="0"/>
              <a:t>PIL: for image processing.</a:t>
            </a:r>
          </a:p>
        </p:txBody>
      </p:sp>
      <p:pic>
        <p:nvPicPr>
          <p:cNvPr id="1026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CA56261-9078-7852-235C-67D6FD9A5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294" y="3899916"/>
            <a:ext cx="4417570" cy="242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317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CEF0-59F8-B9AF-9681-D6B52432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8CE21-EC37-A808-75B4-7B55F8768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dirty="0"/>
              <a:t>The API is deployed locally for now.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dirty="0"/>
              <a:t>Created a user friendly UI.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dirty="0"/>
              <a:t>Our UI communicates with the backend via </a:t>
            </a:r>
            <a:r>
              <a:rPr lang="en-ZA"/>
              <a:t>the Fats </a:t>
            </a:r>
            <a:r>
              <a:rPr lang="en-ZA" dirty="0"/>
              <a:t>endpoints.</a:t>
            </a:r>
          </a:p>
          <a:p>
            <a:r>
              <a:rPr lang="en-ZA" dirty="0"/>
              <a:t>Tools used: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ZA" dirty="0"/>
              <a:t>Unity: for creating our UI</a:t>
            </a:r>
          </a:p>
        </p:txBody>
      </p:sp>
    </p:spTree>
    <p:extLst>
      <p:ext uri="{BB962C8B-B14F-4D97-AF65-F5344CB8AC3E}">
        <p14:creationId xmlns:p14="http://schemas.microsoft.com/office/powerpoint/2010/main" val="2854197387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LightSeedRightStep">
      <a:dk1>
        <a:srgbClr val="000000"/>
      </a:dk1>
      <a:lt1>
        <a:srgbClr val="FFFFFF"/>
      </a:lt1>
      <a:dk2>
        <a:srgbClr val="413324"/>
      </a:dk2>
      <a:lt2>
        <a:srgbClr val="E2E7E8"/>
      </a:lt2>
      <a:accent1>
        <a:srgbClr val="D39089"/>
      </a:accent1>
      <a:accent2>
        <a:srgbClr val="C79A6B"/>
      </a:accent2>
      <a:accent3>
        <a:srgbClr val="AAA66F"/>
      </a:accent3>
      <a:accent4>
        <a:srgbClr val="91AB5F"/>
      </a:accent4>
      <a:accent5>
        <a:srgbClr val="80AE72"/>
      </a:accent5>
      <a:accent6>
        <a:srgbClr val="63B371"/>
      </a:accent6>
      <a:hlink>
        <a:srgbClr val="588C92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613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Franklin Gothic Demi Cond</vt:lpstr>
      <vt:lpstr>Franklin Gothic Medium</vt:lpstr>
      <vt:lpstr>Wingdings</vt:lpstr>
      <vt:lpstr>JuxtaposeVTI</vt:lpstr>
      <vt:lpstr>Plant phenology identification</vt:lpstr>
      <vt:lpstr>Introduction</vt:lpstr>
      <vt:lpstr>program Workflow</vt:lpstr>
      <vt:lpstr>Image collection</vt:lpstr>
      <vt:lpstr>Image organization</vt:lpstr>
      <vt:lpstr>Image preprocessing</vt:lpstr>
      <vt:lpstr>Model training</vt:lpstr>
      <vt:lpstr>Model Integration Into the UI</vt:lpstr>
      <vt:lpstr>Deployment</vt:lpstr>
      <vt:lpstr>Future improvements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Kenneth Mcferrier</dc:creator>
  <cp:lastModifiedBy>Leon Botha</cp:lastModifiedBy>
  <cp:revision>6</cp:revision>
  <dcterms:created xsi:type="dcterms:W3CDTF">2024-11-17T08:46:48Z</dcterms:created>
  <dcterms:modified xsi:type="dcterms:W3CDTF">2024-11-18T18:21:41Z</dcterms:modified>
</cp:coreProperties>
</file>