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8" r:id="rId2"/>
    <p:sldId id="259" r:id="rId3"/>
    <p:sldId id="262" r:id="rId4"/>
    <p:sldId id="272" r:id="rId5"/>
    <p:sldId id="273" r:id="rId6"/>
    <p:sldId id="274" r:id="rId7"/>
    <p:sldId id="265" r:id="rId8"/>
    <p:sldId id="275" r:id="rId9"/>
    <p:sldId id="276" r:id="rId10"/>
    <p:sldId id="287" r:id="rId11"/>
    <p:sldId id="264" r:id="rId12"/>
    <p:sldId id="263" r:id="rId13"/>
    <p:sldId id="284" r:id="rId14"/>
    <p:sldId id="288" r:id="rId15"/>
    <p:sldId id="266" r:id="rId16"/>
    <p:sldId id="277" r:id="rId17"/>
    <p:sldId id="278" r:id="rId18"/>
    <p:sldId id="305" r:id="rId19"/>
    <p:sldId id="306" r:id="rId20"/>
    <p:sldId id="281" r:id="rId21"/>
    <p:sldId id="279" r:id="rId22"/>
    <p:sldId id="304" r:id="rId23"/>
    <p:sldId id="271" r:id="rId24"/>
    <p:sldId id="280" r:id="rId25"/>
    <p:sldId id="282" r:id="rId26"/>
    <p:sldId id="283" r:id="rId27"/>
    <p:sldId id="286" r:id="rId28"/>
    <p:sldId id="268" r:id="rId2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71F9"/>
    <a:srgbClr val="3565F5"/>
    <a:srgbClr val="415FEB"/>
    <a:srgbClr val="92D050"/>
    <a:srgbClr val="0A2C55"/>
    <a:srgbClr val="092C54"/>
    <a:srgbClr val="3864F7"/>
    <a:srgbClr val="002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NULL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8086782409901"/>
          <c:y val="1.29887263991262E-2"/>
          <c:w val="0.60316615795107698"/>
          <c:h val="0.904749339739742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explosion val="9"/>
            <c:spPr>
              <a:solidFill>
                <a:srgbClr val="415FEB">
                  <a:alpha val="94000"/>
                </a:srgbClr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multiLvlStrRef>
              <c:f>Sheet1!$A$2:$A$3</c:f>
            </c:multiLvlStrRef>
          </c:cat>
          <c:val>
            <c:numRef>
              <c:f>Sheet1!$B$2:$B$3</c:f>
              <c:numCache>
                <c:formatCode>0%</c:formatCode>
                <c:ptCount val="2"/>
                <c:pt idx="0">
                  <c:v>0.4</c:v>
                </c:pt>
                <c:pt idx="1">
                  <c:v>0.6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2728086782409901"/>
          <c:y val="1.29887263991262E-2"/>
          <c:w val="0.60316615795107698"/>
          <c:h val="0.90474933973974203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explosion val="3"/>
            <c:spPr>
              <a:solidFill>
                <a:srgbClr val="415FEB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0.64</c:v>
                </c:pt>
                <c:pt idx="1">
                  <c:v>0.36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6"/>
      </c:doughnut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1584" y="1279287"/>
            <a:ext cx="6140577" cy="345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0375" y="4925254"/>
            <a:ext cx="5682996" cy="40297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571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764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2025/3/2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chart" Target="../charts/char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画板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5" y="-635"/>
            <a:ext cx="12193905" cy="6858635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981450" y="1500505"/>
            <a:ext cx="4457700" cy="2470785"/>
            <a:chOff x="6089" y="3449"/>
            <a:chExt cx="7020" cy="3891"/>
          </a:xfrm>
        </p:grpSpPr>
        <p:sp>
          <p:nvSpPr>
            <p:cNvPr id="5" name="文本框 4"/>
            <p:cNvSpPr txBox="1"/>
            <p:nvPr/>
          </p:nvSpPr>
          <p:spPr>
            <a:xfrm>
              <a:off x="6515" y="3449"/>
              <a:ext cx="6168" cy="27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10000"/>
                </a:lnSpc>
              </a:pPr>
              <a:r>
                <a:rPr lang="zh-CN" altLang="en-US" sz="4800" b="1" spc="100">
                  <a:solidFill>
                    <a:srgbClr val="415FEB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第一课时</a:t>
              </a:r>
            </a:p>
            <a:p>
              <a:pPr algn="ctr">
                <a:lnSpc>
                  <a:spcPct val="110000"/>
                </a:lnSpc>
              </a:pPr>
              <a:r>
                <a:rPr lang="zh-CN" altLang="en-US" sz="4800" b="1" spc="100">
                  <a:solidFill>
                    <a:srgbClr val="415FEB"/>
                  </a:solidFill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区块链的起源</a:t>
              </a: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6089" y="6560"/>
              <a:ext cx="7020" cy="780"/>
              <a:chOff x="6098" y="6560"/>
              <a:chExt cx="7020" cy="780"/>
            </a:xfrm>
          </p:grpSpPr>
          <p:sp>
            <p:nvSpPr>
              <p:cNvPr id="6" name="文本框 5"/>
              <p:cNvSpPr txBox="1"/>
              <p:nvPr/>
            </p:nvSpPr>
            <p:spPr>
              <a:xfrm>
                <a:off x="6524" y="6652"/>
                <a:ext cx="6168" cy="6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000" spc="100">
                    <a:solidFill>
                      <a:srgbClr val="415FEB"/>
                    </a:solidFill>
                    <a:uFillTx/>
                    <a:latin typeface="微软雅黑" panose="020B0503020204020204" charset="-122"/>
                    <a:ea typeface="微软雅黑" panose="020B0503020204020204" charset="-122"/>
                  </a:rPr>
                  <a:t>信任制造机：分布式信任的构建</a:t>
                </a:r>
              </a:p>
            </p:txBody>
          </p:sp>
          <p:sp>
            <p:nvSpPr>
              <p:cNvPr id="12" name="圆角矩形 11"/>
              <p:cNvSpPr/>
              <p:nvPr/>
            </p:nvSpPr>
            <p:spPr>
              <a:xfrm>
                <a:off x="6098" y="6560"/>
                <a:ext cx="7020" cy="780"/>
              </a:xfrm>
              <a:prstGeom prst="roundRect">
                <a:avLst>
                  <a:gd name="adj" fmla="val 50000"/>
                </a:avLst>
              </a:prstGeom>
              <a:noFill/>
              <a:ln>
                <a:solidFill>
                  <a:srgbClr val="415FEB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pic>
        <p:nvPicPr>
          <p:cNvPr id="3" name="图片 2" descr="LG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19880" y="4277360"/>
            <a:ext cx="41344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3B71F9"/>
                </a:solidFill>
                <a:latin typeface="黑体" panose="02010609060101010101" charset="-122"/>
                <a:ea typeface="黑体" panose="02010609060101010101" charset="-122"/>
              </a:rPr>
              <a:t>黄海    </a:t>
            </a:r>
            <a:r>
              <a:rPr lang="en-US" altLang="zh-CN" sz="2000" smtClean="0">
                <a:solidFill>
                  <a:srgbClr val="3B71F9"/>
                </a:solidFill>
                <a:latin typeface="黑体" panose="02010609060101010101" charset="-122"/>
                <a:ea typeface="黑体" panose="02010609060101010101" charset="-122"/>
              </a:rPr>
              <a:t>2024.2.25</a:t>
            </a:r>
            <a:endParaRPr lang="en-US" altLang="zh-CN" sz="2000" dirty="0">
              <a:solidFill>
                <a:srgbClr val="3B71F9"/>
              </a:solidFill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组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53200" y="1071880"/>
            <a:ext cx="4281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     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区块链的技术基石</a:t>
            </a:r>
          </a:p>
        </p:txBody>
      </p:sp>
      <p:grpSp>
        <p:nvGrpSpPr>
          <p:cNvPr id="14" name="组合 13"/>
          <p:cNvGrpSpPr/>
          <p:nvPr/>
        </p:nvGrpSpPr>
        <p:grpSpPr>
          <a:xfrm>
            <a:off x="5107940" y="2491740"/>
            <a:ext cx="1584960" cy="1584960"/>
            <a:chOff x="7658" y="3584"/>
            <a:chExt cx="2496" cy="2496"/>
          </a:xfrm>
        </p:grpSpPr>
        <p:sp>
          <p:nvSpPr>
            <p:cNvPr id="9" name="稻壳儿小白白(http://dwz.cn/Wu2UP)"/>
            <p:cNvSpPr>
              <a:spLocks noChangeArrowheads="1"/>
            </p:cNvSpPr>
            <p:nvPr/>
          </p:nvSpPr>
          <p:spPr bwMode="auto">
            <a:xfrm flipV="1">
              <a:off x="7658" y="3584"/>
              <a:ext cx="2497" cy="2496"/>
            </a:xfrm>
            <a:prstGeom prst="ellipse">
              <a:avLst/>
            </a:prstGeom>
            <a:solidFill>
              <a:srgbClr val="3864F7"/>
            </a:solidFill>
            <a:ln w="28575"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ru-RU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2" name="稻壳儿小白白(http://dwz.cn/Wu2UP)"/>
            <p:cNvSpPr/>
            <p:nvPr/>
          </p:nvSpPr>
          <p:spPr bwMode="auto">
            <a:xfrm>
              <a:off x="8476" y="4469"/>
              <a:ext cx="862" cy="726"/>
            </a:xfrm>
            <a:custGeom>
              <a:avLst/>
              <a:gdLst>
                <a:gd name="T0" fmla="*/ 301204649 w 444"/>
                <a:gd name="T1" fmla="*/ 148218346 h 373"/>
                <a:gd name="T2" fmla="*/ 301204649 w 444"/>
                <a:gd name="T3" fmla="*/ 148218346 h 373"/>
                <a:gd name="T4" fmla="*/ 245683277 w 444"/>
                <a:gd name="T5" fmla="*/ 18788288 h 373"/>
                <a:gd name="T6" fmla="*/ 221392365 w 444"/>
                <a:gd name="T7" fmla="*/ 0 h 373"/>
                <a:gd name="T8" fmla="*/ 86058709 w 444"/>
                <a:gd name="T9" fmla="*/ 0 h 373"/>
                <a:gd name="T10" fmla="*/ 55521372 w 444"/>
                <a:gd name="T11" fmla="*/ 18788288 h 373"/>
                <a:gd name="T12" fmla="*/ 6246425 w 444"/>
                <a:gd name="T13" fmla="*/ 148218346 h 373"/>
                <a:gd name="T14" fmla="*/ 0 w 444"/>
                <a:gd name="T15" fmla="*/ 178836174 h 373"/>
                <a:gd name="T16" fmla="*/ 12492017 w 444"/>
                <a:gd name="T17" fmla="*/ 240071828 h 373"/>
                <a:gd name="T18" fmla="*/ 31231292 w 444"/>
                <a:gd name="T19" fmla="*/ 258860116 h 373"/>
                <a:gd name="T20" fmla="*/ 276913737 w 444"/>
                <a:gd name="T21" fmla="*/ 258860116 h 373"/>
                <a:gd name="T22" fmla="*/ 294959057 w 444"/>
                <a:gd name="T23" fmla="*/ 240071828 h 373"/>
                <a:gd name="T24" fmla="*/ 307451074 w 444"/>
                <a:gd name="T25" fmla="*/ 178836174 h 373"/>
                <a:gd name="T26" fmla="*/ 301204649 w 444"/>
                <a:gd name="T27" fmla="*/ 148218346 h 373"/>
                <a:gd name="T28" fmla="*/ 276913737 w 444"/>
                <a:gd name="T29" fmla="*/ 191361421 h 373"/>
                <a:gd name="T30" fmla="*/ 276913737 w 444"/>
                <a:gd name="T31" fmla="*/ 191361421 h 373"/>
                <a:gd name="T32" fmla="*/ 276913737 w 444"/>
                <a:gd name="T33" fmla="*/ 215717042 h 373"/>
                <a:gd name="T34" fmla="*/ 258175294 w 444"/>
                <a:gd name="T35" fmla="*/ 234504496 h 373"/>
                <a:gd name="T36" fmla="*/ 49275780 w 444"/>
                <a:gd name="T37" fmla="*/ 234504496 h 373"/>
                <a:gd name="T38" fmla="*/ 31231292 w 444"/>
                <a:gd name="T39" fmla="*/ 215717042 h 373"/>
                <a:gd name="T40" fmla="*/ 24290912 w 444"/>
                <a:gd name="T41" fmla="*/ 191361421 h 373"/>
                <a:gd name="T42" fmla="*/ 43029355 w 444"/>
                <a:gd name="T43" fmla="*/ 172573133 h 373"/>
                <a:gd name="T44" fmla="*/ 264421720 w 444"/>
                <a:gd name="T45" fmla="*/ 172573133 h 373"/>
                <a:gd name="T46" fmla="*/ 276913737 w 444"/>
                <a:gd name="T47" fmla="*/ 191361421 h 37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444" h="373">
                  <a:moveTo>
                    <a:pt x="434" y="213"/>
                  </a:moveTo>
                  <a:lnTo>
                    <a:pt x="434" y="213"/>
                  </a:lnTo>
                  <a:cubicBezTo>
                    <a:pt x="354" y="27"/>
                    <a:pt x="354" y="27"/>
                    <a:pt x="354" y="27"/>
                  </a:cubicBezTo>
                  <a:cubicBezTo>
                    <a:pt x="354" y="9"/>
                    <a:pt x="337" y="0"/>
                    <a:pt x="31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06" y="0"/>
                    <a:pt x="89" y="9"/>
                    <a:pt x="80" y="27"/>
                  </a:cubicBezTo>
                  <a:cubicBezTo>
                    <a:pt x="9" y="213"/>
                    <a:pt x="9" y="213"/>
                    <a:pt x="9" y="213"/>
                  </a:cubicBezTo>
                  <a:cubicBezTo>
                    <a:pt x="0" y="222"/>
                    <a:pt x="0" y="248"/>
                    <a:pt x="0" y="257"/>
                  </a:cubicBezTo>
                  <a:cubicBezTo>
                    <a:pt x="18" y="345"/>
                    <a:pt x="18" y="345"/>
                    <a:pt x="18" y="345"/>
                  </a:cubicBezTo>
                  <a:cubicBezTo>
                    <a:pt x="18" y="363"/>
                    <a:pt x="35" y="372"/>
                    <a:pt x="45" y="372"/>
                  </a:cubicBezTo>
                  <a:cubicBezTo>
                    <a:pt x="399" y="372"/>
                    <a:pt x="399" y="372"/>
                    <a:pt x="399" y="372"/>
                  </a:cubicBezTo>
                  <a:cubicBezTo>
                    <a:pt x="408" y="372"/>
                    <a:pt x="425" y="363"/>
                    <a:pt x="425" y="345"/>
                  </a:cubicBezTo>
                  <a:cubicBezTo>
                    <a:pt x="443" y="257"/>
                    <a:pt x="443" y="257"/>
                    <a:pt x="443" y="257"/>
                  </a:cubicBezTo>
                  <a:cubicBezTo>
                    <a:pt x="443" y="248"/>
                    <a:pt x="443" y="222"/>
                    <a:pt x="434" y="213"/>
                  </a:cubicBezTo>
                  <a:close/>
                  <a:moveTo>
                    <a:pt x="399" y="275"/>
                  </a:moveTo>
                  <a:lnTo>
                    <a:pt x="399" y="275"/>
                  </a:lnTo>
                  <a:cubicBezTo>
                    <a:pt x="399" y="310"/>
                    <a:pt x="399" y="310"/>
                    <a:pt x="399" y="310"/>
                  </a:cubicBezTo>
                  <a:cubicBezTo>
                    <a:pt x="399" y="328"/>
                    <a:pt x="381" y="337"/>
                    <a:pt x="372" y="337"/>
                  </a:cubicBezTo>
                  <a:cubicBezTo>
                    <a:pt x="71" y="337"/>
                    <a:pt x="71" y="337"/>
                    <a:pt x="71" y="337"/>
                  </a:cubicBezTo>
                  <a:cubicBezTo>
                    <a:pt x="62" y="337"/>
                    <a:pt x="45" y="328"/>
                    <a:pt x="45" y="310"/>
                  </a:cubicBezTo>
                  <a:cubicBezTo>
                    <a:pt x="35" y="275"/>
                    <a:pt x="35" y="275"/>
                    <a:pt x="35" y="275"/>
                  </a:cubicBezTo>
                  <a:cubicBezTo>
                    <a:pt x="35" y="266"/>
                    <a:pt x="45" y="248"/>
                    <a:pt x="62" y="248"/>
                  </a:cubicBezTo>
                  <a:cubicBezTo>
                    <a:pt x="381" y="248"/>
                    <a:pt x="381" y="248"/>
                    <a:pt x="381" y="248"/>
                  </a:cubicBezTo>
                  <a:cubicBezTo>
                    <a:pt x="399" y="248"/>
                    <a:pt x="408" y="266"/>
                    <a:pt x="399" y="27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703945" y="2493645"/>
            <a:ext cx="1581150" cy="1582420"/>
            <a:chOff x="13167" y="3587"/>
            <a:chExt cx="2490" cy="2492"/>
          </a:xfrm>
        </p:grpSpPr>
        <p:sp>
          <p:nvSpPr>
            <p:cNvPr id="10" name="稻壳儿小白白(http://dwz.cn/Wu2UP)"/>
            <p:cNvSpPr>
              <a:spLocks noChangeArrowheads="1"/>
            </p:cNvSpPr>
            <p:nvPr/>
          </p:nvSpPr>
          <p:spPr bwMode="auto">
            <a:xfrm flipV="1">
              <a:off x="13167" y="3587"/>
              <a:ext cx="2490" cy="2493"/>
            </a:xfrm>
            <a:prstGeom prst="ellipse">
              <a:avLst/>
            </a:prstGeom>
            <a:solidFill>
              <a:srgbClr val="3864F7"/>
            </a:solidFill>
            <a:ln w="28575"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ru-RU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13" name="稻壳儿小白白(http://dwz.cn/Wu2UP)"/>
            <p:cNvSpPr/>
            <p:nvPr/>
          </p:nvSpPr>
          <p:spPr bwMode="auto">
            <a:xfrm>
              <a:off x="13966" y="4378"/>
              <a:ext cx="892" cy="912"/>
            </a:xfrm>
            <a:custGeom>
              <a:avLst/>
              <a:gdLst>
                <a:gd name="T0" fmla="*/ 190536572 w 452"/>
                <a:gd name="T1" fmla="*/ 208133043 h 462"/>
                <a:gd name="T2" fmla="*/ 190536572 w 452"/>
                <a:gd name="T3" fmla="*/ 208133043 h 462"/>
                <a:gd name="T4" fmla="*/ 300701596 w 452"/>
                <a:gd name="T5" fmla="*/ 17978060 h 462"/>
                <a:gd name="T6" fmla="*/ 300701596 w 452"/>
                <a:gd name="T7" fmla="*/ 12446605 h 462"/>
                <a:gd name="T8" fmla="*/ 294466216 w 452"/>
                <a:gd name="T9" fmla="*/ 12446605 h 462"/>
                <a:gd name="T10" fmla="*/ 110165024 w 452"/>
                <a:gd name="T11" fmla="*/ 123081521 h 462"/>
                <a:gd name="T12" fmla="*/ 6235379 w 452"/>
                <a:gd name="T13" fmla="*/ 208133043 h 462"/>
                <a:gd name="T14" fmla="*/ 24249806 w 452"/>
                <a:gd name="T15" fmla="*/ 226802950 h 462"/>
                <a:gd name="T16" fmla="*/ 60972036 w 452"/>
                <a:gd name="T17" fmla="*/ 214356345 h 462"/>
                <a:gd name="T18" fmla="*/ 104622187 w 452"/>
                <a:gd name="T19" fmla="*/ 257227614 h 462"/>
                <a:gd name="T20" fmla="*/ 92150596 w 452"/>
                <a:gd name="T21" fmla="*/ 293875581 h 462"/>
                <a:gd name="T22" fmla="*/ 104622187 w 452"/>
                <a:gd name="T23" fmla="*/ 312545488 h 462"/>
                <a:gd name="T24" fmla="*/ 190536572 w 452"/>
                <a:gd name="T25" fmla="*/ 208133043 h 462"/>
                <a:gd name="T26" fmla="*/ 208550999 w 452"/>
                <a:gd name="T27" fmla="*/ 103720598 h 462"/>
                <a:gd name="T28" fmla="*/ 208550999 w 452"/>
                <a:gd name="T29" fmla="*/ 103720598 h 462"/>
                <a:gd name="T30" fmla="*/ 208550999 w 452"/>
                <a:gd name="T31" fmla="*/ 67072631 h 462"/>
                <a:gd name="T32" fmla="*/ 245272396 w 452"/>
                <a:gd name="T33" fmla="*/ 67072631 h 462"/>
                <a:gd name="T34" fmla="*/ 245272396 w 452"/>
                <a:gd name="T35" fmla="*/ 103720598 h 462"/>
                <a:gd name="T36" fmla="*/ 208550999 w 452"/>
                <a:gd name="T37" fmla="*/ 103720598 h 46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452" h="462">
                  <a:moveTo>
                    <a:pt x="275" y="301"/>
                  </a:moveTo>
                  <a:lnTo>
                    <a:pt x="275" y="301"/>
                  </a:lnTo>
                  <a:cubicBezTo>
                    <a:pt x="275" y="301"/>
                    <a:pt x="451" y="169"/>
                    <a:pt x="434" y="26"/>
                  </a:cubicBezTo>
                  <a:lnTo>
                    <a:pt x="434" y="18"/>
                  </a:lnTo>
                  <a:cubicBezTo>
                    <a:pt x="425" y="18"/>
                    <a:pt x="425" y="18"/>
                    <a:pt x="425" y="18"/>
                  </a:cubicBezTo>
                  <a:cubicBezTo>
                    <a:pt x="284" y="0"/>
                    <a:pt x="159" y="178"/>
                    <a:pt x="159" y="178"/>
                  </a:cubicBezTo>
                  <a:cubicBezTo>
                    <a:pt x="53" y="159"/>
                    <a:pt x="62" y="186"/>
                    <a:pt x="9" y="301"/>
                  </a:cubicBezTo>
                  <a:cubicBezTo>
                    <a:pt x="0" y="328"/>
                    <a:pt x="18" y="328"/>
                    <a:pt x="35" y="328"/>
                  </a:cubicBezTo>
                  <a:cubicBezTo>
                    <a:pt x="53" y="319"/>
                    <a:pt x="88" y="310"/>
                    <a:pt x="88" y="310"/>
                  </a:cubicBezTo>
                  <a:cubicBezTo>
                    <a:pt x="151" y="372"/>
                    <a:pt x="151" y="372"/>
                    <a:pt x="151" y="372"/>
                  </a:cubicBezTo>
                  <a:cubicBezTo>
                    <a:pt x="151" y="372"/>
                    <a:pt x="141" y="407"/>
                    <a:pt x="133" y="425"/>
                  </a:cubicBezTo>
                  <a:cubicBezTo>
                    <a:pt x="124" y="443"/>
                    <a:pt x="133" y="461"/>
                    <a:pt x="151" y="452"/>
                  </a:cubicBezTo>
                  <a:cubicBezTo>
                    <a:pt x="266" y="398"/>
                    <a:pt x="292" y="407"/>
                    <a:pt x="275" y="301"/>
                  </a:cubicBezTo>
                  <a:close/>
                  <a:moveTo>
                    <a:pt x="301" y="150"/>
                  </a:moveTo>
                  <a:lnTo>
                    <a:pt x="301" y="150"/>
                  </a:lnTo>
                  <a:cubicBezTo>
                    <a:pt x="284" y="133"/>
                    <a:pt x="284" y="115"/>
                    <a:pt x="301" y="97"/>
                  </a:cubicBezTo>
                  <a:cubicBezTo>
                    <a:pt x="319" y="80"/>
                    <a:pt x="345" y="80"/>
                    <a:pt x="354" y="97"/>
                  </a:cubicBezTo>
                  <a:cubicBezTo>
                    <a:pt x="372" y="115"/>
                    <a:pt x="372" y="133"/>
                    <a:pt x="354" y="150"/>
                  </a:cubicBezTo>
                  <a:cubicBezTo>
                    <a:pt x="345" y="169"/>
                    <a:pt x="319" y="169"/>
                    <a:pt x="301" y="15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wrap="none" anchor="ctr"/>
            <a:lstStyle/>
            <a:p>
              <a:endParaRPr lang="zh-CN" altLang="en-US">
                <a:solidFill>
                  <a:schemeClr val="bg1">
                    <a:lumMod val="95000"/>
                  </a:schemeClr>
                </a:solidFill>
              </a:endParaRPr>
            </a:p>
          </p:txBody>
        </p:sp>
      </p:grpSp>
      <p:sp>
        <p:nvSpPr>
          <p:cNvPr id="19" name="TextBox 76"/>
          <p:cNvSpPr txBox="1"/>
          <p:nvPr/>
        </p:nvSpPr>
        <p:spPr>
          <a:xfrm>
            <a:off x="1655544" y="4278599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P2P</a:t>
            </a:r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网络</a:t>
            </a:r>
          </a:p>
        </p:txBody>
      </p:sp>
      <p:sp>
        <p:nvSpPr>
          <p:cNvPr id="20" name="文本框 19"/>
          <p:cNvSpPr txBox="1"/>
          <p:nvPr/>
        </p:nvSpPr>
        <p:spPr>
          <a:xfrm>
            <a:off x="1552499" y="4654712"/>
            <a:ext cx="2424892" cy="6502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buClr>
                <a:srgbClr val="415FEB"/>
              </a:buClr>
              <a:buFont typeface="Wingdings" panose="05000000000000000000" charset="0"/>
              <a:buChar char="u"/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网络节点地位对等</a:t>
            </a:r>
          </a:p>
          <a:p>
            <a:pPr marL="285750" indent="-285750" algn="l">
              <a:lnSpc>
                <a:spcPct val="130000"/>
              </a:lnSpc>
              <a:buClr>
                <a:srgbClr val="415FEB"/>
              </a:buClr>
              <a:buFont typeface="Wingdings" panose="05000000000000000000" charset="0"/>
              <a:buChar char="u"/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去中心化通讯</a:t>
            </a:r>
          </a:p>
        </p:txBody>
      </p:sp>
      <p:sp>
        <p:nvSpPr>
          <p:cNvPr id="23" name="TextBox 76"/>
          <p:cNvSpPr txBox="1"/>
          <p:nvPr/>
        </p:nvSpPr>
        <p:spPr>
          <a:xfrm>
            <a:off x="5053241" y="4278599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密码学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4772660" y="4654550"/>
            <a:ext cx="2602865" cy="9296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buClr>
                <a:srgbClr val="415FEB"/>
              </a:buClr>
              <a:buFont typeface="Wingdings" panose="05000000000000000000" charset="0"/>
              <a:buChar char="u"/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保证信息的安全，无法破解</a:t>
            </a:r>
          </a:p>
          <a:p>
            <a:pPr marL="285750" indent="-285750" algn="l">
              <a:lnSpc>
                <a:spcPct val="130000"/>
              </a:lnSpc>
              <a:buClr>
                <a:srgbClr val="415FEB"/>
              </a:buClr>
              <a:buFont typeface="Wingdings" panose="05000000000000000000" charset="0"/>
              <a:buChar char="u"/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保证信息的可验证性</a:t>
            </a:r>
          </a:p>
          <a:p>
            <a:pPr marL="285750" indent="-285750" algn="l">
              <a:lnSpc>
                <a:spcPct val="130000"/>
              </a:lnSpc>
              <a:buClr>
                <a:srgbClr val="415FEB"/>
              </a:buClr>
              <a:buFont typeface="Wingdings" panose="05000000000000000000" charset="0"/>
              <a:buChar char="u"/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保证网络的匿名安全性</a:t>
            </a:r>
          </a:p>
        </p:txBody>
      </p:sp>
      <p:sp>
        <p:nvSpPr>
          <p:cNvPr id="27" name="TextBox 76"/>
          <p:cNvSpPr txBox="1"/>
          <p:nvPr/>
        </p:nvSpPr>
        <p:spPr>
          <a:xfrm>
            <a:off x="8638906" y="4278599"/>
            <a:ext cx="173367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共识算法</a:t>
            </a:r>
          </a:p>
        </p:txBody>
      </p:sp>
      <p:sp>
        <p:nvSpPr>
          <p:cNvPr id="28" name="文本框 27"/>
          <p:cNvSpPr txBox="1"/>
          <p:nvPr/>
        </p:nvSpPr>
        <p:spPr>
          <a:xfrm>
            <a:off x="8256270" y="4654550"/>
            <a:ext cx="2668905" cy="9296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buClr>
                <a:srgbClr val="415FEB"/>
              </a:buClr>
              <a:buFont typeface="Wingdings" panose="05000000000000000000" charset="0"/>
              <a:buChar char="u"/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参与方必须一致同意才能达成共识，保证信息有效性</a:t>
            </a:r>
          </a:p>
          <a:p>
            <a:pPr marL="285750" indent="-285750" algn="l">
              <a:lnSpc>
                <a:spcPct val="130000"/>
              </a:lnSpc>
              <a:buClr>
                <a:srgbClr val="415FEB"/>
              </a:buClr>
              <a:buFont typeface="Wingdings" panose="05000000000000000000" charset="0"/>
              <a:buChar char="u"/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共识保证数据无法单方篡改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702435" y="2491740"/>
            <a:ext cx="1585595" cy="1584960"/>
            <a:chOff x="2121" y="3584"/>
            <a:chExt cx="2497" cy="2496"/>
          </a:xfrm>
        </p:grpSpPr>
        <p:sp>
          <p:nvSpPr>
            <p:cNvPr id="3" name="稻壳儿小白白(http://dwz.cn/Wu2UP)"/>
            <p:cNvSpPr>
              <a:spLocks noChangeArrowheads="1"/>
            </p:cNvSpPr>
            <p:nvPr/>
          </p:nvSpPr>
          <p:spPr bwMode="auto">
            <a:xfrm flipV="1">
              <a:off x="2121" y="3584"/>
              <a:ext cx="2497" cy="2496"/>
            </a:xfrm>
            <a:prstGeom prst="ellipse">
              <a:avLst/>
            </a:prstGeom>
            <a:solidFill>
              <a:srgbClr val="3864F7"/>
            </a:solidFill>
            <a:ln w="28575"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txBody>
            <a:bodyPr anchor="ctr"/>
            <a:lstStyle/>
            <a:p>
              <a:pPr algn="ctr"/>
              <a:endParaRPr lang="ru-RU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4" name="AutoShape 4"/>
            <p:cNvSpPr/>
            <p:nvPr/>
          </p:nvSpPr>
          <p:spPr bwMode="auto">
            <a:xfrm>
              <a:off x="2877" y="4340"/>
              <a:ext cx="985" cy="98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7428" y="17466"/>
                  </a:moveTo>
                  <a:cubicBezTo>
                    <a:pt x="16669" y="16923"/>
                    <a:pt x="15846" y="16465"/>
                    <a:pt x="14963" y="16121"/>
                  </a:cubicBezTo>
                  <a:cubicBezTo>
                    <a:pt x="15595" y="14609"/>
                    <a:pt x="15967" y="12928"/>
                    <a:pt x="16010" y="11148"/>
                  </a:cubicBezTo>
                  <a:lnTo>
                    <a:pt x="20188" y="11148"/>
                  </a:lnTo>
                  <a:cubicBezTo>
                    <a:pt x="20097" y="13612"/>
                    <a:pt x="19065" y="15838"/>
                    <a:pt x="17428" y="17466"/>
                  </a:cubicBezTo>
                  <a:moveTo>
                    <a:pt x="1411" y="11148"/>
                  </a:moveTo>
                  <a:lnTo>
                    <a:pt x="5589" y="11148"/>
                  </a:lnTo>
                  <a:cubicBezTo>
                    <a:pt x="5632" y="12928"/>
                    <a:pt x="6004" y="14609"/>
                    <a:pt x="6636" y="16121"/>
                  </a:cubicBezTo>
                  <a:cubicBezTo>
                    <a:pt x="5753" y="16465"/>
                    <a:pt x="4931" y="16923"/>
                    <a:pt x="4171" y="17466"/>
                  </a:cubicBezTo>
                  <a:cubicBezTo>
                    <a:pt x="2534" y="15838"/>
                    <a:pt x="1502" y="13612"/>
                    <a:pt x="1411" y="11148"/>
                  </a:cubicBezTo>
                  <a:moveTo>
                    <a:pt x="3785" y="4553"/>
                  </a:moveTo>
                  <a:cubicBezTo>
                    <a:pt x="4579" y="5170"/>
                    <a:pt x="5448" y="5691"/>
                    <a:pt x="6388" y="6084"/>
                  </a:cubicBezTo>
                  <a:cubicBezTo>
                    <a:pt x="5901" y="7433"/>
                    <a:pt x="5627" y="8908"/>
                    <a:pt x="5589" y="10451"/>
                  </a:cubicBezTo>
                  <a:lnTo>
                    <a:pt x="1411" y="10451"/>
                  </a:lnTo>
                  <a:cubicBezTo>
                    <a:pt x="1494" y="8190"/>
                    <a:pt x="2376" y="6135"/>
                    <a:pt x="3785" y="4553"/>
                  </a:cubicBezTo>
                  <a:moveTo>
                    <a:pt x="11148" y="10451"/>
                  </a:moveTo>
                  <a:lnTo>
                    <a:pt x="11148" y="6950"/>
                  </a:lnTo>
                  <a:cubicBezTo>
                    <a:pt x="12339" y="6913"/>
                    <a:pt x="13484" y="6696"/>
                    <a:pt x="14558" y="6324"/>
                  </a:cubicBezTo>
                  <a:cubicBezTo>
                    <a:pt x="15018" y="7598"/>
                    <a:pt x="15276" y="8992"/>
                    <a:pt x="15314" y="10451"/>
                  </a:cubicBezTo>
                  <a:cubicBezTo>
                    <a:pt x="15314" y="10451"/>
                    <a:pt x="11148" y="10451"/>
                    <a:pt x="11148" y="10451"/>
                  </a:cubicBezTo>
                  <a:close/>
                  <a:moveTo>
                    <a:pt x="14311" y="15882"/>
                  </a:moveTo>
                  <a:cubicBezTo>
                    <a:pt x="13309" y="15559"/>
                    <a:pt x="12247" y="15380"/>
                    <a:pt x="11148" y="15346"/>
                  </a:cubicBezTo>
                  <a:lnTo>
                    <a:pt x="11148" y="11148"/>
                  </a:lnTo>
                  <a:lnTo>
                    <a:pt x="15314" y="11148"/>
                  </a:lnTo>
                  <a:cubicBezTo>
                    <a:pt x="15270" y="12844"/>
                    <a:pt x="14914" y="14445"/>
                    <a:pt x="14311" y="15882"/>
                  </a:cubicBezTo>
                  <a:moveTo>
                    <a:pt x="14683" y="16757"/>
                  </a:moveTo>
                  <a:cubicBezTo>
                    <a:pt x="15476" y="17063"/>
                    <a:pt x="16218" y="17466"/>
                    <a:pt x="16904" y="17941"/>
                  </a:cubicBezTo>
                  <a:cubicBezTo>
                    <a:pt x="15632" y="19031"/>
                    <a:pt x="14067" y="19781"/>
                    <a:pt x="12344" y="20068"/>
                  </a:cubicBezTo>
                  <a:cubicBezTo>
                    <a:pt x="13280" y="19136"/>
                    <a:pt x="14076" y="18017"/>
                    <a:pt x="14683" y="16757"/>
                  </a:cubicBezTo>
                  <a:moveTo>
                    <a:pt x="11148" y="20188"/>
                  </a:moveTo>
                  <a:lnTo>
                    <a:pt x="11148" y="16043"/>
                  </a:lnTo>
                  <a:cubicBezTo>
                    <a:pt x="12146" y="16075"/>
                    <a:pt x="13113" y="16231"/>
                    <a:pt x="14025" y="16516"/>
                  </a:cubicBezTo>
                  <a:cubicBezTo>
                    <a:pt x="13314" y="17970"/>
                    <a:pt x="12343" y="19223"/>
                    <a:pt x="11185" y="20186"/>
                  </a:cubicBezTo>
                  <a:cubicBezTo>
                    <a:pt x="11185" y="20186"/>
                    <a:pt x="11148" y="20188"/>
                    <a:pt x="11148" y="20188"/>
                  </a:cubicBezTo>
                  <a:close/>
                  <a:moveTo>
                    <a:pt x="9255" y="20068"/>
                  </a:moveTo>
                  <a:cubicBezTo>
                    <a:pt x="7532" y="19781"/>
                    <a:pt x="5967" y="19031"/>
                    <a:pt x="4695" y="17941"/>
                  </a:cubicBezTo>
                  <a:cubicBezTo>
                    <a:pt x="5381" y="17466"/>
                    <a:pt x="6123" y="17063"/>
                    <a:pt x="6916" y="16757"/>
                  </a:cubicBezTo>
                  <a:cubicBezTo>
                    <a:pt x="7523" y="18017"/>
                    <a:pt x="8319" y="19136"/>
                    <a:pt x="9255" y="20068"/>
                  </a:cubicBezTo>
                  <a:moveTo>
                    <a:pt x="10451" y="11148"/>
                  </a:moveTo>
                  <a:lnTo>
                    <a:pt x="10451" y="15346"/>
                  </a:lnTo>
                  <a:cubicBezTo>
                    <a:pt x="9352" y="15380"/>
                    <a:pt x="8290" y="15559"/>
                    <a:pt x="7288" y="15882"/>
                  </a:cubicBezTo>
                  <a:cubicBezTo>
                    <a:pt x="6685" y="14445"/>
                    <a:pt x="6329" y="12844"/>
                    <a:pt x="6285" y="11148"/>
                  </a:cubicBezTo>
                  <a:cubicBezTo>
                    <a:pt x="6285" y="11148"/>
                    <a:pt x="10451" y="11148"/>
                    <a:pt x="10451" y="11148"/>
                  </a:cubicBezTo>
                  <a:close/>
                  <a:moveTo>
                    <a:pt x="7041" y="6324"/>
                  </a:moveTo>
                  <a:cubicBezTo>
                    <a:pt x="8115" y="6696"/>
                    <a:pt x="9260" y="6913"/>
                    <a:pt x="10451" y="6950"/>
                  </a:cubicBezTo>
                  <a:lnTo>
                    <a:pt x="10451" y="10451"/>
                  </a:lnTo>
                  <a:lnTo>
                    <a:pt x="6285" y="10451"/>
                  </a:lnTo>
                  <a:cubicBezTo>
                    <a:pt x="6324" y="8992"/>
                    <a:pt x="6581" y="7598"/>
                    <a:pt x="7041" y="6324"/>
                  </a:cubicBezTo>
                  <a:moveTo>
                    <a:pt x="6651" y="5442"/>
                  </a:moveTo>
                  <a:cubicBezTo>
                    <a:pt x="5790" y="5084"/>
                    <a:pt x="4993" y="4609"/>
                    <a:pt x="4263" y="4050"/>
                  </a:cubicBezTo>
                  <a:cubicBezTo>
                    <a:pt x="5606" y="2749"/>
                    <a:pt x="7332" y="1851"/>
                    <a:pt x="9255" y="1531"/>
                  </a:cubicBezTo>
                  <a:cubicBezTo>
                    <a:pt x="8175" y="2610"/>
                    <a:pt x="7286" y="3939"/>
                    <a:pt x="6651" y="5442"/>
                  </a:cubicBezTo>
                  <a:moveTo>
                    <a:pt x="10451" y="1411"/>
                  </a:moveTo>
                  <a:lnTo>
                    <a:pt x="10451" y="6253"/>
                  </a:lnTo>
                  <a:cubicBezTo>
                    <a:pt x="9352" y="6217"/>
                    <a:pt x="8296" y="6021"/>
                    <a:pt x="7303" y="5681"/>
                  </a:cubicBezTo>
                  <a:cubicBezTo>
                    <a:pt x="8029" y="3972"/>
                    <a:pt x="9101" y="2507"/>
                    <a:pt x="10415" y="1413"/>
                  </a:cubicBezTo>
                  <a:cubicBezTo>
                    <a:pt x="10427" y="1412"/>
                    <a:pt x="10439" y="1411"/>
                    <a:pt x="10451" y="1411"/>
                  </a:cubicBezTo>
                  <a:moveTo>
                    <a:pt x="12344" y="1531"/>
                  </a:moveTo>
                  <a:cubicBezTo>
                    <a:pt x="14267" y="1851"/>
                    <a:pt x="15993" y="2749"/>
                    <a:pt x="17336" y="4050"/>
                  </a:cubicBezTo>
                  <a:cubicBezTo>
                    <a:pt x="16606" y="4609"/>
                    <a:pt x="15809" y="5084"/>
                    <a:pt x="14948" y="5442"/>
                  </a:cubicBezTo>
                  <a:cubicBezTo>
                    <a:pt x="14313" y="3939"/>
                    <a:pt x="13424" y="2610"/>
                    <a:pt x="12344" y="1531"/>
                  </a:cubicBezTo>
                  <a:moveTo>
                    <a:pt x="11184" y="1413"/>
                  </a:moveTo>
                  <a:cubicBezTo>
                    <a:pt x="12498" y="2507"/>
                    <a:pt x="13570" y="3972"/>
                    <a:pt x="14296" y="5681"/>
                  </a:cubicBezTo>
                  <a:cubicBezTo>
                    <a:pt x="13303" y="6021"/>
                    <a:pt x="12247" y="6217"/>
                    <a:pt x="11148" y="6253"/>
                  </a:cubicBezTo>
                  <a:lnTo>
                    <a:pt x="11148" y="1411"/>
                  </a:lnTo>
                  <a:cubicBezTo>
                    <a:pt x="11160" y="1411"/>
                    <a:pt x="11172" y="1412"/>
                    <a:pt x="11184" y="1413"/>
                  </a:cubicBezTo>
                  <a:moveTo>
                    <a:pt x="10414" y="20186"/>
                  </a:moveTo>
                  <a:cubicBezTo>
                    <a:pt x="9256" y="19223"/>
                    <a:pt x="8285" y="17970"/>
                    <a:pt x="7574" y="16516"/>
                  </a:cubicBezTo>
                  <a:cubicBezTo>
                    <a:pt x="8486" y="16231"/>
                    <a:pt x="9453" y="16075"/>
                    <a:pt x="10451" y="16043"/>
                  </a:cubicBezTo>
                  <a:lnTo>
                    <a:pt x="10451" y="20188"/>
                  </a:lnTo>
                  <a:cubicBezTo>
                    <a:pt x="10451" y="20188"/>
                    <a:pt x="10414" y="20186"/>
                    <a:pt x="10414" y="20186"/>
                  </a:cubicBezTo>
                  <a:close/>
                  <a:moveTo>
                    <a:pt x="20188" y="10451"/>
                  </a:moveTo>
                  <a:lnTo>
                    <a:pt x="16010" y="10451"/>
                  </a:lnTo>
                  <a:cubicBezTo>
                    <a:pt x="15972" y="8908"/>
                    <a:pt x="15698" y="7433"/>
                    <a:pt x="15211" y="6084"/>
                  </a:cubicBezTo>
                  <a:cubicBezTo>
                    <a:pt x="16151" y="5691"/>
                    <a:pt x="17020" y="5170"/>
                    <a:pt x="17814" y="4553"/>
                  </a:cubicBezTo>
                  <a:cubicBezTo>
                    <a:pt x="19223" y="6135"/>
                    <a:pt x="20105" y="8190"/>
                    <a:pt x="20188" y="10451"/>
                  </a:cubicBezTo>
                  <a:moveTo>
                    <a:pt x="10800" y="0"/>
                  </a:moveTo>
                  <a:cubicBezTo>
                    <a:pt x="4835" y="0"/>
                    <a:pt x="0" y="4835"/>
                    <a:pt x="0" y="10800"/>
                  </a:cubicBezTo>
                  <a:cubicBezTo>
                    <a:pt x="0" y="16764"/>
                    <a:pt x="4835" y="21600"/>
                    <a:pt x="10800" y="21600"/>
                  </a:cubicBezTo>
                  <a:cubicBezTo>
                    <a:pt x="16764" y="21600"/>
                    <a:pt x="21600" y="16764"/>
                    <a:pt x="21600" y="10800"/>
                  </a:cubicBezTo>
                  <a:cubicBezTo>
                    <a:pt x="21600" y="4835"/>
                    <a:pt x="16764" y="0"/>
                    <a:pt x="10800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</p:grpSp>
      <p:pic>
        <p:nvPicPr>
          <p:cNvPr id="5" name="图片 4" descr="LG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组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grpSp>
        <p:nvGrpSpPr>
          <p:cNvPr id="4" name="组合 3"/>
          <p:cNvGrpSpPr/>
          <p:nvPr/>
        </p:nvGrpSpPr>
        <p:grpSpPr>
          <a:xfrm>
            <a:off x="547370" y="1154204"/>
            <a:ext cx="11077575" cy="5018631"/>
            <a:chOff x="822" y="2198"/>
            <a:chExt cx="17445" cy="7903"/>
          </a:xfrm>
        </p:grpSpPr>
        <p:sp>
          <p:nvSpPr>
            <p:cNvPr id="2" name="椭圆 1"/>
            <p:cNvSpPr/>
            <p:nvPr/>
          </p:nvSpPr>
          <p:spPr>
            <a:xfrm>
              <a:off x="8124" y="4255"/>
              <a:ext cx="2951" cy="295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"/>
                <a:ea typeface="方正兰亭细黑_GBK"/>
                <a:cs typeface="+mn-cs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7538" y="3669"/>
              <a:ext cx="4124" cy="4124"/>
            </a:xfrm>
            <a:prstGeom prst="ellipse">
              <a:avLst/>
            </a:prstGeom>
            <a:noFill/>
            <a:ln>
              <a:gradFill>
                <a:gsLst>
                  <a:gs pos="49000">
                    <a:schemeClr val="bg1">
                      <a:lumMod val="50000"/>
                      <a:alpha val="40000"/>
                    </a:schemeClr>
                  </a:gs>
                  <a:gs pos="13000">
                    <a:schemeClr val="bg1">
                      <a:lumMod val="50000"/>
                      <a:alpha val="0"/>
                    </a:schemeClr>
                  </a:gs>
                  <a:gs pos="100000">
                    <a:schemeClr val="bg1">
                      <a:lumMod val="50000"/>
                      <a:alpha val="49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"/>
                <a:ea typeface="方正兰亭细黑_GBK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6347" y="2198"/>
              <a:ext cx="6506" cy="6506"/>
            </a:xfrm>
            <a:prstGeom prst="ellipse">
              <a:avLst/>
            </a:prstGeom>
            <a:noFill/>
            <a:ln w="41275">
              <a:gradFill>
                <a:gsLst>
                  <a:gs pos="49000">
                    <a:schemeClr val="bg1">
                      <a:lumMod val="50000"/>
                      <a:alpha val="48000"/>
                    </a:schemeClr>
                  </a:gs>
                  <a:gs pos="10000">
                    <a:schemeClr val="bg1">
                      <a:lumMod val="50000"/>
                      <a:alpha val="0"/>
                    </a:schemeClr>
                  </a:gs>
                  <a:gs pos="100000">
                    <a:schemeClr val="bg1">
                      <a:lumMod val="50000"/>
                      <a:alpha val="4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"/>
                <a:ea typeface="方正兰亭细黑_GBK"/>
                <a:cs typeface="+mn-cs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133" y="6751"/>
              <a:ext cx="1085" cy="1085"/>
            </a:xfrm>
            <a:prstGeom prst="ellipse">
              <a:avLst/>
            </a:prstGeom>
            <a:solidFill>
              <a:srgbClr val="3864F7"/>
            </a:solidFill>
            <a:ln w="60325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"/>
                <a:ea typeface="方正兰亭细黑_GBK"/>
                <a:cs typeface="+mn-cs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1982" y="6751"/>
              <a:ext cx="1085" cy="1085"/>
            </a:xfrm>
            <a:prstGeom prst="ellipse">
              <a:avLst/>
            </a:prstGeom>
            <a:solidFill>
              <a:srgbClr val="3864F7"/>
            </a:solidFill>
            <a:ln w="60325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"/>
                <a:ea typeface="方正兰亭细黑_GBK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6133" y="3789"/>
              <a:ext cx="1085" cy="1085"/>
            </a:xfrm>
            <a:prstGeom prst="ellipse">
              <a:avLst/>
            </a:prstGeom>
            <a:solidFill>
              <a:srgbClr val="3864F7"/>
            </a:solidFill>
            <a:ln w="60325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"/>
                <a:ea typeface="方正兰亭细黑_GBK"/>
                <a:cs typeface="+mn-cs"/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1982" y="3789"/>
              <a:ext cx="1085" cy="1085"/>
            </a:xfrm>
            <a:prstGeom prst="ellipse">
              <a:avLst/>
            </a:prstGeom>
            <a:solidFill>
              <a:srgbClr val="3864F7"/>
            </a:solidFill>
            <a:ln w="60325">
              <a:solidFill>
                <a:schemeClr val="bg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"/>
                <a:ea typeface="方正兰亭细黑_GBK"/>
                <a:cs typeface="+mn-cs"/>
              </a:endParaRPr>
            </a:p>
          </p:txBody>
        </p:sp>
        <p:grpSp>
          <p:nvGrpSpPr>
            <p:cNvPr id="26" name="组合 25"/>
            <p:cNvGrpSpPr/>
            <p:nvPr/>
          </p:nvGrpSpPr>
          <p:grpSpPr>
            <a:xfrm>
              <a:off x="822" y="3780"/>
              <a:ext cx="5097" cy="2451"/>
              <a:chOff x="-377" y="2006"/>
              <a:chExt cx="5097" cy="2451"/>
            </a:xfrm>
          </p:grpSpPr>
          <p:sp>
            <p:nvSpPr>
              <p:cNvPr id="27" name="文本框 26"/>
              <p:cNvSpPr txBox="1"/>
              <p:nvPr/>
            </p:nvSpPr>
            <p:spPr>
              <a:xfrm>
                <a:off x="2123" y="2006"/>
                <a:ext cx="2597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</a:rPr>
                  <a:t>开放、共识</a:t>
                </a: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-377" y="2617"/>
                <a:ext cx="5097" cy="1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任何人都可以参与到区块链网络中，每一台设备都能作为一个节点，每个节点都允许获得一份完整的数据库备份，任一节点失效，其余节点仍能正常工作。</a:t>
                </a:r>
              </a:p>
            </p:txBody>
          </p:sp>
        </p:grpSp>
        <p:grpSp>
          <p:nvGrpSpPr>
            <p:cNvPr id="29" name="组合 28"/>
            <p:cNvGrpSpPr/>
            <p:nvPr/>
          </p:nvGrpSpPr>
          <p:grpSpPr>
            <a:xfrm>
              <a:off x="950" y="6999"/>
              <a:ext cx="4969" cy="3102"/>
              <a:chOff x="-249" y="2282"/>
              <a:chExt cx="4969" cy="3102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1686" y="2282"/>
                <a:ext cx="3034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</a:rPr>
                  <a:t>去中心、去信任</a:t>
                </a: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-249" y="3120"/>
                <a:ext cx="4969" cy="2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区块链由众多节点共同组成一个端到端的网络，去中心化管理。节点之间数据交换通过数字签名技术进行验证，无需互相信任，分布式共享账本更是让节点之间不能也无法欺骗其他节点。</a:t>
                </a:r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13387" y="3789"/>
              <a:ext cx="4880" cy="4557"/>
              <a:chOff x="2340" y="2006"/>
              <a:chExt cx="4880" cy="4557"/>
            </a:xfrm>
          </p:grpSpPr>
          <p:sp>
            <p:nvSpPr>
              <p:cNvPr id="33" name="文本框 32"/>
              <p:cNvSpPr txBox="1"/>
              <p:nvPr/>
            </p:nvSpPr>
            <p:spPr>
              <a:xfrm>
                <a:off x="2340" y="2006"/>
                <a:ext cx="3548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</a:rPr>
                  <a:t>交易透明、双方匿名</a:t>
                </a:r>
              </a:p>
            </p:txBody>
          </p:sp>
          <p:sp>
            <p:nvSpPr>
              <p:cNvPr id="36" name="文本框 35"/>
              <p:cNvSpPr txBox="1"/>
              <p:nvPr/>
            </p:nvSpPr>
            <p:spPr>
              <a:xfrm>
                <a:off x="2340" y="2617"/>
                <a:ext cx="4880" cy="3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区块链的所有的数据信息都是公开透明的，每一笔交易都对所有节点可见。由于节点与节点之间是去信任的，因此节点之间无需公开身份，每个参与节点都是匿名的。</a:t>
                </a:r>
              </a:p>
            </p:txBody>
          </p:sp>
        </p:grpSp>
        <p:grpSp>
          <p:nvGrpSpPr>
            <p:cNvPr id="40" name="组合 39"/>
            <p:cNvGrpSpPr/>
            <p:nvPr/>
          </p:nvGrpSpPr>
          <p:grpSpPr>
            <a:xfrm>
              <a:off x="13387" y="6999"/>
              <a:ext cx="4770" cy="3102"/>
              <a:chOff x="2340" y="2306"/>
              <a:chExt cx="4770" cy="3102"/>
            </a:xfrm>
          </p:grpSpPr>
          <p:sp>
            <p:nvSpPr>
              <p:cNvPr id="41" name="文本框 40"/>
              <p:cNvSpPr txBox="1"/>
              <p:nvPr/>
            </p:nvSpPr>
            <p:spPr>
              <a:xfrm>
                <a:off x="2340" y="2306"/>
                <a:ext cx="340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b="1">
                    <a:latin typeface="微软雅黑" panose="020B0503020204020204" charset="-122"/>
                    <a:ea typeface="微软雅黑" panose="020B0503020204020204" charset="-122"/>
                  </a:rPr>
                  <a:t>不可篡改、可追溯</a:t>
                </a:r>
              </a:p>
            </p:txBody>
          </p:sp>
          <p:sp>
            <p:nvSpPr>
              <p:cNvPr id="49" name="文本框 48"/>
              <p:cNvSpPr txBox="1"/>
              <p:nvPr/>
            </p:nvSpPr>
            <p:spPr>
              <a:xfrm>
                <a:off x="2340" y="3144"/>
                <a:ext cx="4770" cy="2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5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单个甚至多个节点（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</a:rPr>
                  <a:t>&lt;51%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）对数据库的修改无法影响其他节点的数据库。区块链中的每一笔交易都通过密码学方法与相邻两个区块串联，因此可以追溯到任何一笔交易的前世今生。</a:t>
                </a: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6440805" y="393065"/>
            <a:ext cx="4281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区块链的特性</a:t>
            </a:r>
          </a:p>
        </p:txBody>
      </p:sp>
      <p:pic>
        <p:nvPicPr>
          <p:cNvPr id="5" name="图片 4" descr="LG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组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  <p:sp>
        <p:nvSpPr>
          <p:cNvPr id="62" name="文本框 61"/>
          <p:cNvSpPr txBox="1"/>
          <p:nvPr/>
        </p:nvSpPr>
        <p:spPr>
          <a:xfrm>
            <a:off x="6384290" y="1071880"/>
            <a:ext cx="479361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区块链的颠覆性</a:t>
            </a:r>
          </a:p>
        </p:txBody>
      </p:sp>
      <p:sp>
        <p:nvSpPr>
          <p:cNvPr id="63" name="文本框 62"/>
          <p:cNvSpPr txBox="1"/>
          <p:nvPr/>
        </p:nvSpPr>
        <p:spPr>
          <a:xfrm>
            <a:off x="4885690" y="1655445"/>
            <a:ext cx="62922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分布式信用体系的建立：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基于共识的信任机制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5041900" y="3951605"/>
            <a:ext cx="6375400" cy="2240915"/>
            <a:chOff x="4785" y="7482"/>
            <a:chExt cx="10040" cy="3529"/>
          </a:xfrm>
        </p:grpSpPr>
        <p:sp>
          <p:nvSpPr>
            <p:cNvPr id="13" name="文本框 12"/>
            <p:cNvSpPr txBox="1"/>
            <p:nvPr/>
          </p:nvSpPr>
          <p:spPr>
            <a:xfrm>
              <a:off x="4785" y="7482"/>
              <a:ext cx="10040" cy="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>
                  <a:latin typeface="微软雅黑" panose="020B0503020204020204" charset="-122"/>
                  <a:ea typeface="微软雅黑" panose="020B0503020204020204" charset="-122"/>
                </a:rPr>
                <a:t>分布式信用体系的建立是区块链的最大颠覆性</a:t>
              </a: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4785" y="8541"/>
              <a:ext cx="9320" cy="24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</a:rPr>
                <a:t>区块链可以让人们在互不信任并没有中立中央机构的情况下，能够做到互相信任、协作。因为区块链运用的是一套基于共识的数学算法来建立起“信任”机制，每个节点都有该网络的所有数据，分布式节点的集体维护</a:t>
              </a:r>
              <a:r>
                <a:rPr lang="zh-CN" altLang="en-US" sz="160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促进了分布式信用体系的形成。</a:t>
              </a:r>
            </a:p>
          </p:txBody>
        </p:sp>
      </p:grpSp>
      <p:sp>
        <p:nvSpPr>
          <p:cNvPr id="6" name="稻壳儿小白白(http://dwz.cn/Wu2UP)"/>
          <p:cNvSpPr>
            <a:spLocks noChangeArrowheads="1"/>
          </p:cNvSpPr>
          <p:nvPr/>
        </p:nvSpPr>
        <p:spPr bwMode="auto">
          <a:xfrm flipV="1">
            <a:off x="4940300" y="2562860"/>
            <a:ext cx="862330" cy="861695"/>
          </a:xfrm>
          <a:prstGeom prst="ellipse">
            <a:avLst/>
          </a:prstGeom>
          <a:noFill/>
          <a:ln w="28575">
            <a:solidFill>
              <a:srgbClr val="3565F5"/>
            </a:solidFill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002B41"/>
                </a:solidFill>
              </a14:hiddenFill>
            </a:ext>
          </a:extLst>
        </p:spPr>
        <p:txBody>
          <a:bodyPr anchor="ctr"/>
          <a:lstStyle/>
          <a:p>
            <a:pPr algn="ctr"/>
            <a:endParaRPr lang="ru-RU" altLang="en-US" sz="280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6739255" y="2562860"/>
            <a:ext cx="862330" cy="861060"/>
            <a:chOff x="11060" y="4036"/>
            <a:chExt cx="1358" cy="1356"/>
          </a:xfrm>
        </p:grpSpPr>
        <p:sp>
          <p:nvSpPr>
            <p:cNvPr id="28" name="稻壳儿小白白(http://dwz.cn/Wu2UP)"/>
            <p:cNvSpPr>
              <a:spLocks noChangeArrowheads="1"/>
            </p:cNvSpPr>
            <p:nvPr/>
          </p:nvSpPr>
          <p:spPr bwMode="auto">
            <a:xfrm flipV="1">
              <a:off x="11060" y="4036"/>
              <a:ext cx="1358" cy="1357"/>
            </a:xfrm>
            <a:prstGeom prst="ellipse">
              <a:avLst/>
            </a:prstGeom>
            <a:noFill/>
            <a:ln w="28575">
              <a:solidFill>
                <a:srgbClr val="3565F5"/>
              </a:solidFill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002B41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ru-RU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90" name="Group 119"/>
            <p:cNvGrpSpPr/>
            <p:nvPr/>
          </p:nvGrpSpPr>
          <p:grpSpPr>
            <a:xfrm>
              <a:off x="11368" y="4323"/>
              <a:ext cx="744" cy="714"/>
              <a:chOff x="1168380" y="3486162"/>
              <a:chExt cx="381000" cy="365126"/>
            </a:xfrm>
            <a:solidFill>
              <a:srgbClr val="3565F5"/>
            </a:solidFill>
          </p:grpSpPr>
          <p:sp>
            <p:nvSpPr>
              <p:cNvPr id="91" name="Freeform 16"/>
              <p:cNvSpPr/>
              <p:nvPr/>
            </p:nvSpPr>
            <p:spPr bwMode="auto">
              <a:xfrm>
                <a:off x="1223942" y="3643325"/>
                <a:ext cx="146050" cy="207963"/>
              </a:xfrm>
              <a:custGeom>
                <a:avLst/>
                <a:gdLst/>
                <a:ahLst/>
                <a:cxnLst>
                  <a:cxn ang="0">
                    <a:pos x="125" y="101"/>
                  </a:cxn>
                  <a:cxn ang="0">
                    <a:pos x="125" y="231"/>
                  </a:cxn>
                  <a:cxn ang="0">
                    <a:pos x="125" y="231"/>
                  </a:cxn>
                  <a:cxn ang="0">
                    <a:pos x="124" y="237"/>
                  </a:cxn>
                  <a:cxn ang="0">
                    <a:pos x="122" y="243"/>
                  </a:cxn>
                  <a:cxn ang="0">
                    <a:pos x="119" y="248"/>
                  </a:cxn>
                  <a:cxn ang="0">
                    <a:pos x="115" y="253"/>
                  </a:cxn>
                  <a:cxn ang="0">
                    <a:pos x="110" y="257"/>
                  </a:cxn>
                  <a:cxn ang="0">
                    <a:pos x="105" y="260"/>
                  </a:cxn>
                  <a:cxn ang="0">
                    <a:pos x="99" y="262"/>
                  </a:cxn>
                  <a:cxn ang="0">
                    <a:pos x="93" y="263"/>
                  </a:cxn>
                  <a:cxn ang="0">
                    <a:pos x="93" y="263"/>
                  </a:cxn>
                  <a:cxn ang="0">
                    <a:pos x="93" y="263"/>
                  </a:cxn>
                  <a:cxn ang="0">
                    <a:pos x="87" y="262"/>
                  </a:cxn>
                  <a:cxn ang="0">
                    <a:pos x="80" y="260"/>
                  </a:cxn>
                  <a:cxn ang="0">
                    <a:pos x="74" y="257"/>
                  </a:cxn>
                  <a:cxn ang="0">
                    <a:pos x="69" y="253"/>
                  </a:cxn>
                  <a:cxn ang="0">
                    <a:pos x="66" y="248"/>
                  </a:cxn>
                  <a:cxn ang="0">
                    <a:pos x="63" y="243"/>
                  </a:cxn>
                  <a:cxn ang="0">
                    <a:pos x="61" y="237"/>
                  </a:cxn>
                  <a:cxn ang="0">
                    <a:pos x="61" y="231"/>
                  </a:cxn>
                  <a:cxn ang="0">
                    <a:pos x="61" y="101"/>
                  </a:cxn>
                  <a:cxn ang="0">
                    <a:pos x="16" y="101"/>
                  </a:cxn>
                  <a:cxn ang="0">
                    <a:pos x="16" y="101"/>
                  </a:cxn>
                  <a:cxn ang="0">
                    <a:pos x="10" y="100"/>
                  </a:cxn>
                  <a:cxn ang="0">
                    <a:pos x="5" y="99"/>
                  </a:cxn>
                  <a:cxn ang="0">
                    <a:pos x="1" y="95"/>
                  </a:cxn>
                  <a:cxn ang="0">
                    <a:pos x="0" y="91"/>
                  </a:cxn>
                  <a:cxn ang="0">
                    <a:pos x="0" y="87"/>
                  </a:cxn>
                  <a:cxn ang="0">
                    <a:pos x="0" y="82"/>
                  </a:cxn>
                  <a:cxn ang="0">
                    <a:pos x="3" y="77"/>
                  </a:cxn>
                  <a:cxn ang="0">
                    <a:pos x="7" y="73"/>
                  </a:cxn>
                  <a:cxn ang="0">
                    <a:pos x="69" y="11"/>
                  </a:cxn>
                  <a:cxn ang="0">
                    <a:pos x="69" y="11"/>
                  </a:cxn>
                  <a:cxn ang="0">
                    <a:pos x="75" y="6"/>
                  </a:cxn>
                  <a:cxn ang="0">
                    <a:pos x="80" y="2"/>
                  </a:cxn>
                  <a:cxn ang="0">
                    <a:pos x="87" y="0"/>
                  </a:cxn>
                  <a:cxn ang="0">
                    <a:pos x="93" y="0"/>
                  </a:cxn>
                  <a:cxn ang="0">
                    <a:pos x="98" y="0"/>
                  </a:cxn>
                  <a:cxn ang="0">
                    <a:pos x="104" y="2"/>
                  </a:cxn>
                  <a:cxn ang="0">
                    <a:pos x="110" y="6"/>
                  </a:cxn>
                  <a:cxn ang="0">
                    <a:pos x="115" y="11"/>
                  </a:cxn>
                  <a:cxn ang="0">
                    <a:pos x="178" y="73"/>
                  </a:cxn>
                  <a:cxn ang="0">
                    <a:pos x="178" y="73"/>
                  </a:cxn>
                  <a:cxn ang="0">
                    <a:pos x="182" y="77"/>
                  </a:cxn>
                  <a:cxn ang="0">
                    <a:pos x="184" y="82"/>
                  </a:cxn>
                  <a:cxn ang="0">
                    <a:pos x="184" y="86"/>
                  </a:cxn>
                  <a:cxn ang="0">
                    <a:pos x="184" y="91"/>
                  </a:cxn>
                  <a:cxn ang="0">
                    <a:pos x="182" y="95"/>
                  </a:cxn>
                  <a:cxn ang="0">
                    <a:pos x="178" y="97"/>
                  </a:cxn>
                  <a:cxn ang="0">
                    <a:pos x="173" y="100"/>
                  </a:cxn>
                  <a:cxn ang="0">
                    <a:pos x="166" y="101"/>
                  </a:cxn>
                  <a:cxn ang="0">
                    <a:pos x="125" y="101"/>
                  </a:cxn>
                </a:cxnLst>
                <a:rect l="0" t="0" r="r" b="b"/>
                <a:pathLst>
                  <a:path w="184" h="263">
                    <a:moveTo>
                      <a:pt x="125" y="101"/>
                    </a:moveTo>
                    <a:lnTo>
                      <a:pt x="125" y="231"/>
                    </a:lnTo>
                    <a:lnTo>
                      <a:pt x="125" y="231"/>
                    </a:lnTo>
                    <a:lnTo>
                      <a:pt x="124" y="237"/>
                    </a:lnTo>
                    <a:lnTo>
                      <a:pt x="122" y="243"/>
                    </a:lnTo>
                    <a:lnTo>
                      <a:pt x="119" y="248"/>
                    </a:lnTo>
                    <a:lnTo>
                      <a:pt x="115" y="253"/>
                    </a:lnTo>
                    <a:lnTo>
                      <a:pt x="110" y="257"/>
                    </a:lnTo>
                    <a:lnTo>
                      <a:pt x="105" y="260"/>
                    </a:lnTo>
                    <a:lnTo>
                      <a:pt x="99" y="262"/>
                    </a:lnTo>
                    <a:lnTo>
                      <a:pt x="93" y="263"/>
                    </a:lnTo>
                    <a:lnTo>
                      <a:pt x="93" y="263"/>
                    </a:lnTo>
                    <a:lnTo>
                      <a:pt x="93" y="263"/>
                    </a:lnTo>
                    <a:lnTo>
                      <a:pt x="87" y="262"/>
                    </a:lnTo>
                    <a:lnTo>
                      <a:pt x="80" y="260"/>
                    </a:lnTo>
                    <a:lnTo>
                      <a:pt x="74" y="257"/>
                    </a:lnTo>
                    <a:lnTo>
                      <a:pt x="69" y="253"/>
                    </a:lnTo>
                    <a:lnTo>
                      <a:pt x="66" y="248"/>
                    </a:lnTo>
                    <a:lnTo>
                      <a:pt x="63" y="243"/>
                    </a:lnTo>
                    <a:lnTo>
                      <a:pt x="61" y="237"/>
                    </a:lnTo>
                    <a:lnTo>
                      <a:pt x="61" y="231"/>
                    </a:lnTo>
                    <a:lnTo>
                      <a:pt x="61" y="101"/>
                    </a:lnTo>
                    <a:lnTo>
                      <a:pt x="16" y="101"/>
                    </a:lnTo>
                    <a:lnTo>
                      <a:pt x="16" y="101"/>
                    </a:lnTo>
                    <a:lnTo>
                      <a:pt x="10" y="100"/>
                    </a:lnTo>
                    <a:lnTo>
                      <a:pt x="5" y="99"/>
                    </a:lnTo>
                    <a:lnTo>
                      <a:pt x="1" y="95"/>
                    </a:lnTo>
                    <a:lnTo>
                      <a:pt x="0" y="91"/>
                    </a:lnTo>
                    <a:lnTo>
                      <a:pt x="0" y="87"/>
                    </a:lnTo>
                    <a:lnTo>
                      <a:pt x="0" y="82"/>
                    </a:lnTo>
                    <a:lnTo>
                      <a:pt x="3" y="77"/>
                    </a:lnTo>
                    <a:lnTo>
                      <a:pt x="7" y="73"/>
                    </a:lnTo>
                    <a:lnTo>
                      <a:pt x="69" y="11"/>
                    </a:lnTo>
                    <a:lnTo>
                      <a:pt x="69" y="11"/>
                    </a:lnTo>
                    <a:lnTo>
                      <a:pt x="75" y="6"/>
                    </a:lnTo>
                    <a:lnTo>
                      <a:pt x="80" y="2"/>
                    </a:lnTo>
                    <a:lnTo>
                      <a:pt x="87" y="0"/>
                    </a:lnTo>
                    <a:lnTo>
                      <a:pt x="93" y="0"/>
                    </a:lnTo>
                    <a:lnTo>
                      <a:pt x="98" y="0"/>
                    </a:lnTo>
                    <a:lnTo>
                      <a:pt x="104" y="2"/>
                    </a:lnTo>
                    <a:lnTo>
                      <a:pt x="110" y="6"/>
                    </a:lnTo>
                    <a:lnTo>
                      <a:pt x="115" y="11"/>
                    </a:lnTo>
                    <a:lnTo>
                      <a:pt x="178" y="73"/>
                    </a:lnTo>
                    <a:lnTo>
                      <a:pt x="178" y="73"/>
                    </a:lnTo>
                    <a:lnTo>
                      <a:pt x="182" y="77"/>
                    </a:lnTo>
                    <a:lnTo>
                      <a:pt x="184" y="82"/>
                    </a:lnTo>
                    <a:lnTo>
                      <a:pt x="184" y="86"/>
                    </a:lnTo>
                    <a:lnTo>
                      <a:pt x="184" y="91"/>
                    </a:lnTo>
                    <a:lnTo>
                      <a:pt x="182" y="95"/>
                    </a:lnTo>
                    <a:lnTo>
                      <a:pt x="178" y="97"/>
                    </a:lnTo>
                    <a:lnTo>
                      <a:pt x="173" y="100"/>
                    </a:lnTo>
                    <a:lnTo>
                      <a:pt x="166" y="101"/>
                    </a:lnTo>
                    <a:lnTo>
                      <a:pt x="125" y="10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ea"/>
                  <a:ea typeface="+mn-ea"/>
                </a:endParaRPr>
              </a:p>
            </p:txBody>
          </p:sp>
          <p:sp>
            <p:nvSpPr>
              <p:cNvPr id="92" name="Freeform 17"/>
              <p:cNvSpPr/>
              <p:nvPr/>
            </p:nvSpPr>
            <p:spPr bwMode="auto">
              <a:xfrm>
                <a:off x="1168380" y="3486162"/>
                <a:ext cx="381000" cy="266700"/>
              </a:xfrm>
              <a:custGeom>
                <a:avLst/>
                <a:gdLst/>
                <a:ahLst/>
                <a:cxnLst>
                  <a:cxn ang="0">
                    <a:pos x="392" y="125"/>
                  </a:cxn>
                  <a:cxn ang="0">
                    <a:pos x="420" y="136"/>
                  </a:cxn>
                  <a:cxn ang="0">
                    <a:pos x="445" y="153"/>
                  </a:cxn>
                  <a:cxn ang="0">
                    <a:pos x="463" y="175"/>
                  </a:cxn>
                  <a:cxn ang="0">
                    <a:pos x="476" y="200"/>
                  </a:cxn>
                  <a:cxn ang="0">
                    <a:pos x="480" y="227"/>
                  </a:cxn>
                  <a:cxn ang="0">
                    <a:pos x="480" y="237"/>
                  </a:cxn>
                  <a:cxn ang="0">
                    <a:pos x="472" y="264"/>
                  </a:cxn>
                  <a:cxn ang="0">
                    <a:pos x="457" y="289"/>
                  </a:cxn>
                  <a:cxn ang="0">
                    <a:pos x="435" y="310"/>
                  </a:cxn>
                  <a:cxn ang="0">
                    <a:pos x="408" y="325"/>
                  </a:cxn>
                  <a:cxn ang="0">
                    <a:pos x="376" y="334"/>
                  </a:cxn>
                  <a:cxn ang="0">
                    <a:pos x="376" y="220"/>
                  </a:cxn>
                  <a:cxn ang="0">
                    <a:pos x="362" y="195"/>
                  </a:cxn>
                  <a:cxn ang="0">
                    <a:pos x="347" y="185"/>
                  </a:cxn>
                  <a:cxn ang="0">
                    <a:pos x="329" y="182"/>
                  </a:cxn>
                  <a:cxn ang="0">
                    <a:pos x="301" y="190"/>
                  </a:cxn>
                  <a:cxn ang="0">
                    <a:pos x="288" y="203"/>
                  </a:cxn>
                  <a:cxn ang="0">
                    <a:pos x="280" y="230"/>
                  </a:cxn>
                  <a:cxn ang="0">
                    <a:pos x="210" y="315"/>
                  </a:cxn>
                  <a:cxn ang="0">
                    <a:pos x="246" y="313"/>
                  </a:cxn>
                  <a:cxn ang="0">
                    <a:pos x="259" y="306"/>
                  </a:cxn>
                  <a:cxn ang="0">
                    <a:pos x="268" y="295"/>
                  </a:cxn>
                  <a:cxn ang="0">
                    <a:pos x="268" y="277"/>
                  </a:cxn>
                  <a:cxn ang="0">
                    <a:pos x="258" y="259"/>
                  </a:cxn>
                  <a:cxn ang="0">
                    <a:pos x="188" y="190"/>
                  </a:cxn>
                  <a:cxn ang="0">
                    <a:pos x="162" y="182"/>
                  </a:cxn>
                  <a:cxn ang="0">
                    <a:pos x="143" y="185"/>
                  </a:cxn>
                  <a:cxn ang="0">
                    <a:pos x="65" y="259"/>
                  </a:cxn>
                  <a:cxn ang="0">
                    <a:pos x="54" y="278"/>
                  </a:cxn>
                  <a:cxn ang="0">
                    <a:pos x="54" y="295"/>
                  </a:cxn>
                  <a:cxn ang="0">
                    <a:pos x="59" y="304"/>
                  </a:cxn>
                  <a:cxn ang="0">
                    <a:pos x="67" y="310"/>
                  </a:cxn>
                  <a:cxn ang="0">
                    <a:pos x="114" y="315"/>
                  </a:cxn>
                  <a:cxn ang="0">
                    <a:pos x="101" y="334"/>
                  </a:cxn>
                  <a:cxn ang="0">
                    <a:pos x="69" y="324"/>
                  </a:cxn>
                  <a:cxn ang="0">
                    <a:pos x="41" y="306"/>
                  </a:cxn>
                  <a:cxn ang="0">
                    <a:pos x="20" y="284"/>
                  </a:cxn>
                  <a:cxn ang="0">
                    <a:pos x="5" y="257"/>
                  </a:cxn>
                  <a:cxn ang="0">
                    <a:pos x="0" y="227"/>
                  </a:cxn>
                  <a:cxn ang="0">
                    <a:pos x="1" y="219"/>
                  </a:cxn>
                  <a:cxn ang="0">
                    <a:pos x="7" y="191"/>
                  </a:cxn>
                  <a:cxn ang="0">
                    <a:pos x="22" y="167"/>
                  </a:cxn>
                  <a:cxn ang="0">
                    <a:pos x="43" y="147"/>
                  </a:cxn>
                  <a:cxn ang="0">
                    <a:pos x="69" y="132"/>
                  </a:cxn>
                  <a:cxn ang="0">
                    <a:pos x="99" y="122"/>
                  </a:cxn>
                  <a:cxn ang="0">
                    <a:pos x="99" y="118"/>
                  </a:cxn>
                  <a:cxn ang="0">
                    <a:pos x="105" y="84"/>
                  </a:cxn>
                  <a:cxn ang="0">
                    <a:pos x="123" y="53"/>
                  </a:cxn>
                  <a:cxn ang="0">
                    <a:pos x="151" y="27"/>
                  </a:cxn>
                  <a:cxn ang="0">
                    <a:pos x="185" y="10"/>
                  </a:cxn>
                  <a:cxn ang="0">
                    <a:pos x="226" y="1"/>
                  </a:cxn>
                  <a:cxn ang="0">
                    <a:pos x="255" y="1"/>
                  </a:cxn>
                  <a:cxn ang="0">
                    <a:pos x="295" y="10"/>
                  </a:cxn>
                  <a:cxn ang="0">
                    <a:pos x="330" y="27"/>
                  </a:cxn>
                  <a:cxn ang="0">
                    <a:pos x="357" y="53"/>
                  </a:cxn>
                  <a:cxn ang="0">
                    <a:pos x="374" y="84"/>
                  </a:cxn>
                  <a:cxn ang="0">
                    <a:pos x="381" y="118"/>
                  </a:cxn>
                  <a:cxn ang="0">
                    <a:pos x="381" y="122"/>
                  </a:cxn>
                </a:cxnLst>
                <a:rect l="0" t="0" r="r" b="b"/>
                <a:pathLst>
                  <a:path w="480" h="336">
                    <a:moveTo>
                      <a:pt x="381" y="122"/>
                    </a:moveTo>
                    <a:lnTo>
                      <a:pt x="381" y="122"/>
                    </a:lnTo>
                    <a:lnTo>
                      <a:pt x="392" y="125"/>
                    </a:lnTo>
                    <a:lnTo>
                      <a:pt x="402" y="127"/>
                    </a:lnTo>
                    <a:lnTo>
                      <a:pt x="412" y="132"/>
                    </a:lnTo>
                    <a:lnTo>
                      <a:pt x="420" y="136"/>
                    </a:lnTo>
                    <a:lnTo>
                      <a:pt x="429" y="141"/>
                    </a:lnTo>
                    <a:lnTo>
                      <a:pt x="438" y="147"/>
                    </a:lnTo>
                    <a:lnTo>
                      <a:pt x="445" y="153"/>
                    </a:lnTo>
                    <a:lnTo>
                      <a:pt x="451" y="161"/>
                    </a:lnTo>
                    <a:lnTo>
                      <a:pt x="457" y="167"/>
                    </a:lnTo>
                    <a:lnTo>
                      <a:pt x="463" y="175"/>
                    </a:lnTo>
                    <a:lnTo>
                      <a:pt x="468" y="183"/>
                    </a:lnTo>
                    <a:lnTo>
                      <a:pt x="472" y="191"/>
                    </a:lnTo>
                    <a:lnTo>
                      <a:pt x="476" y="200"/>
                    </a:lnTo>
                    <a:lnTo>
                      <a:pt x="478" y="209"/>
                    </a:lnTo>
                    <a:lnTo>
                      <a:pt x="480" y="219"/>
                    </a:lnTo>
                    <a:lnTo>
                      <a:pt x="480" y="227"/>
                    </a:lnTo>
                    <a:lnTo>
                      <a:pt x="480" y="227"/>
                    </a:lnTo>
                    <a:lnTo>
                      <a:pt x="480" y="227"/>
                    </a:lnTo>
                    <a:lnTo>
                      <a:pt x="480" y="237"/>
                    </a:lnTo>
                    <a:lnTo>
                      <a:pt x="478" y="247"/>
                    </a:lnTo>
                    <a:lnTo>
                      <a:pt x="476" y="256"/>
                    </a:lnTo>
                    <a:lnTo>
                      <a:pt x="472" y="264"/>
                    </a:lnTo>
                    <a:lnTo>
                      <a:pt x="467" y="273"/>
                    </a:lnTo>
                    <a:lnTo>
                      <a:pt x="462" y="282"/>
                    </a:lnTo>
                    <a:lnTo>
                      <a:pt x="457" y="289"/>
                    </a:lnTo>
                    <a:lnTo>
                      <a:pt x="450" y="297"/>
                    </a:lnTo>
                    <a:lnTo>
                      <a:pt x="442" y="304"/>
                    </a:lnTo>
                    <a:lnTo>
                      <a:pt x="435" y="310"/>
                    </a:lnTo>
                    <a:lnTo>
                      <a:pt x="426" y="315"/>
                    </a:lnTo>
                    <a:lnTo>
                      <a:pt x="418" y="320"/>
                    </a:lnTo>
                    <a:lnTo>
                      <a:pt x="408" y="325"/>
                    </a:lnTo>
                    <a:lnTo>
                      <a:pt x="398" y="329"/>
                    </a:lnTo>
                    <a:lnTo>
                      <a:pt x="387" y="331"/>
                    </a:lnTo>
                    <a:lnTo>
                      <a:pt x="376" y="334"/>
                    </a:lnTo>
                    <a:lnTo>
                      <a:pt x="376" y="230"/>
                    </a:lnTo>
                    <a:lnTo>
                      <a:pt x="376" y="230"/>
                    </a:lnTo>
                    <a:lnTo>
                      <a:pt x="376" y="220"/>
                    </a:lnTo>
                    <a:lnTo>
                      <a:pt x="372" y="211"/>
                    </a:lnTo>
                    <a:lnTo>
                      <a:pt x="368" y="203"/>
                    </a:lnTo>
                    <a:lnTo>
                      <a:pt x="362" y="195"/>
                    </a:lnTo>
                    <a:lnTo>
                      <a:pt x="362" y="195"/>
                    </a:lnTo>
                    <a:lnTo>
                      <a:pt x="355" y="190"/>
                    </a:lnTo>
                    <a:lnTo>
                      <a:pt x="347" y="185"/>
                    </a:lnTo>
                    <a:lnTo>
                      <a:pt x="337" y="183"/>
                    </a:lnTo>
                    <a:lnTo>
                      <a:pt x="329" y="182"/>
                    </a:lnTo>
                    <a:lnTo>
                      <a:pt x="329" y="182"/>
                    </a:lnTo>
                    <a:lnTo>
                      <a:pt x="319" y="183"/>
                    </a:lnTo>
                    <a:lnTo>
                      <a:pt x="309" y="185"/>
                    </a:lnTo>
                    <a:lnTo>
                      <a:pt x="301" y="190"/>
                    </a:lnTo>
                    <a:lnTo>
                      <a:pt x="294" y="195"/>
                    </a:lnTo>
                    <a:lnTo>
                      <a:pt x="294" y="195"/>
                    </a:lnTo>
                    <a:lnTo>
                      <a:pt x="288" y="203"/>
                    </a:lnTo>
                    <a:lnTo>
                      <a:pt x="284" y="211"/>
                    </a:lnTo>
                    <a:lnTo>
                      <a:pt x="280" y="220"/>
                    </a:lnTo>
                    <a:lnTo>
                      <a:pt x="280" y="230"/>
                    </a:lnTo>
                    <a:lnTo>
                      <a:pt x="280" y="336"/>
                    </a:lnTo>
                    <a:lnTo>
                      <a:pt x="210" y="336"/>
                    </a:lnTo>
                    <a:lnTo>
                      <a:pt x="210" y="315"/>
                    </a:lnTo>
                    <a:lnTo>
                      <a:pt x="235" y="315"/>
                    </a:lnTo>
                    <a:lnTo>
                      <a:pt x="235" y="315"/>
                    </a:lnTo>
                    <a:lnTo>
                      <a:pt x="246" y="313"/>
                    </a:lnTo>
                    <a:lnTo>
                      <a:pt x="255" y="310"/>
                    </a:lnTo>
                    <a:lnTo>
                      <a:pt x="255" y="310"/>
                    </a:lnTo>
                    <a:lnTo>
                      <a:pt x="259" y="306"/>
                    </a:lnTo>
                    <a:lnTo>
                      <a:pt x="263" y="303"/>
                    </a:lnTo>
                    <a:lnTo>
                      <a:pt x="266" y="299"/>
                    </a:lnTo>
                    <a:lnTo>
                      <a:pt x="268" y="295"/>
                    </a:lnTo>
                    <a:lnTo>
                      <a:pt x="268" y="295"/>
                    </a:lnTo>
                    <a:lnTo>
                      <a:pt x="269" y="285"/>
                    </a:lnTo>
                    <a:lnTo>
                      <a:pt x="268" y="277"/>
                    </a:lnTo>
                    <a:lnTo>
                      <a:pt x="268" y="277"/>
                    </a:lnTo>
                    <a:lnTo>
                      <a:pt x="264" y="268"/>
                    </a:lnTo>
                    <a:lnTo>
                      <a:pt x="258" y="259"/>
                    </a:lnTo>
                    <a:lnTo>
                      <a:pt x="195" y="198"/>
                    </a:lnTo>
                    <a:lnTo>
                      <a:pt x="195" y="198"/>
                    </a:lnTo>
                    <a:lnTo>
                      <a:pt x="188" y="190"/>
                    </a:lnTo>
                    <a:lnTo>
                      <a:pt x="179" y="185"/>
                    </a:lnTo>
                    <a:lnTo>
                      <a:pt x="170" y="183"/>
                    </a:lnTo>
                    <a:lnTo>
                      <a:pt x="162" y="182"/>
                    </a:lnTo>
                    <a:lnTo>
                      <a:pt x="162" y="182"/>
                    </a:lnTo>
                    <a:lnTo>
                      <a:pt x="152" y="183"/>
                    </a:lnTo>
                    <a:lnTo>
                      <a:pt x="143" y="185"/>
                    </a:lnTo>
                    <a:lnTo>
                      <a:pt x="136" y="190"/>
                    </a:lnTo>
                    <a:lnTo>
                      <a:pt x="127" y="198"/>
                    </a:lnTo>
                    <a:lnTo>
                      <a:pt x="65" y="259"/>
                    </a:lnTo>
                    <a:lnTo>
                      <a:pt x="65" y="259"/>
                    </a:lnTo>
                    <a:lnTo>
                      <a:pt x="58" y="268"/>
                    </a:lnTo>
                    <a:lnTo>
                      <a:pt x="54" y="278"/>
                    </a:lnTo>
                    <a:lnTo>
                      <a:pt x="54" y="278"/>
                    </a:lnTo>
                    <a:lnTo>
                      <a:pt x="53" y="287"/>
                    </a:lnTo>
                    <a:lnTo>
                      <a:pt x="54" y="295"/>
                    </a:lnTo>
                    <a:lnTo>
                      <a:pt x="54" y="295"/>
                    </a:lnTo>
                    <a:lnTo>
                      <a:pt x="57" y="300"/>
                    </a:lnTo>
                    <a:lnTo>
                      <a:pt x="59" y="304"/>
                    </a:lnTo>
                    <a:lnTo>
                      <a:pt x="63" y="306"/>
                    </a:lnTo>
                    <a:lnTo>
                      <a:pt x="67" y="310"/>
                    </a:lnTo>
                    <a:lnTo>
                      <a:pt x="67" y="310"/>
                    </a:lnTo>
                    <a:lnTo>
                      <a:pt x="75" y="314"/>
                    </a:lnTo>
                    <a:lnTo>
                      <a:pt x="85" y="315"/>
                    </a:lnTo>
                    <a:lnTo>
                      <a:pt x="114" y="315"/>
                    </a:lnTo>
                    <a:lnTo>
                      <a:pt x="114" y="335"/>
                    </a:lnTo>
                    <a:lnTo>
                      <a:pt x="114" y="335"/>
                    </a:lnTo>
                    <a:lnTo>
                      <a:pt x="101" y="334"/>
                    </a:lnTo>
                    <a:lnTo>
                      <a:pt x="90" y="331"/>
                    </a:lnTo>
                    <a:lnTo>
                      <a:pt x="79" y="327"/>
                    </a:lnTo>
                    <a:lnTo>
                      <a:pt x="69" y="324"/>
                    </a:lnTo>
                    <a:lnTo>
                      <a:pt x="59" y="319"/>
                    </a:lnTo>
                    <a:lnTo>
                      <a:pt x="49" y="313"/>
                    </a:lnTo>
                    <a:lnTo>
                      <a:pt x="41" y="306"/>
                    </a:lnTo>
                    <a:lnTo>
                      <a:pt x="33" y="300"/>
                    </a:lnTo>
                    <a:lnTo>
                      <a:pt x="26" y="292"/>
                    </a:lnTo>
                    <a:lnTo>
                      <a:pt x="20" y="284"/>
                    </a:lnTo>
                    <a:lnTo>
                      <a:pt x="13" y="275"/>
                    </a:lnTo>
                    <a:lnTo>
                      <a:pt x="8" y="267"/>
                    </a:lnTo>
                    <a:lnTo>
                      <a:pt x="5" y="257"/>
                    </a:lnTo>
                    <a:lnTo>
                      <a:pt x="2" y="248"/>
                    </a:lnTo>
                    <a:lnTo>
                      <a:pt x="1" y="237"/>
                    </a:lnTo>
                    <a:lnTo>
                      <a:pt x="0" y="227"/>
                    </a:lnTo>
                    <a:lnTo>
                      <a:pt x="0" y="227"/>
                    </a:lnTo>
                    <a:lnTo>
                      <a:pt x="0" y="227"/>
                    </a:lnTo>
                    <a:lnTo>
                      <a:pt x="1" y="219"/>
                    </a:lnTo>
                    <a:lnTo>
                      <a:pt x="2" y="209"/>
                    </a:lnTo>
                    <a:lnTo>
                      <a:pt x="5" y="200"/>
                    </a:lnTo>
                    <a:lnTo>
                      <a:pt x="7" y="191"/>
                    </a:lnTo>
                    <a:lnTo>
                      <a:pt x="12" y="183"/>
                    </a:lnTo>
                    <a:lnTo>
                      <a:pt x="16" y="175"/>
                    </a:lnTo>
                    <a:lnTo>
                      <a:pt x="22" y="167"/>
                    </a:lnTo>
                    <a:lnTo>
                      <a:pt x="28" y="161"/>
                    </a:lnTo>
                    <a:lnTo>
                      <a:pt x="36" y="153"/>
                    </a:lnTo>
                    <a:lnTo>
                      <a:pt x="43" y="147"/>
                    </a:lnTo>
                    <a:lnTo>
                      <a:pt x="50" y="141"/>
                    </a:lnTo>
                    <a:lnTo>
                      <a:pt x="59" y="136"/>
                    </a:lnTo>
                    <a:lnTo>
                      <a:pt x="69" y="132"/>
                    </a:lnTo>
                    <a:lnTo>
                      <a:pt x="79" y="127"/>
                    </a:lnTo>
                    <a:lnTo>
                      <a:pt x="89" y="125"/>
                    </a:lnTo>
                    <a:lnTo>
                      <a:pt x="99" y="122"/>
                    </a:lnTo>
                    <a:lnTo>
                      <a:pt x="99" y="122"/>
                    </a:lnTo>
                    <a:lnTo>
                      <a:pt x="99" y="118"/>
                    </a:lnTo>
                    <a:lnTo>
                      <a:pt x="99" y="118"/>
                    </a:lnTo>
                    <a:lnTo>
                      <a:pt x="100" y="107"/>
                    </a:lnTo>
                    <a:lnTo>
                      <a:pt x="101" y="95"/>
                    </a:lnTo>
                    <a:lnTo>
                      <a:pt x="105" y="84"/>
                    </a:lnTo>
                    <a:lnTo>
                      <a:pt x="110" y="73"/>
                    </a:lnTo>
                    <a:lnTo>
                      <a:pt x="116" y="63"/>
                    </a:lnTo>
                    <a:lnTo>
                      <a:pt x="123" y="53"/>
                    </a:lnTo>
                    <a:lnTo>
                      <a:pt x="131" y="43"/>
                    </a:lnTo>
                    <a:lnTo>
                      <a:pt x="141" y="36"/>
                    </a:lnTo>
                    <a:lnTo>
                      <a:pt x="151" y="27"/>
                    </a:lnTo>
                    <a:lnTo>
                      <a:pt x="161" y="21"/>
                    </a:lnTo>
                    <a:lnTo>
                      <a:pt x="173" y="15"/>
                    </a:lnTo>
                    <a:lnTo>
                      <a:pt x="185" y="10"/>
                    </a:lnTo>
                    <a:lnTo>
                      <a:pt x="198" y="6"/>
                    </a:lnTo>
                    <a:lnTo>
                      <a:pt x="211" y="2"/>
                    </a:lnTo>
                    <a:lnTo>
                      <a:pt x="226" y="1"/>
                    </a:lnTo>
                    <a:lnTo>
                      <a:pt x="240" y="0"/>
                    </a:lnTo>
                    <a:lnTo>
                      <a:pt x="240" y="0"/>
                    </a:lnTo>
                    <a:lnTo>
                      <a:pt x="255" y="1"/>
                    </a:lnTo>
                    <a:lnTo>
                      <a:pt x="268" y="2"/>
                    </a:lnTo>
                    <a:lnTo>
                      <a:pt x="282" y="6"/>
                    </a:lnTo>
                    <a:lnTo>
                      <a:pt x="295" y="10"/>
                    </a:lnTo>
                    <a:lnTo>
                      <a:pt x="308" y="15"/>
                    </a:lnTo>
                    <a:lnTo>
                      <a:pt x="319" y="21"/>
                    </a:lnTo>
                    <a:lnTo>
                      <a:pt x="330" y="27"/>
                    </a:lnTo>
                    <a:lnTo>
                      <a:pt x="340" y="36"/>
                    </a:lnTo>
                    <a:lnTo>
                      <a:pt x="348" y="43"/>
                    </a:lnTo>
                    <a:lnTo>
                      <a:pt x="357" y="53"/>
                    </a:lnTo>
                    <a:lnTo>
                      <a:pt x="365" y="63"/>
                    </a:lnTo>
                    <a:lnTo>
                      <a:pt x="369" y="73"/>
                    </a:lnTo>
                    <a:lnTo>
                      <a:pt x="374" y="84"/>
                    </a:lnTo>
                    <a:lnTo>
                      <a:pt x="378" y="95"/>
                    </a:lnTo>
                    <a:lnTo>
                      <a:pt x="381" y="107"/>
                    </a:lnTo>
                    <a:lnTo>
                      <a:pt x="381" y="118"/>
                    </a:lnTo>
                    <a:lnTo>
                      <a:pt x="381" y="118"/>
                    </a:lnTo>
                    <a:lnTo>
                      <a:pt x="381" y="122"/>
                    </a:lnTo>
                    <a:lnTo>
                      <a:pt x="381" y="12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ea"/>
                  <a:ea typeface="+mn-ea"/>
                </a:endParaRPr>
              </a:p>
            </p:txBody>
          </p:sp>
          <p:sp>
            <p:nvSpPr>
              <p:cNvPr id="93" name="Freeform 18"/>
              <p:cNvSpPr/>
              <p:nvPr/>
            </p:nvSpPr>
            <p:spPr bwMode="auto">
              <a:xfrm>
                <a:off x="1355705" y="3643325"/>
                <a:ext cx="147638" cy="207963"/>
              </a:xfrm>
              <a:custGeom>
                <a:avLst/>
                <a:gdLst/>
                <a:ahLst/>
                <a:cxnLst>
                  <a:cxn ang="0">
                    <a:pos x="126" y="162"/>
                  </a:cxn>
                  <a:cxn ang="0">
                    <a:pos x="126" y="32"/>
                  </a:cxn>
                  <a:cxn ang="0">
                    <a:pos x="126" y="32"/>
                  </a:cxn>
                  <a:cxn ang="0">
                    <a:pos x="125" y="26"/>
                  </a:cxn>
                  <a:cxn ang="0">
                    <a:pos x="123" y="19"/>
                  </a:cxn>
                  <a:cxn ang="0">
                    <a:pos x="120" y="13"/>
                  </a:cxn>
                  <a:cxn ang="0">
                    <a:pos x="116" y="8"/>
                  </a:cxn>
                  <a:cxn ang="0">
                    <a:pos x="111" y="5"/>
                  </a:cxn>
                  <a:cxn ang="0">
                    <a:pos x="106" y="2"/>
                  </a:cxn>
                  <a:cxn ang="0">
                    <a:pos x="100" y="0"/>
                  </a:cxn>
                  <a:cxn ang="0">
                    <a:pos x="94" y="0"/>
                  </a:cxn>
                  <a:cxn ang="0">
                    <a:pos x="94" y="0"/>
                  </a:cxn>
                  <a:cxn ang="0">
                    <a:pos x="94" y="0"/>
                  </a:cxn>
                  <a:cxn ang="0">
                    <a:pos x="86" y="0"/>
                  </a:cxn>
                  <a:cxn ang="0">
                    <a:pos x="80" y="2"/>
                  </a:cxn>
                  <a:cxn ang="0">
                    <a:pos x="75" y="5"/>
                  </a:cxn>
                  <a:cxn ang="0">
                    <a:pos x="70" y="8"/>
                  </a:cxn>
                  <a:cxn ang="0">
                    <a:pos x="66" y="13"/>
                  </a:cxn>
                  <a:cxn ang="0">
                    <a:pos x="64" y="19"/>
                  </a:cxn>
                  <a:cxn ang="0">
                    <a:pos x="62" y="26"/>
                  </a:cxn>
                  <a:cxn ang="0">
                    <a:pos x="62" y="32"/>
                  </a:cxn>
                  <a:cxn ang="0">
                    <a:pos x="62" y="162"/>
                  </a:cxn>
                  <a:cxn ang="0">
                    <a:pos x="17" y="162"/>
                  </a:cxn>
                  <a:cxn ang="0">
                    <a:pos x="17" y="162"/>
                  </a:cxn>
                  <a:cxn ang="0">
                    <a:pos x="11" y="162"/>
                  </a:cxn>
                  <a:cxn ang="0">
                    <a:pos x="6" y="164"/>
                  </a:cxn>
                  <a:cxn ang="0">
                    <a:pos x="2" y="167"/>
                  </a:cxn>
                  <a:cxn ang="0">
                    <a:pos x="1" y="170"/>
                  </a:cxn>
                  <a:cxn ang="0">
                    <a:pos x="0" y="175"/>
                  </a:cxn>
                  <a:cxn ang="0">
                    <a:pos x="1" y="179"/>
                  </a:cxn>
                  <a:cxn ang="0">
                    <a:pos x="3" y="184"/>
                  </a:cxn>
                  <a:cxn ang="0">
                    <a:pos x="7" y="189"/>
                  </a:cxn>
                  <a:cxn ang="0">
                    <a:pos x="70" y="251"/>
                  </a:cxn>
                  <a:cxn ang="0">
                    <a:pos x="70" y="251"/>
                  </a:cxn>
                  <a:cxn ang="0">
                    <a:pos x="76" y="256"/>
                  </a:cxn>
                  <a:cxn ang="0">
                    <a:pos x="81" y="259"/>
                  </a:cxn>
                  <a:cxn ang="0">
                    <a:pos x="88" y="262"/>
                  </a:cxn>
                  <a:cxn ang="0">
                    <a:pos x="92" y="263"/>
                  </a:cxn>
                  <a:cxn ang="0">
                    <a:pos x="99" y="262"/>
                  </a:cxn>
                  <a:cxn ang="0">
                    <a:pos x="105" y="259"/>
                  </a:cxn>
                  <a:cxn ang="0">
                    <a:pos x="110" y="256"/>
                  </a:cxn>
                  <a:cxn ang="0">
                    <a:pos x="116" y="251"/>
                  </a:cxn>
                  <a:cxn ang="0">
                    <a:pos x="179" y="189"/>
                  </a:cxn>
                  <a:cxn ang="0">
                    <a:pos x="179" y="189"/>
                  </a:cxn>
                  <a:cxn ang="0">
                    <a:pos x="183" y="185"/>
                  </a:cxn>
                  <a:cxn ang="0">
                    <a:pos x="184" y="180"/>
                  </a:cxn>
                  <a:cxn ang="0">
                    <a:pos x="185" y="175"/>
                  </a:cxn>
                  <a:cxn ang="0">
                    <a:pos x="185" y="171"/>
                  </a:cxn>
                  <a:cxn ang="0">
                    <a:pos x="183" y="168"/>
                  </a:cxn>
                  <a:cxn ang="0">
                    <a:pos x="179" y="164"/>
                  </a:cxn>
                  <a:cxn ang="0">
                    <a:pos x="173" y="162"/>
                  </a:cxn>
                  <a:cxn ang="0">
                    <a:pos x="165" y="162"/>
                  </a:cxn>
                  <a:cxn ang="0">
                    <a:pos x="126" y="162"/>
                  </a:cxn>
                </a:cxnLst>
                <a:rect l="0" t="0" r="r" b="b"/>
                <a:pathLst>
                  <a:path w="185" h="263">
                    <a:moveTo>
                      <a:pt x="126" y="162"/>
                    </a:moveTo>
                    <a:lnTo>
                      <a:pt x="126" y="32"/>
                    </a:lnTo>
                    <a:lnTo>
                      <a:pt x="126" y="32"/>
                    </a:lnTo>
                    <a:lnTo>
                      <a:pt x="125" y="26"/>
                    </a:lnTo>
                    <a:lnTo>
                      <a:pt x="123" y="19"/>
                    </a:lnTo>
                    <a:lnTo>
                      <a:pt x="120" y="13"/>
                    </a:lnTo>
                    <a:lnTo>
                      <a:pt x="116" y="8"/>
                    </a:lnTo>
                    <a:lnTo>
                      <a:pt x="111" y="5"/>
                    </a:lnTo>
                    <a:lnTo>
                      <a:pt x="106" y="2"/>
                    </a:lnTo>
                    <a:lnTo>
                      <a:pt x="100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94" y="0"/>
                    </a:lnTo>
                    <a:lnTo>
                      <a:pt x="86" y="0"/>
                    </a:lnTo>
                    <a:lnTo>
                      <a:pt x="80" y="2"/>
                    </a:lnTo>
                    <a:lnTo>
                      <a:pt x="75" y="5"/>
                    </a:lnTo>
                    <a:lnTo>
                      <a:pt x="70" y="8"/>
                    </a:lnTo>
                    <a:lnTo>
                      <a:pt x="66" y="13"/>
                    </a:lnTo>
                    <a:lnTo>
                      <a:pt x="64" y="19"/>
                    </a:lnTo>
                    <a:lnTo>
                      <a:pt x="62" y="26"/>
                    </a:lnTo>
                    <a:lnTo>
                      <a:pt x="62" y="32"/>
                    </a:lnTo>
                    <a:lnTo>
                      <a:pt x="62" y="162"/>
                    </a:lnTo>
                    <a:lnTo>
                      <a:pt x="17" y="162"/>
                    </a:lnTo>
                    <a:lnTo>
                      <a:pt x="17" y="162"/>
                    </a:lnTo>
                    <a:lnTo>
                      <a:pt x="11" y="162"/>
                    </a:lnTo>
                    <a:lnTo>
                      <a:pt x="6" y="164"/>
                    </a:lnTo>
                    <a:lnTo>
                      <a:pt x="2" y="167"/>
                    </a:lnTo>
                    <a:lnTo>
                      <a:pt x="1" y="170"/>
                    </a:lnTo>
                    <a:lnTo>
                      <a:pt x="0" y="175"/>
                    </a:lnTo>
                    <a:lnTo>
                      <a:pt x="1" y="179"/>
                    </a:lnTo>
                    <a:lnTo>
                      <a:pt x="3" y="184"/>
                    </a:lnTo>
                    <a:lnTo>
                      <a:pt x="7" y="189"/>
                    </a:lnTo>
                    <a:lnTo>
                      <a:pt x="70" y="251"/>
                    </a:lnTo>
                    <a:lnTo>
                      <a:pt x="70" y="251"/>
                    </a:lnTo>
                    <a:lnTo>
                      <a:pt x="76" y="256"/>
                    </a:lnTo>
                    <a:lnTo>
                      <a:pt x="81" y="259"/>
                    </a:lnTo>
                    <a:lnTo>
                      <a:pt x="88" y="262"/>
                    </a:lnTo>
                    <a:lnTo>
                      <a:pt x="92" y="263"/>
                    </a:lnTo>
                    <a:lnTo>
                      <a:pt x="99" y="262"/>
                    </a:lnTo>
                    <a:lnTo>
                      <a:pt x="105" y="259"/>
                    </a:lnTo>
                    <a:lnTo>
                      <a:pt x="110" y="256"/>
                    </a:lnTo>
                    <a:lnTo>
                      <a:pt x="116" y="251"/>
                    </a:lnTo>
                    <a:lnTo>
                      <a:pt x="179" y="189"/>
                    </a:lnTo>
                    <a:lnTo>
                      <a:pt x="179" y="189"/>
                    </a:lnTo>
                    <a:lnTo>
                      <a:pt x="183" y="185"/>
                    </a:lnTo>
                    <a:lnTo>
                      <a:pt x="184" y="180"/>
                    </a:lnTo>
                    <a:lnTo>
                      <a:pt x="185" y="175"/>
                    </a:lnTo>
                    <a:lnTo>
                      <a:pt x="185" y="171"/>
                    </a:lnTo>
                    <a:lnTo>
                      <a:pt x="183" y="168"/>
                    </a:lnTo>
                    <a:lnTo>
                      <a:pt x="179" y="164"/>
                    </a:lnTo>
                    <a:lnTo>
                      <a:pt x="173" y="162"/>
                    </a:lnTo>
                    <a:lnTo>
                      <a:pt x="165" y="162"/>
                    </a:lnTo>
                    <a:lnTo>
                      <a:pt x="126" y="16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73" name="组合 72"/>
          <p:cNvGrpSpPr/>
          <p:nvPr/>
        </p:nvGrpSpPr>
        <p:grpSpPr>
          <a:xfrm>
            <a:off x="8538210" y="2562860"/>
            <a:ext cx="862330" cy="861060"/>
            <a:chOff x="14340" y="4036"/>
            <a:chExt cx="1358" cy="1356"/>
          </a:xfrm>
        </p:grpSpPr>
        <p:sp>
          <p:nvSpPr>
            <p:cNvPr id="40" name="稻壳儿小白白(http://dwz.cn/Wu2UP)"/>
            <p:cNvSpPr>
              <a:spLocks noChangeArrowheads="1"/>
            </p:cNvSpPr>
            <p:nvPr/>
          </p:nvSpPr>
          <p:spPr bwMode="auto">
            <a:xfrm flipV="1">
              <a:off x="14340" y="4036"/>
              <a:ext cx="1358" cy="1357"/>
            </a:xfrm>
            <a:prstGeom prst="ellipse">
              <a:avLst/>
            </a:prstGeom>
            <a:noFill/>
            <a:ln w="28575">
              <a:solidFill>
                <a:srgbClr val="3565F5"/>
              </a:solidFill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002B41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ru-RU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grpSp>
          <p:nvGrpSpPr>
            <p:cNvPr id="65" name="组合 64"/>
            <p:cNvGrpSpPr/>
            <p:nvPr/>
          </p:nvGrpSpPr>
          <p:grpSpPr>
            <a:xfrm>
              <a:off x="14642" y="4460"/>
              <a:ext cx="769" cy="625"/>
              <a:chOff x="13110" y="8519"/>
              <a:chExt cx="769" cy="625"/>
            </a:xfrm>
          </p:grpSpPr>
          <p:sp>
            <p:nvSpPr>
              <p:cNvPr id="177" name="Freeform 31"/>
              <p:cNvSpPr/>
              <p:nvPr/>
            </p:nvSpPr>
            <p:spPr bwMode="auto">
              <a:xfrm>
                <a:off x="13110" y="8578"/>
                <a:ext cx="550" cy="566"/>
              </a:xfrm>
              <a:custGeom>
                <a:avLst/>
                <a:gdLst>
                  <a:gd name="T0" fmla="*/ 191 w 240"/>
                  <a:gd name="T1" fmla="*/ 0 h 247"/>
                  <a:gd name="T2" fmla="*/ 49 w 240"/>
                  <a:gd name="T3" fmla="*/ 0 h 247"/>
                  <a:gd name="T4" fmla="*/ 0 w 240"/>
                  <a:gd name="T5" fmla="*/ 49 h 247"/>
                  <a:gd name="T6" fmla="*/ 0 w 240"/>
                  <a:gd name="T7" fmla="*/ 129 h 247"/>
                  <a:gd name="T8" fmla="*/ 49 w 240"/>
                  <a:gd name="T9" fmla="*/ 178 h 247"/>
                  <a:gd name="T10" fmla="*/ 57 w 240"/>
                  <a:gd name="T11" fmla="*/ 178 h 247"/>
                  <a:gd name="T12" fmla="*/ 32 w 240"/>
                  <a:gd name="T13" fmla="*/ 245 h 247"/>
                  <a:gd name="T14" fmla="*/ 121 w 240"/>
                  <a:gd name="T15" fmla="*/ 178 h 247"/>
                  <a:gd name="T16" fmla="*/ 191 w 240"/>
                  <a:gd name="T17" fmla="*/ 178 h 247"/>
                  <a:gd name="T18" fmla="*/ 240 w 240"/>
                  <a:gd name="T19" fmla="*/ 129 h 247"/>
                  <a:gd name="T20" fmla="*/ 240 w 240"/>
                  <a:gd name="T21" fmla="*/ 49 h 247"/>
                  <a:gd name="T22" fmla="*/ 191 w 240"/>
                  <a:gd name="T23" fmla="*/ 0 h 2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40" h="247">
                    <a:moveTo>
                      <a:pt x="191" y="0"/>
                    </a:moveTo>
                    <a:cubicBezTo>
                      <a:pt x="49" y="0"/>
                      <a:pt x="49" y="0"/>
                      <a:pt x="49" y="0"/>
                    </a:cubicBezTo>
                    <a:cubicBezTo>
                      <a:pt x="22" y="0"/>
                      <a:pt x="0" y="22"/>
                      <a:pt x="0" y="49"/>
                    </a:cubicBezTo>
                    <a:cubicBezTo>
                      <a:pt x="0" y="129"/>
                      <a:pt x="0" y="129"/>
                      <a:pt x="0" y="129"/>
                    </a:cubicBezTo>
                    <a:cubicBezTo>
                      <a:pt x="0" y="156"/>
                      <a:pt x="22" y="178"/>
                      <a:pt x="49" y="178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49" y="198"/>
                      <a:pt x="31" y="247"/>
                      <a:pt x="32" y="245"/>
                    </a:cubicBezTo>
                    <a:cubicBezTo>
                      <a:pt x="32" y="244"/>
                      <a:pt x="97" y="196"/>
                      <a:pt x="121" y="178"/>
                    </a:cubicBezTo>
                    <a:cubicBezTo>
                      <a:pt x="191" y="178"/>
                      <a:pt x="191" y="178"/>
                      <a:pt x="191" y="178"/>
                    </a:cubicBezTo>
                    <a:cubicBezTo>
                      <a:pt x="218" y="178"/>
                      <a:pt x="240" y="156"/>
                      <a:pt x="240" y="129"/>
                    </a:cubicBezTo>
                    <a:cubicBezTo>
                      <a:pt x="240" y="49"/>
                      <a:pt x="240" y="49"/>
                      <a:pt x="240" y="49"/>
                    </a:cubicBezTo>
                    <a:cubicBezTo>
                      <a:pt x="240" y="22"/>
                      <a:pt x="218" y="0"/>
                      <a:pt x="191" y="0"/>
                    </a:cubicBezTo>
                    <a:close/>
                  </a:path>
                </a:pathLst>
              </a:custGeom>
              <a:solidFill>
                <a:srgbClr val="356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  <p:sp>
            <p:nvSpPr>
              <p:cNvPr id="178" name="Freeform 32"/>
              <p:cNvSpPr/>
              <p:nvPr/>
            </p:nvSpPr>
            <p:spPr bwMode="auto">
              <a:xfrm>
                <a:off x="13483" y="8519"/>
                <a:ext cx="397" cy="463"/>
              </a:xfrm>
              <a:custGeom>
                <a:avLst/>
                <a:gdLst>
                  <a:gd name="T0" fmla="*/ 133 w 173"/>
                  <a:gd name="T1" fmla="*/ 0 h 202"/>
                  <a:gd name="T2" fmla="*/ 18 w 173"/>
                  <a:gd name="T3" fmla="*/ 0 h 202"/>
                  <a:gd name="T4" fmla="*/ 0 w 173"/>
                  <a:gd name="T5" fmla="*/ 5 h 202"/>
                  <a:gd name="T6" fmla="*/ 33 w 173"/>
                  <a:gd name="T7" fmla="*/ 5 h 202"/>
                  <a:gd name="T8" fmla="*/ 89 w 173"/>
                  <a:gd name="T9" fmla="*/ 61 h 202"/>
                  <a:gd name="T10" fmla="*/ 89 w 173"/>
                  <a:gd name="T11" fmla="*/ 151 h 202"/>
                  <a:gd name="T12" fmla="*/ 89 w 173"/>
                  <a:gd name="T13" fmla="*/ 156 h 202"/>
                  <a:gd name="T14" fmla="*/ 148 w 173"/>
                  <a:gd name="T15" fmla="*/ 201 h 202"/>
                  <a:gd name="T16" fmla="*/ 127 w 173"/>
                  <a:gd name="T17" fmla="*/ 145 h 202"/>
                  <a:gd name="T18" fmla="*/ 133 w 173"/>
                  <a:gd name="T19" fmla="*/ 145 h 202"/>
                  <a:gd name="T20" fmla="*/ 173 w 173"/>
                  <a:gd name="T21" fmla="*/ 105 h 202"/>
                  <a:gd name="T22" fmla="*/ 173 w 173"/>
                  <a:gd name="T23" fmla="*/ 41 h 202"/>
                  <a:gd name="T24" fmla="*/ 133 w 173"/>
                  <a:gd name="T25" fmla="*/ 0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73" h="202">
                    <a:moveTo>
                      <a:pt x="133" y="0"/>
                    </a:moveTo>
                    <a:cubicBezTo>
                      <a:pt x="18" y="0"/>
                      <a:pt x="18" y="0"/>
                      <a:pt x="18" y="0"/>
                    </a:cubicBezTo>
                    <a:cubicBezTo>
                      <a:pt x="11" y="0"/>
                      <a:pt x="5" y="2"/>
                      <a:pt x="0" y="5"/>
                    </a:cubicBezTo>
                    <a:cubicBezTo>
                      <a:pt x="33" y="5"/>
                      <a:pt x="33" y="5"/>
                      <a:pt x="33" y="5"/>
                    </a:cubicBezTo>
                    <a:cubicBezTo>
                      <a:pt x="64" y="5"/>
                      <a:pt x="89" y="30"/>
                      <a:pt x="89" y="61"/>
                    </a:cubicBezTo>
                    <a:cubicBezTo>
                      <a:pt x="89" y="151"/>
                      <a:pt x="89" y="151"/>
                      <a:pt x="89" y="151"/>
                    </a:cubicBezTo>
                    <a:cubicBezTo>
                      <a:pt x="89" y="153"/>
                      <a:pt x="89" y="154"/>
                      <a:pt x="89" y="156"/>
                    </a:cubicBezTo>
                    <a:cubicBezTo>
                      <a:pt x="113" y="174"/>
                      <a:pt x="148" y="200"/>
                      <a:pt x="148" y="201"/>
                    </a:cubicBezTo>
                    <a:cubicBezTo>
                      <a:pt x="148" y="202"/>
                      <a:pt x="133" y="162"/>
                      <a:pt x="127" y="145"/>
                    </a:cubicBezTo>
                    <a:cubicBezTo>
                      <a:pt x="133" y="145"/>
                      <a:pt x="133" y="145"/>
                      <a:pt x="133" y="145"/>
                    </a:cubicBezTo>
                    <a:cubicBezTo>
                      <a:pt x="155" y="145"/>
                      <a:pt x="173" y="127"/>
                      <a:pt x="173" y="105"/>
                    </a:cubicBezTo>
                    <a:cubicBezTo>
                      <a:pt x="173" y="41"/>
                      <a:pt x="173" y="41"/>
                      <a:pt x="173" y="41"/>
                    </a:cubicBezTo>
                    <a:cubicBezTo>
                      <a:pt x="173" y="18"/>
                      <a:pt x="155" y="0"/>
                      <a:pt x="133" y="0"/>
                    </a:cubicBezTo>
                    <a:close/>
                  </a:path>
                </a:pathLst>
              </a:custGeom>
              <a:solidFill>
                <a:srgbClr val="3565F5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 dirty="0">
                  <a:latin typeface="+mn-ea"/>
                  <a:ea typeface="+mn-ea"/>
                </a:endParaRPr>
              </a:p>
            </p:txBody>
          </p:sp>
        </p:grpSp>
      </p:grpSp>
      <p:grpSp>
        <p:nvGrpSpPr>
          <p:cNvPr id="72" name="组合 71"/>
          <p:cNvGrpSpPr/>
          <p:nvPr/>
        </p:nvGrpSpPr>
        <p:grpSpPr>
          <a:xfrm>
            <a:off x="10337165" y="2562860"/>
            <a:ext cx="862330" cy="861060"/>
            <a:chOff x="16280" y="4036"/>
            <a:chExt cx="1358" cy="1356"/>
          </a:xfrm>
        </p:grpSpPr>
        <p:sp>
          <p:nvSpPr>
            <p:cNvPr id="52" name="稻壳儿小白白(http://dwz.cn/Wu2UP)"/>
            <p:cNvSpPr>
              <a:spLocks noChangeArrowheads="1"/>
            </p:cNvSpPr>
            <p:nvPr/>
          </p:nvSpPr>
          <p:spPr bwMode="auto">
            <a:xfrm flipV="1">
              <a:off x="16280" y="4036"/>
              <a:ext cx="1358" cy="1357"/>
            </a:xfrm>
            <a:prstGeom prst="ellipse">
              <a:avLst/>
            </a:prstGeom>
            <a:noFill/>
            <a:ln w="28575">
              <a:solidFill>
                <a:srgbClr val="3565F5"/>
              </a:solidFill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002B41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ru-RU" altLang="en-US" sz="280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Arial" panose="020B0604020202020204" pitchFamily="34" charset="0"/>
              </a:endParaRPr>
            </a:p>
          </p:txBody>
        </p:sp>
        <p:sp>
          <p:nvSpPr>
            <p:cNvPr id="66" name="Freeform 31"/>
            <p:cNvSpPr/>
            <p:nvPr/>
          </p:nvSpPr>
          <p:spPr bwMode="auto">
            <a:xfrm>
              <a:off x="16676" y="4414"/>
              <a:ext cx="602" cy="600"/>
            </a:xfrm>
            <a:custGeom>
              <a:avLst/>
              <a:gdLst/>
              <a:ahLst/>
              <a:cxnLst>
                <a:cxn ang="0">
                  <a:pos x="253" y="201"/>
                </a:cxn>
                <a:cxn ang="0">
                  <a:pos x="250" y="212"/>
                </a:cxn>
                <a:cxn ang="0">
                  <a:pos x="214" y="246"/>
                </a:cxn>
                <a:cxn ang="0">
                  <a:pos x="208" y="252"/>
                </a:cxn>
                <a:cxn ang="0">
                  <a:pos x="201" y="254"/>
                </a:cxn>
                <a:cxn ang="0">
                  <a:pos x="199" y="254"/>
                </a:cxn>
                <a:cxn ang="0">
                  <a:pos x="195" y="254"/>
                </a:cxn>
                <a:cxn ang="0">
                  <a:pos x="179" y="252"/>
                </a:cxn>
                <a:cxn ang="0">
                  <a:pos x="150" y="245"/>
                </a:cxn>
                <a:cxn ang="0">
                  <a:pos x="134" y="236"/>
                </a:cxn>
                <a:cxn ang="0">
                  <a:pos x="114" y="223"/>
                </a:cxn>
                <a:cxn ang="0">
                  <a:pos x="69" y="187"/>
                </a:cxn>
                <a:cxn ang="0">
                  <a:pos x="52" y="169"/>
                </a:cxn>
                <a:cxn ang="0">
                  <a:pos x="38" y="150"/>
                </a:cxn>
                <a:cxn ang="0">
                  <a:pos x="18" y="120"/>
                </a:cxn>
                <a:cxn ang="0">
                  <a:pos x="11" y="105"/>
                </a:cxn>
                <a:cxn ang="0">
                  <a:pos x="7" y="92"/>
                </a:cxn>
                <a:cxn ang="0">
                  <a:pos x="1" y="72"/>
                </a:cxn>
                <a:cxn ang="0">
                  <a:pos x="0" y="60"/>
                </a:cxn>
                <a:cxn ang="0">
                  <a:pos x="1" y="54"/>
                </a:cxn>
                <a:cxn ang="0">
                  <a:pos x="3" y="47"/>
                </a:cxn>
                <a:cxn ang="0">
                  <a:pos x="43" y="5"/>
                </a:cxn>
                <a:cxn ang="0">
                  <a:pos x="47" y="2"/>
                </a:cxn>
                <a:cxn ang="0">
                  <a:pos x="52" y="0"/>
                </a:cxn>
                <a:cxn ang="0">
                  <a:pos x="58" y="4"/>
                </a:cxn>
                <a:cxn ang="0">
                  <a:pos x="63" y="7"/>
                </a:cxn>
                <a:cxn ang="0">
                  <a:pos x="92" y="62"/>
                </a:cxn>
                <a:cxn ang="0">
                  <a:pos x="92" y="72"/>
                </a:cxn>
                <a:cxn ang="0">
                  <a:pos x="90" y="76"/>
                </a:cxn>
                <a:cxn ang="0">
                  <a:pos x="76" y="94"/>
                </a:cxn>
                <a:cxn ang="0">
                  <a:pos x="74" y="96"/>
                </a:cxn>
                <a:cxn ang="0">
                  <a:pos x="74" y="98"/>
                </a:cxn>
                <a:cxn ang="0">
                  <a:pos x="79" y="110"/>
                </a:cxn>
                <a:cxn ang="0">
                  <a:pos x="88" y="125"/>
                </a:cxn>
                <a:cxn ang="0">
                  <a:pos x="96" y="136"/>
                </a:cxn>
                <a:cxn ang="0">
                  <a:pos x="108" y="147"/>
                </a:cxn>
                <a:cxn ang="0">
                  <a:pos x="128" y="167"/>
                </a:cxn>
                <a:cxn ang="0">
                  <a:pos x="145" y="176"/>
                </a:cxn>
                <a:cxn ang="0">
                  <a:pos x="154" y="181"/>
                </a:cxn>
                <a:cxn ang="0">
                  <a:pos x="157" y="181"/>
                </a:cxn>
                <a:cxn ang="0">
                  <a:pos x="159" y="181"/>
                </a:cxn>
                <a:cxn ang="0">
                  <a:pos x="177" y="165"/>
                </a:cxn>
                <a:cxn ang="0">
                  <a:pos x="181" y="161"/>
                </a:cxn>
                <a:cxn ang="0">
                  <a:pos x="188" y="159"/>
                </a:cxn>
                <a:cxn ang="0">
                  <a:pos x="195" y="161"/>
                </a:cxn>
                <a:cxn ang="0">
                  <a:pos x="248" y="192"/>
                </a:cxn>
                <a:cxn ang="0">
                  <a:pos x="253" y="201"/>
                </a:cxn>
              </a:cxnLst>
              <a:rect l="0" t="0" r="r" b="b"/>
              <a:pathLst>
                <a:path w="253" h="254">
                  <a:moveTo>
                    <a:pt x="253" y="201"/>
                  </a:moveTo>
                  <a:lnTo>
                    <a:pt x="253" y="201"/>
                  </a:lnTo>
                  <a:lnTo>
                    <a:pt x="253" y="207"/>
                  </a:lnTo>
                  <a:lnTo>
                    <a:pt x="250" y="212"/>
                  </a:lnTo>
                  <a:lnTo>
                    <a:pt x="214" y="246"/>
                  </a:lnTo>
                  <a:lnTo>
                    <a:pt x="214" y="246"/>
                  </a:lnTo>
                  <a:lnTo>
                    <a:pt x="208" y="252"/>
                  </a:lnTo>
                  <a:lnTo>
                    <a:pt x="208" y="252"/>
                  </a:lnTo>
                  <a:lnTo>
                    <a:pt x="201" y="254"/>
                  </a:lnTo>
                  <a:lnTo>
                    <a:pt x="201" y="254"/>
                  </a:lnTo>
                  <a:lnTo>
                    <a:pt x="199" y="254"/>
                  </a:lnTo>
                  <a:lnTo>
                    <a:pt x="199" y="254"/>
                  </a:lnTo>
                  <a:lnTo>
                    <a:pt x="195" y="254"/>
                  </a:lnTo>
                  <a:lnTo>
                    <a:pt x="195" y="254"/>
                  </a:lnTo>
                  <a:lnTo>
                    <a:pt x="179" y="252"/>
                  </a:lnTo>
                  <a:lnTo>
                    <a:pt x="179" y="252"/>
                  </a:lnTo>
                  <a:lnTo>
                    <a:pt x="166" y="250"/>
                  </a:lnTo>
                  <a:lnTo>
                    <a:pt x="150" y="245"/>
                  </a:lnTo>
                  <a:lnTo>
                    <a:pt x="150" y="245"/>
                  </a:lnTo>
                  <a:lnTo>
                    <a:pt x="134" y="236"/>
                  </a:lnTo>
                  <a:lnTo>
                    <a:pt x="114" y="223"/>
                  </a:lnTo>
                  <a:lnTo>
                    <a:pt x="114" y="223"/>
                  </a:lnTo>
                  <a:lnTo>
                    <a:pt x="92" y="207"/>
                  </a:lnTo>
                  <a:lnTo>
                    <a:pt x="69" y="187"/>
                  </a:lnTo>
                  <a:lnTo>
                    <a:pt x="69" y="187"/>
                  </a:lnTo>
                  <a:lnTo>
                    <a:pt x="52" y="169"/>
                  </a:lnTo>
                  <a:lnTo>
                    <a:pt x="38" y="150"/>
                  </a:lnTo>
                  <a:lnTo>
                    <a:pt x="38" y="150"/>
                  </a:lnTo>
                  <a:lnTo>
                    <a:pt x="27" y="134"/>
                  </a:lnTo>
                  <a:lnTo>
                    <a:pt x="18" y="120"/>
                  </a:lnTo>
                  <a:lnTo>
                    <a:pt x="18" y="120"/>
                  </a:lnTo>
                  <a:lnTo>
                    <a:pt x="11" y="105"/>
                  </a:lnTo>
                  <a:lnTo>
                    <a:pt x="7" y="92"/>
                  </a:lnTo>
                  <a:lnTo>
                    <a:pt x="7" y="92"/>
                  </a:lnTo>
                  <a:lnTo>
                    <a:pt x="1" y="72"/>
                  </a:lnTo>
                  <a:lnTo>
                    <a:pt x="1" y="72"/>
                  </a:lnTo>
                  <a:lnTo>
                    <a:pt x="0" y="60"/>
                  </a:lnTo>
                  <a:lnTo>
                    <a:pt x="0" y="60"/>
                  </a:lnTo>
                  <a:lnTo>
                    <a:pt x="1" y="54"/>
                  </a:lnTo>
                  <a:lnTo>
                    <a:pt x="1" y="54"/>
                  </a:lnTo>
                  <a:lnTo>
                    <a:pt x="3" y="47"/>
                  </a:lnTo>
                  <a:lnTo>
                    <a:pt x="3" y="47"/>
                  </a:lnTo>
                  <a:lnTo>
                    <a:pt x="7" y="40"/>
                  </a:lnTo>
                  <a:lnTo>
                    <a:pt x="43" y="5"/>
                  </a:lnTo>
                  <a:lnTo>
                    <a:pt x="43" y="5"/>
                  </a:lnTo>
                  <a:lnTo>
                    <a:pt x="47" y="2"/>
                  </a:lnTo>
                  <a:lnTo>
                    <a:pt x="52" y="0"/>
                  </a:lnTo>
                  <a:lnTo>
                    <a:pt x="52" y="0"/>
                  </a:lnTo>
                  <a:lnTo>
                    <a:pt x="56" y="2"/>
                  </a:lnTo>
                  <a:lnTo>
                    <a:pt x="58" y="4"/>
                  </a:lnTo>
                  <a:lnTo>
                    <a:pt x="58" y="4"/>
                  </a:lnTo>
                  <a:lnTo>
                    <a:pt x="63" y="7"/>
                  </a:lnTo>
                  <a:lnTo>
                    <a:pt x="92" y="62"/>
                  </a:lnTo>
                  <a:lnTo>
                    <a:pt x="92" y="62"/>
                  </a:lnTo>
                  <a:lnTo>
                    <a:pt x="92" y="67"/>
                  </a:lnTo>
                  <a:lnTo>
                    <a:pt x="92" y="72"/>
                  </a:lnTo>
                  <a:lnTo>
                    <a:pt x="92" y="72"/>
                  </a:lnTo>
                  <a:lnTo>
                    <a:pt x="90" y="76"/>
                  </a:lnTo>
                  <a:lnTo>
                    <a:pt x="88" y="80"/>
                  </a:lnTo>
                  <a:lnTo>
                    <a:pt x="76" y="94"/>
                  </a:lnTo>
                  <a:lnTo>
                    <a:pt x="76" y="94"/>
                  </a:lnTo>
                  <a:lnTo>
                    <a:pt x="74" y="96"/>
                  </a:lnTo>
                  <a:lnTo>
                    <a:pt x="74" y="96"/>
                  </a:lnTo>
                  <a:lnTo>
                    <a:pt x="74" y="98"/>
                  </a:lnTo>
                  <a:lnTo>
                    <a:pt x="74" y="98"/>
                  </a:lnTo>
                  <a:lnTo>
                    <a:pt x="79" y="110"/>
                  </a:lnTo>
                  <a:lnTo>
                    <a:pt x="79" y="110"/>
                  </a:lnTo>
                  <a:lnTo>
                    <a:pt x="88" y="125"/>
                  </a:lnTo>
                  <a:lnTo>
                    <a:pt x="88" y="125"/>
                  </a:lnTo>
                  <a:lnTo>
                    <a:pt x="96" y="136"/>
                  </a:lnTo>
                  <a:lnTo>
                    <a:pt x="108" y="147"/>
                  </a:lnTo>
                  <a:lnTo>
                    <a:pt x="108" y="147"/>
                  </a:lnTo>
                  <a:lnTo>
                    <a:pt x="119" y="158"/>
                  </a:lnTo>
                  <a:lnTo>
                    <a:pt x="128" y="167"/>
                  </a:lnTo>
                  <a:lnTo>
                    <a:pt x="128" y="167"/>
                  </a:lnTo>
                  <a:lnTo>
                    <a:pt x="145" y="176"/>
                  </a:lnTo>
                  <a:lnTo>
                    <a:pt x="145" y="176"/>
                  </a:lnTo>
                  <a:lnTo>
                    <a:pt x="154" y="181"/>
                  </a:lnTo>
                  <a:lnTo>
                    <a:pt x="157" y="181"/>
                  </a:lnTo>
                  <a:lnTo>
                    <a:pt x="157" y="181"/>
                  </a:lnTo>
                  <a:lnTo>
                    <a:pt x="159" y="181"/>
                  </a:lnTo>
                  <a:lnTo>
                    <a:pt x="159" y="181"/>
                  </a:lnTo>
                  <a:lnTo>
                    <a:pt x="161" y="179"/>
                  </a:lnTo>
                  <a:lnTo>
                    <a:pt x="177" y="165"/>
                  </a:lnTo>
                  <a:lnTo>
                    <a:pt x="177" y="165"/>
                  </a:lnTo>
                  <a:lnTo>
                    <a:pt x="181" y="161"/>
                  </a:lnTo>
                  <a:lnTo>
                    <a:pt x="188" y="159"/>
                  </a:lnTo>
                  <a:lnTo>
                    <a:pt x="188" y="159"/>
                  </a:lnTo>
                  <a:lnTo>
                    <a:pt x="195" y="161"/>
                  </a:lnTo>
                  <a:lnTo>
                    <a:pt x="195" y="161"/>
                  </a:lnTo>
                  <a:lnTo>
                    <a:pt x="248" y="192"/>
                  </a:lnTo>
                  <a:lnTo>
                    <a:pt x="248" y="192"/>
                  </a:lnTo>
                  <a:lnTo>
                    <a:pt x="252" y="196"/>
                  </a:lnTo>
                  <a:lnTo>
                    <a:pt x="253" y="201"/>
                  </a:lnTo>
                  <a:lnTo>
                    <a:pt x="253" y="201"/>
                  </a:lnTo>
                  <a:close/>
                </a:path>
              </a:pathLst>
            </a:custGeom>
            <a:solidFill>
              <a:srgbClr val="3565F5"/>
            </a:solidFill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pic>
        <p:nvPicPr>
          <p:cNvPr id="67" name="图片 66" descr="区块链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00" y="3126105"/>
            <a:ext cx="4464685" cy="3051810"/>
          </a:xfrm>
          <a:prstGeom prst="rect">
            <a:avLst/>
          </a:prstGeom>
        </p:spPr>
      </p:pic>
      <p:grpSp>
        <p:nvGrpSpPr>
          <p:cNvPr id="5" name="组合 4"/>
          <p:cNvGrpSpPr/>
          <p:nvPr/>
        </p:nvGrpSpPr>
        <p:grpSpPr>
          <a:xfrm>
            <a:off x="1710055" y="4279265"/>
            <a:ext cx="1161415" cy="561975"/>
            <a:chOff x="2812" y="3151"/>
            <a:chExt cx="1829" cy="885"/>
          </a:xfrm>
        </p:grpSpPr>
        <p:sp>
          <p:nvSpPr>
            <p:cNvPr id="3" name="圆角矩形 2"/>
            <p:cNvSpPr/>
            <p:nvPr/>
          </p:nvSpPr>
          <p:spPr>
            <a:xfrm>
              <a:off x="2812" y="3151"/>
              <a:ext cx="1829" cy="885"/>
            </a:xfrm>
            <a:prstGeom prst="roundRect">
              <a:avLst/>
            </a:prstGeom>
            <a:solidFill>
              <a:srgbClr val="0A2C55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043" y="3304"/>
              <a:ext cx="136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区块链</a:t>
              </a: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5123180" y="2796540"/>
            <a:ext cx="488950" cy="457200"/>
            <a:chOff x="8433" y="5618"/>
            <a:chExt cx="770" cy="720"/>
          </a:xfrm>
          <a:solidFill>
            <a:srgbClr val="3565F5"/>
          </a:solidFill>
        </p:grpSpPr>
        <p:sp>
          <p:nvSpPr>
            <p:cNvPr id="109" name="AutoShape 110"/>
            <p:cNvSpPr/>
            <p:nvPr/>
          </p:nvSpPr>
          <p:spPr bwMode="auto">
            <a:xfrm>
              <a:off x="8528" y="5713"/>
              <a:ext cx="577" cy="385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699" y="20255"/>
                  </a:moveTo>
                  <a:lnTo>
                    <a:pt x="899" y="20255"/>
                  </a:lnTo>
                  <a:lnTo>
                    <a:pt x="899" y="1350"/>
                  </a:lnTo>
                  <a:lnTo>
                    <a:pt x="20699" y="1350"/>
                  </a:lnTo>
                  <a:cubicBezTo>
                    <a:pt x="20699" y="1350"/>
                    <a:pt x="20699" y="20255"/>
                    <a:pt x="20699" y="20255"/>
                  </a:cubicBezTo>
                  <a:close/>
                  <a:moveTo>
                    <a:pt x="20699" y="0"/>
                  </a:moveTo>
                  <a:lnTo>
                    <a:pt x="899" y="5"/>
                  </a:lnTo>
                  <a:cubicBezTo>
                    <a:pt x="402" y="5"/>
                    <a:pt x="0" y="603"/>
                    <a:pt x="0" y="1350"/>
                  </a:cubicBezTo>
                  <a:lnTo>
                    <a:pt x="0" y="20249"/>
                  </a:lnTo>
                  <a:cubicBezTo>
                    <a:pt x="0" y="20996"/>
                    <a:pt x="402" y="21599"/>
                    <a:pt x="899" y="21599"/>
                  </a:cubicBezTo>
                  <a:lnTo>
                    <a:pt x="20699" y="21599"/>
                  </a:lnTo>
                  <a:cubicBezTo>
                    <a:pt x="21197" y="21599"/>
                    <a:pt x="21600" y="20996"/>
                    <a:pt x="21600" y="20249"/>
                  </a:cubicBezTo>
                  <a:lnTo>
                    <a:pt x="21600" y="1350"/>
                  </a:lnTo>
                  <a:cubicBezTo>
                    <a:pt x="21600" y="603"/>
                    <a:pt x="21197" y="0"/>
                    <a:pt x="20699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  <p:sp>
          <p:nvSpPr>
            <p:cNvPr id="9" name="AutoShape 111"/>
            <p:cNvSpPr/>
            <p:nvPr/>
          </p:nvSpPr>
          <p:spPr bwMode="auto">
            <a:xfrm>
              <a:off x="8433" y="5618"/>
              <a:ext cx="770" cy="720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20249" y="16562"/>
                  </a:moveTo>
                  <a:cubicBezTo>
                    <a:pt x="20249" y="16959"/>
                    <a:pt x="19946" y="17282"/>
                    <a:pt x="19575" y="17282"/>
                  </a:cubicBezTo>
                  <a:lnTo>
                    <a:pt x="13499" y="17282"/>
                  </a:lnTo>
                  <a:lnTo>
                    <a:pt x="8099" y="17282"/>
                  </a:lnTo>
                  <a:lnTo>
                    <a:pt x="2024" y="17282"/>
                  </a:lnTo>
                  <a:cubicBezTo>
                    <a:pt x="1651" y="17282"/>
                    <a:pt x="1349" y="16959"/>
                    <a:pt x="1349" y="16562"/>
                  </a:cubicBezTo>
                  <a:lnTo>
                    <a:pt x="1349" y="2160"/>
                  </a:lnTo>
                  <a:cubicBezTo>
                    <a:pt x="1349" y="1762"/>
                    <a:pt x="1651" y="1440"/>
                    <a:pt x="2024" y="1440"/>
                  </a:cubicBezTo>
                  <a:lnTo>
                    <a:pt x="19575" y="1440"/>
                  </a:lnTo>
                  <a:cubicBezTo>
                    <a:pt x="19946" y="1440"/>
                    <a:pt x="20249" y="1762"/>
                    <a:pt x="20249" y="2160"/>
                  </a:cubicBezTo>
                  <a:cubicBezTo>
                    <a:pt x="20249" y="2160"/>
                    <a:pt x="20249" y="16562"/>
                    <a:pt x="20249" y="16562"/>
                  </a:cubicBezTo>
                  <a:close/>
                  <a:moveTo>
                    <a:pt x="19575" y="0"/>
                  </a:moveTo>
                  <a:lnTo>
                    <a:pt x="2024" y="0"/>
                  </a:lnTo>
                  <a:cubicBezTo>
                    <a:pt x="905" y="0"/>
                    <a:pt x="0" y="966"/>
                    <a:pt x="0" y="2160"/>
                  </a:cubicBezTo>
                  <a:lnTo>
                    <a:pt x="0" y="16562"/>
                  </a:lnTo>
                  <a:cubicBezTo>
                    <a:pt x="0" y="17753"/>
                    <a:pt x="903" y="18718"/>
                    <a:pt x="2018" y="18721"/>
                  </a:cubicBezTo>
                  <a:lnTo>
                    <a:pt x="8774" y="18721"/>
                  </a:lnTo>
                  <a:lnTo>
                    <a:pt x="8774" y="19597"/>
                  </a:lnTo>
                  <a:lnTo>
                    <a:pt x="4561" y="20181"/>
                  </a:lnTo>
                  <a:cubicBezTo>
                    <a:pt x="4260" y="20262"/>
                    <a:pt x="4049" y="20549"/>
                    <a:pt x="4049" y="20879"/>
                  </a:cubicBezTo>
                  <a:cubicBezTo>
                    <a:pt x="4049" y="21277"/>
                    <a:pt x="4351" y="21599"/>
                    <a:pt x="4724" y="21599"/>
                  </a:cubicBezTo>
                  <a:lnTo>
                    <a:pt x="16874" y="21599"/>
                  </a:lnTo>
                  <a:cubicBezTo>
                    <a:pt x="17248" y="21599"/>
                    <a:pt x="17549" y="21277"/>
                    <a:pt x="17549" y="20879"/>
                  </a:cubicBezTo>
                  <a:cubicBezTo>
                    <a:pt x="17549" y="20549"/>
                    <a:pt x="17339" y="20262"/>
                    <a:pt x="17038" y="20181"/>
                  </a:cubicBezTo>
                  <a:lnTo>
                    <a:pt x="12824" y="19597"/>
                  </a:lnTo>
                  <a:lnTo>
                    <a:pt x="12824" y="18721"/>
                  </a:lnTo>
                  <a:lnTo>
                    <a:pt x="19581" y="18721"/>
                  </a:lnTo>
                  <a:cubicBezTo>
                    <a:pt x="20696" y="18718"/>
                    <a:pt x="21600" y="17753"/>
                    <a:pt x="21600" y="16562"/>
                  </a:cubicBezTo>
                  <a:lnTo>
                    <a:pt x="21600" y="2160"/>
                  </a:lnTo>
                  <a:cubicBezTo>
                    <a:pt x="21600" y="966"/>
                    <a:pt x="20692" y="0"/>
                    <a:pt x="19575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50800" tIns="50800" rIns="50800" bIns="50800" anchor="ctr"/>
            <a:lstStyle/>
            <a:p>
              <a:pPr defTabSz="608965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400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  <a:ea typeface="+mn-ea"/>
              </a:endParaRPr>
            </a:p>
          </p:txBody>
        </p:sp>
      </p:grpSp>
      <p:pic>
        <p:nvPicPr>
          <p:cNvPr id="11" name="图片 10" descr="LG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组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pic>
        <p:nvPicPr>
          <p:cNvPr id="8" name="图片 7" descr="数秦logo2.0-01"/>
          <p:cNvPicPr>
            <a:picLocks noChangeAspect="1"/>
          </p:cNvPicPr>
          <p:nvPr/>
        </p:nvPicPr>
        <p:blipFill>
          <a:blip r:embed="rId3"/>
          <a:srcRect t="29518" b="33567"/>
          <a:stretch>
            <a:fillRect/>
          </a:stretch>
        </p:blipFill>
        <p:spPr>
          <a:xfrm>
            <a:off x="88900" y="267970"/>
            <a:ext cx="2908300" cy="80391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40805" y="393065"/>
            <a:ext cx="4281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区块链的优势</a:t>
            </a:r>
          </a:p>
        </p:txBody>
      </p:sp>
      <p:sp>
        <p:nvSpPr>
          <p:cNvPr id="13" name="Rectangle 58"/>
          <p:cNvSpPr>
            <a:spLocks noChangeArrowheads="1"/>
          </p:cNvSpPr>
          <p:nvPr/>
        </p:nvSpPr>
        <p:spPr bwMode="auto">
          <a:xfrm rot="2700000">
            <a:off x="3737952" y="2246012"/>
            <a:ext cx="1440000" cy="1440000"/>
          </a:xfrm>
          <a:prstGeom prst="rect">
            <a:avLst/>
          </a:prstGeom>
          <a:solidFill>
            <a:srgbClr val="3864F7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Rectangle 58"/>
          <p:cNvSpPr>
            <a:spLocks noChangeArrowheads="1"/>
          </p:cNvSpPr>
          <p:nvPr/>
        </p:nvSpPr>
        <p:spPr bwMode="auto">
          <a:xfrm rot="2700000">
            <a:off x="5376000" y="2246012"/>
            <a:ext cx="1440000" cy="1440000"/>
          </a:xfrm>
          <a:prstGeom prst="rect">
            <a:avLst/>
          </a:prstGeom>
          <a:solidFill>
            <a:srgbClr val="3864F7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Rectangle 58"/>
          <p:cNvSpPr>
            <a:spLocks noChangeArrowheads="1"/>
          </p:cNvSpPr>
          <p:nvPr/>
        </p:nvSpPr>
        <p:spPr bwMode="auto">
          <a:xfrm rot="2700000">
            <a:off x="7084003" y="2246012"/>
            <a:ext cx="1440000" cy="1440000"/>
          </a:xfrm>
          <a:prstGeom prst="rect">
            <a:avLst/>
          </a:prstGeom>
          <a:solidFill>
            <a:srgbClr val="3864F7"/>
          </a:solidFill>
          <a:ln w="25400" cap="flat" cmpd="sng" algn="ctr">
            <a:noFill/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Freeform 28"/>
          <p:cNvSpPr>
            <a:spLocks noEditPoints="1"/>
          </p:cNvSpPr>
          <p:nvPr/>
        </p:nvSpPr>
        <p:spPr bwMode="auto">
          <a:xfrm>
            <a:off x="5723670" y="2607118"/>
            <a:ext cx="721832" cy="688172"/>
          </a:xfrm>
          <a:custGeom>
            <a:avLst/>
            <a:gdLst>
              <a:gd name="T0" fmla="*/ 188 w 490"/>
              <a:gd name="T1" fmla="*/ 199 h 467"/>
              <a:gd name="T2" fmla="*/ 162 w 490"/>
              <a:gd name="T3" fmla="*/ 123 h 467"/>
              <a:gd name="T4" fmla="*/ 162 w 490"/>
              <a:gd name="T5" fmla="*/ 117 h 467"/>
              <a:gd name="T6" fmla="*/ 329 w 490"/>
              <a:gd name="T7" fmla="*/ 117 h 467"/>
              <a:gd name="T8" fmla="*/ 329 w 490"/>
              <a:gd name="T9" fmla="*/ 123 h 467"/>
              <a:gd name="T10" fmla="*/ 303 w 490"/>
              <a:gd name="T11" fmla="*/ 199 h 467"/>
              <a:gd name="T12" fmla="*/ 391 w 490"/>
              <a:gd name="T13" fmla="*/ 244 h 467"/>
              <a:gd name="T14" fmla="*/ 445 w 490"/>
              <a:gd name="T15" fmla="*/ 172 h 467"/>
              <a:gd name="T16" fmla="*/ 445 w 490"/>
              <a:gd name="T17" fmla="*/ 172 h 467"/>
              <a:gd name="T18" fmla="*/ 407 w 490"/>
              <a:gd name="T19" fmla="*/ 94 h 467"/>
              <a:gd name="T20" fmla="*/ 375 w 490"/>
              <a:gd name="T21" fmla="*/ 93 h 467"/>
              <a:gd name="T22" fmla="*/ 337 w 490"/>
              <a:gd name="T23" fmla="*/ 172 h 467"/>
              <a:gd name="T24" fmla="*/ 337 w 490"/>
              <a:gd name="T25" fmla="*/ 172 h 467"/>
              <a:gd name="T26" fmla="*/ 391 w 490"/>
              <a:gd name="T27" fmla="*/ 244 h 467"/>
              <a:gd name="T28" fmla="*/ 344 w 490"/>
              <a:gd name="T29" fmla="*/ 173 h 467"/>
              <a:gd name="T30" fmla="*/ 349 w 490"/>
              <a:gd name="T31" fmla="*/ 148 h 467"/>
              <a:gd name="T32" fmla="*/ 430 w 490"/>
              <a:gd name="T33" fmla="*/ 134 h 467"/>
              <a:gd name="T34" fmla="*/ 434 w 490"/>
              <a:gd name="T35" fmla="*/ 160 h 467"/>
              <a:gd name="T36" fmla="*/ 422 w 490"/>
              <a:gd name="T37" fmla="*/ 217 h 467"/>
              <a:gd name="T38" fmla="*/ 360 w 490"/>
              <a:gd name="T39" fmla="*/ 217 h 467"/>
              <a:gd name="T40" fmla="*/ 137 w 490"/>
              <a:gd name="T41" fmla="*/ 221 h 467"/>
              <a:gd name="T42" fmla="*/ 154 w 490"/>
              <a:gd name="T43" fmla="*/ 172 h 467"/>
              <a:gd name="T44" fmla="*/ 154 w 490"/>
              <a:gd name="T45" fmla="*/ 168 h 467"/>
              <a:gd name="T46" fmla="*/ 99 w 490"/>
              <a:gd name="T47" fmla="*/ 92 h 467"/>
              <a:gd name="T48" fmla="*/ 46 w 490"/>
              <a:gd name="T49" fmla="*/ 168 h 467"/>
              <a:gd name="T50" fmla="*/ 46 w 490"/>
              <a:gd name="T51" fmla="*/ 172 h 467"/>
              <a:gd name="T52" fmla="*/ 62 w 490"/>
              <a:gd name="T53" fmla="*/ 221 h 467"/>
              <a:gd name="T54" fmla="*/ 68 w 490"/>
              <a:gd name="T55" fmla="*/ 217 h 467"/>
              <a:gd name="T56" fmla="*/ 56 w 490"/>
              <a:gd name="T57" fmla="*/ 160 h 467"/>
              <a:gd name="T58" fmla="*/ 61 w 490"/>
              <a:gd name="T59" fmla="*/ 134 h 467"/>
              <a:gd name="T60" fmla="*/ 142 w 490"/>
              <a:gd name="T61" fmla="*/ 148 h 467"/>
              <a:gd name="T62" fmla="*/ 146 w 490"/>
              <a:gd name="T63" fmla="*/ 173 h 467"/>
              <a:gd name="T64" fmla="*/ 100 w 490"/>
              <a:gd name="T65" fmla="*/ 237 h 467"/>
              <a:gd name="T66" fmla="*/ 262 w 490"/>
              <a:gd name="T67" fmla="*/ 291 h 467"/>
              <a:gd name="T68" fmla="*/ 252 w 490"/>
              <a:gd name="T69" fmla="*/ 313 h 467"/>
              <a:gd name="T70" fmla="*/ 314 w 490"/>
              <a:gd name="T71" fmla="*/ 264 h 467"/>
              <a:gd name="T72" fmla="*/ 402 w 490"/>
              <a:gd name="T73" fmla="*/ 437 h 467"/>
              <a:gd name="T74" fmla="*/ 119 w 490"/>
              <a:gd name="T75" fmla="*/ 467 h 467"/>
              <a:gd name="T76" fmla="*/ 88 w 490"/>
              <a:gd name="T77" fmla="*/ 334 h 467"/>
              <a:gd name="T78" fmla="*/ 231 w 490"/>
              <a:gd name="T79" fmla="*/ 413 h 467"/>
              <a:gd name="T80" fmla="*/ 238 w 490"/>
              <a:gd name="T81" fmla="*/ 308 h 467"/>
              <a:gd name="T82" fmla="*/ 229 w 490"/>
              <a:gd name="T83" fmla="*/ 288 h 467"/>
              <a:gd name="T84" fmla="*/ 259 w 490"/>
              <a:gd name="T85" fmla="*/ 286 h 467"/>
              <a:gd name="T86" fmla="*/ 262 w 490"/>
              <a:gd name="T87" fmla="*/ 291 h 467"/>
              <a:gd name="T88" fmla="*/ 490 w 490"/>
              <a:gd name="T89" fmla="*/ 305 h 467"/>
              <a:gd name="T90" fmla="*/ 412 w 490"/>
              <a:gd name="T91" fmla="*/ 312 h 467"/>
              <a:gd name="T92" fmla="*/ 416 w 490"/>
              <a:gd name="T93" fmla="*/ 388 h 467"/>
              <a:gd name="T94" fmla="*/ 490 w 490"/>
              <a:gd name="T95" fmla="*/ 371 h 467"/>
              <a:gd name="T96" fmla="*/ 16 w 490"/>
              <a:gd name="T97" fmla="*/ 388 h 467"/>
              <a:gd name="T98" fmla="*/ 74 w 490"/>
              <a:gd name="T99" fmla="*/ 334 h 467"/>
              <a:gd name="T100" fmla="*/ 139 w 490"/>
              <a:gd name="T101" fmla="*/ 260 h 467"/>
              <a:gd name="T102" fmla="*/ 0 w 490"/>
              <a:gd name="T103" fmla="*/ 371 h 467"/>
              <a:gd name="T104" fmla="*/ 245 w 490"/>
              <a:gd name="T105" fmla="*/ 223 h 467"/>
              <a:gd name="T106" fmla="*/ 317 w 490"/>
              <a:gd name="T107" fmla="*/ 124 h 467"/>
              <a:gd name="T108" fmla="*/ 310 w 490"/>
              <a:gd name="T109" fmla="*/ 85 h 467"/>
              <a:gd name="T110" fmla="*/ 274 w 490"/>
              <a:gd name="T111" fmla="*/ 61 h 467"/>
              <a:gd name="T112" fmla="*/ 216 w 490"/>
              <a:gd name="T113" fmla="*/ 61 h 467"/>
              <a:gd name="T114" fmla="*/ 185 w 490"/>
              <a:gd name="T115" fmla="*/ 64 h 467"/>
              <a:gd name="T116" fmla="*/ 178 w 490"/>
              <a:gd name="T117" fmla="*/ 105 h 467"/>
              <a:gd name="T118" fmla="*/ 197 w 490"/>
              <a:gd name="T119" fmla="*/ 192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90" h="467">
                <a:moveTo>
                  <a:pt x="245" y="235"/>
                </a:moveTo>
                <a:cubicBezTo>
                  <a:pt x="224" y="235"/>
                  <a:pt x="203" y="220"/>
                  <a:pt x="188" y="199"/>
                </a:cubicBezTo>
                <a:cubicBezTo>
                  <a:pt x="172" y="178"/>
                  <a:pt x="162" y="150"/>
                  <a:pt x="162" y="123"/>
                </a:cubicBezTo>
                <a:cubicBezTo>
                  <a:pt x="162" y="123"/>
                  <a:pt x="162" y="123"/>
                  <a:pt x="162" y="123"/>
                </a:cubicBezTo>
                <a:cubicBezTo>
                  <a:pt x="162" y="122"/>
                  <a:pt x="162" y="122"/>
                  <a:pt x="162" y="122"/>
                </a:cubicBezTo>
                <a:cubicBezTo>
                  <a:pt x="162" y="121"/>
                  <a:pt x="162" y="119"/>
                  <a:pt x="162" y="117"/>
                </a:cubicBezTo>
                <a:cubicBezTo>
                  <a:pt x="162" y="52"/>
                  <a:pt x="151" y="0"/>
                  <a:pt x="245" y="0"/>
                </a:cubicBezTo>
                <a:cubicBezTo>
                  <a:pt x="340" y="0"/>
                  <a:pt x="329" y="52"/>
                  <a:pt x="329" y="117"/>
                </a:cubicBezTo>
                <a:cubicBezTo>
                  <a:pt x="329" y="119"/>
                  <a:pt x="329" y="121"/>
                  <a:pt x="329" y="122"/>
                </a:cubicBezTo>
                <a:cubicBezTo>
                  <a:pt x="329" y="123"/>
                  <a:pt x="329" y="123"/>
                  <a:pt x="329" y="123"/>
                </a:cubicBezTo>
                <a:cubicBezTo>
                  <a:pt x="329" y="123"/>
                  <a:pt x="329" y="123"/>
                  <a:pt x="329" y="123"/>
                </a:cubicBezTo>
                <a:cubicBezTo>
                  <a:pt x="329" y="150"/>
                  <a:pt x="318" y="178"/>
                  <a:pt x="303" y="199"/>
                </a:cubicBezTo>
                <a:cubicBezTo>
                  <a:pt x="287" y="220"/>
                  <a:pt x="266" y="235"/>
                  <a:pt x="245" y="235"/>
                </a:cubicBezTo>
                <a:close/>
                <a:moveTo>
                  <a:pt x="391" y="244"/>
                </a:moveTo>
                <a:cubicBezTo>
                  <a:pt x="404" y="244"/>
                  <a:pt x="418" y="235"/>
                  <a:pt x="428" y="221"/>
                </a:cubicBezTo>
                <a:cubicBezTo>
                  <a:pt x="438" y="208"/>
                  <a:pt x="445" y="190"/>
                  <a:pt x="445" y="172"/>
                </a:cubicBezTo>
                <a:cubicBezTo>
                  <a:pt x="445" y="172"/>
                  <a:pt x="445" y="172"/>
                  <a:pt x="445" y="172"/>
                </a:cubicBezTo>
                <a:cubicBezTo>
                  <a:pt x="445" y="172"/>
                  <a:pt x="445" y="172"/>
                  <a:pt x="445" y="172"/>
                </a:cubicBezTo>
                <a:cubicBezTo>
                  <a:pt x="445" y="170"/>
                  <a:pt x="445" y="169"/>
                  <a:pt x="445" y="168"/>
                </a:cubicBezTo>
                <a:cubicBezTo>
                  <a:pt x="445" y="131"/>
                  <a:pt x="451" y="99"/>
                  <a:pt x="407" y="94"/>
                </a:cubicBezTo>
                <a:cubicBezTo>
                  <a:pt x="402" y="93"/>
                  <a:pt x="397" y="92"/>
                  <a:pt x="391" y="92"/>
                </a:cubicBezTo>
                <a:cubicBezTo>
                  <a:pt x="385" y="92"/>
                  <a:pt x="380" y="93"/>
                  <a:pt x="375" y="93"/>
                </a:cubicBezTo>
                <a:cubicBezTo>
                  <a:pt x="331" y="99"/>
                  <a:pt x="337" y="130"/>
                  <a:pt x="337" y="168"/>
                </a:cubicBezTo>
                <a:cubicBezTo>
                  <a:pt x="337" y="169"/>
                  <a:pt x="337" y="170"/>
                  <a:pt x="337" y="172"/>
                </a:cubicBezTo>
                <a:cubicBezTo>
                  <a:pt x="337" y="172"/>
                  <a:pt x="337" y="172"/>
                  <a:pt x="337" y="172"/>
                </a:cubicBezTo>
                <a:cubicBezTo>
                  <a:pt x="337" y="172"/>
                  <a:pt x="337" y="172"/>
                  <a:pt x="337" y="172"/>
                </a:cubicBezTo>
                <a:cubicBezTo>
                  <a:pt x="337" y="190"/>
                  <a:pt x="344" y="208"/>
                  <a:pt x="354" y="221"/>
                </a:cubicBezTo>
                <a:cubicBezTo>
                  <a:pt x="364" y="235"/>
                  <a:pt x="377" y="244"/>
                  <a:pt x="391" y="244"/>
                </a:cubicBezTo>
                <a:close/>
                <a:moveTo>
                  <a:pt x="360" y="217"/>
                </a:moveTo>
                <a:cubicBezTo>
                  <a:pt x="351" y="204"/>
                  <a:pt x="345" y="188"/>
                  <a:pt x="344" y="173"/>
                </a:cubicBezTo>
                <a:cubicBezTo>
                  <a:pt x="348" y="160"/>
                  <a:pt x="348" y="160"/>
                  <a:pt x="348" y="160"/>
                </a:cubicBezTo>
                <a:cubicBezTo>
                  <a:pt x="349" y="156"/>
                  <a:pt x="349" y="152"/>
                  <a:pt x="349" y="148"/>
                </a:cubicBezTo>
                <a:cubicBezTo>
                  <a:pt x="349" y="142"/>
                  <a:pt x="349" y="138"/>
                  <a:pt x="352" y="134"/>
                </a:cubicBezTo>
                <a:cubicBezTo>
                  <a:pt x="354" y="127"/>
                  <a:pt x="429" y="127"/>
                  <a:pt x="430" y="134"/>
                </a:cubicBezTo>
                <a:cubicBezTo>
                  <a:pt x="433" y="138"/>
                  <a:pt x="433" y="142"/>
                  <a:pt x="433" y="148"/>
                </a:cubicBezTo>
                <a:cubicBezTo>
                  <a:pt x="433" y="152"/>
                  <a:pt x="433" y="156"/>
                  <a:pt x="434" y="160"/>
                </a:cubicBezTo>
                <a:cubicBezTo>
                  <a:pt x="437" y="173"/>
                  <a:pt x="437" y="173"/>
                  <a:pt x="437" y="173"/>
                </a:cubicBezTo>
                <a:cubicBezTo>
                  <a:pt x="437" y="188"/>
                  <a:pt x="431" y="204"/>
                  <a:pt x="422" y="217"/>
                </a:cubicBezTo>
                <a:cubicBezTo>
                  <a:pt x="413" y="229"/>
                  <a:pt x="402" y="237"/>
                  <a:pt x="391" y="237"/>
                </a:cubicBezTo>
                <a:cubicBezTo>
                  <a:pt x="380" y="237"/>
                  <a:pt x="368" y="229"/>
                  <a:pt x="360" y="217"/>
                </a:cubicBezTo>
                <a:close/>
                <a:moveTo>
                  <a:pt x="100" y="244"/>
                </a:moveTo>
                <a:cubicBezTo>
                  <a:pt x="113" y="244"/>
                  <a:pt x="127" y="235"/>
                  <a:pt x="137" y="221"/>
                </a:cubicBezTo>
                <a:cubicBezTo>
                  <a:pt x="147" y="208"/>
                  <a:pt x="154" y="190"/>
                  <a:pt x="154" y="172"/>
                </a:cubicBezTo>
                <a:cubicBezTo>
                  <a:pt x="154" y="172"/>
                  <a:pt x="154" y="172"/>
                  <a:pt x="154" y="172"/>
                </a:cubicBezTo>
                <a:cubicBezTo>
                  <a:pt x="154" y="172"/>
                  <a:pt x="154" y="172"/>
                  <a:pt x="154" y="172"/>
                </a:cubicBezTo>
                <a:cubicBezTo>
                  <a:pt x="154" y="170"/>
                  <a:pt x="154" y="169"/>
                  <a:pt x="154" y="168"/>
                </a:cubicBezTo>
                <a:cubicBezTo>
                  <a:pt x="154" y="130"/>
                  <a:pt x="160" y="99"/>
                  <a:pt x="114" y="93"/>
                </a:cubicBezTo>
                <a:cubicBezTo>
                  <a:pt x="110" y="92"/>
                  <a:pt x="105" y="92"/>
                  <a:pt x="99" y="92"/>
                </a:cubicBezTo>
                <a:cubicBezTo>
                  <a:pt x="93" y="92"/>
                  <a:pt x="87" y="93"/>
                  <a:pt x="82" y="94"/>
                </a:cubicBezTo>
                <a:cubicBezTo>
                  <a:pt x="40" y="100"/>
                  <a:pt x="46" y="131"/>
                  <a:pt x="46" y="168"/>
                </a:cubicBezTo>
                <a:cubicBezTo>
                  <a:pt x="46" y="169"/>
                  <a:pt x="46" y="170"/>
                  <a:pt x="46" y="172"/>
                </a:cubicBezTo>
                <a:cubicBezTo>
                  <a:pt x="46" y="172"/>
                  <a:pt x="46" y="172"/>
                  <a:pt x="46" y="172"/>
                </a:cubicBezTo>
                <a:cubicBezTo>
                  <a:pt x="46" y="172"/>
                  <a:pt x="46" y="172"/>
                  <a:pt x="46" y="172"/>
                </a:cubicBezTo>
                <a:cubicBezTo>
                  <a:pt x="46" y="190"/>
                  <a:pt x="52" y="208"/>
                  <a:pt x="62" y="221"/>
                </a:cubicBezTo>
                <a:cubicBezTo>
                  <a:pt x="72" y="235"/>
                  <a:pt x="86" y="244"/>
                  <a:pt x="100" y="244"/>
                </a:cubicBezTo>
                <a:close/>
                <a:moveTo>
                  <a:pt x="68" y="217"/>
                </a:moveTo>
                <a:cubicBezTo>
                  <a:pt x="59" y="204"/>
                  <a:pt x="53" y="188"/>
                  <a:pt x="53" y="173"/>
                </a:cubicBezTo>
                <a:cubicBezTo>
                  <a:pt x="56" y="160"/>
                  <a:pt x="56" y="160"/>
                  <a:pt x="56" y="160"/>
                </a:cubicBezTo>
                <a:cubicBezTo>
                  <a:pt x="57" y="156"/>
                  <a:pt x="57" y="152"/>
                  <a:pt x="58" y="148"/>
                </a:cubicBezTo>
                <a:cubicBezTo>
                  <a:pt x="58" y="142"/>
                  <a:pt x="58" y="138"/>
                  <a:pt x="61" y="134"/>
                </a:cubicBezTo>
                <a:cubicBezTo>
                  <a:pt x="63" y="127"/>
                  <a:pt x="138" y="127"/>
                  <a:pt x="139" y="134"/>
                </a:cubicBezTo>
                <a:cubicBezTo>
                  <a:pt x="141" y="138"/>
                  <a:pt x="142" y="142"/>
                  <a:pt x="142" y="148"/>
                </a:cubicBezTo>
                <a:cubicBezTo>
                  <a:pt x="142" y="152"/>
                  <a:pt x="142" y="156"/>
                  <a:pt x="143" y="160"/>
                </a:cubicBezTo>
                <a:cubicBezTo>
                  <a:pt x="146" y="173"/>
                  <a:pt x="146" y="173"/>
                  <a:pt x="146" y="173"/>
                </a:cubicBezTo>
                <a:cubicBezTo>
                  <a:pt x="146" y="188"/>
                  <a:pt x="140" y="204"/>
                  <a:pt x="131" y="217"/>
                </a:cubicBezTo>
                <a:cubicBezTo>
                  <a:pt x="122" y="229"/>
                  <a:pt x="111" y="237"/>
                  <a:pt x="100" y="237"/>
                </a:cubicBezTo>
                <a:cubicBezTo>
                  <a:pt x="89" y="237"/>
                  <a:pt x="77" y="229"/>
                  <a:pt x="68" y="217"/>
                </a:cubicBezTo>
                <a:close/>
                <a:moveTo>
                  <a:pt x="262" y="291"/>
                </a:moveTo>
                <a:cubicBezTo>
                  <a:pt x="253" y="308"/>
                  <a:pt x="253" y="308"/>
                  <a:pt x="253" y="308"/>
                </a:cubicBezTo>
                <a:cubicBezTo>
                  <a:pt x="252" y="310"/>
                  <a:pt x="251" y="311"/>
                  <a:pt x="252" y="313"/>
                </a:cubicBezTo>
                <a:cubicBezTo>
                  <a:pt x="260" y="412"/>
                  <a:pt x="260" y="412"/>
                  <a:pt x="260" y="412"/>
                </a:cubicBezTo>
                <a:cubicBezTo>
                  <a:pt x="285" y="360"/>
                  <a:pt x="299" y="326"/>
                  <a:pt x="314" y="264"/>
                </a:cubicBezTo>
                <a:cubicBezTo>
                  <a:pt x="364" y="275"/>
                  <a:pt x="402" y="298"/>
                  <a:pt x="402" y="334"/>
                </a:cubicBezTo>
                <a:cubicBezTo>
                  <a:pt x="402" y="437"/>
                  <a:pt x="402" y="437"/>
                  <a:pt x="402" y="437"/>
                </a:cubicBezTo>
                <a:cubicBezTo>
                  <a:pt x="402" y="454"/>
                  <a:pt x="388" y="467"/>
                  <a:pt x="371" y="467"/>
                </a:cubicBezTo>
                <a:cubicBezTo>
                  <a:pt x="287" y="467"/>
                  <a:pt x="203" y="467"/>
                  <a:pt x="119" y="467"/>
                </a:cubicBezTo>
                <a:cubicBezTo>
                  <a:pt x="102" y="467"/>
                  <a:pt x="88" y="454"/>
                  <a:pt x="88" y="437"/>
                </a:cubicBezTo>
                <a:cubicBezTo>
                  <a:pt x="88" y="402"/>
                  <a:pt x="88" y="368"/>
                  <a:pt x="88" y="334"/>
                </a:cubicBezTo>
                <a:cubicBezTo>
                  <a:pt x="88" y="298"/>
                  <a:pt x="126" y="275"/>
                  <a:pt x="176" y="264"/>
                </a:cubicBezTo>
                <a:cubicBezTo>
                  <a:pt x="191" y="327"/>
                  <a:pt x="206" y="360"/>
                  <a:pt x="231" y="413"/>
                </a:cubicBezTo>
                <a:cubicBezTo>
                  <a:pt x="239" y="313"/>
                  <a:pt x="239" y="313"/>
                  <a:pt x="239" y="313"/>
                </a:cubicBezTo>
                <a:cubicBezTo>
                  <a:pt x="239" y="311"/>
                  <a:pt x="239" y="310"/>
                  <a:pt x="238" y="308"/>
                </a:cubicBezTo>
                <a:cubicBezTo>
                  <a:pt x="229" y="291"/>
                  <a:pt x="229" y="291"/>
                  <a:pt x="229" y="291"/>
                </a:cubicBezTo>
                <a:cubicBezTo>
                  <a:pt x="228" y="290"/>
                  <a:pt x="228" y="289"/>
                  <a:pt x="229" y="288"/>
                </a:cubicBezTo>
                <a:cubicBezTo>
                  <a:pt x="229" y="287"/>
                  <a:pt x="230" y="286"/>
                  <a:pt x="231" y="286"/>
                </a:cubicBezTo>
                <a:cubicBezTo>
                  <a:pt x="241" y="286"/>
                  <a:pt x="250" y="286"/>
                  <a:pt x="259" y="286"/>
                </a:cubicBezTo>
                <a:cubicBezTo>
                  <a:pt x="261" y="286"/>
                  <a:pt x="262" y="287"/>
                  <a:pt x="262" y="288"/>
                </a:cubicBezTo>
                <a:cubicBezTo>
                  <a:pt x="263" y="289"/>
                  <a:pt x="263" y="290"/>
                  <a:pt x="262" y="291"/>
                </a:cubicBezTo>
                <a:close/>
                <a:moveTo>
                  <a:pt x="490" y="371"/>
                </a:moveTo>
                <a:cubicBezTo>
                  <a:pt x="490" y="305"/>
                  <a:pt x="490" y="305"/>
                  <a:pt x="490" y="305"/>
                </a:cubicBezTo>
                <a:cubicBezTo>
                  <a:pt x="490" y="263"/>
                  <a:pt x="410" y="248"/>
                  <a:pt x="351" y="260"/>
                </a:cubicBezTo>
                <a:cubicBezTo>
                  <a:pt x="376" y="269"/>
                  <a:pt x="402" y="286"/>
                  <a:pt x="412" y="312"/>
                </a:cubicBezTo>
                <a:cubicBezTo>
                  <a:pt x="415" y="319"/>
                  <a:pt x="416" y="326"/>
                  <a:pt x="416" y="334"/>
                </a:cubicBezTo>
                <a:cubicBezTo>
                  <a:pt x="416" y="388"/>
                  <a:pt x="416" y="388"/>
                  <a:pt x="416" y="388"/>
                </a:cubicBezTo>
                <a:cubicBezTo>
                  <a:pt x="435" y="388"/>
                  <a:pt x="454" y="388"/>
                  <a:pt x="474" y="388"/>
                </a:cubicBezTo>
                <a:cubicBezTo>
                  <a:pt x="483" y="388"/>
                  <a:pt x="490" y="380"/>
                  <a:pt x="490" y="371"/>
                </a:cubicBezTo>
                <a:close/>
                <a:moveTo>
                  <a:pt x="0" y="371"/>
                </a:moveTo>
                <a:cubicBezTo>
                  <a:pt x="0" y="380"/>
                  <a:pt x="7" y="388"/>
                  <a:pt x="16" y="388"/>
                </a:cubicBezTo>
                <a:cubicBezTo>
                  <a:pt x="36" y="388"/>
                  <a:pt x="55" y="388"/>
                  <a:pt x="74" y="388"/>
                </a:cubicBezTo>
                <a:cubicBezTo>
                  <a:pt x="74" y="334"/>
                  <a:pt x="74" y="334"/>
                  <a:pt x="74" y="334"/>
                </a:cubicBezTo>
                <a:cubicBezTo>
                  <a:pt x="74" y="326"/>
                  <a:pt x="75" y="319"/>
                  <a:pt x="78" y="312"/>
                </a:cubicBezTo>
                <a:cubicBezTo>
                  <a:pt x="88" y="286"/>
                  <a:pt x="114" y="269"/>
                  <a:pt x="139" y="260"/>
                </a:cubicBezTo>
                <a:cubicBezTo>
                  <a:pt x="80" y="248"/>
                  <a:pt x="0" y="263"/>
                  <a:pt x="0" y="305"/>
                </a:cubicBezTo>
                <a:cubicBezTo>
                  <a:pt x="0" y="327"/>
                  <a:pt x="0" y="349"/>
                  <a:pt x="0" y="371"/>
                </a:cubicBezTo>
                <a:close/>
                <a:moveTo>
                  <a:pt x="197" y="192"/>
                </a:moveTo>
                <a:cubicBezTo>
                  <a:pt x="211" y="210"/>
                  <a:pt x="228" y="223"/>
                  <a:pt x="245" y="223"/>
                </a:cubicBezTo>
                <a:cubicBezTo>
                  <a:pt x="262" y="223"/>
                  <a:pt x="280" y="210"/>
                  <a:pt x="293" y="192"/>
                </a:cubicBezTo>
                <a:cubicBezTo>
                  <a:pt x="307" y="173"/>
                  <a:pt x="317" y="148"/>
                  <a:pt x="317" y="124"/>
                </a:cubicBezTo>
                <a:cubicBezTo>
                  <a:pt x="312" y="105"/>
                  <a:pt x="312" y="105"/>
                  <a:pt x="312" y="105"/>
                </a:cubicBezTo>
                <a:cubicBezTo>
                  <a:pt x="310" y="98"/>
                  <a:pt x="310" y="91"/>
                  <a:pt x="310" y="85"/>
                </a:cubicBezTo>
                <a:cubicBezTo>
                  <a:pt x="310" y="77"/>
                  <a:pt x="310" y="70"/>
                  <a:pt x="305" y="64"/>
                </a:cubicBezTo>
                <a:cubicBezTo>
                  <a:pt x="298" y="54"/>
                  <a:pt x="287" y="57"/>
                  <a:pt x="274" y="61"/>
                </a:cubicBezTo>
                <a:cubicBezTo>
                  <a:pt x="265" y="64"/>
                  <a:pt x="256" y="66"/>
                  <a:pt x="245" y="66"/>
                </a:cubicBezTo>
                <a:cubicBezTo>
                  <a:pt x="235" y="66"/>
                  <a:pt x="225" y="64"/>
                  <a:pt x="216" y="61"/>
                </a:cubicBezTo>
                <a:cubicBezTo>
                  <a:pt x="216" y="61"/>
                  <a:pt x="216" y="61"/>
                  <a:pt x="216" y="61"/>
                </a:cubicBezTo>
                <a:cubicBezTo>
                  <a:pt x="203" y="57"/>
                  <a:pt x="192" y="54"/>
                  <a:pt x="185" y="64"/>
                </a:cubicBezTo>
                <a:cubicBezTo>
                  <a:pt x="181" y="70"/>
                  <a:pt x="180" y="77"/>
                  <a:pt x="180" y="85"/>
                </a:cubicBezTo>
                <a:cubicBezTo>
                  <a:pt x="180" y="91"/>
                  <a:pt x="180" y="98"/>
                  <a:pt x="178" y="105"/>
                </a:cubicBezTo>
                <a:cubicBezTo>
                  <a:pt x="174" y="124"/>
                  <a:pt x="174" y="124"/>
                  <a:pt x="174" y="124"/>
                </a:cubicBezTo>
                <a:cubicBezTo>
                  <a:pt x="174" y="148"/>
                  <a:pt x="183" y="173"/>
                  <a:pt x="197" y="19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Freeform 29"/>
          <p:cNvSpPr>
            <a:spLocks noEditPoints="1"/>
          </p:cNvSpPr>
          <p:nvPr/>
        </p:nvSpPr>
        <p:spPr bwMode="auto">
          <a:xfrm>
            <a:off x="4193165" y="2651859"/>
            <a:ext cx="506744" cy="598693"/>
          </a:xfrm>
          <a:custGeom>
            <a:avLst/>
            <a:gdLst>
              <a:gd name="T0" fmla="*/ 344 w 420"/>
              <a:gd name="T1" fmla="*/ 0 h 496"/>
              <a:gd name="T2" fmla="*/ 332 w 420"/>
              <a:gd name="T3" fmla="*/ 79 h 496"/>
              <a:gd name="T4" fmla="*/ 347 w 420"/>
              <a:gd name="T5" fmla="*/ 92 h 496"/>
              <a:gd name="T6" fmla="*/ 360 w 420"/>
              <a:gd name="T7" fmla="*/ 13 h 496"/>
              <a:gd name="T8" fmla="*/ 193 w 420"/>
              <a:gd name="T9" fmla="*/ 362 h 496"/>
              <a:gd name="T10" fmla="*/ 145 w 420"/>
              <a:gd name="T11" fmla="*/ 410 h 496"/>
              <a:gd name="T12" fmla="*/ 193 w 420"/>
              <a:gd name="T13" fmla="*/ 362 h 496"/>
              <a:gd name="T14" fmla="*/ 229 w 420"/>
              <a:gd name="T15" fmla="*/ 362 h 496"/>
              <a:gd name="T16" fmla="*/ 276 w 420"/>
              <a:gd name="T17" fmla="*/ 410 h 496"/>
              <a:gd name="T18" fmla="*/ 110 w 420"/>
              <a:gd name="T19" fmla="*/ 362 h 496"/>
              <a:gd name="T20" fmla="*/ 62 w 420"/>
              <a:gd name="T21" fmla="*/ 410 h 496"/>
              <a:gd name="T22" fmla="*/ 110 w 420"/>
              <a:gd name="T23" fmla="*/ 362 h 496"/>
              <a:gd name="T24" fmla="*/ 312 w 420"/>
              <a:gd name="T25" fmla="*/ 291 h 496"/>
              <a:gd name="T26" fmla="*/ 360 w 420"/>
              <a:gd name="T27" fmla="*/ 338 h 496"/>
              <a:gd name="T28" fmla="*/ 193 w 420"/>
              <a:gd name="T29" fmla="*/ 291 h 496"/>
              <a:gd name="T30" fmla="*/ 145 w 420"/>
              <a:gd name="T31" fmla="*/ 338 h 496"/>
              <a:gd name="T32" fmla="*/ 193 w 420"/>
              <a:gd name="T33" fmla="*/ 291 h 496"/>
              <a:gd name="T34" fmla="*/ 229 w 420"/>
              <a:gd name="T35" fmla="*/ 291 h 496"/>
              <a:gd name="T36" fmla="*/ 276 w 420"/>
              <a:gd name="T37" fmla="*/ 338 h 496"/>
              <a:gd name="T38" fmla="*/ 110 w 420"/>
              <a:gd name="T39" fmla="*/ 291 h 496"/>
              <a:gd name="T40" fmla="*/ 62 w 420"/>
              <a:gd name="T41" fmla="*/ 338 h 496"/>
              <a:gd name="T42" fmla="*/ 110 w 420"/>
              <a:gd name="T43" fmla="*/ 291 h 496"/>
              <a:gd name="T44" fmla="*/ 312 w 420"/>
              <a:gd name="T45" fmla="*/ 219 h 496"/>
              <a:gd name="T46" fmla="*/ 360 w 420"/>
              <a:gd name="T47" fmla="*/ 267 h 496"/>
              <a:gd name="T48" fmla="*/ 193 w 420"/>
              <a:gd name="T49" fmla="*/ 219 h 496"/>
              <a:gd name="T50" fmla="*/ 145 w 420"/>
              <a:gd name="T51" fmla="*/ 267 h 496"/>
              <a:gd name="T52" fmla="*/ 193 w 420"/>
              <a:gd name="T53" fmla="*/ 219 h 496"/>
              <a:gd name="T54" fmla="*/ 229 w 420"/>
              <a:gd name="T55" fmla="*/ 219 h 496"/>
              <a:gd name="T56" fmla="*/ 276 w 420"/>
              <a:gd name="T57" fmla="*/ 267 h 496"/>
              <a:gd name="T58" fmla="*/ 77 w 420"/>
              <a:gd name="T59" fmla="*/ 0 h 496"/>
              <a:gd name="T60" fmla="*/ 62 w 420"/>
              <a:gd name="T61" fmla="*/ 13 h 496"/>
              <a:gd name="T62" fmla="*/ 75 w 420"/>
              <a:gd name="T63" fmla="*/ 92 h 496"/>
              <a:gd name="T64" fmla="*/ 90 w 420"/>
              <a:gd name="T65" fmla="*/ 79 h 496"/>
              <a:gd name="T66" fmla="*/ 77 w 420"/>
              <a:gd name="T67" fmla="*/ 0 h 496"/>
              <a:gd name="T68" fmla="*/ 392 w 420"/>
              <a:gd name="T69" fmla="*/ 441 h 496"/>
              <a:gd name="T70" fmla="*/ 34 w 420"/>
              <a:gd name="T71" fmla="*/ 446 h 496"/>
              <a:gd name="T72" fmla="*/ 28 w 420"/>
              <a:gd name="T73" fmla="*/ 185 h 496"/>
              <a:gd name="T74" fmla="*/ 386 w 420"/>
              <a:gd name="T75" fmla="*/ 180 h 496"/>
              <a:gd name="T76" fmla="*/ 392 w 420"/>
              <a:gd name="T77" fmla="*/ 460 h 496"/>
              <a:gd name="T78" fmla="*/ 28 w 420"/>
              <a:gd name="T79" fmla="*/ 463 h 496"/>
              <a:gd name="T80" fmla="*/ 392 w 420"/>
              <a:gd name="T81" fmla="*/ 460 h 496"/>
              <a:gd name="T82" fmla="*/ 392 w 420"/>
              <a:gd name="T83" fmla="*/ 481 h 496"/>
              <a:gd name="T84" fmla="*/ 28 w 420"/>
              <a:gd name="T85" fmla="*/ 478 h 496"/>
              <a:gd name="T86" fmla="*/ 386 w 420"/>
              <a:gd name="T87" fmla="*/ 41 h 496"/>
              <a:gd name="T88" fmla="*/ 420 w 420"/>
              <a:gd name="T89" fmla="*/ 463 h 496"/>
              <a:gd name="T90" fmla="*/ 34 w 420"/>
              <a:gd name="T91" fmla="*/ 496 h 496"/>
              <a:gd name="T92" fmla="*/ 0 w 420"/>
              <a:gd name="T93" fmla="*/ 75 h 496"/>
              <a:gd name="T94" fmla="*/ 51 w 420"/>
              <a:gd name="T95" fmla="*/ 41 h 496"/>
              <a:gd name="T96" fmla="*/ 69 w 420"/>
              <a:gd name="T97" fmla="*/ 106 h 496"/>
              <a:gd name="T98" fmla="*/ 101 w 420"/>
              <a:gd name="T99" fmla="*/ 88 h 496"/>
              <a:gd name="T100" fmla="*/ 321 w 420"/>
              <a:gd name="T101" fmla="*/ 41 h 496"/>
              <a:gd name="T102" fmla="*/ 339 w 420"/>
              <a:gd name="T103" fmla="*/ 106 h 496"/>
              <a:gd name="T104" fmla="*/ 370 w 420"/>
              <a:gd name="T105" fmla="*/ 88 h 496"/>
              <a:gd name="T106" fmla="*/ 386 w 420"/>
              <a:gd name="T107" fmla="*/ 41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420" h="496">
                <a:moveTo>
                  <a:pt x="347" y="0"/>
                </a:moveTo>
                <a:cubicBezTo>
                  <a:pt x="346" y="0"/>
                  <a:pt x="345" y="0"/>
                  <a:pt x="344" y="0"/>
                </a:cubicBezTo>
                <a:cubicBezTo>
                  <a:pt x="337" y="0"/>
                  <a:pt x="332" y="6"/>
                  <a:pt x="332" y="13"/>
                </a:cubicBezTo>
                <a:cubicBezTo>
                  <a:pt x="332" y="79"/>
                  <a:pt x="332" y="79"/>
                  <a:pt x="332" y="79"/>
                </a:cubicBezTo>
                <a:cubicBezTo>
                  <a:pt x="332" y="87"/>
                  <a:pt x="337" y="92"/>
                  <a:pt x="344" y="92"/>
                </a:cubicBezTo>
                <a:cubicBezTo>
                  <a:pt x="345" y="92"/>
                  <a:pt x="346" y="92"/>
                  <a:pt x="347" y="92"/>
                </a:cubicBezTo>
                <a:cubicBezTo>
                  <a:pt x="354" y="92"/>
                  <a:pt x="360" y="87"/>
                  <a:pt x="360" y="79"/>
                </a:cubicBezTo>
                <a:cubicBezTo>
                  <a:pt x="360" y="13"/>
                  <a:pt x="360" y="13"/>
                  <a:pt x="360" y="13"/>
                </a:cubicBezTo>
                <a:cubicBezTo>
                  <a:pt x="360" y="6"/>
                  <a:pt x="354" y="0"/>
                  <a:pt x="347" y="0"/>
                </a:cubicBezTo>
                <a:close/>
                <a:moveTo>
                  <a:pt x="193" y="362"/>
                </a:moveTo>
                <a:cubicBezTo>
                  <a:pt x="177" y="362"/>
                  <a:pt x="161" y="362"/>
                  <a:pt x="145" y="362"/>
                </a:cubicBezTo>
                <a:cubicBezTo>
                  <a:pt x="145" y="378"/>
                  <a:pt x="145" y="394"/>
                  <a:pt x="145" y="410"/>
                </a:cubicBezTo>
                <a:cubicBezTo>
                  <a:pt x="161" y="410"/>
                  <a:pt x="177" y="410"/>
                  <a:pt x="193" y="410"/>
                </a:cubicBezTo>
                <a:cubicBezTo>
                  <a:pt x="193" y="394"/>
                  <a:pt x="193" y="378"/>
                  <a:pt x="193" y="362"/>
                </a:cubicBezTo>
                <a:close/>
                <a:moveTo>
                  <a:pt x="276" y="362"/>
                </a:moveTo>
                <a:cubicBezTo>
                  <a:pt x="260" y="362"/>
                  <a:pt x="245" y="362"/>
                  <a:pt x="229" y="362"/>
                </a:cubicBezTo>
                <a:cubicBezTo>
                  <a:pt x="229" y="378"/>
                  <a:pt x="229" y="394"/>
                  <a:pt x="229" y="410"/>
                </a:cubicBezTo>
                <a:cubicBezTo>
                  <a:pt x="245" y="410"/>
                  <a:pt x="260" y="410"/>
                  <a:pt x="276" y="410"/>
                </a:cubicBezTo>
                <a:cubicBezTo>
                  <a:pt x="276" y="394"/>
                  <a:pt x="276" y="378"/>
                  <a:pt x="276" y="362"/>
                </a:cubicBezTo>
                <a:close/>
                <a:moveTo>
                  <a:pt x="110" y="362"/>
                </a:moveTo>
                <a:cubicBezTo>
                  <a:pt x="62" y="362"/>
                  <a:pt x="62" y="362"/>
                  <a:pt x="62" y="362"/>
                </a:cubicBezTo>
                <a:cubicBezTo>
                  <a:pt x="62" y="410"/>
                  <a:pt x="62" y="410"/>
                  <a:pt x="62" y="410"/>
                </a:cubicBezTo>
                <a:cubicBezTo>
                  <a:pt x="110" y="410"/>
                  <a:pt x="110" y="410"/>
                  <a:pt x="110" y="410"/>
                </a:cubicBezTo>
                <a:cubicBezTo>
                  <a:pt x="110" y="362"/>
                  <a:pt x="110" y="362"/>
                  <a:pt x="110" y="362"/>
                </a:cubicBezTo>
                <a:close/>
                <a:moveTo>
                  <a:pt x="360" y="291"/>
                </a:moveTo>
                <a:cubicBezTo>
                  <a:pt x="312" y="291"/>
                  <a:pt x="312" y="291"/>
                  <a:pt x="312" y="291"/>
                </a:cubicBezTo>
                <a:cubicBezTo>
                  <a:pt x="312" y="338"/>
                  <a:pt x="312" y="338"/>
                  <a:pt x="312" y="338"/>
                </a:cubicBezTo>
                <a:cubicBezTo>
                  <a:pt x="360" y="338"/>
                  <a:pt x="360" y="338"/>
                  <a:pt x="360" y="338"/>
                </a:cubicBezTo>
                <a:cubicBezTo>
                  <a:pt x="360" y="291"/>
                  <a:pt x="360" y="291"/>
                  <a:pt x="360" y="291"/>
                </a:cubicBezTo>
                <a:close/>
                <a:moveTo>
                  <a:pt x="193" y="291"/>
                </a:moveTo>
                <a:cubicBezTo>
                  <a:pt x="177" y="291"/>
                  <a:pt x="161" y="291"/>
                  <a:pt x="145" y="291"/>
                </a:cubicBezTo>
                <a:cubicBezTo>
                  <a:pt x="145" y="306"/>
                  <a:pt x="145" y="322"/>
                  <a:pt x="145" y="338"/>
                </a:cubicBezTo>
                <a:cubicBezTo>
                  <a:pt x="161" y="338"/>
                  <a:pt x="177" y="338"/>
                  <a:pt x="193" y="338"/>
                </a:cubicBezTo>
                <a:cubicBezTo>
                  <a:pt x="193" y="322"/>
                  <a:pt x="193" y="306"/>
                  <a:pt x="193" y="291"/>
                </a:cubicBezTo>
                <a:close/>
                <a:moveTo>
                  <a:pt x="276" y="291"/>
                </a:moveTo>
                <a:cubicBezTo>
                  <a:pt x="260" y="291"/>
                  <a:pt x="245" y="291"/>
                  <a:pt x="229" y="291"/>
                </a:cubicBezTo>
                <a:cubicBezTo>
                  <a:pt x="229" y="306"/>
                  <a:pt x="229" y="322"/>
                  <a:pt x="229" y="338"/>
                </a:cubicBezTo>
                <a:cubicBezTo>
                  <a:pt x="245" y="338"/>
                  <a:pt x="260" y="338"/>
                  <a:pt x="276" y="338"/>
                </a:cubicBezTo>
                <a:cubicBezTo>
                  <a:pt x="276" y="322"/>
                  <a:pt x="276" y="306"/>
                  <a:pt x="276" y="291"/>
                </a:cubicBezTo>
                <a:close/>
                <a:moveTo>
                  <a:pt x="110" y="291"/>
                </a:moveTo>
                <a:cubicBezTo>
                  <a:pt x="62" y="291"/>
                  <a:pt x="62" y="291"/>
                  <a:pt x="62" y="291"/>
                </a:cubicBezTo>
                <a:cubicBezTo>
                  <a:pt x="62" y="338"/>
                  <a:pt x="62" y="338"/>
                  <a:pt x="62" y="338"/>
                </a:cubicBezTo>
                <a:cubicBezTo>
                  <a:pt x="110" y="338"/>
                  <a:pt x="110" y="338"/>
                  <a:pt x="110" y="338"/>
                </a:cubicBezTo>
                <a:cubicBezTo>
                  <a:pt x="110" y="291"/>
                  <a:pt x="110" y="291"/>
                  <a:pt x="110" y="291"/>
                </a:cubicBezTo>
                <a:close/>
                <a:moveTo>
                  <a:pt x="360" y="219"/>
                </a:moveTo>
                <a:cubicBezTo>
                  <a:pt x="312" y="219"/>
                  <a:pt x="312" y="219"/>
                  <a:pt x="312" y="219"/>
                </a:cubicBezTo>
                <a:cubicBezTo>
                  <a:pt x="312" y="267"/>
                  <a:pt x="312" y="267"/>
                  <a:pt x="312" y="267"/>
                </a:cubicBezTo>
                <a:cubicBezTo>
                  <a:pt x="360" y="267"/>
                  <a:pt x="360" y="267"/>
                  <a:pt x="360" y="267"/>
                </a:cubicBezTo>
                <a:cubicBezTo>
                  <a:pt x="360" y="219"/>
                  <a:pt x="360" y="219"/>
                  <a:pt x="360" y="219"/>
                </a:cubicBezTo>
                <a:close/>
                <a:moveTo>
                  <a:pt x="193" y="219"/>
                </a:moveTo>
                <a:cubicBezTo>
                  <a:pt x="177" y="219"/>
                  <a:pt x="161" y="219"/>
                  <a:pt x="145" y="219"/>
                </a:cubicBezTo>
                <a:cubicBezTo>
                  <a:pt x="145" y="235"/>
                  <a:pt x="145" y="251"/>
                  <a:pt x="145" y="267"/>
                </a:cubicBezTo>
                <a:cubicBezTo>
                  <a:pt x="161" y="267"/>
                  <a:pt x="177" y="267"/>
                  <a:pt x="193" y="267"/>
                </a:cubicBezTo>
                <a:cubicBezTo>
                  <a:pt x="193" y="251"/>
                  <a:pt x="193" y="235"/>
                  <a:pt x="193" y="219"/>
                </a:cubicBezTo>
                <a:close/>
                <a:moveTo>
                  <a:pt x="276" y="219"/>
                </a:moveTo>
                <a:cubicBezTo>
                  <a:pt x="260" y="219"/>
                  <a:pt x="245" y="219"/>
                  <a:pt x="229" y="219"/>
                </a:cubicBezTo>
                <a:cubicBezTo>
                  <a:pt x="229" y="235"/>
                  <a:pt x="229" y="251"/>
                  <a:pt x="229" y="267"/>
                </a:cubicBezTo>
                <a:cubicBezTo>
                  <a:pt x="245" y="267"/>
                  <a:pt x="260" y="267"/>
                  <a:pt x="276" y="267"/>
                </a:cubicBezTo>
                <a:cubicBezTo>
                  <a:pt x="276" y="251"/>
                  <a:pt x="276" y="235"/>
                  <a:pt x="276" y="219"/>
                </a:cubicBezTo>
                <a:close/>
                <a:moveTo>
                  <a:pt x="77" y="0"/>
                </a:moveTo>
                <a:cubicBezTo>
                  <a:pt x="76" y="0"/>
                  <a:pt x="76" y="0"/>
                  <a:pt x="75" y="0"/>
                </a:cubicBezTo>
                <a:cubicBezTo>
                  <a:pt x="68" y="0"/>
                  <a:pt x="62" y="6"/>
                  <a:pt x="62" y="13"/>
                </a:cubicBezTo>
                <a:cubicBezTo>
                  <a:pt x="62" y="79"/>
                  <a:pt x="62" y="79"/>
                  <a:pt x="62" y="79"/>
                </a:cubicBezTo>
                <a:cubicBezTo>
                  <a:pt x="62" y="87"/>
                  <a:pt x="68" y="92"/>
                  <a:pt x="75" y="92"/>
                </a:cubicBezTo>
                <a:cubicBezTo>
                  <a:pt x="76" y="92"/>
                  <a:pt x="76" y="92"/>
                  <a:pt x="77" y="92"/>
                </a:cubicBezTo>
                <a:cubicBezTo>
                  <a:pt x="84" y="92"/>
                  <a:pt x="90" y="87"/>
                  <a:pt x="90" y="79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6"/>
                  <a:pt x="84" y="0"/>
                  <a:pt x="77" y="0"/>
                </a:cubicBezTo>
                <a:close/>
                <a:moveTo>
                  <a:pt x="392" y="185"/>
                </a:moveTo>
                <a:cubicBezTo>
                  <a:pt x="392" y="441"/>
                  <a:pt x="392" y="441"/>
                  <a:pt x="392" y="441"/>
                </a:cubicBezTo>
                <a:cubicBezTo>
                  <a:pt x="392" y="443"/>
                  <a:pt x="389" y="446"/>
                  <a:pt x="386" y="446"/>
                </a:cubicBezTo>
                <a:cubicBezTo>
                  <a:pt x="34" y="446"/>
                  <a:pt x="34" y="446"/>
                  <a:pt x="34" y="446"/>
                </a:cubicBezTo>
                <a:cubicBezTo>
                  <a:pt x="31" y="446"/>
                  <a:pt x="28" y="443"/>
                  <a:pt x="28" y="441"/>
                </a:cubicBezTo>
                <a:cubicBezTo>
                  <a:pt x="28" y="185"/>
                  <a:pt x="28" y="185"/>
                  <a:pt x="28" y="185"/>
                </a:cubicBezTo>
                <a:cubicBezTo>
                  <a:pt x="28" y="182"/>
                  <a:pt x="31" y="180"/>
                  <a:pt x="34" y="180"/>
                </a:cubicBezTo>
                <a:cubicBezTo>
                  <a:pt x="386" y="180"/>
                  <a:pt x="386" y="180"/>
                  <a:pt x="386" y="180"/>
                </a:cubicBezTo>
                <a:cubicBezTo>
                  <a:pt x="389" y="180"/>
                  <a:pt x="392" y="182"/>
                  <a:pt x="392" y="185"/>
                </a:cubicBezTo>
                <a:close/>
                <a:moveTo>
                  <a:pt x="392" y="460"/>
                </a:moveTo>
                <a:cubicBezTo>
                  <a:pt x="392" y="463"/>
                  <a:pt x="392" y="463"/>
                  <a:pt x="392" y="463"/>
                </a:cubicBezTo>
                <a:cubicBezTo>
                  <a:pt x="28" y="463"/>
                  <a:pt x="28" y="463"/>
                  <a:pt x="28" y="463"/>
                </a:cubicBezTo>
                <a:cubicBezTo>
                  <a:pt x="28" y="460"/>
                  <a:pt x="28" y="460"/>
                  <a:pt x="28" y="460"/>
                </a:cubicBezTo>
                <a:cubicBezTo>
                  <a:pt x="392" y="460"/>
                  <a:pt x="392" y="460"/>
                  <a:pt x="392" y="460"/>
                </a:cubicBezTo>
                <a:close/>
                <a:moveTo>
                  <a:pt x="392" y="478"/>
                </a:moveTo>
                <a:cubicBezTo>
                  <a:pt x="392" y="481"/>
                  <a:pt x="392" y="481"/>
                  <a:pt x="392" y="481"/>
                </a:cubicBezTo>
                <a:cubicBezTo>
                  <a:pt x="28" y="481"/>
                  <a:pt x="28" y="481"/>
                  <a:pt x="28" y="481"/>
                </a:cubicBezTo>
                <a:cubicBezTo>
                  <a:pt x="28" y="478"/>
                  <a:pt x="28" y="478"/>
                  <a:pt x="28" y="478"/>
                </a:cubicBezTo>
                <a:cubicBezTo>
                  <a:pt x="392" y="478"/>
                  <a:pt x="392" y="478"/>
                  <a:pt x="392" y="478"/>
                </a:cubicBezTo>
                <a:close/>
                <a:moveTo>
                  <a:pt x="386" y="41"/>
                </a:moveTo>
                <a:cubicBezTo>
                  <a:pt x="405" y="41"/>
                  <a:pt x="420" y="56"/>
                  <a:pt x="420" y="75"/>
                </a:cubicBezTo>
                <a:cubicBezTo>
                  <a:pt x="420" y="463"/>
                  <a:pt x="420" y="463"/>
                  <a:pt x="420" y="463"/>
                </a:cubicBezTo>
                <a:cubicBezTo>
                  <a:pt x="420" y="481"/>
                  <a:pt x="405" y="496"/>
                  <a:pt x="386" y="496"/>
                </a:cubicBezTo>
                <a:cubicBezTo>
                  <a:pt x="269" y="496"/>
                  <a:pt x="151" y="496"/>
                  <a:pt x="34" y="496"/>
                </a:cubicBezTo>
                <a:cubicBezTo>
                  <a:pt x="15" y="496"/>
                  <a:pt x="0" y="481"/>
                  <a:pt x="0" y="463"/>
                </a:cubicBezTo>
                <a:cubicBezTo>
                  <a:pt x="0" y="75"/>
                  <a:pt x="0" y="75"/>
                  <a:pt x="0" y="75"/>
                </a:cubicBezTo>
                <a:cubicBezTo>
                  <a:pt x="0" y="56"/>
                  <a:pt x="15" y="41"/>
                  <a:pt x="34" y="41"/>
                </a:cubicBezTo>
                <a:cubicBezTo>
                  <a:pt x="51" y="41"/>
                  <a:pt x="51" y="41"/>
                  <a:pt x="51" y="41"/>
                </a:cubicBezTo>
                <a:cubicBezTo>
                  <a:pt x="51" y="57"/>
                  <a:pt x="51" y="72"/>
                  <a:pt x="51" y="88"/>
                </a:cubicBezTo>
                <a:cubicBezTo>
                  <a:pt x="51" y="98"/>
                  <a:pt x="59" y="106"/>
                  <a:pt x="69" y="106"/>
                </a:cubicBezTo>
                <a:cubicBezTo>
                  <a:pt x="74" y="106"/>
                  <a:pt x="78" y="106"/>
                  <a:pt x="83" y="106"/>
                </a:cubicBezTo>
                <a:cubicBezTo>
                  <a:pt x="93" y="106"/>
                  <a:pt x="101" y="98"/>
                  <a:pt x="101" y="88"/>
                </a:cubicBezTo>
                <a:cubicBezTo>
                  <a:pt x="101" y="72"/>
                  <a:pt x="101" y="57"/>
                  <a:pt x="101" y="41"/>
                </a:cubicBezTo>
                <a:cubicBezTo>
                  <a:pt x="321" y="41"/>
                  <a:pt x="321" y="41"/>
                  <a:pt x="321" y="41"/>
                </a:cubicBezTo>
                <a:cubicBezTo>
                  <a:pt x="321" y="57"/>
                  <a:pt x="321" y="72"/>
                  <a:pt x="321" y="88"/>
                </a:cubicBezTo>
                <a:cubicBezTo>
                  <a:pt x="321" y="98"/>
                  <a:pt x="329" y="106"/>
                  <a:pt x="339" y="106"/>
                </a:cubicBezTo>
                <a:cubicBezTo>
                  <a:pt x="343" y="106"/>
                  <a:pt x="348" y="106"/>
                  <a:pt x="352" y="106"/>
                </a:cubicBezTo>
                <a:cubicBezTo>
                  <a:pt x="362" y="106"/>
                  <a:pt x="370" y="98"/>
                  <a:pt x="370" y="88"/>
                </a:cubicBezTo>
                <a:cubicBezTo>
                  <a:pt x="370" y="72"/>
                  <a:pt x="370" y="57"/>
                  <a:pt x="370" y="41"/>
                </a:cubicBezTo>
                <a:lnTo>
                  <a:pt x="386" y="4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Freeform 30"/>
          <p:cNvSpPr>
            <a:spLocks noEditPoints="1"/>
          </p:cNvSpPr>
          <p:nvPr/>
        </p:nvSpPr>
        <p:spPr bwMode="auto">
          <a:xfrm>
            <a:off x="7516809" y="2606482"/>
            <a:ext cx="551558" cy="689448"/>
          </a:xfrm>
          <a:custGeom>
            <a:avLst/>
            <a:gdLst>
              <a:gd name="T0" fmla="*/ 100 w 408"/>
              <a:gd name="T1" fmla="*/ 18 h 510"/>
              <a:gd name="T2" fmla="*/ 290 w 408"/>
              <a:gd name="T3" fmla="*/ 368 h 510"/>
              <a:gd name="T4" fmla="*/ 345 w 408"/>
              <a:gd name="T5" fmla="*/ 332 h 510"/>
              <a:gd name="T6" fmla="*/ 259 w 408"/>
              <a:gd name="T7" fmla="*/ 464 h 510"/>
              <a:gd name="T8" fmla="*/ 267 w 408"/>
              <a:gd name="T9" fmla="*/ 397 h 510"/>
              <a:gd name="T10" fmla="*/ 241 w 408"/>
              <a:gd name="T11" fmla="*/ 345 h 510"/>
              <a:gd name="T12" fmla="*/ 216 w 408"/>
              <a:gd name="T13" fmla="*/ 319 h 510"/>
              <a:gd name="T14" fmla="*/ 320 w 408"/>
              <a:gd name="T15" fmla="*/ 474 h 510"/>
              <a:gd name="T16" fmla="*/ 159 w 408"/>
              <a:gd name="T17" fmla="*/ 386 h 510"/>
              <a:gd name="T18" fmla="*/ 196 w 408"/>
              <a:gd name="T19" fmla="*/ 298 h 510"/>
              <a:gd name="T20" fmla="*/ 229 w 408"/>
              <a:gd name="T21" fmla="*/ 381 h 510"/>
              <a:gd name="T22" fmla="*/ 338 w 408"/>
              <a:gd name="T23" fmla="*/ 391 h 510"/>
              <a:gd name="T24" fmla="*/ 278 w 408"/>
              <a:gd name="T25" fmla="*/ 440 h 510"/>
              <a:gd name="T26" fmla="*/ 289 w 408"/>
              <a:gd name="T27" fmla="*/ 332 h 510"/>
              <a:gd name="T28" fmla="*/ 126 w 408"/>
              <a:gd name="T29" fmla="*/ 86 h 510"/>
              <a:gd name="T30" fmla="*/ 138 w 408"/>
              <a:gd name="T31" fmla="*/ 19 h 510"/>
              <a:gd name="T32" fmla="*/ 217 w 408"/>
              <a:gd name="T33" fmla="*/ 61 h 510"/>
              <a:gd name="T34" fmla="*/ 127 w 408"/>
              <a:gd name="T35" fmla="*/ 22 h 510"/>
              <a:gd name="T36" fmla="*/ 244 w 408"/>
              <a:gd name="T37" fmla="*/ 59 h 510"/>
              <a:gd name="T38" fmla="*/ 134 w 408"/>
              <a:gd name="T39" fmla="*/ 343 h 510"/>
              <a:gd name="T40" fmla="*/ 87 w 408"/>
              <a:gd name="T41" fmla="*/ 290 h 510"/>
              <a:gd name="T42" fmla="*/ 86 w 408"/>
              <a:gd name="T43" fmla="*/ 290 h 510"/>
              <a:gd name="T44" fmla="*/ 85 w 408"/>
              <a:gd name="T45" fmla="*/ 290 h 510"/>
              <a:gd name="T46" fmla="*/ 84 w 408"/>
              <a:gd name="T47" fmla="*/ 289 h 510"/>
              <a:gd name="T48" fmla="*/ 83 w 408"/>
              <a:gd name="T49" fmla="*/ 289 h 510"/>
              <a:gd name="T50" fmla="*/ 83 w 408"/>
              <a:gd name="T51" fmla="*/ 289 h 510"/>
              <a:gd name="T52" fmla="*/ 82 w 408"/>
              <a:gd name="T53" fmla="*/ 289 h 510"/>
              <a:gd name="T54" fmla="*/ 81 w 408"/>
              <a:gd name="T55" fmla="*/ 288 h 510"/>
              <a:gd name="T56" fmla="*/ 81 w 408"/>
              <a:gd name="T57" fmla="*/ 288 h 510"/>
              <a:gd name="T58" fmla="*/ 80 w 408"/>
              <a:gd name="T59" fmla="*/ 287 h 510"/>
              <a:gd name="T60" fmla="*/ 80 w 408"/>
              <a:gd name="T61" fmla="*/ 287 h 510"/>
              <a:gd name="T62" fmla="*/ 79 w 408"/>
              <a:gd name="T63" fmla="*/ 286 h 510"/>
              <a:gd name="T64" fmla="*/ 79 w 408"/>
              <a:gd name="T65" fmla="*/ 285 h 510"/>
              <a:gd name="T66" fmla="*/ 78 w 408"/>
              <a:gd name="T67" fmla="*/ 284 h 510"/>
              <a:gd name="T68" fmla="*/ 78 w 408"/>
              <a:gd name="T69" fmla="*/ 284 h 510"/>
              <a:gd name="T70" fmla="*/ 78 w 408"/>
              <a:gd name="T71" fmla="*/ 283 h 510"/>
              <a:gd name="T72" fmla="*/ 78 w 408"/>
              <a:gd name="T73" fmla="*/ 282 h 510"/>
              <a:gd name="T74" fmla="*/ 77 w 408"/>
              <a:gd name="T75" fmla="*/ 281 h 510"/>
              <a:gd name="T76" fmla="*/ 77 w 408"/>
              <a:gd name="T77" fmla="*/ 281 h 510"/>
              <a:gd name="T78" fmla="*/ 77 w 408"/>
              <a:gd name="T79" fmla="*/ 280 h 510"/>
              <a:gd name="T80" fmla="*/ 77 w 408"/>
              <a:gd name="T81" fmla="*/ 279 h 510"/>
              <a:gd name="T82" fmla="*/ 78 w 408"/>
              <a:gd name="T83" fmla="*/ 278 h 510"/>
              <a:gd name="T84" fmla="*/ 78 w 408"/>
              <a:gd name="T85" fmla="*/ 278 h 510"/>
              <a:gd name="T86" fmla="*/ 78 w 408"/>
              <a:gd name="T87" fmla="*/ 277 h 510"/>
              <a:gd name="T88" fmla="*/ 79 w 408"/>
              <a:gd name="T89" fmla="*/ 276 h 510"/>
              <a:gd name="T90" fmla="*/ 79 w 408"/>
              <a:gd name="T91" fmla="*/ 275 h 510"/>
              <a:gd name="T92" fmla="*/ 80 w 408"/>
              <a:gd name="T93" fmla="*/ 274 h 510"/>
              <a:gd name="T94" fmla="*/ 80 w 408"/>
              <a:gd name="T95" fmla="*/ 274 h 510"/>
              <a:gd name="T96" fmla="*/ 81 w 408"/>
              <a:gd name="T97" fmla="*/ 273 h 510"/>
              <a:gd name="T98" fmla="*/ 82 w 408"/>
              <a:gd name="T99" fmla="*/ 272 h 510"/>
              <a:gd name="T100" fmla="*/ 83 w 408"/>
              <a:gd name="T101" fmla="*/ 272 h 510"/>
              <a:gd name="T102" fmla="*/ 84 w 408"/>
              <a:gd name="T103" fmla="*/ 272 h 510"/>
              <a:gd name="T104" fmla="*/ 86 w 408"/>
              <a:gd name="T105" fmla="*/ 271 h 510"/>
              <a:gd name="T106" fmla="*/ 77 w 408"/>
              <a:gd name="T107" fmla="*/ 280 h 510"/>
              <a:gd name="T108" fmla="*/ 87 w 408"/>
              <a:gd name="T109" fmla="*/ 237 h 510"/>
              <a:gd name="T110" fmla="*/ 267 w 408"/>
              <a:gd name="T111" fmla="*/ 175 h 510"/>
              <a:gd name="T112" fmla="*/ 258 w 408"/>
              <a:gd name="T113" fmla="*/ 115 h 510"/>
              <a:gd name="T114" fmla="*/ 87 w 408"/>
              <a:gd name="T115" fmla="*/ 115 h 510"/>
              <a:gd name="T116" fmla="*/ 212 w 408"/>
              <a:gd name="T117" fmla="*/ 28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408" h="510">
                <a:moveTo>
                  <a:pt x="23" y="460"/>
                </a:moveTo>
                <a:cubicBezTo>
                  <a:pt x="147" y="460"/>
                  <a:pt x="147" y="460"/>
                  <a:pt x="147" y="460"/>
                </a:cubicBezTo>
                <a:cubicBezTo>
                  <a:pt x="140" y="447"/>
                  <a:pt x="135" y="434"/>
                  <a:pt x="132" y="419"/>
                </a:cubicBezTo>
                <a:cubicBezTo>
                  <a:pt x="43" y="419"/>
                  <a:pt x="43" y="419"/>
                  <a:pt x="43" y="419"/>
                </a:cubicBezTo>
                <a:cubicBezTo>
                  <a:pt x="43" y="59"/>
                  <a:pt x="43" y="59"/>
                  <a:pt x="43" y="59"/>
                </a:cubicBezTo>
                <a:cubicBezTo>
                  <a:pt x="100" y="59"/>
                  <a:pt x="100" y="59"/>
                  <a:pt x="100" y="59"/>
                </a:cubicBezTo>
                <a:cubicBezTo>
                  <a:pt x="100" y="18"/>
                  <a:pt x="100" y="18"/>
                  <a:pt x="100" y="18"/>
                </a:cubicBezTo>
                <a:cubicBezTo>
                  <a:pt x="23" y="18"/>
                  <a:pt x="23" y="18"/>
                  <a:pt x="23" y="18"/>
                </a:cubicBezTo>
                <a:cubicBezTo>
                  <a:pt x="11" y="18"/>
                  <a:pt x="0" y="28"/>
                  <a:pt x="0" y="41"/>
                </a:cubicBezTo>
                <a:cubicBezTo>
                  <a:pt x="0" y="437"/>
                  <a:pt x="0" y="437"/>
                  <a:pt x="0" y="437"/>
                </a:cubicBezTo>
                <a:cubicBezTo>
                  <a:pt x="0" y="450"/>
                  <a:pt x="11" y="460"/>
                  <a:pt x="23" y="460"/>
                </a:cubicBezTo>
                <a:close/>
                <a:moveTo>
                  <a:pt x="286" y="370"/>
                </a:moveTo>
                <a:cubicBezTo>
                  <a:pt x="286" y="370"/>
                  <a:pt x="287" y="369"/>
                  <a:pt x="287" y="369"/>
                </a:cubicBezTo>
                <a:cubicBezTo>
                  <a:pt x="288" y="368"/>
                  <a:pt x="289" y="368"/>
                  <a:pt x="290" y="368"/>
                </a:cubicBezTo>
                <a:cubicBezTo>
                  <a:pt x="291" y="369"/>
                  <a:pt x="291" y="369"/>
                  <a:pt x="291" y="370"/>
                </a:cubicBezTo>
                <a:cubicBezTo>
                  <a:pt x="292" y="370"/>
                  <a:pt x="292" y="370"/>
                  <a:pt x="292" y="370"/>
                </a:cubicBezTo>
                <a:cubicBezTo>
                  <a:pt x="337" y="325"/>
                  <a:pt x="337" y="325"/>
                  <a:pt x="337" y="325"/>
                </a:cubicBezTo>
                <a:cubicBezTo>
                  <a:pt x="338" y="324"/>
                  <a:pt x="340" y="323"/>
                  <a:pt x="341" y="323"/>
                </a:cubicBezTo>
                <a:cubicBezTo>
                  <a:pt x="342" y="323"/>
                  <a:pt x="344" y="324"/>
                  <a:pt x="345" y="325"/>
                </a:cubicBezTo>
                <a:cubicBezTo>
                  <a:pt x="346" y="326"/>
                  <a:pt x="346" y="327"/>
                  <a:pt x="346" y="329"/>
                </a:cubicBezTo>
                <a:cubicBezTo>
                  <a:pt x="346" y="330"/>
                  <a:pt x="346" y="331"/>
                  <a:pt x="345" y="332"/>
                </a:cubicBezTo>
                <a:cubicBezTo>
                  <a:pt x="293" y="384"/>
                  <a:pt x="293" y="384"/>
                  <a:pt x="293" y="384"/>
                </a:cubicBezTo>
                <a:cubicBezTo>
                  <a:pt x="300" y="389"/>
                  <a:pt x="300" y="389"/>
                  <a:pt x="300" y="389"/>
                </a:cubicBezTo>
                <a:cubicBezTo>
                  <a:pt x="302" y="391"/>
                  <a:pt x="303" y="392"/>
                  <a:pt x="303" y="394"/>
                </a:cubicBezTo>
                <a:cubicBezTo>
                  <a:pt x="304" y="398"/>
                  <a:pt x="301" y="402"/>
                  <a:pt x="297" y="403"/>
                </a:cubicBezTo>
                <a:cubicBezTo>
                  <a:pt x="295" y="403"/>
                  <a:pt x="293" y="403"/>
                  <a:pt x="291" y="401"/>
                </a:cubicBezTo>
                <a:cubicBezTo>
                  <a:pt x="283" y="396"/>
                  <a:pt x="283" y="396"/>
                  <a:pt x="283" y="396"/>
                </a:cubicBezTo>
                <a:cubicBezTo>
                  <a:pt x="259" y="464"/>
                  <a:pt x="259" y="464"/>
                  <a:pt x="259" y="464"/>
                </a:cubicBezTo>
                <a:cubicBezTo>
                  <a:pt x="259" y="465"/>
                  <a:pt x="258" y="465"/>
                  <a:pt x="258" y="466"/>
                </a:cubicBezTo>
                <a:cubicBezTo>
                  <a:pt x="256" y="466"/>
                  <a:pt x="254" y="466"/>
                  <a:pt x="253" y="464"/>
                </a:cubicBezTo>
                <a:cubicBezTo>
                  <a:pt x="253" y="463"/>
                  <a:pt x="253" y="463"/>
                  <a:pt x="253" y="462"/>
                </a:cubicBezTo>
                <a:cubicBezTo>
                  <a:pt x="274" y="402"/>
                  <a:pt x="274" y="402"/>
                  <a:pt x="274" y="402"/>
                </a:cubicBezTo>
                <a:cubicBezTo>
                  <a:pt x="274" y="402"/>
                  <a:pt x="273" y="403"/>
                  <a:pt x="272" y="403"/>
                </a:cubicBezTo>
                <a:cubicBezTo>
                  <a:pt x="271" y="403"/>
                  <a:pt x="270" y="402"/>
                  <a:pt x="269" y="401"/>
                </a:cubicBezTo>
                <a:cubicBezTo>
                  <a:pt x="268" y="400"/>
                  <a:pt x="267" y="399"/>
                  <a:pt x="267" y="397"/>
                </a:cubicBezTo>
                <a:cubicBezTo>
                  <a:pt x="267" y="396"/>
                  <a:pt x="268" y="394"/>
                  <a:pt x="269" y="393"/>
                </a:cubicBezTo>
                <a:cubicBezTo>
                  <a:pt x="274" y="388"/>
                  <a:pt x="274" y="388"/>
                  <a:pt x="274" y="388"/>
                </a:cubicBezTo>
                <a:cubicBezTo>
                  <a:pt x="232" y="357"/>
                  <a:pt x="232" y="357"/>
                  <a:pt x="232" y="357"/>
                </a:cubicBezTo>
                <a:cubicBezTo>
                  <a:pt x="231" y="356"/>
                  <a:pt x="230" y="354"/>
                  <a:pt x="229" y="352"/>
                </a:cubicBezTo>
                <a:cubicBezTo>
                  <a:pt x="229" y="350"/>
                  <a:pt x="230" y="348"/>
                  <a:pt x="231" y="347"/>
                </a:cubicBezTo>
                <a:cubicBezTo>
                  <a:pt x="232" y="345"/>
                  <a:pt x="234" y="344"/>
                  <a:pt x="236" y="344"/>
                </a:cubicBezTo>
                <a:cubicBezTo>
                  <a:pt x="238" y="344"/>
                  <a:pt x="240" y="344"/>
                  <a:pt x="241" y="345"/>
                </a:cubicBezTo>
                <a:cubicBezTo>
                  <a:pt x="283" y="377"/>
                  <a:pt x="283" y="377"/>
                  <a:pt x="283" y="377"/>
                </a:cubicBezTo>
                <a:cubicBezTo>
                  <a:pt x="286" y="370"/>
                  <a:pt x="286" y="370"/>
                  <a:pt x="286" y="370"/>
                </a:cubicBezTo>
                <a:close/>
                <a:moveTo>
                  <a:pt x="350" y="319"/>
                </a:moveTo>
                <a:cubicBezTo>
                  <a:pt x="342" y="310"/>
                  <a:pt x="331" y="303"/>
                  <a:pt x="320" y="299"/>
                </a:cubicBezTo>
                <a:cubicBezTo>
                  <a:pt x="309" y="294"/>
                  <a:pt x="296" y="291"/>
                  <a:pt x="283" y="291"/>
                </a:cubicBezTo>
                <a:cubicBezTo>
                  <a:pt x="271" y="291"/>
                  <a:pt x="258" y="294"/>
                  <a:pt x="247" y="299"/>
                </a:cubicBezTo>
                <a:cubicBezTo>
                  <a:pt x="236" y="303"/>
                  <a:pt x="225" y="310"/>
                  <a:pt x="216" y="319"/>
                </a:cubicBezTo>
                <a:cubicBezTo>
                  <a:pt x="208" y="328"/>
                  <a:pt x="201" y="338"/>
                  <a:pt x="196" y="350"/>
                </a:cubicBezTo>
                <a:cubicBezTo>
                  <a:pt x="191" y="361"/>
                  <a:pt x="189" y="373"/>
                  <a:pt x="189" y="386"/>
                </a:cubicBezTo>
                <a:cubicBezTo>
                  <a:pt x="189" y="399"/>
                  <a:pt x="191" y="411"/>
                  <a:pt x="196" y="422"/>
                </a:cubicBezTo>
                <a:cubicBezTo>
                  <a:pt x="201" y="434"/>
                  <a:pt x="208" y="444"/>
                  <a:pt x="216" y="453"/>
                </a:cubicBezTo>
                <a:cubicBezTo>
                  <a:pt x="225" y="462"/>
                  <a:pt x="236" y="469"/>
                  <a:pt x="247" y="474"/>
                </a:cubicBezTo>
                <a:cubicBezTo>
                  <a:pt x="258" y="478"/>
                  <a:pt x="271" y="481"/>
                  <a:pt x="283" y="481"/>
                </a:cubicBezTo>
                <a:cubicBezTo>
                  <a:pt x="296" y="481"/>
                  <a:pt x="309" y="478"/>
                  <a:pt x="320" y="474"/>
                </a:cubicBezTo>
                <a:cubicBezTo>
                  <a:pt x="331" y="469"/>
                  <a:pt x="342" y="462"/>
                  <a:pt x="350" y="453"/>
                </a:cubicBezTo>
                <a:cubicBezTo>
                  <a:pt x="359" y="444"/>
                  <a:pt x="366" y="434"/>
                  <a:pt x="371" y="422"/>
                </a:cubicBezTo>
                <a:cubicBezTo>
                  <a:pt x="376" y="411"/>
                  <a:pt x="378" y="399"/>
                  <a:pt x="378" y="386"/>
                </a:cubicBezTo>
                <a:cubicBezTo>
                  <a:pt x="378" y="373"/>
                  <a:pt x="376" y="361"/>
                  <a:pt x="371" y="350"/>
                </a:cubicBezTo>
                <a:cubicBezTo>
                  <a:pt x="366" y="338"/>
                  <a:pt x="359" y="328"/>
                  <a:pt x="350" y="319"/>
                </a:cubicBezTo>
                <a:close/>
                <a:moveTo>
                  <a:pt x="196" y="298"/>
                </a:moveTo>
                <a:cubicBezTo>
                  <a:pt x="173" y="321"/>
                  <a:pt x="159" y="352"/>
                  <a:pt x="159" y="386"/>
                </a:cubicBezTo>
                <a:cubicBezTo>
                  <a:pt x="159" y="420"/>
                  <a:pt x="173" y="451"/>
                  <a:pt x="196" y="474"/>
                </a:cubicBezTo>
                <a:cubicBezTo>
                  <a:pt x="218" y="496"/>
                  <a:pt x="249" y="510"/>
                  <a:pt x="283" y="510"/>
                </a:cubicBezTo>
                <a:cubicBezTo>
                  <a:pt x="318" y="510"/>
                  <a:pt x="349" y="496"/>
                  <a:pt x="371" y="474"/>
                </a:cubicBezTo>
                <a:cubicBezTo>
                  <a:pt x="394" y="451"/>
                  <a:pt x="408" y="420"/>
                  <a:pt x="408" y="386"/>
                </a:cubicBezTo>
                <a:cubicBezTo>
                  <a:pt x="408" y="352"/>
                  <a:pt x="394" y="321"/>
                  <a:pt x="371" y="298"/>
                </a:cubicBezTo>
                <a:cubicBezTo>
                  <a:pt x="349" y="276"/>
                  <a:pt x="318" y="262"/>
                  <a:pt x="283" y="262"/>
                </a:cubicBezTo>
                <a:cubicBezTo>
                  <a:pt x="249" y="262"/>
                  <a:pt x="218" y="276"/>
                  <a:pt x="196" y="298"/>
                </a:cubicBezTo>
                <a:close/>
                <a:moveTo>
                  <a:pt x="229" y="381"/>
                </a:moveTo>
                <a:cubicBezTo>
                  <a:pt x="202" y="381"/>
                  <a:pt x="202" y="381"/>
                  <a:pt x="202" y="381"/>
                </a:cubicBezTo>
                <a:cubicBezTo>
                  <a:pt x="199" y="381"/>
                  <a:pt x="197" y="383"/>
                  <a:pt x="197" y="386"/>
                </a:cubicBezTo>
                <a:cubicBezTo>
                  <a:pt x="197" y="389"/>
                  <a:pt x="199" y="391"/>
                  <a:pt x="202" y="391"/>
                </a:cubicBezTo>
                <a:cubicBezTo>
                  <a:pt x="229" y="391"/>
                  <a:pt x="229" y="391"/>
                  <a:pt x="229" y="391"/>
                </a:cubicBezTo>
                <a:cubicBezTo>
                  <a:pt x="232" y="391"/>
                  <a:pt x="235" y="389"/>
                  <a:pt x="235" y="386"/>
                </a:cubicBezTo>
                <a:cubicBezTo>
                  <a:pt x="235" y="383"/>
                  <a:pt x="232" y="381"/>
                  <a:pt x="229" y="381"/>
                </a:cubicBezTo>
                <a:close/>
                <a:moveTo>
                  <a:pt x="338" y="391"/>
                </a:moveTo>
                <a:cubicBezTo>
                  <a:pt x="365" y="391"/>
                  <a:pt x="365" y="391"/>
                  <a:pt x="365" y="391"/>
                </a:cubicBezTo>
                <a:cubicBezTo>
                  <a:pt x="368" y="391"/>
                  <a:pt x="370" y="389"/>
                  <a:pt x="370" y="386"/>
                </a:cubicBezTo>
                <a:cubicBezTo>
                  <a:pt x="370" y="383"/>
                  <a:pt x="368" y="381"/>
                  <a:pt x="365" y="381"/>
                </a:cubicBezTo>
                <a:cubicBezTo>
                  <a:pt x="338" y="381"/>
                  <a:pt x="338" y="381"/>
                  <a:pt x="338" y="381"/>
                </a:cubicBezTo>
                <a:cubicBezTo>
                  <a:pt x="335" y="381"/>
                  <a:pt x="332" y="383"/>
                  <a:pt x="332" y="386"/>
                </a:cubicBezTo>
                <a:cubicBezTo>
                  <a:pt x="332" y="389"/>
                  <a:pt x="335" y="391"/>
                  <a:pt x="338" y="391"/>
                </a:cubicBezTo>
                <a:close/>
                <a:moveTo>
                  <a:pt x="278" y="440"/>
                </a:moveTo>
                <a:cubicBezTo>
                  <a:pt x="278" y="467"/>
                  <a:pt x="278" y="467"/>
                  <a:pt x="278" y="467"/>
                </a:cubicBezTo>
                <a:cubicBezTo>
                  <a:pt x="278" y="470"/>
                  <a:pt x="280" y="473"/>
                  <a:pt x="283" y="473"/>
                </a:cubicBezTo>
                <a:cubicBezTo>
                  <a:pt x="286" y="473"/>
                  <a:pt x="289" y="470"/>
                  <a:pt x="289" y="467"/>
                </a:cubicBezTo>
                <a:cubicBezTo>
                  <a:pt x="289" y="440"/>
                  <a:pt x="289" y="440"/>
                  <a:pt x="289" y="440"/>
                </a:cubicBezTo>
                <a:cubicBezTo>
                  <a:pt x="289" y="437"/>
                  <a:pt x="286" y="435"/>
                  <a:pt x="283" y="435"/>
                </a:cubicBezTo>
                <a:cubicBezTo>
                  <a:pt x="280" y="435"/>
                  <a:pt x="278" y="437"/>
                  <a:pt x="278" y="440"/>
                </a:cubicBezTo>
                <a:close/>
                <a:moveTo>
                  <a:pt x="289" y="332"/>
                </a:moveTo>
                <a:cubicBezTo>
                  <a:pt x="289" y="305"/>
                  <a:pt x="289" y="305"/>
                  <a:pt x="289" y="305"/>
                </a:cubicBezTo>
                <a:cubicBezTo>
                  <a:pt x="289" y="302"/>
                  <a:pt x="286" y="299"/>
                  <a:pt x="283" y="299"/>
                </a:cubicBezTo>
                <a:cubicBezTo>
                  <a:pt x="280" y="299"/>
                  <a:pt x="278" y="302"/>
                  <a:pt x="278" y="305"/>
                </a:cubicBezTo>
                <a:cubicBezTo>
                  <a:pt x="278" y="332"/>
                  <a:pt x="278" y="332"/>
                  <a:pt x="278" y="332"/>
                </a:cubicBezTo>
                <a:cubicBezTo>
                  <a:pt x="278" y="335"/>
                  <a:pt x="280" y="337"/>
                  <a:pt x="283" y="337"/>
                </a:cubicBezTo>
                <a:cubicBezTo>
                  <a:pt x="286" y="337"/>
                  <a:pt x="289" y="335"/>
                  <a:pt x="289" y="332"/>
                </a:cubicBezTo>
                <a:close/>
                <a:moveTo>
                  <a:pt x="218" y="0"/>
                </a:moveTo>
                <a:cubicBezTo>
                  <a:pt x="224" y="0"/>
                  <a:pt x="228" y="2"/>
                  <a:pt x="232" y="4"/>
                </a:cubicBezTo>
                <a:cubicBezTo>
                  <a:pt x="235" y="7"/>
                  <a:pt x="237" y="11"/>
                  <a:pt x="237" y="14"/>
                </a:cubicBezTo>
                <a:cubicBezTo>
                  <a:pt x="237" y="72"/>
                  <a:pt x="237" y="72"/>
                  <a:pt x="237" y="72"/>
                </a:cubicBezTo>
                <a:cubicBezTo>
                  <a:pt x="237" y="75"/>
                  <a:pt x="235" y="79"/>
                  <a:pt x="232" y="82"/>
                </a:cubicBezTo>
                <a:cubicBezTo>
                  <a:pt x="228" y="84"/>
                  <a:pt x="224" y="86"/>
                  <a:pt x="218" y="86"/>
                </a:cubicBezTo>
                <a:cubicBezTo>
                  <a:pt x="126" y="86"/>
                  <a:pt x="126" y="86"/>
                  <a:pt x="126" y="86"/>
                </a:cubicBezTo>
                <a:cubicBezTo>
                  <a:pt x="121" y="86"/>
                  <a:pt x="116" y="84"/>
                  <a:pt x="113" y="82"/>
                </a:cubicBezTo>
                <a:cubicBezTo>
                  <a:pt x="110" y="79"/>
                  <a:pt x="108" y="75"/>
                  <a:pt x="108" y="72"/>
                </a:cubicBezTo>
                <a:cubicBezTo>
                  <a:pt x="108" y="14"/>
                  <a:pt x="108" y="14"/>
                  <a:pt x="108" y="14"/>
                </a:cubicBezTo>
                <a:cubicBezTo>
                  <a:pt x="108" y="11"/>
                  <a:pt x="110" y="7"/>
                  <a:pt x="113" y="4"/>
                </a:cubicBezTo>
                <a:cubicBezTo>
                  <a:pt x="116" y="2"/>
                  <a:pt x="121" y="0"/>
                  <a:pt x="126" y="0"/>
                </a:cubicBezTo>
                <a:cubicBezTo>
                  <a:pt x="218" y="0"/>
                  <a:pt x="218" y="0"/>
                  <a:pt x="218" y="0"/>
                </a:cubicBezTo>
                <a:close/>
                <a:moveTo>
                  <a:pt x="138" y="19"/>
                </a:moveTo>
                <a:cubicBezTo>
                  <a:pt x="206" y="19"/>
                  <a:pt x="206" y="19"/>
                  <a:pt x="206" y="19"/>
                </a:cubicBezTo>
                <a:cubicBezTo>
                  <a:pt x="210" y="19"/>
                  <a:pt x="214" y="20"/>
                  <a:pt x="217" y="22"/>
                </a:cubicBezTo>
                <a:cubicBezTo>
                  <a:pt x="217" y="22"/>
                  <a:pt x="217" y="22"/>
                  <a:pt x="217" y="22"/>
                </a:cubicBezTo>
                <a:cubicBezTo>
                  <a:pt x="220" y="25"/>
                  <a:pt x="222" y="29"/>
                  <a:pt x="222" y="33"/>
                </a:cubicBezTo>
                <a:cubicBezTo>
                  <a:pt x="222" y="51"/>
                  <a:pt x="222" y="51"/>
                  <a:pt x="222" y="51"/>
                </a:cubicBezTo>
                <a:cubicBezTo>
                  <a:pt x="222" y="55"/>
                  <a:pt x="220" y="58"/>
                  <a:pt x="217" y="61"/>
                </a:cubicBezTo>
                <a:cubicBezTo>
                  <a:pt x="217" y="61"/>
                  <a:pt x="217" y="61"/>
                  <a:pt x="217" y="61"/>
                </a:cubicBezTo>
                <a:cubicBezTo>
                  <a:pt x="214" y="63"/>
                  <a:pt x="210" y="65"/>
                  <a:pt x="206" y="65"/>
                </a:cubicBezTo>
                <a:cubicBezTo>
                  <a:pt x="138" y="65"/>
                  <a:pt x="138" y="65"/>
                  <a:pt x="138" y="65"/>
                </a:cubicBezTo>
                <a:cubicBezTo>
                  <a:pt x="134" y="65"/>
                  <a:pt x="130" y="63"/>
                  <a:pt x="127" y="61"/>
                </a:cubicBezTo>
                <a:cubicBezTo>
                  <a:pt x="127" y="61"/>
                  <a:pt x="127" y="61"/>
                  <a:pt x="127" y="61"/>
                </a:cubicBezTo>
                <a:cubicBezTo>
                  <a:pt x="124" y="58"/>
                  <a:pt x="122" y="55"/>
                  <a:pt x="122" y="51"/>
                </a:cubicBezTo>
                <a:cubicBezTo>
                  <a:pt x="122" y="33"/>
                  <a:pt x="122" y="33"/>
                  <a:pt x="122" y="33"/>
                </a:cubicBezTo>
                <a:cubicBezTo>
                  <a:pt x="122" y="29"/>
                  <a:pt x="124" y="25"/>
                  <a:pt x="127" y="22"/>
                </a:cubicBezTo>
                <a:cubicBezTo>
                  <a:pt x="127" y="22"/>
                  <a:pt x="127" y="22"/>
                  <a:pt x="127" y="22"/>
                </a:cubicBezTo>
                <a:cubicBezTo>
                  <a:pt x="130" y="20"/>
                  <a:pt x="134" y="19"/>
                  <a:pt x="138" y="19"/>
                </a:cubicBezTo>
                <a:close/>
                <a:moveTo>
                  <a:pt x="344" y="243"/>
                </a:moveTo>
                <a:cubicBezTo>
                  <a:pt x="344" y="41"/>
                  <a:pt x="344" y="41"/>
                  <a:pt x="344" y="41"/>
                </a:cubicBezTo>
                <a:cubicBezTo>
                  <a:pt x="344" y="28"/>
                  <a:pt x="334" y="18"/>
                  <a:pt x="321" y="18"/>
                </a:cubicBezTo>
                <a:cubicBezTo>
                  <a:pt x="244" y="18"/>
                  <a:pt x="244" y="18"/>
                  <a:pt x="244" y="18"/>
                </a:cubicBezTo>
                <a:cubicBezTo>
                  <a:pt x="244" y="59"/>
                  <a:pt x="244" y="59"/>
                  <a:pt x="244" y="59"/>
                </a:cubicBezTo>
                <a:cubicBezTo>
                  <a:pt x="302" y="59"/>
                  <a:pt x="302" y="59"/>
                  <a:pt x="302" y="59"/>
                </a:cubicBezTo>
                <a:cubicBezTo>
                  <a:pt x="302" y="92"/>
                  <a:pt x="302" y="92"/>
                  <a:pt x="302" y="92"/>
                </a:cubicBezTo>
                <a:cubicBezTo>
                  <a:pt x="302" y="232"/>
                  <a:pt x="302" y="232"/>
                  <a:pt x="302" y="232"/>
                </a:cubicBezTo>
                <a:cubicBezTo>
                  <a:pt x="317" y="234"/>
                  <a:pt x="331" y="238"/>
                  <a:pt x="344" y="243"/>
                </a:cubicBezTo>
                <a:close/>
                <a:moveTo>
                  <a:pt x="87" y="324"/>
                </a:moveTo>
                <a:cubicBezTo>
                  <a:pt x="141" y="324"/>
                  <a:pt x="141" y="324"/>
                  <a:pt x="141" y="324"/>
                </a:cubicBezTo>
                <a:cubicBezTo>
                  <a:pt x="139" y="330"/>
                  <a:pt x="136" y="336"/>
                  <a:pt x="134" y="343"/>
                </a:cubicBezTo>
                <a:cubicBezTo>
                  <a:pt x="87" y="343"/>
                  <a:pt x="87" y="343"/>
                  <a:pt x="87" y="343"/>
                </a:cubicBezTo>
                <a:cubicBezTo>
                  <a:pt x="82" y="343"/>
                  <a:pt x="77" y="339"/>
                  <a:pt x="77" y="333"/>
                </a:cubicBezTo>
                <a:cubicBezTo>
                  <a:pt x="77" y="333"/>
                  <a:pt x="77" y="333"/>
                  <a:pt x="77" y="333"/>
                </a:cubicBezTo>
                <a:cubicBezTo>
                  <a:pt x="77" y="328"/>
                  <a:pt x="82" y="324"/>
                  <a:pt x="87" y="324"/>
                </a:cubicBezTo>
                <a:close/>
                <a:moveTo>
                  <a:pt x="162" y="290"/>
                </a:moveTo>
                <a:cubicBezTo>
                  <a:pt x="87" y="290"/>
                  <a:pt x="87" y="290"/>
                  <a:pt x="87" y="290"/>
                </a:cubicBezTo>
                <a:cubicBezTo>
                  <a:pt x="87" y="290"/>
                  <a:pt x="87" y="290"/>
                  <a:pt x="87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6" y="290"/>
                  <a:pt x="86" y="290"/>
                  <a:pt x="86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5" y="290"/>
                  <a:pt x="85" y="290"/>
                  <a:pt x="85" y="290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4" y="289"/>
                  <a:pt x="84" y="289"/>
                  <a:pt x="84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3" y="289"/>
                  <a:pt x="83" y="289"/>
                  <a:pt x="83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9"/>
                  <a:pt x="82" y="289"/>
                  <a:pt x="82" y="289"/>
                </a:cubicBezTo>
                <a:cubicBezTo>
                  <a:pt x="82" y="288"/>
                  <a:pt x="82" y="288"/>
                  <a:pt x="82" y="288"/>
                </a:cubicBezTo>
                <a:cubicBezTo>
                  <a:pt x="82" y="288"/>
                  <a:pt x="82" y="288"/>
                  <a:pt x="82" y="288"/>
                </a:cubicBezTo>
                <a:cubicBezTo>
                  <a:pt x="82" y="288"/>
                  <a:pt x="82" y="288"/>
                  <a:pt x="82" y="288"/>
                </a:cubicBezTo>
                <a:cubicBezTo>
                  <a:pt x="82" y="288"/>
                  <a:pt x="82" y="288"/>
                  <a:pt x="82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8"/>
                  <a:pt x="81" y="288"/>
                  <a:pt x="81" y="288"/>
                </a:cubicBezTo>
                <a:cubicBezTo>
                  <a:pt x="81" y="287"/>
                  <a:pt x="81" y="287"/>
                  <a:pt x="81" y="287"/>
                </a:cubicBezTo>
                <a:cubicBezTo>
                  <a:pt x="81" y="287"/>
                  <a:pt x="81" y="287"/>
                  <a:pt x="81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7"/>
                  <a:pt x="80" y="287"/>
                  <a:pt x="80" y="287"/>
                </a:cubicBezTo>
                <a:cubicBezTo>
                  <a:pt x="80" y="286"/>
                  <a:pt x="80" y="286"/>
                  <a:pt x="80" y="286"/>
                </a:cubicBezTo>
                <a:cubicBezTo>
                  <a:pt x="80" y="286"/>
                  <a:pt x="80" y="286"/>
                  <a:pt x="80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6"/>
                  <a:pt x="79" y="286"/>
                  <a:pt x="79" y="286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9" y="285"/>
                  <a:pt x="79" y="285"/>
                  <a:pt x="79" y="285"/>
                </a:cubicBezTo>
                <a:cubicBezTo>
                  <a:pt x="78" y="285"/>
                  <a:pt x="78" y="285"/>
                  <a:pt x="78" y="285"/>
                </a:cubicBezTo>
                <a:cubicBezTo>
                  <a:pt x="78" y="285"/>
                  <a:pt x="78" y="285"/>
                  <a:pt x="78" y="285"/>
                </a:cubicBezTo>
                <a:cubicBezTo>
                  <a:pt x="78" y="285"/>
                  <a:pt x="78" y="285"/>
                  <a:pt x="78" y="285"/>
                </a:cubicBezTo>
                <a:cubicBezTo>
                  <a:pt x="78" y="285"/>
                  <a:pt x="78" y="285"/>
                  <a:pt x="78" y="285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4"/>
                  <a:pt x="78" y="284"/>
                  <a:pt x="78" y="284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3"/>
                  <a:pt x="78" y="283"/>
                  <a:pt x="78" y="283"/>
                </a:cubicBezTo>
                <a:cubicBezTo>
                  <a:pt x="78" y="282"/>
                  <a:pt x="78" y="282"/>
                  <a:pt x="78" y="282"/>
                </a:cubicBezTo>
                <a:cubicBezTo>
                  <a:pt x="78" y="282"/>
                  <a:pt x="78" y="282"/>
                  <a:pt x="78" y="282"/>
                </a:cubicBezTo>
                <a:cubicBezTo>
                  <a:pt x="78" y="282"/>
                  <a:pt x="78" y="282"/>
                  <a:pt x="78" y="282"/>
                </a:cubicBezTo>
                <a:cubicBezTo>
                  <a:pt x="78" y="282"/>
                  <a:pt x="78" y="282"/>
                  <a:pt x="78" y="282"/>
                </a:cubicBezTo>
                <a:cubicBezTo>
                  <a:pt x="77" y="282"/>
                  <a:pt x="77" y="282"/>
                  <a:pt x="77" y="282"/>
                </a:cubicBezTo>
                <a:cubicBezTo>
                  <a:pt x="77" y="282"/>
                  <a:pt x="77" y="282"/>
                  <a:pt x="77" y="282"/>
                </a:cubicBezTo>
                <a:cubicBezTo>
                  <a:pt x="77" y="282"/>
                  <a:pt x="77" y="282"/>
                  <a:pt x="77" y="282"/>
                </a:cubicBezTo>
                <a:cubicBezTo>
                  <a:pt x="77" y="282"/>
                  <a:pt x="77" y="282"/>
                  <a:pt x="77" y="282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1"/>
                  <a:pt x="77" y="281"/>
                  <a:pt x="77" y="281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80"/>
                  <a:pt x="77" y="280"/>
                  <a:pt x="77" y="280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77" y="279"/>
                  <a:pt x="77" y="279"/>
                  <a:pt x="77" y="279"/>
                </a:cubicBezTo>
                <a:cubicBezTo>
                  <a:pt x="78" y="279"/>
                  <a:pt x="78" y="279"/>
                  <a:pt x="78" y="279"/>
                </a:cubicBezTo>
                <a:cubicBezTo>
                  <a:pt x="78" y="279"/>
                  <a:pt x="78" y="279"/>
                  <a:pt x="78" y="279"/>
                </a:cubicBezTo>
                <a:cubicBezTo>
                  <a:pt x="78" y="279"/>
                  <a:pt x="78" y="279"/>
                  <a:pt x="78" y="279"/>
                </a:cubicBezTo>
                <a:cubicBezTo>
                  <a:pt x="78" y="279"/>
                  <a:pt x="78" y="279"/>
                  <a:pt x="78" y="279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8"/>
                  <a:pt x="78" y="278"/>
                  <a:pt x="78" y="278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7"/>
                  <a:pt x="78" y="277"/>
                  <a:pt x="78" y="277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8" y="276"/>
                  <a:pt x="78" y="276"/>
                  <a:pt x="78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9" y="276"/>
                  <a:pt x="79" y="276"/>
                  <a:pt x="79" y="276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79" y="275"/>
                  <a:pt x="79" y="275"/>
                  <a:pt x="79" y="275"/>
                </a:cubicBezTo>
                <a:cubicBezTo>
                  <a:pt x="80" y="275"/>
                  <a:pt x="80" y="275"/>
                  <a:pt x="80" y="275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0" y="274"/>
                  <a:pt x="80" y="274"/>
                  <a:pt x="80" y="274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1" y="273"/>
                  <a:pt x="81" y="273"/>
                  <a:pt x="81" y="273"/>
                </a:cubicBezTo>
                <a:cubicBezTo>
                  <a:pt x="82" y="273"/>
                  <a:pt x="82" y="273"/>
                  <a:pt x="82" y="273"/>
                </a:cubicBezTo>
                <a:cubicBezTo>
                  <a:pt x="82" y="273"/>
                  <a:pt x="82" y="273"/>
                  <a:pt x="82" y="273"/>
                </a:cubicBezTo>
                <a:cubicBezTo>
                  <a:pt x="82" y="273"/>
                  <a:pt x="82" y="273"/>
                  <a:pt x="82" y="273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2" y="272"/>
                  <a:pt x="82" y="272"/>
                  <a:pt x="82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3" y="272"/>
                  <a:pt x="83" y="272"/>
                  <a:pt x="83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4" y="272"/>
                  <a:pt x="84" y="272"/>
                  <a:pt x="84" y="272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5" y="271"/>
                  <a:pt x="85" y="271"/>
                  <a:pt x="85" y="271"/>
                </a:cubicBezTo>
                <a:cubicBezTo>
                  <a:pt x="86" y="271"/>
                  <a:pt x="86" y="271"/>
                  <a:pt x="86" y="271"/>
                </a:cubicBezTo>
                <a:cubicBezTo>
                  <a:pt x="86" y="271"/>
                  <a:pt x="86" y="271"/>
                  <a:pt x="86" y="271"/>
                </a:cubicBezTo>
                <a:cubicBezTo>
                  <a:pt x="86" y="271"/>
                  <a:pt x="86" y="271"/>
                  <a:pt x="86" y="271"/>
                </a:cubicBezTo>
                <a:cubicBezTo>
                  <a:pt x="86" y="271"/>
                  <a:pt x="86" y="271"/>
                  <a:pt x="86" y="271"/>
                </a:cubicBezTo>
                <a:cubicBezTo>
                  <a:pt x="87" y="271"/>
                  <a:pt x="87" y="271"/>
                  <a:pt x="87" y="271"/>
                </a:cubicBezTo>
                <a:cubicBezTo>
                  <a:pt x="179" y="271"/>
                  <a:pt x="179" y="271"/>
                  <a:pt x="179" y="271"/>
                </a:cubicBezTo>
                <a:cubicBezTo>
                  <a:pt x="173" y="277"/>
                  <a:pt x="167" y="283"/>
                  <a:pt x="162" y="290"/>
                </a:cubicBezTo>
                <a:close/>
                <a:moveTo>
                  <a:pt x="77" y="280"/>
                </a:moveTo>
                <a:cubicBezTo>
                  <a:pt x="77" y="280"/>
                  <a:pt x="77" y="280"/>
                  <a:pt x="77" y="280"/>
                </a:cubicBezTo>
                <a:close/>
                <a:moveTo>
                  <a:pt x="87" y="218"/>
                </a:moveTo>
                <a:cubicBezTo>
                  <a:pt x="258" y="218"/>
                  <a:pt x="258" y="218"/>
                  <a:pt x="258" y="218"/>
                </a:cubicBezTo>
                <a:cubicBezTo>
                  <a:pt x="263" y="218"/>
                  <a:pt x="267" y="222"/>
                  <a:pt x="267" y="228"/>
                </a:cubicBezTo>
                <a:cubicBezTo>
                  <a:pt x="267" y="228"/>
                  <a:pt x="267" y="228"/>
                  <a:pt x="267" y="228"/>
                </a:cubicBezTo>
                <a:cubicBezTo>
                  <a:pt x="267" y="229"/>
                  <a:pt x="267" y="231"/>
                  <a:pt x="266" y="232"/>
                </a:cubicBezTo>
                <a:cubicBezTo>
                  <a:pt x="257" y="233"/>
                  <a:pt x="249" y="235"/>
                  <a:pt x="241" y="237"/>
                </a:cubicBezTo>
                <a:cubicBezTo>
                  <a:pt x="87" y="237"/>
                  <a:pt x="87" y="237"/>
                  <a:pt x="87" y="237"/>
                </a:cubicBezTo>
                <a:cubicBezTo>
                  <a:pt x="82" y="237"/>
                  <a:pt x="77" y="233"/>
                  <a:pt x="77" y="228"/>
                </a:cubicBezTo>
                <a:cubicBezTo>
                  <a:pt x="77" y="228"/>
                  <a:pt x="77" y="228"/>
                  <a:pt x="77" y="228"/>
                </a:cubicBezTo>
                <a:cubicBezTo>
                  <a:pt x="77" y="222"/>
                  <a:pt x="82" y="218"/>
                  <a:pt x="87" y="218"/>
                </a:cubicBezTo>
                <a:close/>
                <a:moveTo>
                  <a:pt x="87" y="165"/>
                </a:moveTo>
                <a:cubicBezTo>
                  <a:pt x="258" y="165"/>
                  <a:pt x="258" y="165"/>
                  <a:pt x="258" y="165"/>
                </a:cubicBezTo>
                <a:cubicBezTo>
                  <a:pt x="263" y="165"/>
                  <a:pt x="267" y="170"/>
                  <a:pt x="267" y="175"/>
                </a:cubicBezTo>
                <a:cubicBezTo>
                  <a:pt x="267" y="175"/>
                  <a:pt x="267" y="175"/>
                  <a:pt x="267" y="175"/>
                </a:cubicBezTo>
                <a:cubicBezTo>
                  <a:pt x="267" y="180"/>
                  <a:pt x="263" y="184"/>
                  <a:pt x="258" y="184"/>
                </a:cubicBezTo>
                <a:cubicBezTo>
                  <a:pt x="87" y="184"/>
                  <a:pt x="87" y="184"/>
                  <a:pt x="87" y="184"/>
                </a:cubicBezTo>
                <a:cubicBezTo>
                  <a:pt x="82" y="184"/>
                  <a:pt x="77" y="180"/>
                  <a:pt x="77" y="175"/>
                </a:cubicBezTo>
                <a:cubicBezTo>
                  <a:pt x="77" y="175"/>
                  <a:pt x="77" y="175"/>
                  <a:pt x="77" y="175"/>
                </a:cubicBezTo>
                <a:cubicBezTo>
                  <a:pt x="77" y="170"/>
                  <a:pt x="82" y="165"/>
                  <a:pt x="87" y="165"/>
                </a:cubicBezTo>
                <a:close/>
                <a:moveTo>
                  <a:pt x="87" y="115"/>
                </a:moveTo>
                <a:cubicBezTo>
                  <a:pt x="258" y="115"/>
                  <a:pt x="258" y="115"/>
                  <a:pt x="258" y="115"/>
                </a:cubicBezTo>
                <a:cubicBezTo>
                  <a:pt x="263" y="115"/>
                  <a:pt x="267" y="120"/>
                  <a:pt x="267" y="125"/>
                </a:cubicBezTo>
                <a:cubicBezTo>
                  <a:pt x="267" y="125"/>
                  <a:pt x="267" y="125"/>
                  <a:pt x="267" y="125"/>
                </a:cubicBezTo>
                <a:cubicBezTo>
                  <a:pt x="267" y="130"/>
                  <a:pt x="263" y="134"/>
                  <a:pt x="258" y="134"/>
                </a:cubicBezTo>
                <a:cubicBezTo>
                  <a:pt x="87" y="134"/>
                  <a:pt x="87" y="134"/>
                  <a:pt x="87" y="134"/>
                </a:cubicBezTo>
                <a:cubicBezTo>
                  <a:pt x="82" y="134"/>
                  <a:pt x="77" y="130"/>
                  <a:pt x="77" y="125"/>
                </a:cubicBezTo>
                <a:cubicBezTo>
                  <a:pt x="77" y="125"/>
                  <a:pt x="77" y="125"/>
                  <a:pt x="77" y="125"/>
                </a:cubicBezTo>
                <a:cubicBezTo>
                  <a:pt x="77" y="120"/>
                  <a:pt x="82" y="115"/>
                  <a:pt x="87" y="115"/>
                </a:cubicBezTo>
                <a:close/>
                <a:moveTo>
                  <a:pt x="130" y="59"/>
                </a:moveTo>
                <a:cubicBezTo>
                  <a:pt x="130" y="33"/>
                  <a:pt x="130" y="33"/>
                  <a:pt x="130" y="33"/>
                </a:cubicBezTo>
                <a:cubicBezTo>
                  <a:pt x="130" y="31"/>
                  <a:pt x="131" y="29"/>
                  <a:pt x="132" y="28"/>
                </a:cubicBezTo>
                <a:cubicBezTo>
                  <a:pt x="132" y="28"/>
                  <a:pt x="132" y="28"/>
                  <a:pt x="132" y="28"/>
                </a:cubicBezTo>
                <a:cubicBezTo>
                  <a:pt x="134" y="27"/>
                  <a:pt x="136" y="26"/>
                  <a:pt x="138" y="26"/>
                </a:cubicBezTo>
                <a:cubicBezTo>
                  <a:pt x="206" y="26"/>
                  <a:pt x="206" y="26"/>
                  <a:pt x="206" y="26"/>
                </a:cubicBezTo>
                <a:cubicBezTo>
                  <a:pt x="208" y="26"/>
                  <a:pt x="211" y="27"/>
                  <a:pt x="212" y="28"/>
                </a:cubicBezTo>
                <a:cubicBezTo>
                  <a:pt x="212" y="28"/>
                  <a:pt x="212" y="28"/>
                  <a:pt x="212" y="28"/>
                </a:cubicBezTo>
                <a:cubicBezTo>
                  <a:pt x="214" y="29"/>
                  <a:pt x="215" y="31"/>
                  <a:pt x="215" y="33"/>
                </a:cubicBezTo>
                <a:cubicBezTo>
                  <a:pt x="215" y="59"/>
                  <a:pt x="215" y="59"/>
                  <a:pt x="215" y="59"/>
                </a:cubicBezTo>
                <a:lnTo>
                  <a:pt x="130" y="5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Rectangle 58"/>
          <p:cNvSpPr>
            <a:spLocks noChangeArrowheads="1"/>
          </p:cNvSpPr>
          <p:nvPr/>
        </p:nvSpPr>
        <p:spPr bwMode="auto">
          <a:xfrm rot="2700000">
            <a:off x="2655457" y="2650490"/>
            <a:ext cx="631043" cy="631043"/>
          </a:xfrm>
          <a:prstGeom prst="rect">
            <a:avLst/>
          </a:prstGeom>
          <a:noFill/>
          <a:ln w="25400" cap="flat" cmpd="sng" algn="ctr">
            <a:solidFill>
              <a:srgbClr val="3565F5"/>
            </a:solidFill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4" name="Rectangle 58"/>
          <p:cNvSpPr>
            <a:spLocks noChangeArrowheads="1"/>
          </p:cNvSpPr>
          <p:nvPr/>
        </p:nvSpPr>
        <p:spPr bwMode="auto">
          <a:xfrm rot="2700000">
            <a:off x="8987566" y="2650490"/>
            <a:ext cx="631043" cy="631043"/>
          </a:xfrm>
          <a:prstGeom prst="rect">
            <a:avLst/>
          </a:prstGeom>
          <a:noFill/>
          <a:ln w="25400" cap="flat" cmpd="sng" algn="ctr">
            <a:solidFill>
              <a:srgbClr val="3565F5"/>
            </a:solidFill>
            <a:prstDash val="solid"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/>
            <a:endParaRPr lang="en-US" sz="1600" kern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TextBox 76"/>
          <p:cNvSpPr txBox="1"/>
          <p:nvPr/>
        </p:nvSpPr>
        <p:spPr>
          <a:xfrm>
            <a:off x="1300480" y="4826000"/>
            <a:ext cx="390525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区块链的集体维护可以降低成本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1300299" y="5225885"/>
            <a:ext cx="9721411" cy="6502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在中心化网络体系下，系统的维护和经营依赖于数据中心等平台的运维和经营，成本不可省略。区块链节点是任何人都可以参与的，每一个节点在参与记录的同时也来验证其他节点记录结果的正确性，维护效率提高，降低成本。</a:t>
            </a:r>
          </a:p>
        </p:txBody>
      </p:sp>
      <p:pic>
        <p:nvPicPr>
          <p:cNvPr id="38" name="图片 37" descr="组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30" y="635"/>
            <a:ext cx="12192000" cy="6857365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6440805" y="405765"/>
            <a:ext cx="4281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区块链的优势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2655570" y="1953895"/>
            <a:ext cx="6963263" cy="1440000"/>
            <a:chOff x="4182" y="3557"/>
            <a:chExt cx="10966" cy="2268"/>
          </a:xfrm>
        </p:grpSpPr>
        <p:sp>
          <p:nvSpPr>
            <p:cNvPr id="43" name="Rectangle 58"/>
            <p:cNvSpPr>
              <a:spLocks noChangeArrowheads="1"/>
            </p:cNvSpPr>
            <p:nvPr/>
          </p:nvSpPr>
          <p:spPr bwMode="auto">
            <a:xfrm rot="2700000">
              <a:off x="5887" y="3557"/>
              <a:ext cx="2268" cy="2268"/>
            </a:xfrm>
            <a:prstGeom prst="rect">
              <a:avLst/>
            </a:prstGeom>
            <a:solidFill>
              <a:srgbClr val="3864F7"/>
            </a:solidFill>
            <a:ln w="25400" cap="flat" cmpd="sng" algn="ctr">
              <a:noFill/>
              <a:prstDash val="solid"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 sz="1600" ker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Rectangle 58"/>
            <p:cNvSpPr>
              <a:spLocks noChangeArrowheads="1"/>
            </p:cNvSpPr>
            <p:nvPr/>
          </p:nvSpPr>
          <p:spPr bwMode="auto">
            <a:xfrm rot="2700000">
              <a:off x="8466" y="3557"/>
              <a:ext cx="2268" cy="2268"/>
            </a:xfrm>
            <a:prstGeom prst="rect">
              <a:avLst/>
            </a:prstGeom>
            <a:solidFill>
              <a:srgbClr val="3864F7"/>
            </a:solidFill>
            <a:ln w="25400" cap="flat" cmpd="sng" algn="ctr">
              <a:noFill/>
              <a:prstDash val="solid"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 sz="1600" ker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5" name="Rectangle 58"/>
            <p:cNvSpPr>
              <a:spLocks noChangeArrowheads="1"/>
            </p:cNvSpPr>
            <p:nvPr/>
          </p:nvSpPr>
          <p:spPr bwMode="auto">
            <a:xfrm rot="2700000">
              <a:off x="11156" y="3557"/>
              <a:ext cx="2268" cy="2268"/>
            </a:xfrm>
            <a:prstGeom prst="rect">
              <a:avLst/>
            </a:prstGeom>
            <a:solidFill>
              <a:srgbClr val="3864F7"/>
            </a:solidFill>
            <a:ln w="25400" cap="flat" cmpd="sng" algn="ctr">
              <a:noFill/>
              <a:prstDash val="solid"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 sz="1600" ker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" name="Freeform 28"/>
            <p:cNvSpPr>
              <a:spLocks noEditPoints="1"/>
            </p:cNvSpPr>
            <p:nvPr/>
          </p:nvSpPr>
          <p:spPr bwMode="auto">
            <a:xfrm>
              <a:off x="11690" y="4149"/>
              <a:ext cx="1137" cy="1084"/>
            </a:xfrm>
            <a:custGeom>
              <a:avLst/>
              <a:gdLst>
                <a:gd name="T0" fmla="*/ 188 w 490"/>
                <a:gd name="T1" fmla="*/ 199 h 467"/>
                <a:gd name="T2" fmla="*/ 162 w 490"/>
                <a:gd name="T3" fmla="*/ 123 h 467"/>
                <a:gd name="T4" fmla="*/ 162 w 490"/>
                <a:gd name="T5" fmla="*/ 117 h 467"/>
                <a:gd name="T6" fmla="*/ 329 w 490"/>
                <a:gd name="T7" fmla="*/ 117 h 467"/>
                <a:gd name="T8" fmla="*/ 329 w 490"/>
                <a:gd name="T9" fmla="*/ 123 h 467"/>
                <a:gd name="T10" fmla="*/ 303 w 490"/>
                <a:gd name="T11" fmla="*/ 199 h 467"/>
                <a:gd name="T12" fmla="*/ 391 w 490"/>
                <a:gd name="T13" fmla="*/ 244 h 467"/>
                <a:gd name="T14" fmla="*/ 445 w 490"/>
                <a:gd name="T15" fmla="*/ 172 h 467"/>
                <a:gd name="T16" fmla="*/ 445 w 490"/>
                <a:gd name="T17" fmla="*/ 172 h 467"/>
                <a:gd name="T18" fmla="*/ 407 w 490"/>
                <a:gd name="T19" fmla="*/ 94 h 467"/>
                <a:gd name="T20" fmla="*/ 375 w 490"/>
                <a:gd name="T21" fmla="*/ 93 h 467"/>
                <a:gd name="T22" fmla="*/ 337 w 490"/>
                <a:gd name="T23" fmla="*/ 172 h 467"/>
                <a:gd name="T24" fmla="*/ 337 w 490"/>
                <a:gd name="T25" fmla="*/ 172 h 467"/>
                <a:gd name="T26" fmla="*/ 391 w 490"/>
                <a:gd name="T27" fmla="*/ 244 h 467"/>
                <a:gd name="T28" fmla="*/ 344 w 490"/>
                <a:gd name="T29" fmla="*/ 173 h 467"/>
                <a:gd name="T30" fmla="*/ 349 w 490"/>
                <a:gd name="T31" fmla="*/ 148 h 467"/>
                <a:gd name="T32" fmla="*/ 430 w 490"/>
                <a:gd name="T33" fmla="*/ 134 h 467"/>
                <a:gd name="T34" fmla="*/ 434 w 490"/>
                <a:gd name="T35" fmla="*/ 160 h 467"/>
                <a:gd name="T36" fmla="*/ 422 w 490"/>
                <a:gd name="T37" fmla="*/ 217 h 467"/>
                <a:gd name="T38" fmla="*/ 360 w 490"/>
                <a:gd name="T39" fmla="*/ 217 h 467"/>
                <a:gd name="T40" fmla="*/ 137 w 490"/>
                <a:gd name="T41" fmla="*/ 221 h 467"/>
                <a:gd name="T42" fmla="*/ 154 w 490"/>
                <a:gd name="T43" fmla="*/ 172 h 467"/>
                <a:gd name="T44" fmla="*/ 154 w 490"/>
                <a:gd name="T45" fmla="*/ 168 h 467"/>
                <a:gd name="T46" fmla="*/ 99 w 490"/>
                <a:gd name="T47" fmla="*/ 92 h 467"/>
                <a:gd name="T48" fmla="*/ 46 w 490"/>
                <a:gd name="T49" fmla="*/ 168 h 467"/>
                <a:gd name="T50" fmla="*/ 46 w 490"/>
                <a:gd name="T51" fmla="*/ 172 h 467"/>
                <a:gd name="T52" fmla="*/ 62 w 490"/>
                <a:gd name="T53" fmla="*/ 221 h 467"/>
                <a:gd name="T54" fmla="*/ 68 w 490"/>
                <a:gd name="T55" fmla="*/ 217 h 467"/>
                <a:gd name="T56" fmla="*/ 56 w 490"/>
                <a:gd name="T57" fmla="*/ 160 h 467"/>
                <a:gd name="T58" fmla="*/ 61 w 490"/>
                <a:gd name="T59" fmla="*/ 134 h 467"/>
                <a:gd name="T60" fmla="*/ 142 w 490"/>
                <a:gd name="T61" fmla="*/ 148 h 467"/>
                <a:gd name="T62" fmla="*/ 146 w 490"/>
                <a:gd name="T63" fmla="*/ 173 h 467"/>
                <a:gd name="T64" fmla="*/ 100 w 490"/>
                <a:gd name="T65" fmla="*/ 237 h 467"/>
                <a:gd name="T66" fmla="*/ 262 w 490"/>
                <a:gd name="T67" fmla="*/ 291 h 467"/>
                <a:gd name="T68" fmla="*/ 252 w 490"/>
                <a:gd name="T69" fmla="*/ 313 h 467"/>
                <a:gd name="T70" fmla="*/ 314 w 490"/>
                <a:gd name="T71" fmla="*/ 264 h 467"/>
                <a:gd name="T72" fmla="*/ 402 w 490"/>
                <a:gd name="T73" fmla="*/ 437 h 467"/>
                <a:gd name="T74" fmla="*/ 119 w 490"/>
                <a:gd name="T75" fmla="*/ 467 h 467"/>
                <a:gd name="T76" fmla="*/ 88 w 490"/>
                <a:gd name="T77" fmla="*/ 334 h 467"/>
                <a:gd name="T78" fmla="*/ 231 w 490"/>
                <a:gd name="T79" fmla="*/ 413 h 467"/>
                <a:gd name="T80" fmla="*/ 238 w 490"/>
                <a:gd name="T81" fmla="*/ 308 h 467"/>
                <a:gd name="T82" fmla="*/ 229 w 490"/>
                <a:gd name="T83" fmla="*/ 288 h 467"/>
                <a:gd name="T84" fmla="*/ 259 w 490"/>
                <a:gd name="T85" fmla="*/ 286 h 467"/>
                <a:gd name="T86" fmla="*/ 262 w 490"/>
                <a:gd name="T87" fmla="*/ 291 h 467"/>
                <a:gd name="T88" fmla="*/ 490 w 490"/>
                <a:gd name="T89" fmla="*/ 305 h 467"/>
                <a:gd name="T90" fmla="*/ 412 w 490"/>
                <a:gd name="T91" fmla="*/ 312 h 467"/>
                <a:gd name="T92" fmla="*/ 416 w 490"/>
                <a:gd name="T93" fmla="*/ 388 h 467"/>
                <a:gd name="T94" fmla="*/ 490 w 490"/>
                <a:gd name="T95" fmla="*/ 371 h 467"/>
                <a:gd name="T96" fmla="*/ 16 w 490"/>
                <a:gd name="T97" fmla="*/ 388 h 467"/>
                <a:gd name="T98" fmla="*/ 74 w 490"/>
                <a:gd name="T99" fmla="*/ 334 h 467"/>
                <a:gd name="T100" fmla="*/ 139 w 490"/>
                <a:gd name="T101" fmla="*/ 260 h 467"/>
                <a:gd name="T102" fmla="*/ 0 w 490"/>
                <a:gd name="T103" fmla="*/ 371 h 467"/>
                <a:gd name="T104" fmla="*/ 245 w 490"/>
                <a:gd name="T105" fmla="*/ 223 h 467"/>
                <a:gd name="T106" fmla="*/ 317 w 490"/>
                <a:gd name="T107" fmla="*/ 124 h 467"/>
                <a:gd name="T108" fmla="*/ 310 w 490"/>
                <a:gd name="T109" fmla="*/ 85 h 467"/>
                <a:gd name="T110" fmla="*/ 274 w 490"/>
                <a:gd name="T111" fmla="*/ 61 h 467"/>
                <a:gd name="T112" fmla="*/ 216 w 490"/>
                <a:gd name="T113" fmla="*/ 61 h 467"/>
                <a:gd name="T114" fmla="*/ 185 w 490"/>
                <a:gd name="T115" fmla="*/ 64 h 467"/>
                <a:gd name="T116" fmla="*/ 178 w 490"/>
                <a:gd name="T117" fmla="*/ 105 h 467"/>
                <a:gd name="T118" fmla="*/ 197 w 490"/>
                <a:gd name="T119" fmla="*/ 192 h 4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90" h="467">
                  <a:moveTo>
                    <a:pt x="245" y="235"/>
                  </a:moveTo>
                  <a:cubicBezTo>
                    <a:pt x="224" y="235"/>
                    <a:pt x="203" y="220"/>
                    <a:pt x="188" y="199"/>
                  </a:cubicBezTo>
                  <a:cubicBezTo>
                    <a:pt x="172" y="178"/>
                    <a:pt x="162" y="150"/>
                    <a:pt x="162" y="123"/>
                  </a:cubicBezTo>
                  <a:cubicBezTo>
                    <a:pt x="162" y="123"/>
                    <a:pt x="162" y="123"/>
                    <a:pt x="162" y="123"/>
                  </a:cubicBezTo>
                  <a:cubicBezTo>
                    <a:pt x="162" y="122"/>
                    <a:pt x="162" y="122"/>
                    <a:pt x="162" y="122"/>
                  </a:cubicBezTo>
                  <a:cubicBezTo>
                    <a:pt x="162" y="121"/>
                    <a:pt x="162" y="119"/>
                    <a:pt x="162" y="117"/>
                  </a:cubicBezTo>
                  <a:cubicBezTo>
                    <a:pt x="162" y="52"/>
                    <a:pt x="151" y="0"/>
                    <a:pt x="245" y="0"/>
                  </a:cubicBezTo>
                  <a:cubicBezTo>
                    <a:pt x="340" y="0"/>
                    <a:pt x="329" y="52"/>
                    <a:pt x="329" y="117"/>
                  </a:cubicBezTo>
                  <a:cubicBezTo>
                    <a:pt x="329" y="119"/>
                    <a:pt x="329" y="121"/>
                    <a:pt x="329" y="122"/>
                  </a:cubicBezTo>
                  <a:cubicBezTo>
                    <a:pt x="329" y="123"/>
                    <a:pt x="329" y="123"/>
                    <a:pt x="329" y="123"/>
                  </a:cubicBezTo>
                  <a:cubicBezTo>
                    <a:pt x="329" y="123"/>
                    <a:pt x="329" y="123"/>
                    <a:pt x="329" y="123"/>
                  </a:cubicBezTo>
                  <a:cubicBezTo>
                    <a:pt x="329" y="150"/>
                    <a:pt x="318" y="178"/>
                    <a:pt x="303" y="199"/>
                  </a:cubicBezTo>
                  <a:cubicBezTo>
                    <a:pt x="287" y="220"/>
                    <a:pt x="266" y="235"/>
                    <a:pt x="245" y="235"/>
                  </a:cubicBezTo>
                  <a:close/>
                  <a:moveTo>
                    <a:pt x="391" y="244"/>
                  </a:moveTo>
                  <a:cubicBezTo>
                    <a:pt x="404" y="244"/>
                    <a:pt x="418" y="235"/>
                    <a:pt x="428" y="221"/>
                  </a:cubicBezTo>
                  <a:cubicBezTo>
                    <a:pt x="438" y="208"/>
                    <a:pt x="445" y="190"/>
                    <a:pt x="445" y="172"/>
                  </a:cubicBezTo>
                  <a:cubicBezTo>
                    <a:pt x="445" y="172"/>
                    <a:pt x="445" y="172"/>
                    <a:pt x="445" y="172"/>
                  </a:cubicBezTo>
                  <a:cubicBezTo>
                    <a:pt x="445" y="172"/>
                    <a:pt x="445" y="172"/>
                    <a:pt x="445" y="172"/>
                  </a:cubicBezTo>
                  <a:cubicBezTo>
                    <a:pt x="445" y="170"/>
                    <a:pt x="445" y="169"/>
                    <a:pt x="445" y="168"/>
                  </a:cubicBezTo>
                  <a:cubicBezTo>
                    <a:pt x="445" y="131"/>
                    <a:pt x="451" y="99"/>
                    <a:pt x="407" y="94"/>
                  </a:cubicBezTo>
                  <a:cubicBezTo>
                    <a:pt x="402" y="93"/>
                    <a:pt x="397" y="92"/>
                    <a:pt x="391" y="92"/>
                  </a:cubicBezTo>
                  <a:cubicBezTo>
                    <a:pt x="385" y="92"/>
                    <a:pt x="380" y="93"/>
                    <a:pt x="375" y="93"/>
                  </a:cubicBezTo>
                  <a:cubicBezTo>
                    <a:pt x="331" y="99"/>
                    <a:pt x="337" y="130"/>
                    <a:pt x="337" y="168"/>
                  </a:cubicBezTo>
                  <a:cubicBezTo>
                    <a:pt x="337" y="169"/>
                    <a:pt x="337" y="170"/>
                    <a:pt x="337" y="172"/>
                  </a:cubicBezTo>
                  <a:cubicBezTo>
                    <a:pt x="337" y="172"/>
                    <a:pt x="337" y="172"/>
                    <a:pt x="337" y="172"/>
                  </a:cubicBezTo>
                  <a:cubicBezTo>
                    <a:pt x="337" y="172"/>
                    <a:pt x="337" y="172"/>
                    <a:pt x="337" y="172"/>
                  </a:cubicBezTo>
                  <a:cubicBezTo>
                    <a:pt x="337" y="190"/>
                    <a:pt x="344" y="208"/>
                    <a:pt x="354" y="221"/>
                  </a:cubicBezTo>
                  <a:cubicBezTo>
                    <a:pt x="364" y="235"/>
                    <a:pt x="377" y="244"/>
                    <a:pt x="391" y="244"/>
                  </a:cubicBezTo>
                  <a:close/>
                  <a:moveTo>
                    <a:pt x="360" y="217"/>
                  </a:moveTo>
                  <a:cubicBezTo>
                    <a:pt x="351" y="204"/>
                    <a:pt x="345" y="188"/>
                    <a:pt x="344" y="173"/>
                  </a:cubicBezTo>
                  <a:cubicBezTo>
                    <a:pt x="348" y="160"/>
                    <a:pt x="348" y="160"/>
                    <a:pt x="348" y="160"/>
                  </a:cubicBezTo>
                  <a:cubicBezTo>
                    <a:pt x="349" y="156"/>
                    <a:pt x="349" y="152"/>
                    <a:pt x="349" y="148"/>
                  </a:cubicBezTo>
                  <a:cubicBezTo>
                    <a:pt x="349" y="142"/>
                    <a:pt x="349" y="138"/>
                    <a:pt x="352" y="134"/>
                  </a:cubicBezTo>
                  <a:cubicBezTo>
                    <a:pt x="354" y="127"/>
                    <a:pt x="429" y="127"/>
                    <a:pt x="430" y="134"/>
                  </a:cubicBezTo>
                  <a:cubicBezTo>
                    <a:pt x="433" y="138"/>
                    <a:pt x="433" y="142"/>
                    <a:pt x="433" y="148"/>
                  </a:cubicBezTo>
                  <a:cubicBezTo>
                    <a:pt x="433" y="152"/>
                    <a:pt x="433" y="156"/>
                    <a:pt x="434" y="160"/>
                  </a:cubicBezTo>
                  <a:cubicBezTo>
                    <a:pt x="437" y="173"/>
                    <a:pt x="437" y="173"/>
                    <a:pt x="437" y="173"/>
                  </a:cubicBezTo>
                  <a:cubicBezTo>
                    <a:pt x="437" y="188"/>
                    <a:pt x="431" y="204"/>
                    <a:pt x="422" y="217"/>
                  </a:cubicBezTo>
                  <a:cubicBezTo>
                    <a:pt x="413" y="229"/>
                    <a:pt x="402" y="237"/>
                    <a:pt x="391" y="237"/>
                  </a:cubicBezTo>
                  <a:cubicBezTo>
                    <a:pt x="380" y="237"/>
                    <a:pt x="368" y="229"/>
                    <a:pt x="360" y="217"/>
                  </a:cubicBezTo>
                  <a:close/>
                  <a:moveTo>
                    <a:pt x="100" y="244"/>
                  </a:moveTo>
                  <a:cubicBezTo>
                    <a:pt x="113" y="244"/>
                    <a:pt x="127" y="235"/>
                    <a:pt x="137" y="221"/>
                  </a:cubicBezTo>
                  <a:cubicBezTo>
                    <a:pt x="147" y="208"/>
                    <a:pt x="154" y="190"/>
                    <a:pt x="154" y="172"/>
                  </a:cubicBezTo>
                  <a:cubicBezTo>
                    <a:pt x="154" y="172"/>
                    <a:pt x="154" y="172"/>
                    <a:pt x="154" y="172"/>
                  </a:cubicBezTo>
                  <a:cubicBezTo>
                    <a:pt x="154" y="172"/>
                    <a:pt x="154" y="172"/>
                    <a:pt x="154" y="172"/>
                  </a:cubicBezTo>
                  <a:cubicBezTo>
                    <a:pt x="154" y="170"/>
                    <a:pt x="154" y="169"/>
                    <a:pt x="154" y="168"/>
                  </a:cubicBezTo>
                  <a:cubicBezTo>
                    <a:pt x="154" y="130"/>
                    <a:pt x="160" y="99"/>
                    <a:pt x="114" y="93"/>
                  </a:cubicBezTo>
                  <a:cubicBezTo>
                    <a:pt x="110" y="92"/>
                    <a:pt x="105" y="92"/>
                    <a:pt x="99" y="92"/>
                  </a:cubicBezTo>
                  <a:cubicBezTo>
                    <a:pt x="93" y="92"/>
                    <a:pt x="87" y="93"/>
                    <a:pt x="82" y="94"/>
                  </a:cubicBezTo>
                  <a:cubicBezTo>
                    <a:pt x="40" y="100"/>
                    <a:pt x="46" y="131"/>
                    <a:pt x="46" y="168"/>
                  </a:cubicBezTo>
                  <a:cubicBezTo>
                    <a:pt x="46" y="169"/>
                    <a:pt x="46" y="170"/>
                    <a:pt x="46" y="172"/>
                  </a:cubicBezTo>
                  <a:cubicBezTo>
                    <a:pt x="46" y="172"/>
                    <a:pt x="46" y="172"/>
                    <a:pt x="46" y="172"/>
                  </a:cubicBezTo>
                  <a:cubicBezTo>
                    <a:pt x="46" y="172"/>
                    <a:pt x="46" y="172"/>
                    <a:pt x="46" y="172"/>
                  </a:cubicBezTo>
                  <a:cubicBezTo>
                    <a:pt x="46" y="190"/>
                    <a:pt x="52" y="208"/>
                    <a:pt x="62" y="221"/>
                  </a:cubicBezTo>
                  <a:cubicBezTo>
                    <a:pt x="72" y="235"/>
                    <a:pt x="86" y="244"/>
                    <a:pt x="100" y="244"/>
                  </a:cubicBezTo>
                  <a:close/>
                  <a:moveTo>
                    <a:pt x="68" y="217"/>
                  </a:moveTo>
                  <a:cubicBezTo>
                    <a:pt x="59" y="204"/>
                    <a:pt x="53" y="188"/>
                    <a:pt x="53" y="173"/>
                  </a:cubicBezTo>
                  <a:cubicBezTo>
                    <a:pt x="56" y="160"/>
                    <a:pt x="56" y="160"/>
                    <a:pt x="56" y="160"/>
                  </a:cubicBezTo>
                  <a:cubicBezTo>
                    <a:pt x="57" y="156"/>
                    <a:pt x="57" y="152"/>
                    <a:pt x="58" y="148"/>
                  </a:cubicBezTo>
                  <a:cubicBezTo>
                    <a:pt x="58" y="142"/>
                    <a:pt x="58" y="138"/>
                    <a:pt x="61" y="134"/>
                  </a:cubicBezTo>
                  <a:cubicBezTo>
                    <a:pt x="63" y="127"/>
                    <a:pt x="138" y="127"/>
                    <a:pt x="139" y="134"/>
                  </a:cubicBezTo>
                  <a:cubicBezTo>
                    <a:pt x="141" y="138"/>
                    <a:pt x="142" y="142"/>
                    <a:pt x="142" y="148"/>
                  </a:cubicBezTo>
                  <a:cubicBezTo>
                    <a:pt x="142" y="152"/>
                    <a:pt x="142" y="156"/>
                    <a:pt x="143" y="160"/>
                  </a:cubicBezTo>
                  <a:cubicBezTo>
                    <a:pt x="146" y="173"/>
                    <a:pt x="146" y="173"/>
                    <a:pt x="146" y="173"/>
                  </a:cubicBezTo>
                  <a:cubicBezTo>
                    <a:pt x="146" y="188"/>
                    <a:pt x="140" y="204"/>
                    <a:pt x="131" y="217"/>
                  </a:cubicBezTo>
                  <a:cubicBezTo>
                    <a:pt x="122" y="229"/>
                    <a:pt x="111" y="237"/>
                    <a:pt x="100" y="237"/>
                  </a:cubicBezTo>
                  <a:cubicBezTo>
                    <a:pt x="89" y="237"/>
                    <a:pt x="77" y="229"/>
                    <a:pt x="68" y="217"/>
                  </a:cubicBezTo>
                  <a:close/>
                  <a:moveTo>
                    <a:pt x="262" y="291"/>
                  </a:moveTo>
                  <a:cubicBezTo>
                    <a:pt x="253" y="308"/>
                    <a:pt x="253" y="308"/>
                    <a:pt x="253" y="308"/>
                  </a:cubicBezTo>
                  <a:cubicBezTo>
                    <a:pt x="252" y="310"/>
                    <a:pt x="251" y="311"/>
                    <a:pt x="252" y="313"/>
                  </a:cubicBezTo>
                  <a:cubicBezTo>
                    <a:pt x="260" y="412"/>
                    <a:pt x="260" y="412"/>
                    <a:pt x="260" y="412"/>
                  </a:cubicBezTo>
                  <a:cubicBezTo>
                    <a:pt x="285" y="360"/>
                    <a:pt x="299" y="326"/>
                    <a:pt x="314" y="264"/>
                  </a:cubicBezTo>
                  <a:cubicBezTo>
                    <a:pt x="364" y="275"/>
                    <a:pt x="402" y="298"/>
                    <a:pt x="402" y="334"/>
                  </a:cubicBezTo>
                  <a:cubicBezTo>
                    <a:pt x="402" y="437"/>
                    <a:pt x="402" y="437"/>
                    <a:pt x="402" y="437"/>
                  </a:cubicBezTo>
                  <a:cubicBezTo>
                    <a:pt x="402" y="454"/>
                    <a:pt x="388" y="467"/>
                    <a:pt x="371" y="467"/>
                  </a:cubicBezTo>
                  <a:cubicBezTo>
                    <a:pt x="287" y="467"/>
                    <a:pt x="203" y="467"/>
                    <a:pt x="119" y="467"/>
                  </a:cubicBezTo>
                  <a:cubicBezTo>
                    <a:pt x="102" y="467"/>
                    <a:pt x="88" y="454"/>
                    <a:pt x="88" y="437"/>
                  </a:cubicBezTo>
                  <a:cubicBezTo>
                    <a:pt x="88" y="402"/>
                    <a:pt x="88" y="368"/>
                    <a:pt x="88" y="334"/>
                  </a:cubicBezTo>
                  <a:cubicBezTo>
                    <a:pt x="88" y="298"/>
                    <a:pt x="126" y="275"/>
                    <a:pt x="176" y="264"/>
                  </a:cubicBezTo>
                  <a:cubicBezTo>
                    <a:pt x="191" y="327"/>
                    <a:pt x="206" y="360"/>
                    <a:pt x="231" y="413"/>
                  </a:cubicBezTo>
                  <a:cubicBezTo>
                    <a:pt x="239" y="313"/>
                    <a:pt x="239" y="313"/>
                    <a:pt x="239" y="313"/>
                  </a:cubicBezTo>
                  <a:cubicBezTo>
                    <a:pt x="239" y="311"/>
                    <a:pt x="239" y="310"/>
                    <a:pt x="238" y="308"/>
                  </a:cubicBezTo>
                  <a:cubicBezTo>
                    <a:pt x="229" y="291"/>
                    <a:pt x="229" y="291"/>
                    <a:pt x="229" y="291"/>
                  </a:cubicBezTo>
                  <a:cubicBezTo>
                    <a:pt x="228" y="290"/>
                    <a:pt x="228" y="289"/>
                    <a:pt x="229" y="288"/>
                  </a:cubicBezTo>
                  <a:cubicBezTo>
                    <a:pt x="229" y="287"/>
                    <a:pt x="230" y="286"/>
                    <a:pt x="231" y="286"/>
                  </a:cubicBezTo>
                  <a:cubicBezTo>
                    <a:pt x="241" y="286"/>
                    <a:pt x="250" y="286"/>
                    <a:pt x="259" y="286"/>
                  </a:cubicBezTo>
                  <a:cubicBezTo>
                    <a:pt x="261" y="286"/>
                    <a:pt x="262" y="287"/>
                    <a:pt x="262" y="288"/>
                  </a:cubicBezTo>
                  <a:cubicBezTo>
                    <a:pt x="263" y="289"/>
                    <a:pt x="263" y="290"/>
                    <a:pt x="262" y="291"/>
                  </a:cubicBezTo>
                  <a:close/>
                  <a:moveTo>
                    <a:pt x="490" y="371"/>
                  </a:moveTo>
                  <a:cubicBezTo>
                    <a:pt x="490" y="305"/>
                    <a:pt x="490" y="305"/>
                    <a:pt x="490" y="305"/>
                  </a:cubicBezTo>
                  <a:cubicBezTo>
                    <a:pt x="490" y="263"/>
                    <a:pt x="410" y="248"/>
                    <a:pt x="351" y="260"/>
                  </a:cubicBezTo>
                  <a:cubicBezTo>
                    <a:pt x="376" y="269"/>
                    <a:pt x="402" y="286"/>
                    <a:pt x="412" y="312"/>
                  </a:cubicBezTo>
                  <a:cubicBezTo>
                    <a:pt x="415" y="319"/>
                    <a:pt x="416" y="326"/>
                    <a:pt x="416" y="334"/>
                  </a:cubicBezTo>
                  <a:cubicBezTo>
                    <a:pt x="416" y="388"/>
                    <a:pt x="416" y="388"/>
                    <a:pt x="416" y="388"/>
                  </a:cubicBezTo>
                  <a:cubicBezTo>
                    <a:pt x="435" y="388"/>
                    <a:pt x="454" y="388"/>
                    <a:pt x="474" y="388"/>
                  </a:cubicBezTo>
                  <a:cubicBezTo>
                    <a:pt x="483" y="388"/>
                    <a:pt x="490" y="380"/>
                    <a:pt x="490" y="371"/>
                  </a:cubicBezTo>
                  <a:close/>
                  <a:moveTo>
                    <a:pt x="0" y="371"/>
                  </a:moveTo>
                  <a:cubicBezTo>
                    <a:pt x="0" y="380"/>
                    <a:pt x="7" y="388"/>
                    <a:pt x="16" y="388"/>
                  </a:cubicBezTo>
                  <a:cubicBezTo>
                    <a:pt x="36" y="388"/>
                    <a:pt x="55" y="388"/>
                    <a:pt x="74" y="388"/>
                  </a:cubicBezTo>
                  <a:cubicBezTo>
                    <a:pt x="74" y="334"/>
                    <a:pt x="74" y="334"/>
                    <a:pt x="74" y="334"/>
                  </a:cubicBezTo>
                  <a:cubicBezTo>
                    <a:pt x="74" y="326"/>
                    <a:pt x="75" y="319"/>
                    <a:pt x="78" y="312"/>
                  </a:cubicBezTo>
                  <a:cubicBezTo>
                    <a:pt x="88" y="286"/>
                    <a:pt x="114" y="269"/>
                    <a:pt x="139" y="260"/>
                  </a:cubicBezTo>
                  <a:cubicBezTo>
                    <a:pt x="80" y="248"/>
                    <a:pt x="0" y="263"/>
                    <a:pt x="0" y="305"/>
                  </a:cubicBezTo>
                  <a:cubicBezTo>
                    <a:pt x="0" y="327"/>
                    <a:pt x="0" y="349"/>
                    <a:pt x="0" y="371"/>
                  </a:cubicBezTo>
                  <a:close/>
                  <a:moveTo>
                    <a:pt x="197" y="192"/>
                  </a:moveTo>
                  <a:cubicBezTo>
                    <a:pt x="211" y="210"/>
                    <a:pt x="228" y="223"/>
                    <a:pt x="245" y="223"/>
                  </a:cubicBezTo>
                  <a:cubicBezTo>
                    <a:pt x="262" y="223"/>
                    <a:pt x="280" y="210"/>
                    <a:pt x="293" y="192"/>
                  </a:cubicBezTo>
                  <a:cubicBezTo>
                    <a:pt x="307" y="173"/>
                    <a:pt x="317" y="148"/>
                    <a:pt x="317" y="124"/>
                  </a:cubicBezTo>
                  <a:cubicBezTo>
                    <a:pt x="312" y="105"/>
                    <a:pt x="312" y="105"/>
                    <a:pt x="312" y="105"/>
                  </a:cubicBezTo>
                  <a:cubicBezTo>
                    <a:pt x="310" y="98"/>
                    <a:pt x="310" y="91"/>
                    <a:pt x="310" y="85"/>
                  </a:cubicBezTo>
                  <a:cubicBezTo>
                    <a:pt x="310" y="77"/>
                    <a:pt x="310" y="70"/>
                    <a:pt x="305" y="64"/>
                  </a:cubicBezTo>
                  <a:cubicBezTo>
                    <a:pt x="298" y="54"/>
                    <a:pt x="287" y="57"/>
                    <a:pt x="274" y="61"/>
                  </a:cubicBezTo>
                  <a:cubicBezTo>
                    <a:pt x="265" y="64"/>
                    <a:pt x="256" y="66"/>
                    <a:pt x="245" y="66"/>
                  </a:cubicBezTo>
                  <a:cubicBezTo>
                    <a:pt x="235" y="66"/>
                    <a:pt x="225" y="64"/>
                    <a:pt x="216" y="61"/>
                  </a:cubicBezTo>
                  <a:cubicBezTo>
                    <a:pt x="216" y="61"/>
                    <a:pt x="216" y="61"/>
                    <a:pt x="216" y="61"/>
                  </a:cubicBezTo>
                  <a:cubicBezTo>
                    <a:pt x="203" y="57"/>
                    <a:pt x="192" y="54"/>
                    <a:pt x="185" y="64"/>
                  </a:cubicBezTo>
                  <a:cubicBezTo>
                    <a:pt x="181" y="70"/>
                    <a:pt x="180" y="77"/>
                    <a:pt x="180" y="85"/>
                  </a:cubicBezTo>
                  <a:cubicBezTo>
                    <a:pt x="180" y="91"/>
                    <a:pt x="180" y="98"/>
                    <a:pt x="178" y="105"/>
                  </a:cubicBezTo>
                  <a:cubicBezTo>
                    <a:pt x="174" y="124"/>
                    <a:pt x="174" y="124"/>
                    <a:pt x="174" y="124"/>
                  </a:cubicBezTo>
                  <a:cubicBezTo>
                    <a:pt x="174" y="148"/>
                    <a:pt x="183" y="173"/>
                    <a:pt x="197" y="192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7" name="Freeform 29"/>
            <p:cNvSpPr>
              <a:spLocks noEditPoints="1"/>
            </p:cNvSpPr>
            <p:nvPr/>
          </p:nvSpPr>
          <p:spPr bwMode="auto">
            <a:xfrm>
              <a:off x="6603" y="4196"/>
              <a:ext cx="798" cy="943"/>
            </a:xfrm>
            <a:custGeom>
              <a:avLst/>
              <a:gdLst>
                <a:gd name="T0" fmla="*/ 344 w 420"/>
                <a:gd name="T1" fmla="*/ 0 h 496"/>
                <a:gd name="T2" fmla="*/ 332 w 420"/>
                <a:gd name="T3" fmla="*/ 79 h 496"/>
                <a:gd name="T4" fmla="*/ 347 w 420"/>
                <a:gd name="T5" fmla="*/ 92 h 496"/>
                <a:gd name="T6" fmla="*/ 360 w 420"/>
                <a:gd name="T7" fmla="*/ 13 h 496"/>
                <a:gd name="T8" fmla="*/ 193 w 420"/>
                <a:gd name="T9" fmla="*/ 362 h 496"/>
                <a:gd name="T10" fmla="*/ 145 w 420"/>
                <a:gd name="T11" fmla="*/ 410 h 496"/>
                <a:gd name="T12" fmla="*/ 193 w 420"/>
                <a:gd name="T13" fmla="*/ 362 h 496"/>
                <a:gd name="T14" fmla="*/ 229 w 420"/>
                <a:gd name="T15" fmla="*/ 362 h 496"/>
                <a:gd name="T16" fmla="*/ 276 w 420"/>
                <a:gd name="T17" fmla="*/ 410 h 496"/>
                <a:gd name="T18" fmla="*/ 110 w 420"/>
                <a:gd name="T19" fmla="*/ 362 h 496"/>
                <a:gd name="T20" fmla="*/ 62 w 420"/>
                <a:gd name="T21" fmla="*/ 410 h 496"/>
                <a:gd name="T22" fmla="*/ 110 w 420"/>
                <a:gd name="T23" fmla="*/ 362 h 496"/>
                <a:gd name="T24" fmla="*/ 312 w 420"/>
                <a:gd name="T25" fmla="*/ 291 h 496"/>
                <a:gd name="T26" fmla="*/ 360 w 420"/>
                <a:gd name="T27" fmla="*/ 338 h 496"/>
                <a:gd name="T28" fmla="*/ 193 w 420"/>
                <a:gd name="T29" fmla="*/ 291 h 496"/>
                <a:gd name="T30" fmla="*/ 145 w 420"/>
                <a:gd name="T31" fmla="*/ 338 h 496"/>
                <a:gd name="T32" fmla="*/ 193 w 420"/>
                <a:gd name="T33" fmla="*/ 291 h 496"/>
                <a:gd name="T34" fmla="*/ 229 w 420"/>
                <a:gd name="T35" fmla="*/ 291 h 496"/>
                <a:gd name="T36" fmla="*/ 276 w 420"/>
                <a:gd name="T37" fmla="*/ 338 h 496"/>
                <a:gd name="T38" fmla="*/ 110 w 420"/>
                <a:gd name="T39" fmla="*/ 291 h 496"/>
                <a:gd name="T40" fmla="*/ 62 w 420"/>
                <a:gd name="T41" fmla="*/ 338 h 496"/>
                <a:gd name="T42" fmla="*/ 110 w 420"/>
                <a:gd name="T43" fmla="*/ 291 h 496"/>
                <a:gd name="T44" fmla="*/ 312 w 420"/>
                <a:gd name="T45" fmla="*/ 219 h 496"/>
                <a:gd name="T46" fmla="*/ 360 w 420"/>
                <a:gd name="T47" fmla="*/ 267 h 496"/>
                <a:gd name="T48" fmla="*/ 193 w 420"/>
                <a:gd name="T49" fmla="*/ 219 h 496"/>
                <a:gd name="T50" fmla="*/ 145 w 420"/>
                <a:gd name="T51" fmla="*/ 267 h 496"/>
                <a:gd name="T52" fmla="*/ 193 w 420"/>
                <a:gd name="T53" fmla="*/ 219 h 496"/>
                <a:gd name="T54" fmla="*/ 229 w 420"/>
                <a:gd name="T55" fmla="*/ 219 h 496"/>
                <a:gd name="T56" fmla="*/ 276 w 420"/>
                <a:gd name="T57" fmla="*/ 267 h 496"/>
                <a:gd name="T58" fmla="*/ 77 w 420"/>
                <a:gd name="T59" fmla="*/ 0 h 496"/>
                <a:gd name="T60" fmla="*/ 62 w 420"/>
                <a:gd name="T61" fmla="*/ 13 h 496"/>
                <a:gd name="T62" fmla="*/ 75 w 420"/>
                <a:gd name="T63" fmla="*/ 92 h 496"/>
                <a:gd name="T64" fmla="*/ 90 w 420"/>
                <a:gd name="T65" fmla="*/ 79 h 496"/>
                <a:gd name="T66" fmla="*/ 77 w 420"/>
                <a:gd name="T67" fmla="*/ 0 h 496"/>
                <a:gd name="T68" fmla="*/ 392 w 420"/>
                <a:gd name="T69" fmla="*/ 441 h 496"/>
                <a:gd name="T70" fmla="*/ 34 w 420"/>
                <a:gd name="T71" fmla="*/ 446 h 496"/>
                <a:gd name="T72" fmla="*/ 28 w 420"/>
                <a:gd name="T73" fmla="*/ 185 h 496"/>
                <a:gd name="T74" fmla="*/ 386 w 420"/>
                <a:gd name="T75" fmla="*/ 180 h 496"/>
                <a:gd name="T76" fmla="*/ 392 w 420"/>
                <a:gd name="T77" fmla="*/ 460 h 496"/>
                <a:gd name="T78" fmla="*/ 28 w 420"/>
                <a:gd name="T79" fmla="*/ 463 h 496"/>
                <a:gd name="T80" fmla="*/ 392 w 420"/>
                <a:gd name="T81" fmla="*/ 460 h 496"/>
                <a:gd name="T82" fmla="*/ 392 w 420"/>
                <a:gd name="T83" fmla="*/ 481 h 496"/>
                <a:gd name="T84" fmla="*/ 28 w 420"/>
                <a:gd name="T85" fmla="*/ 478 h 496"/>
                <a:gd name="T86" fmla="*/ 386 w 420"/>
                <a:gd name="T87" fmla="*/ 41 h 496"/>
                <a:gd name="T88" fmla="*/ 420 w 420"/>
                <a:gd name="T89" fmla="*/ 463 h 496"/>
                <a:gd name="T90" fmla="*/ 34 w 420"/>
                <a:gd name="T91" fmla="*/ 496 h 496"/>
                <a:gd name="T92" fmla="*/ 0 w 420"/>
                <a:gd name="T93" fmla="*/ 75 h 496"/>
                <a:gd name="T94" fmla="*/ 51 w 420"/>
                <a:gd name="T95" fmla="*/ 41 h 496"/>
                <a:gd name="T96" fmla="*/ 69 w 420"/>
                <a:gd name="T97" fmla="*/ 106 h 496"/>
                <a:gd name="T98" fmla="*/ 101 w 420"/>
                <a:gd name="T99" fmla="*/ 88 h 496"/>
                <a:gd name="T100" fmla="*/ 321 w 420"/>
                <a:gd name="T101" fmla="*/ 41 h 496"/>
                <a:gd name="T102" fmla="*/ 339 w 420"/>
                <a:gd name="T103" fmla="*/ 106 h 496"/>
                <a:gd name="T104" fmla="*/ 370 w 420"/>
                <a:gd name="T105" fmla="*/ 88 h 496"/>
                <a:gd name="T106" fmla="*/ 386 w 420"/>
                <a:gd name="T107" fmla="*/ 41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0" h="496">
                  <a:moveTo>
                    <a:pt x="347" y="0"/>
                  </a:moveTo>
                  <a:cubicBezTo>
                    <a:pt x="346" y="0"/>
                    <a:pt x="345" y="0"/>
                    <a:pt x="344" y="0"/>
                  </a:cubicBezTo>
                  <a:cubicBezTo>
                    <a:pt x="337" y="0"/>
                    <a:pt x="332" y="6"/>
                    <a:pt x="332" y="13"/>
                  </a:cubicBezTo>
                  <a:cubicBezTo>
                    <a:pt x="332" y="79"/>
                    <a:pt x="332" y="79"/>
                    <a:pt x="332" y="79"/>
                  </a:cubicBezTo>
                  <a:cubicBezTo>
                    <a:pt x="332" y="87"/>
                    <a:pt x="337" y="92"/>
                    <a:pt x="344" y="92"/>
                  </a:cubicBezTo>
                  <a:cubicBezTo>
                    <a:pt x="345" y="92"/>
                    <a:pt x="346" y="92"/>
                    <a:pt x="347" y="92"/>
                  </a:cubicBezTo>
                  <a:cubicBezTo>
                    <a:pt x="354" y="92"/>
                    <a:pt x="360" y="87"/>
                    <a:pt x="360" y="79"/>
                  </a:cubicBezTo>
                  <a:cubicBezTo>
                    <a:pt x="360" y="13"/>
                    <a:pt x="360" y="13"/>
                    <a:pt x="360" y="13"/>
                  </a:cubicBezTo>
                  <a:cubicBezTo>
                    <a:pt x="360" y="6"/>
                    <a:pt x="354" y="0"/>
                    <a:pt x="347" y="0"/>
                  </a:cubicBezTo>
                  <a:close/>
                  <a:moveTo>
                    <a:pt x="193" y="362"/>
                  </a:moveTo>
                  <a:cubicBezTo>
                    <a:pt x="177" y="362"/>
                    <a:pt x="161" y="362"/>
                    <a:pt x="145" y="362"/>
                  </a:cubicBezTo>
                  <a:cubicBezTo>
                    <a:pt x="145" y="378"/>
                    <a:pt x="145" y="394"/>
                    <a:pt x="145" y="410"/>
                  </a:cubicBezTo>
                  <a:cubicBezTo>
                    <a:pt x="161" y="410"/>
                    <a:pt x="177" y="410"/>
                    <a:pt x="193" y="410"/>
                  </a:cubicBezTo>
                  <a:cubicBezTo>
                    <a:pt x="193" y="394"/>
                    <a:pt x="193" y="378"/>
                    <a:pt x="193" y="362"/>
                  </a:cubicBezTo>
                  <a:close/>
                  <a:moveTo>
                    <a:pt x="276" y="362"/>
                  </a:moveTo>
                  <a:cubicBezTo>
                    <a:pt x="260" y="362"/>
                    <a:pt x="245" y="362"/>
                    <a:pt x="229" y="362"/>
                  </a:cubicBezTo>
                  <a:cubicBezTo>
                    <a:pt x="229" y="378"/>
                    <a:pt x="229" y="394"/>
                    <a:pt x="229" y="410"/>
                  </a:cubicBezTo>
                  <a:cubicBezTo>
                    <a:pt x="245" y="410"/>
                    <a:pt x="260" y="410"/>
                    <a:pt x="276" y="410"/>
                  </a:cubicBezTo>
                  <a:cubicBezTo>
                    <a:pt x="276" y="394"/>
                    <a:pt x="276" y="378"/>
                    <a:pt x="276" y="362"/>
                  </a:cubicBezTo>
                  <a:close/>
                  <a:moveTo>
                    <a:pt x="110" y="362"/>
                  </a:moveTo>
                  <a:cubicBezTo>
                    <a:pt x="62" y="362"/>
                    <a:pt x="62" y="362"/>
                    <a:pt x="62" y="362"/>
                  </a:cubicBezTo>
                  <a:cubicBezTo>
                    <a:pt x="62" y="410"/>
                    <a:pt x="62" y="410"/>
                    <a:pt x="62" y="410"/>
                  </a:cubicBezTo>
                  <a:cubicBezTo>
                    <a:pt x="110" y="410"/>
                    <a:pt x="110" y="410"/>
                    <a:pt x="110" y="410"/>
                  </a:cubicBezTo>
                  <a:cubicBezTo>
                    <a:pt x="110" y="362"/>
                    <a:pt x="110" y="362"/>
                    <a:pt x="110" y="362"/>
                  </a:cubicBezTo>
                  <a:close/>
                  <a:moveTo>
                    <a:pt x="360" y="291"/>
                  </a:moveTo>
                  <a:cubicBezTo>
                    <a:pt x="312" y="291"/>
                    <a:pt x="312" y="291"/>
                    <a:pt x="312" y="291"/>
                  </a:cubicBezTo>
                  <a:cubicBezTo>
                    <a:pt x="312" y="338"/>
                    <a:pt x="312" y="338"/>
                    <a:pt x="312" y="338"/>
                  </a:cubicBezTo>
                  <a:cubicBezTo>
                    <a:pt x="360" y="338"/>
                    <a:pt x="360" y="338"/>
                    <a:pt x="360" y="338"/>
                  </a:cubicBezTo>
                  <a:cubicBezTo>
                    <a:pt x="360" y="291"/>
                    <a:pt x="360" y="291"/>
                    <a:pt x="360" y="291"/>
                  </a:cubicBezTo>
                  <a:close/>
                  <a:moveTo>
                    <a:pt x="193" y="291"/>
                  </a:moveTo>
                  <a:cubicBezTo>
                    <a:pt x="177" y="291"/>
                    <a:pt x="161" y="291"/>
                    <a:pt x="145" y="291"/>
                  </a:cubicBezTo>
                  <a:cubicBezTo>
                    <a:pt x="145" y="306"/>
                    <a:pt x="145" y="322"/>
                    <a:pt x="145" y="338"/>
                  </a:cubicBezTo>
                  <a:cubicBezTo>
                    <a:pt x="161" y="338"/>
                    <a:pt x="177" y="338"/>
                    <a:pt x="193" y="338"/>
                  </a:cubicBezTo>
                  <a:cubicBezTo>
                    <a:pt x="193" y="322"/>
                    <a:pt x="193" y="306"/>
                    <a:pt x="193" y="291"/>
                  </a:cubicBezTo>
                  <a:close/>
                  <a:moveTo>
                    <a:pt x="276" y="291"/>
                  </a:moveTo>
                  <a:cubicBezTo>
                    <a:pt x="260" y="291"/>
                    <a:pt x="245" y="291"/>
                    <a:pt x="229" y="291"/>
                  </a:cubicBezTo>
                  <a:cubicBezTo>
                    <a:pt x="229" y="306"/>
                    <a:pt x="229" y="322"/>
                    <a:pt x="229" y="338"/>
                  </a:cubicBezTo>
                  <a:cubicBezTo>
                    <a:pt x="245" y="338"/>
                    <a:pt x="260" y="338"/>
                    <a:pt x="276" y="338"/>
                  </a:cubicBezTo>
                  <a:cubicBezTo>
                    <a:pt x="276" y="322"/>
                    <a:pt x="276" y="306"/>
                    <a:pt x="276" y="291"/>
                  </a:cubicBezTo>
                  <a:close/>
                  <a:moveTo>
                    <a:pt x="110" y="291"/>
                  </a:moveTo>
                  <a:cubicBezTo>
                    <a:pt x="62" y="291"/>
                    <a:pt x="62" y="291"/>
                    <a:pt x="62" y="291"/>
                  </a:cubicBezTo>
                  <a:cubicBezTo>
                    <a:pt x="62" y="338"/>
                    <a:pt x="62" y="338"/>
                    <a:pt x="62" y="338"/>
                  </a:cubicBezTo>
                  <a:cubicBezTo>
                    <a:pt x="110" y="338"/>
                    <a:pt x="110" y="338"/>
                    <a:pt x="110" y="338"/>
                  </a:cubicBezTo>
                  <a:cubicBezTo>
                    <a:pt x="110" y="291"/>
                    <a:pt x="110" y="291"/>
                    <a:pt x="110" y="291"/>
                  </a:cubicBezTo>
                  <a:close/>
                  <a:moveTo>
                    <a:pt x="360" y="219"/>
                  </a:moveTo>
                  <a:cubicBezTo>
                    <a:pt x="312" y="219"/>
                    <a:pt x="312" y="219"/>
                    <a:pt x="312" y="219"/>
                  </a:cubicBezTo>
                  <a:cubicBezTo>
                    <a:pt x="312" y="267"/>
                    <a:pt x="312" y="267"/>
                    <a:pt x="312" y="267"/>
                  </a:cubicBezTo>
                  <a:cubicBezTo>
                    <a:pt x="360" y="267"/>
                    <a:pt x="360" y="267"/>
                    <a:pt x="360" y="267"/>
                  </a:cubicBezTo>
                  <a:cubicBezTo>
                    <a:pt x="360" y="219"/>
                    <a:pt x="360" y="219"/>
                    <a:pt x="360" y="219"/>
                  </a:cubicBezTo>
                  <a:close/>
                  <a:moveTo>
                    <a:pt x="193" y="219"/>
                  </a:moveTo>
                  <a:cubicBezTo>
                    <a:pt x="177" y="219"/>
                    <a:pt x="161" y="219"/>
                    <a:pt x="145" y="219"/>
                  </a:cubicBezTo>
                  <a:cubicBezTo>
                    <a:pt x="145" y="235"/>
                    <a:pt x="145" y="251"/>
                    <a:pt x="145" y="267"/>
                  </a:cubicBezTo>
                  <a:cubicBezTo>
                    <a:pt x="161" y="267"/>
                    <a:pt x="177" y="267"/>
                    <a:pt x="193" y="267"/>
                  </a:cubicBezTo>
                  <a:cubicBezTo>
                    <a:pt x="193" y="251"/>
                    <a:pt x="193" y="235"/>
                    <a:pt x="193" y="219"/>
                  </a:cubicBezTo>
                  <a:close/>
                  <a:moveTo>
                    <a:pt x="276" y="219"/>
                  </a:moveTo>
                  <a:cubicBezTo>
                    <a:pt x="260" y="219"/>
                    <a:pt x="245" y="219"/>
                    <a:pt x="229" y="219"/>
                  </a:cubicBezTo>
                  <a:cubicBezTo>
                    <a:pt x="229" y="235"/>
                    <a:pt x="229" y="251"/>
                    <a:pt x="229" y="267"/>
                  </a:cubicBezTo>
                  <a:cubicBezTo>
                    <a:pt x="245" y="267"/>
                    <a:pt x="260" y="267"/>
                    <a:pt x="276" y="267"/>
                  </a:cubicBezTo>
                  <a:cubicBezTo>
                    <a:pt x="276" y="251"/>
                    <a:pt x="276" y="235"/>
                    <a:pt x="276" y="219"/>
                  </a:cubicBezTo>
                  <a:close/>
                  <a:moveTo>
                    <a:pt x="77" y="0"/>
                  </a:moveTo>
                  <a:cubicBezTo>
                    <a:pt x="76" y="0"/>
                    <a:pt x="76" y="0"/>
                    <a:pt x="75" y="0"/>
                  </a:cubicBezTo>
                  <a:cubicBezTo>
                    <a:pt x="68" y="0"/>
                    <a:pt x="62" y="6"/>
                    <a:pt x="62" y="13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62" y="87"/>
                    <a:pt x="68" y="92"/>
                    <a:pt x="75" y="92"/>
                  </a:cubicBezTo>
                  <a:cubicBezTo>
                    <a:pt x="76" y="92"/>
                    <a:pt x="76" y="92"/>
                    <a:pt x="77" y="92"/>
                  </a:cubicBezTo>
                  <a:cubicBezTo>
                    <a:pt x="84" y="92"/>
                    <a:pt x="90" y="87"/>
                    <a:pt x="90" y="79"/>
                  </a:cubicBezTo>
                  <a:cubicBezTo>
                    <a:pt x="90" y="13"/>
                    <a:pt x="90" y="13"/>
                    <a:pt x="90" y="13"/>
                  </a:cubicBezTo>
                  <a:cubicBezTo>
                    <a:pt x="90" y="6"/>
                    <a:pt x="84" y="0"/>
                    <a:pt x="77" y="0"/>
                  </a:cubicBezTo>
                  <a:close/>
                  <a:moveTo>
                    <a:pt x="392" y="185"/>
                  </a:moveTo>
                  <a:cubicBezTo>
                    <a:pt x="392" y="441"/>
                    <a:pt x="392" y="441"/>
                    <a:pt x="392" y="441"/>
                  </a:cubicBezTo>
                  <a:cubicBezTo>
                    <a:pt x="392" y="443"/>
                    <a:pt x="389" y="446"/>
                    <a:pt x="386" y="446"/>
                  </a:cubicBezTo>
                  <a:cubicBezTo>
                    <a:pt x="34" y="446"/>
                    <a:pt x="34" y="446"/>
                    <a:pt x="34" y="446"/>
                  </a:cubicBezTo>
                  <a:cubicBezTo>
                    <a:pt x="31" y="446"/>
                    <a:pt x="28" y="443"/>
                    <a:pt x="28" y="441"/>
                  </a:cubicBezTo>
                  <a:cubicBezTo>
                    <a:pt x="28" y="185"/>
                    <a:pt x="28" y="185"/>
                    <a:pt x="28" y="185"/>
                  </a:cubicBezTo>
                  <a:cubicBezTo>
                    <a:pt x="28" y="182"/>
                    <a:pt x="31" y="180"/>
                    <a:pt x="34" y="180"/>
                  </a:cubicBezTo>
                  <a:cubicBezTo>
                    <a:pt x="386" y="180"/>
                    <a:pt x="386" y="180"/>
                    <a:pt x="386" y="180"/>
                  </a:cubicBezTo>
                  <a:cubicBezTo>
                    <a:pt x="389" y="180"/>
                    <a:pt x="392" y="182"/>
                    <a:pt x="392" y="185"/>
                  </a:cubicBezTo>
                  <a:close/>
                  <a:moveTo>
                    <a:pt x="392" y="460"/>
                  </a:moveTo>
                  <a:cubicBezTo>
                    <a:pt x="392" y="463"/>
                    <a:pt x="392" y="463"/>
                    <a:pt x="392" y="463"/>
                  </a:cubicBezTo>
                  <a:cubicBezTo>
                    <a:pt x="28" y="463"/>
                    <a:pt x="28" y="463"/>
                    <a:pt x="28" y="463"/>
                  </a:cubicBezTo>
                  <a:cubicBezTo>
                    <a:pt x="28" y="460"/>
                    <a:pt x="28" y="460"/>
                    <a:pt x="28" y="460"/>
                  </a:cubicBezTo>
                  <a:cubicBezTo>
                    <a:pt x="392" y="460"/>
                    <a:pt x="392" y="460"/>
                    <a:pt x="392" y="460"/>
                  </a:cubicBezTo>
                  <a:close/>
                  <a:moveTo>
                    <a:pt x="392" y="478"/>
                  </a:moveTo>
                  <a:cubicBezTo>
                    <a:pt x="392" y="481"/>
                    <a:pt x="392" y="481"/>
                    <a:pt x="392" y="481"/>
                  </a:cubicBezTo>
                  <a:cubicBezTo>
                    <a:pt x="28" y="481"/>
                    <a:pt x="28" y="481"/>
                    <a:pt x="28" y="481"/>
                  </a:cubicBezTo>
                  <a:cubicBezTo>
                    <a:pt x="28" y="478"/>
                    <a:pt x="28" y="478"/>
                    <a:pt x="28" y="478"/>
                  </a:cubicBezTo>
                  <a:cubicBezTo>
                    <a:pt x="392" y="478"/>
                    <a:pt x="392" y="478"/>
                    <a:pt x="392" y="478"/>
                  </a:cubicBezTo>
                  <a:close/>
                  <a:moveTo>
                    <a:pt x="386" y="41"/>
                  </a:moveTo>
                  <a:cubicBezTo>
                    <a:pt x="405" y="41"/>
                    <a:pt x="420" y="56"/>
                    <a:pt x="420" y="75"/>
                  </a:cubicBezTo>
                  <a:cubicBezTo>
                    <a:pt x="420" y="463"/>
                    <a:pt x="420" y="463"/>
                    <a:pt x="420" y="463"/>
                  </a:cubicBezTo>
                  <a:cubicBezTo>
                    <a:pt x="420" y="481"/>
                    <a:pt x="405" y="496"/>
                    <a:pt x="386" y="496"/>
                  </a:cubicBezTo>
                  <a:cubicBezTo>
                    <a:pt x="269" y="496"/>
                    <a:pt x="151" y="496"/>
                    <a:pt x="34" y="496"/>
                  </a:cubicBezTo>
                  <a:cubicBezTo>
                    <a:pt x="15" y="496"/>
                    <a:pt x="0" y="481"/>
                    <a:pt x="0" y="463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56"/>
                    <a:pt x="15" y="41"/>
                    <a:pt x="34" y="41"/>
                  </a:cubicBezTo>
                  <a:cubicBezTo>
                    <a:pt x="51" y="41"/>
                    <a:pt x="51" y="41"/>
                    <a:pt x="51" y="41"/>
                  </a:cubicBezTo>
                  <a:cubicBezTo>
                    <a:pt x="51" y="57"/>
                    <a:pt x="51" y="72"/>
                    <a:pt x="51" y="88"/>
                  </a:cubicBezTo>
                  <a:cubicBezTo>
                    <a:pt x="51" y="98"/>
                    <a:pt x="59" y="106"/>
                    <a:pt x="69" y="106"/>
                  </a:cubicBezTo>
                  <a:cubicBezTo>
                    <a:pt x="74" y="106"/>
                    <a:pt x="78" y="106"/>
                    <a:pt x="83" y="106"/>
                  </a:cubicBezTo>
                  <a:cubicBezTo>
                    <a:pt x="93" y="106"/>
                    <a:pt x="101" y="98"/>
                    <a:pt x="101" y="88"/>
                  </a:cubicBezTo>
                  <a:cubicBezTo>
                    <a:pt x="101" y="72"/>
                    <a:pt x="101" y="57"/>
                    <a:pt x="101" y="41"/>
                  </a:cubicBezTo>
                  <a:cubicBezTo>
                    <a:pt x="321" y="41"/>
                    <a:pt x="321" y="41"/>
                    <a:pt x="321" y="41"/>
                  </a:cubicBezTo>
                  <a:cubicBezTo>
                    <a:pt x="321" y="57"/>
                    <a:pt x="321" y="72"/>
                    <a:pt x="321" y="88"/>
                  </a:cubicBezTo>
                  <a:cubicBezTo>
                    <a:pt x="321" y="98"/>
                    <a:pt x="329" y="106"/>
                    <a:pt x="339" y="106"/>
                  </a:cubicBezTo>
                  <a:cubicBezTo>
                    <a:pt x="343" y="106"/>
                    <a:pt x="348" y="106"/>
                    <a:pt x="352" y="106"/>
                  </a:cubicBezTo>
                  <a:cubicBezTo>
                    <a:pt x="362" y="106"/>
                    <a:pt x="370" y="98"/>
                    <a:pt x="370" y="88"/>
                  </a:cubicBezTo>
                  <a:cubicBezTo>
                    <a:pt x="370" y="72"/>
                    <a:pt x="370" y="57"/>
                    <a:pt x="370" y="41"/>
                  </a:cubicBezTo>
                  <a:lnTo>
                    <a:pt x="386" y="4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48" name="Freeform 30"/>
            <p:cNvSpPr>
              <a:spLocks noEditPoints="1"/>
            </p:cNvSpPr>
            <p:nvPr/>
          </p:nvSpPr>
          <p:spPr bwMode="auto">
            <a:xfrm>
              <a:off x="9257" y="4124"/>
              <a:ext cx="869" cy="1086"/>
            </a:xfrm>
            <a:custGeom>
              <a:avLst/>
              <a:gdLst>
                <a:gd name="T0" fmla="*/ 100 w 408"/>
                <a:gd name="T1" fmla="*/ 18 h 510"/>
                <a:gd name="T2" fmla="*/ 290 w 408"/>
                <a:gd name="T3" fmla="*/ 368 h 510"/>
                <a:gd name="T4" fmla="*/ 345 w 408"/>
                <a:gd name="T5" fmla="*/ 332 h 510"/>
                <a:gd name="T6" fmla="*/ 259 w 408"/>
                <a:gd name="T7" fmla="*/ 464 h 510"/>
                <a:gd name="T8" fmla="*/ 267 w 408"/>
                <a:gd name="T9" fmla="*/ 397 h 510"/>
                <a:gd name="T10" fmla="*/ 241 w 408"/>
                <a:gd name="T11" fmla="*/ 345 h 510"/>
                <a:gd name="T12" fmla="*/ 216 w 408"/>
                <a:gd name="T13" fmla="*/ 319 h 510"/>
                <a:gd name="T14" fmla="*/ 320 w 408"/>
                <a:gd name="T15" fmla="*/ 474 h 510"/>
                <a:gd name="T16" fmla="*/ 159 w 408"/>
                <a:gd name="T17" fmla="*/ 386 h 510"/>
                <a:gd name="T18" fmla="*/ 196 w 408"/>
                <a:gd name="T19" fmla="*/ 298 h 510"/>
                <a:gd name="T20" fmla="*/ 229 w 408"/>
                <a:gd name="T21" fmla="*/ 381 h 510"/>
                <a:gd name="T22" fmla="*/ 338 w 408"/>
                <a:gd name="T23" fmla="*/ 391 h 510"/>
                <a:gd name="T24" fmla="*/ 278 w 408"/>
                <a:gd name="T25" fmla="*/ 440 h 510"/>
                <a:gd name="T26" fmla="*/ 289 w 408"/>
                <a:gd name="T27" fmla="*/ 332 h 510"/>
                <a:gd name="T28" fmla="*/ 126 w 408"/>
                <a:gd name="T29" fmla="*/ 86 h 510"/>
                <a:gd name="T30" fmla="*/ 138 w 408"/>
                <a:gd name="T31" fmla="*/ 19 h 510"/>
                <a:gd name="T32" fmla="*/ 217 w 408"/>
                <a:gd name="T33" fmla="*/ 61 h 510"/>
                <a:gd name="T34" fmla="*/ 127 w 408"/>
                <a:gd name="T35" fmla="*/ 22 h 510"/>
                <a:gd name="T36" fmla="*/ 244 w 408"/>
                <a:gd name="T37" fmla="*/ 59 h 510"/>
                <a:gd name="T38" fmla="*/ 134 w 408"/>
                <a:gd name="T39" fmla="*/ 343 h 510"/>
                <a:gd name="T40" fmla="*/ 87 w 408"/>
                <a:gd name="T41" fmla="*/ 290 h 510"/>
                <a:gd name="T42" fmla="*/ 86 w 408"/>
                <a:gd name="T43" fmla="*/ 290 h 510"/>
                <a:gd name="T44" fmla="*/ 85 w 408"/>
                <a:gd name="T45" fmla="*/ 290 h 510"/>
                <a:gd name="T46" fmla="*/ 84 w 408"/>
                <a:gd name="T47" fmla="*/ 289 h 510"/>
                <a:gd name="T48" fmla="*/ 83 w 408"/>
                <a:gd name="T49" fmla="*/ 289 h 510"/>
                <a:gd name="T50" fmla="*/ 83 w 408"/>
                <a:gd name="T51" fmla="*/ 289 h 510"/>
                <a:gd name="T52" fmla="*/ 82 w 408"/>
                <a:gd name="T53" fmla="*/ 289 h 510"/>
                <a:gd name="T54" fmla="*/ 81 w 408"/>
                <a:gd name="T55" fmla="*/ 288 h 510"/>
                <a:gd name="T56" fmla="*/ 81 w 408"/>
                <a:gd name="T57" fmla="*/ 288 h 510"/>
                <a:gd name="T58" fmla="*/ 80 w 408"/>
                <a:gd name="T59" fmla="*/ 287 h 510"/>
                <a:gd name="T60" fmla="*/ 80 w 408"/>
                <a:gd name="T61" fmla="*/ 287 h 510"/>
                <a:gd name="T62" fmla="*/ 79 w 408"/>
                <a:gd name="T63" fmla="*/ 286 h 510"/>
                <a:gd name="T64" fmla="*/ 79 w 408"/>
                <a:gd name="T65" fmla="*/ 285 h 510"/>
                <a:gd name="T66" fmla="*/ 78 w 408"/>
                <a:gd name="T67" fmla="*/ 284 h 510"/>
                <a:gd name="T68" fmla="*/ 78 w 408"/>
                <a:gd name="T69" fmla="*/ 284 h 510"/>
                <a:gd name="T70" fmla="*/ 78 w 408"/>
                <a:gd name="T71" fmla="*/ 283 h 510"/>
                <a:gd name="T72" fmla="*/ 78 w 408"/>
                <a:gd name="T73" fmla="*/ 282 h 510"/>
                <a:gd name="T74" fmla="*/ 77 w 408"/>
                <a:gd name="T75" fmla="*/ 281 h 510"/>
                <a:gd name="T76" fmla="*/ 77 w 408"/>
                <a:gd name="T77" fmla="*/ 281 h 510"/>
                <a:gd name="T78" fmla="*/ 77 w 408"/>
                <a:gd name="T79" fmla="*/ 280 h 510"/>
                <a:gd name="T80" fmla="*/ 77 w 408"/>
                <a:gd name="T81" fmla="*/ 279 h 510"/>
                <a:gd name="T82" fmla="*/ 78 w 408"/>
                <a:gd name="T83" fmla="*/ 278 h 510"/>
                <a:gd name="T84" fmla="*/ 78 w 408"/>
                <a:gd name="T85" fmla="*/ 278 h 510"/>
                <a:gd name="T86" fmla="*/ 78 w 408"/>
                <a:gd name="T87" fmla="*/ 277 h 510"/>
                <a:gd name="T88" fmla="*/ 79 w 408"/>
                <a:gd name="T89" fmla="*/ 276 h 510"/>
                <a:gd name="T90" fmla="*/ 79 w 408"/>
                <a:gd name="T91" fmla="*/ 275 h 510"/>
                <a:gd name="T92" fmla="*/ 80 w 408"/>
                <a:gd name="T93" fmla="*/ 274 h 510"/>
                <a:gd name="T94" fmla="*/ 80 w 408"/>
                <a:gd name="T95" fmla="*/ 274 h 510"/>
                <a:gd name="T96" fmla="*/ 81 w 408"/>
                <a:gd name="T97" fmla="*/ 273 h 510"/>
                <a:gd name="T98" fmla="*/ 82 w 408"/>
                <a:gd name="T99" fmla="*/ 272 h 510"/>
                <a:gd name="T100" fmla="*/ 83 w 408"/>
                <a:gd name="T101" fmla="*/ 272 h 510"/>
                <a:gd name="T102" fmla="*/ 84 w 408"/>
                <a:gd name="T103" fmla="*/ 272 h 510"/>
                <a:gd name="T104" fmla="*/ 86 w 408"/>
                <a:gd name="T105" fmla="*/ 271 h 510"/>
                <a:gd name="T106" fmla="*/ 77 w 408"/>
                <a:gd name="T107" fmla="*/ 280 h 510"/>
                <a:gd name="T108" fmla="*/ 87 w 408"/>
                <a:gd name="T109" fmla="*/ 237 h 510"/>
                <a:gd name="T110" fmla="*/ 267 w 408"/>
                <a:gd name="T111" fmla="*/ 175 h 510"/>
                <a:gd name="T112" fmla="*/ 258 w 408"/>
                <a:gd name="T113" fmla="*/ 115 h 510"/>
                <a:gd name="T114" fmla="*/ 87 w 408"/>
                <a:gd name="T115" fmla="*/ 115 h 510"/>
                <a:gd name="T116" fmla="*/ 212 w 408"/>
                <a:gd name="T117" fmla="*/ 28 h 5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08" h="510">
                  <a:moveTo>
                    <a:pt x="23" y="460"/>
                  </a:moveTo>
                  <a:cubicBezTo>
                    <a:pt x="147" y="460"/>
                    <a:pt x="147" y="460"/>
                    <a:pt x="147" y="460"/>
                  </a:cubicBezTo>
                  <a:cubicBezTo>
                    <a:pt x="140" y="447"/>
                    <a:pt x="135" y="434"/>
                    <a:pt x="132" y="419"/>
                  </a:cubicBezTo>
                  <a:cubicBezTo>
                    <a:pt x="43" y="419"/>
                    <a:pt x="43" y="419"/>
                    <a:pt x="43" y="419"/>
                  </a:cubicBezTo>
                  <a:cubicBezTo>
                    <a:pt x="43" y="59"/>
                    <a:pt x="43" y="59"/>
                    <a:pt x="43" y="59"/>
                  </a:cubicBezTo>
                  <a:cubicBezTo>
                    <a:pt x="100" y="59"/>
                    <a:pt x="100" y="59"/>
                    <a:pt x="100" y="59"/>
                  </a:cubicBezTo>
                  <a:cubicBezTo>
                    <a:pt x="100" y="18"/>
                    <a:pt x="100" y="18"/>
                    <a:pt x="100" y="18"/>
                  </a:cubicBezTo>
                  <a:cubicBezTo>
                    <a:pt x="23" y="18"/>
                    <a:pt x="23" y="18"/>
                    <a:pt x="23" y="18"/>
                  </a:cubicBezTo>
                  <a:cubicBezTo>
                    <a:pt x="11" y="18"/>
                    <a:pt x="0" y="28"/>
                    <a:pt x="0" y="41"/>
                  </a:cubicBezTo>
                  <a:cubicBezTo>
                    <a:pt x="0" y="437"/>
                    <a:pt x="0" y="437"/>
                    <a:pt x="0" y="437"/>
                  </a:cubicBezTo>
                  <a:cubicBezTo>
                    <a:pt x="0" y="450"/>
                    <a:pt x="11" y="460"/>
                    <a:pt x="23" y="460"/>
                  </a:cubicBezTo>
                  <a:close/>
                  <a:moveTo>
                    <a:pt x="286" y="370"/>
                  </a:moveTo>
                  <a:cubicBezTo>
                    <a:pt x="286" y="370"/>
                    <a:pt x="287" y="369"/>
                    <a:pt x="287" y="369"/>
                  </a:cubicBezTo>
                  <a:cubicBezTo>
                    <a:pt x="288" y="368"/>
                    <a:pt x="289" y="368"/>
                    <a:pt x="290" y="368"/>
                  </a:cubicBezTo>
                  <a:cubicBezTo>
                    <a:pt x="291" y="369"/>
                    <a:pt x="291" y="369"/>
                    <a:pt x="291" y="370"/>
                  </a:cubicBezTo>
                  <a:cubicBezTo>
                    <a:pt x="292" y="370"/>
                    <a:pt x="292" y="370"/>
                    <a:pt x="292" y="370"/>
                  </a:cubicBezTo>
                  <a:cubicBezTo>
                    <a:pt x="337" y="325"/>
                    <a:pt x="337" y="325"/>
                    <a:pt x="337" y="325"/>
                  </a:cubicBezTo>
                  <a:cubicBezTo>
                    <a:pt x="338" y="324"/>
                    <a:pt x="340" y="323"/>
                    <a:pt x="341" y="323"/>
                  </a:cubicBezTo>
                  <a:cubicBezTo>
                    <a:pt x="342" y="323"/>
                    <a:pt x="344" y="324"/>
                    <a:pt x="345" y="325"/>
                  </a:cubicBezTo>
                  <a:cubicBezTo>
                    <a:pt x="346" y="326"/>
                    <a:pt x="346" y="327"/>
                    <a:pt x="346" y="329"/>
                  </a:cubicBezTo>
                  <a:cubicBezTo>
                    <a:pt x="346" y="330"/>
                    <a:pt x="346" y="331"/>
                    <a:pt x="345" y="332"/>
                  </a:cubicBezTo>
                  <a:cubicBezTo>
                    <a:pt x="293" y="384"/>
                    <a:pt x="293" y="384"/>
                    <a:pt x="293" y="384"/>
                  </a:cubicBezTo>
                  <a:cubicBezTo>
                    <a:pt x="300" y="389"/>
                    <a:pt x="300" y="389"/>
                    <a:pt x="300" y="389"/>
                  </a:cubicBezTo>
                  <a:cubicBezTo>
                    <a:pt x="302" y="391"/>
                    <a:pt x="303" y="392"/>
                    <a:pt x="303" y="394"/>
                  </a:cubicBezTo>
                  <a:cubicBezTo>
                    <a:pt x="304" y="398"/>
                    <a:pt x="301" y="402"/>
                    <a:pt x="297" y="403"/>
                  </a:cubicBezTo>
                  <a:cubicBezTo>
                    <a:pt x="295" y="403"/>
                    <a:pt x="293" y="403"/>
                    <a:pt x="291" y="401"/>
                  </a:cubicBezTo>
                  <a:cubicBezTo>
                    <a:pt x="283" y="396"/>
                    <a:pt x="283" y="396"/>
                    <a:pt x="283" y="396"/>
                  </a:cubicBezTo>
                  <a:cubicBezTo>
                    <a:pt x="259" y="464"/>
                    <a:pt x="259" y="464"/>
                    <a:pt x="259" y="464"/>
                  </a:cubicBezTo>
                  <a:cubicBezTo>
                    <a:pt x="259" y="465"/>
                    <a:pt x="258" y="465"/>
                    <a:pt x="258" y="466"/>
                  </a:cubicBezTo>
                  <a:cubicBezTo>
                    <a:pt x="256" y="466"/>
                    <a:pt x="254" y="466"/>
                    <a:pt x="253" y="464"/>
                  </a:cubicBezTo>
                  <a:cubicBezTo>
                    <a:pt x="253" y="463"/>
                    <a:pt x="253" y="463"/>
                    <a:pt x="253" y="462"/>
                  </a:cubicBezTo>
                  <a:cubicBezTo>
                    <a:pt x="274" y="402"/>
                    <a:pt x="274" y="402"/>
                    <a:pt x="274" y="402"/>
                  </a:cubicBezTo>
                  <a:cubicBezTo>
                    <a:pt x="274" y="402"/>
                    <a:pt x="273" y="403"/>
                    <a:pt x="272" y="403"/>
                  </a:cubicBezTo>
                  <a:cubicBezTo>
                    <a:pt x="271" y="403"/>
                    <a:pt x="270" y="402"/>
                    <a:pt x="269" y="401"/>
                  </a:cubicBezTo>
                  <a:cubicBezTo>
                    <a:pt x="268" y="400"/>
                    <a:pt x="267" y="399"/>
                    <a:pt x="267" y="397"/>
                  </a:cubicBezTo>
                  <a:cubicBezTo>
                    <a:pt x="267" y="396"/>
                    <a:pt x="268" y="394"/>
                    <a:pt x="269" y="393"/>
                  </a:cubicBezTo>
                  <a:cubicBezTo>
                    <a:pt x="274" y="388"/>
                    <a:pt x="274" y="388"/>
                    <a:pt x="274" y="388"/>
                  </a:cubicBezTo>
                  <a:cubicBezTo>
                    <a:pt x="232" y="357"/>
                    <a:pt x="232" y="357"/>
                    <a:pt x="232" y="357"/>
                  </a:cubicBezTo>
                  <a:cubicBezTo>
                    <a:pt x="231" y="356"/>
                    <a:pt x="230" y="354"/>
                    <a:pt x="229" y="352"/>
                  </a:cubicBezTo>
                  <a:cubicBezTo>
                    <a:pt x="229" y="350"/>
                    <a:pt x="230" y="348"/>
                    <a:pt x="231" y="347"/>
                  </a:cubicBezTo>
                  <a:cubicBezTo>
                    <a:pt x="232" y="345"/>
                    <a:pt x="234" y="344"/>
                    <a:pt x="236" y="344"/>
                  </a:cubicBezTo>
                  <a:cubicBezTo>
                    <a:pt x="238" y="344"/>
                    <a:pt x="240" y="344"/>
                    <a:pt x="241" y="345"/>
                  </a:cubicBezTo>
                  <a:cubicBezTo>
                    <a:pt x="283" y="377"/>
                    <a:pt x="283" y="377"/>
                    <a:pt x="283" y="377"/>
                  </a:cubicBezTo>
                  <a:cubicBezTo>
                    <a:pt x="286" y="370"/>
                    <a:pt x="286" y="370"/>
                    <a:pt x="286" y="370"/>
                  </a:cubicBezTo>
                  <a:close/>
                  <a:moveTo>
                    <a:pt x="350" y="319"/>
                  </a:moveTo>
                  <a:cubicBezTo>
                    <a:pt x="342" y="310"/>
                    <a:pt x="331" y="303"/>
                    <a:pt x="320" y="299"/>
                  </a:cubicBezTo>
                  <a:cubicBezTo>
                    <a:pt x="309" y="294"/>
                    <a:pt x="296" y="291"/>
                    <a:pt x="283" y="291"/>
                  </a:cubicBezTo>
                  <a:cubicBezTo>
                    <a:pt x="271" y="291"/>
                    <a:pt x="258" y="294"/>
                    <a:pt x="247" y="299"/>
                  </a:cubicBezTo>
                  <a:cubicBezTo>
                    <a:pt x="236" y="303"/>
                    <a:pt x="225" y="310"/>
                    <a:pt x="216" y="319"/>
                  </a:cubicBezTo>
                  <a:cubicBezTo>
                    <a:pt x="208" y="328"/>
                    <a:pt x="201" y="338"/>
                    <a:pt x="196" y="350"/>
                  </a:cubicBezTo>
                  <a:cubicBezTo>
                    <a:pt x="191" y="361"/>
                    <a:pt x="189" y="373"/>
                    <a:pt x="189" y="386"/>
                  </a:cubicBezTo>
                  <a:cubicBezTo>
                    <a:pt x="189" y="399"/>
                    <a:pt x="191" y="411"/>
                    <a:pt x="196" y="422"/>
                  </a:cubicBezTo>
                  <a:cubicBezTo>
                    <a:pt x="201" y="434"/>
                    <a:pt x="208" y="444"/>
                    <a:pt x="216" y="453"/>
                  </a:cubicBezTo>
                  <a:cubicBezTo>
                    <a:pt x="225" y="462"/>
                    <a:pt x="236" y="469"/>
                    <a:pt x="247" y="474"/>
                  </a:cubicBezTo>
                  <a:cubicBezTo>
                    <a:pt x="258" y="478"/>
                    <a:pt x="271" y="481"/>
                    <a:pt x="283" y="481"/>
                  </a:cubicBezTo>
                  <a:cubicBezTo>
                    <a:pt x="296" y="481"/>
                    <a:pt x="309" y="478"/>
                    <a:pt x="320" y="474"/>
                  </a:cubicBezTo>
                  <a:cubicBezTo>
                    <a:pt x="331" y="469"/>
                    <a:pt x="342" y="462"/>
                    <a:pt x="350" y="453"/>
                  </a:cubicBezTo>
                  <a:cubicBezTo>
                    <a:pt x="359" y="444"/>
                    <a:pt x="366" y="434"/>
                    <a:pt x="371" y="422"/>
                  </a:cubicBezTo>
                  <a:cubicBezTo>
                    <a:pt x="376" y="411"/>
                    <a:pt x="378" y="399"/>
                    <a:pt x="378" y="386"/>
                  </a:cubicBezTo>
                  <a:cubicBezTo>
                    <a:pt x="378" y="373"/>
                    <a:pt x="376" y="361"/>
                    <a:pt x="371" y="350"/>
                  </a:cubicBezTo>
                  <a:cubicBezTo>
                    <a:pt x="366" y="338"/>
                    <a:pt x="359" y="328"/>
                    <a:pt x="350" y="319"/>
                  </a:cubicBezTo>
                  <a:close/>
                  <a:moveTo>
                    <a:pt x="196" y="298"/>
                  </a:moveTo>
                  <a:cubicBezTo>
                    <a:pt x="173" y="321"/>
                    <a:pt x="159" y="352"/>
                    <a:pt x="159" y="386"/>
                  </a:cubicBezTo>
                  <a:cubicBezTo>
                    <a:pt x="159" y="420"/>
                    <a:pt x="173" y="451"/>
                    <a:pt x="196" y="474"/>
                  </a:cubicBezTo>
                  <a:cubicBezTo>
                    <a:pt x="218" y="496"/>
                    <a:pt x="249" y="510"/>
                    <a:pt x="283" y="510"/>
                  </a:cubicBezTo>
                  <a:cubicBezTo>
                    <a:pt x="318" y="510"/>
                    <a:pt x="349" y="496"/>
                    <a:pt x="371" y="474"/>
                  </a:cubicBezTo>
                  <a:cubicBezTo>
                    <a:pt x="394" y="451"/>
                    <a:pt x="408" y="420"/>
                    <a:pt x="408" y="386"/>
                  </a:cubicBezTo>
                  <a:cubicBezTo>
                    <a:pt x="408" y="352"/>
                    <a:pt x="394" y="321"/>
                    <a:pt x="371" y="298"/>
                  </a:cubicBezTo>
                  <a:cubicBezTo>
                    <a:pt x="349" y="276"/>
                    <a:pt x="318" y="262"/>
                    <a:pt x="283" y="262"/>
                  </a:cubicBezTo>
                  <a:cubicBezTo>
                    <a:pt x="249" y="262"/>
                    <a:pt x="218" y="276"/>
                    <a:pt x="196" y="298"/>
                  </a:cubicBezTo>
                  <a:close/>
                  <a:moveTo>
                    <a:pt x="229" y="381"/>
                  </a:moveTo>
                  <a:cubicBezTo>
                    <a:pt x="202" y="381"/>
                    <a:pt x="202" y="381"/>
                    <a:pt x="202" y="381"/>
                  </a:cubicBezTo>
                  <a:cubicBezTo>
                    <a:pt x="199" y="381"/>
                    <a:pt x="197" y="383"/>
                    <a:pt x="197" y="386"/>
                  </a:cubicBezTo>
                  <a:cubicBezTo>
                    <a:pt x="197" y="389"/>
                    <a:pt x="199" y="391"/>
                    <a:pt x="202" y="391"/>
                  </a:cubicBezTo>
                  <a:cubicBezTo>
                    <a:pt x="229" y="391"/>
                    <a:pt x="229" y="391"/>
                    <a:pt x="229" y="391"/>
                  </a:cubicBezTo>
                  <a:cubicBezTo>
                    <a:pt x="232" y="391"/>
                    <a:pt x="235" y="389"/>
                    <a:pt x="235" y="386"/>
                  </a:cubicBezTo>
                  <a:cubicBezTo>
                    <a:pt x="235" y="383"/>
                    <a:pt x="232" y="381"/>
                    <a:pt x="229" y="381"/>
                  </a:cubicBezTo>
                  <a:close/>
                  <a:moveTo>
                    <a:pt x="338" y="391"/>
                  </a:moveTo>
                  <a:cubicBezTo>
                    <a:pt x="365" y="391"/>
                    <a:pt x="365" y="391"/>
                    <a:pt x="365" y="391"/>
                  </a:cubicBezTo>
                  <a:cubicBezTo>
                    <a:pt x="368" y="391"/>
                    <a:pt x="370" y="389"/>
                    <a:pt x="370" y="386"/>
                  </a:cubicBezTo>
                  <a:cubicBezTo>
                    <a:pt x="370" y="383"/>
                    <a:pt x="368" y="381"/>
                    <a:pt x="365" y="381"/>
                  </a:cubicBezTo>
                  <a:cubicBezTo>
                    <a:pt x="338" y="381"/>
                    <a:pt x="338" y="381"/>
                    <a:pt x="338" y="381"/>
                  </a:cubicBezTo>
                  <a:cubicBezTo>
                    <a:pt x="335" y="381"/>
                    <a:pt x="332" y="383"/>
                    <a:pt x="332" y="386"/>
                  </a:cubicBezTo>
                  <a:cubicBezTo>
                    <a:pt x="332" y="389"/>
                    <a:pt x="335" y="391"/>
                    <a:pt x="338" y="391"/>
                  </a:cubicBezTo>
                  <a:close/>
                  <a:moveTo>
                    <a:pt x="278" y="440"/>
                  </a:moveTo>
                  <a:cubicBezTo>
                    <a:pt x="278" y="467"/>
                    <a:pt x="278" y="467"/>
                    <a:pt x="278" y="467"/>
                  </a:cubicBezTo>
                  <a:cubicBezTo>
                    <a:pt x="278" y="470"/>
                    <a:pt x="280" y="473"/>
                    <a:pt x="283" y="473"/>
                  </a:cubicBezTo>
                  <a:cubicBezTo>
                    <a:pt x="286" y="473"/>
                    <a:pt x="289" y="470"/>
                    <a:pt x="289" y="467"/>
                  </a:cubicBezTo>
                  <a:cubicBezTo>
                    <a:pt x="289" y="440"/>
                    <a:pt x="289" y="440"/>
                    <a:pt x="289" y="440"/>
                  </a:cubicBezTo>
                  <a:cubicBezTo>
                    <a:pt x="289" y="437"/>
                    <a:pt x="286" y="435"/>
                    <a:pt x="283" y="435"/>
                  </a:cubicBezTo>
                  <a:cubicBezTo>
                    <a:pt x="280" y="435"/>
                    <a:pt x="278" y="437"/>
                    <a:pt x="278" y="440"/>
                  </a:cubicBezTo>
                  <a:close/>
                  <a:moveTo>
                    <a:pt x="289" y="332"/>
                  </a:moveTo>
                  <a:cubicBezTo>
                    <a:pt x="289" y="305"/>
                    <a:pt x="289" y="305"/>
                    <a:pt x="289" y="305"/>
                  </a:cubicBezTo>
                  <a:cubicBezTo>
                    <a:pt x="289" y="302"/>
                    <a:pt x="286" y="299"/>
                    <a:pt x="283" y="299"/>
                  </a:cubicBezTo>
                  <a:cubicBezTo>
                    <a:pt x="280" y="299"/>
                    <a:pt x="278" y="302"/>
                    <a:pt x="278" y="305"/>
                  </a:cubicBezTo>
                  <a:cubicBezTo>
                    <a:pt x="278" y="332"/>
                    <a:pt x="278" y="332"/>
                    <a:pt x="278" y="332"/>
                  </a:cubicBezTo>
                  <a:cubicBezTo>
                    <a:pt x="278" y="335"/>
                    <a:pt x="280" y="337"/>
                    <a:pt x="283" y="337"/>
                  </a:cubicBezTo>
                  <a:cubicBezTo>
                    <a:pt x="286" y="337"/>
                    <a:pt x="289" y="335"/>
                    <a:pt x="289" y="332"/>
                  </a:cubicBezTo>
                  <a:close/>
                  <a:moveTo>
                    <a:pt x="218" y="0"/>
                  </a:moveTo>
                  <a:cubicBezTo>
                    <a:pt x="224" y="0"/>
                    <a:pt x="228" y="2"/>
                    <a:pt x="232" y="4"/>
                  </a:cubicBezTo>
                  <a:cubicBezTo>
                    <a:pt x="235" y="7"/>
                    <a:pt x="237" y="11"/>
                    <a:pt x="237" y="14"/>
                  </a:cubicBezTo>
                  <a:cubicBezTo>
                    <a:pt x="237" y="72"/>
                    <a:pt x="237" y="72"/>
                    <a:pt x="237" y="72"/>
                  </a:cubicBezTo>
                  <a:cubicBezTo>
                    <a:pt x="237" y="75"/>
                    <a:pt x="235" y="79"/>
                    <a:pt x="232" y="82"/>
                  </a:cubicBezTo>
                  <a:cubicBezTo>
                    <a:pt x="228" y="84"/>
                    <a:pt x="224" y="86"/>
                    <a:pt x="218" y="86"/>
                  </a:cubicBezTo>
                  <a:cubicBezTo>
                    <a:pt x="126" y="86"/>
                    <a:pt x="126" y="86"/>
                    <a:pt x="126" y="86"/>
                  </a:cubicBezTo>
                  <a:cubicBezTo>
                    <a:pt x="121" y="86"/>
                    <a:pt x="116" y="84"/>
                    <a:pt x="113" y="82"/>
                  </a:cubicBezTo>
                  <a:cubicBezTo>
                    <a:pt x="110" y="79"/>
                    <a:pt x="108" y="75"/>
                    <a:pt x="108" y="72"/>
                  </a:cubicBezTo>
                  <a:cubicBezTo>
                    <a:pt x="108" y="14"/>
                    <a:pt x="108" y="14"/>
                    <a:pt x="108" y="14"/>
                  </a:cubicBezTo>
                  <a:cubicBezTo>
                    <a:pt x="108" y="11"/>
                    <a:pt x="110" y="7"/>
                    <a:pt x="113" y="4"/>
                  </a:cubicBezTo>
                  <a:cubicBezTo>
                    <a:pt x="116" y="2"/>
                    <a:pt x="121" y="0"/>
                    <a:pt x="126" y="0"/>
                  </a:cubicBezTo>
                  <a:cubicBezTo>
                    <a:pt x="218" y="0"/>
                    <a:pt x="218" y="0"/>
                    <a:pt x="218" y="0"/>
                  </a:cubicBezTo>
                  <a:close/>
                  <a:moveTo>
                    <a:pt x="138" y="19"/>
                  </a:moveTo>
                  <a:cubicBezTo>
                    <a:pt x="206" y="19"/>
                    <a:pt x="206" y="19"/>
                    <a:pt x="206" y="19"/>
                  </a:cubicBezTo>
                  <a:cubicBezTo>
                    <a:pt x="210" y="19"/>
                    <a:pt x="214" y="20"/>
                    <a:pt x="217" y="22"/>
                  </a:cubicBezTo>
                  <a:cubicBezTo>
                    <a:pt x="217" y="22"/>
                    <a:pt x="217" y="22"/>
                    <a:pt x="217" y="22"/>
                  </a:cubicBezTo>
                  <a:cubicBezTo>
                    <a:pt x="220" y="25"/>
                    <a:pt x="222" y="29"/>
                    <a:pt x="222" y="33"/>
                  </a:cubicBezTo>
                  <a:cubicBezTo>
                    <a:pt x="222" y="51"/>
                    <a:pt x="222" y="51"/>
                    <a:pt x="222" y="51"/>
                  </a:cubicBezTo>
                  <a:cubicBezTo>
                    <a:pt x="222" y="55"/>
                    <a:pt x="220" y="58"/>
                    <a:pt x="217" y="61"/>
                  </a:cubicBezTo>
                  <a:cubicBezTo>
                    <a:pt x="217" y="61"/>
                    <a:pt x="217" y="61"/>
                    <a:pt x="217" y="61"/>
                  </a:cubicBezTo>
                  <a:cubicBezTo>
                    <a:pt x="214" y="63"/>
                    <a:pt x="210" y="65"/>
                    <a:pt x="206" y="65"/>
                  </a:cubicBezTo>
                  <a:cubicBezTo>
                    <a:pt x="138" y="65"/>
                    <a:pt x="138" y="65"/>
                    <a:pt x="138" y="65"/>
                  </a:cubicBezTo>
                  <a:cubicBezTo>
                    <a:pt x="134" y="65"/>
                    <a:pt x="130" y="63"/>
                    <a:pt x="127" y="61"/>
                  </a:cubicBezTo>
                  <a:cubicBezTo>
                    <a:pt x="127" y="61"/>
                    <a:pt x="127" y="61"/>
                    <a:pt x="127" y="61"/>
                  </a:cubicBezTo>
                  <a:cubicBezTo>
                    <a:pt x="124" y="58"/>
                    <a:pt x="122" y="55"/>
                    <a:pt x="122" y="51"/>
                  </a:cubicBezTo>
                  <a:cubicBezTo>
                    <a:pt x="122" y="33"/>
                    <a:pt x="122" y="33"/>
                    <a:pt x="122" y="33"/>
                  </a:cubicBezTo>
                  <a:cubicBezTo>
                    <a:pt x="122" y="29"/>
                    <a:pt x="124" y="25"/>
                    <a:pt x="127" y="22"/>
                  </a:cubicBezTo>
                  <a:cubicBezTo>
                    <a:pt x="127" y="22"/>
                    <a:pt x="127" y="22"/>
                    <a:pt x="127" y="22"/>
                  </a:cubicBezTo>
                  <a:cubicBezTo>
                    <a:pt x="130" y="20"/>
                    <a:pt x="134" y="19"/>
                    <a:pt x="138" y="19"/>
                  </a:cubicBezTo>
                  <a:close/>
                  <a:moveTo>
                    <a:pt x="344" y="243"/>
                  </a:moveTo>
                  <a:cubicBezTo>
                    <a:pt x="344" y="41"/>
                    <a:pt x="344" y="41"/>
                    <a:pt x="344" y="41"/>
                  </a:cubicBezTo>
                  <a:cubicBezTo>
                    <a:pt x="344" y="28"/>
                    <a:pt x="334" y="18"/>
                    <a:pt x="321" y="18"/>
                  </a:cubicBezTo>
                  <a:cubicBezTo>
                    <a:pt x="244" y="18"/>
                    <a:pt x="244" y="18"/>
                    <a:pt x="244" y="18"/>
                  </a:cubicBezTo>
                  <a:cubicBezTo>
                    <a:pt x="244" y="59"/>
                    <a:pt x="244" y="59"/>
                    <a:pt x="244" y="59"/>
                  </a:cubicBezTo>
                  <a:cubicBezTo>
                    <a:pt x="302" y="59"/>
                    <a:pt x="302" y="59"/>
                    <a:pt x="302" y="59"/>
                  </a:cubicBezTo>
                  <a:cubicBezTo>
                    <a:pt x="302" y="92"/>
                    <a:pt x="302" y="92"/>
                    <a:pt x="302" y="92"/>
                  </a:cubicBezTo>
                  <a:cubicBezTo>
                    <a:pt x="302" y="232"/>
                    <a:pt x="302" y="232"/>
                    <a:pt x="302" y="232"/>
                  </a:cubicBezTo>
                  <a:cubicBezTo>
                    <a:pt x="317" y="234"/>
                    <a:pt x="331" y="238"/>
                    <a:pt x="344" y="243"/>
                  </a:cubicBezTo>
                  <a:close/>
                  <a:moveTo>
                    <a:pt x="87" y="324"/>
                  </a:moveTo>
                  <a:cubicBezTo>
                    <a:pt x="141" y="324"/>
                    <a:pt x="141" y="324"/>
                    <a:pt x="141" y="324"/>
                  </a:cubicBezTo>
                  <a:cubicBezTo>
                    <a:pt x="139" y="330"/>
                    <a:pt x="136" y="336"/>
                    <a:pt x="134" y="343"/>
                  </a:cubicBezTo>
                  <a:cubicBezTo>
                    <a:pt x="87" y="343"/>
                    <a:pt x="87" y="343"/>
                    <a:pt x="87" y="343"/>
                  </a:cubicBezTo>
                  <a:cubicBezTo>
                    <a:pt x="82" y="343"/>
                    <a:pt x="77" y="339"/>
                    <a:pt x="77" y="333"/>
                  </a:cubicBezTo>
                  <a:cubicBezTo>
                    <a:pt x="77" y="333"/>
                    <a:pt x="77" y="333"/>
                    <a:pt x="77" y="333"/>
                  </a:cubicBezTo>
                  <a:cubicBezTo>
                    <a:pt x="77" y="328"/>
                    <a:pt x="82" y="324"/>
                    <a:pt x="87" y="324"/>
                  </a:cubicBezTo>
                  <a:close/>
                  <a:moveTo>
                    <a:pt x="162" y="290"/>
                  </a:moveTo>
                  <a:cubicBezTo>
                    <a:pt x="87" y="290"/>
                    <a:pt x="87" y="290"/>
                    <a:pt x="87" y="290"/>
                  </a:cubicBezTo>
                  <a:cubicBezTo>
                    <a:pt x="87" y="290"/>
                    <a:pt x="87" y="290"/>
                    <a:pt x="87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6" y="290"/>
                    <a:pt x="86" y="290"/>
                    <a:pt x="86" y="290"/>
                  </a:cubicBezTo>
                  <a:cubicBezTo>
                    <a:pt x="85" y="290"/>
                    <a:pt x="85" y="290"/>
                    <a:pt x="85" y="290"/>
                  </a:cubicBezTo>
                  <a:cubicBezTo>
                    <a:pt x="85" y="290"/>
                    <a:pt x="85" y="290"/>
                    <a:pt x="85" y="290"/>
                  </a:cubicBezTo>
                  <a:cubicBezTo>
                    <a:pt x="85" y="290"/>
                    <a:pt x="85" y="290"/>
                    <a:pt x="85" y="290"/>
                  </a:cubicBezTo>
                  <a:cubicBezTo>
                    <a:pt x="85" y="290"/>
                    <a:pt x="85" y="290"/>
                    <a:pt x="85" y="290"/>
                  </a:cubicBezTo>
                  <a:cubicBezTo>
                    <a:pt x="85" y="290"/>
                    <a:pt x="85" y="290"/>
                    <a:pt x="85" y="290"/>
                  </a:cubicBezTo>
                  <a:cubicBezTo>
                    <a:pt x="85" y="290"/>
                    <a:pt x="85" y="290"/>
                    <a:pt x="85" y="290"/>
                  </a:cubicBezTo>
                  <a:cubicBezTo>
                    <a:pt x="85" y="290"/>
                    <a:pt x="85" y="290"/>
                    <a:pt x="85" y="290"/>
                  </a:cubicBezTo>
                  <a:cubicBezTo>
                    <a:pt x="85" y="290"/>
                    <a:pt x="85" y="290"/>
                    <a:pt x="85" y="290"/>
                  </a:cubicBezTo>
                  <a:cubicBezTo>
                    <a:pt x="85" y="290"/>
                    <a:pt x="85" y="290"/>
                    <a:pt x="85" y="290"/>
                  </a:cubicBezTo>
                  <a:cubicBezTo>
                    <a:pt x="85" y="290"/>
                    <a:pt x="85" y="290"/>
                    <a:pt x="85" y="290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84" y="289"/>
                    <a:pt x="84" y="289"/>
                    <a:pt x="84" y="289"/>
                  </a:cubicBezTo>
                  <a:cubicBezTo>
                    <a:pt x="83" y="289"/>
                    <a:pt x="83" y="289"/>
                    <a:pt x="83" y="289"/>
                  </a:cubicBezTo>
                  <a:cubicBezTo>
                    <a:pt x="83" y="289"/>
                    <a:pt x="83" y="289"/>
                    <a:pt x="83" y="289"/>
                  </a:cubicBezTo>
                  <a:cubicBezTo>
                    <a:pt x="83" y="289"/>
                    <a:pt x="83" y="289"/>
                    <a:pt x="83" y="289"/>
                  </a:cubicBezTo>
                  <a:cubicBezTo>
                    <a:pt x="83" y="289"/>
                    <a:pt x="83" y="289"/>
                    <a:pt x="83" y="289"/>
                  </a:cubicBezTo>
                  <a:cubicBezTo>
                    <a:pt x="83" y="289"/>
                    <a:pt x="83" y="289"/>
                    <a:pt x="83" y="289"/>
                  </a:cubicBezTo>
                  <a:cubicBezTo>
                    <a:pt x="83" y="289"/>
                    <a:pt x="83" y="289"/>
                    <a:pt x="83" y="289"/>
                  </a:cubicBezTo>
                  <a:cubicBezTo>
                    <a:pt x="83" y="289"/>
                    <a:pt x="83" y="289"/>
                    <a:pt x="83" y="289"/>
                  </a:cubicBezTo>
                  <a:cubicBezTo>
                    <a:pt x="83" y="289"/>
                    <a:pt x="83" y="289"/>
                    <a:pt x="83" y="289"/>
                  </a:cubicBezTo>
                  <a:cubicBezTo>
                    <a:pt x="83" y="289"/>
                    <a:pt x="83" y="289"/>
                    <a:pt x="83" y="289"/>
                  </a:cubicBezTo>
                  <a:cubicBezTo>
                    <a:pt x="83" y="289"/>
                    <a:pt x="83" y="289"/>
                    <a:pt x="83" y="289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2" y="289"/>
                    <a:pt x="82" y="289"/>
                    <a:pt x="82" y="289"/>
                  </a:cubicBezTo>
                  <a:cubicBezTo>
                    <a:pt x="82" y="288"/>
                    <a:pt x="82" y="288"/>
                    <a:pt x="82" y="288"/>
                  </a:cubicBezTo>
                  <a:cubicBezTo>
                    <a:pt x="82" y="288"/>
                    <a:pt x="82" y="288"/>
                    <a:pt x="82" y="288"/>
                  </a:cubicBezTo>
                  <a:cubicBezTo>
                    <a:pt x="82" y="288"/>
                    <a:pt x="82" y="288"/>
                    <a:pt x="82" y="288"/>
                  </a:cubicBezTo>
                  <a:cubicBezTo>
                    <a:pt x="82" y="288"/>
                    <a:pt x="82" y="288"/>
                    <a:pt x="82" y="288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1" y="288"/>
                    <a:pt x="81" y="288"/>
                    <a:pt x="81" y="288"/>
                  </a:cubicBezTo>
                  <a:cubicBezTo>
                    <a:pt x="81" y="287"/>
                    <a:pt x="81" y="287"/>
                    <a:pt x="81" y="287"/>
                  </a:cubicBezTo>
                  <a:cubicBezTo>
                    <a:pt x="81" y="287"/>
                    <a:pt x="81" y="287"/>
                    <a:pt x="81" y="287"/>
                  </a:cubicBezTo>
                  <a:cubicBezTo>
                    <a:pt x="80" y="287"/>
                    <a:pt x="80" y="287"/>
                    <a:pt x="80" y="287"/>
                  </a:cubicBezTo>
                  <a:cubicBezTo>
                    <a:pt x="80" y="287"/>
                    <a:pt x="80" y="287"/>
                    <a:pt x="80" y="287"/>
                  </a:cubicBezTo>
                  <a:cubicBezTo>
                    <a:pt x="80" y="287"/>
                    <a:pt x="80" y="287"/>
                    <a:pt x="80" y="287"/>
                  </a:cubicBezTo>
                  <a:cubicBezTo>
                    <a:pt x="80" y="287"/>
                    <a:pt x="80" y="287"/>
                    <a:pt x="80" y="287"/>
                  </a:cubicBezTo>
                  <a:cubicBezTo>
                    <a:pt x="80" y="287"/>
                    <a:pt x="80" y="287"/>
                    <a:pt x="80" y="287"/>
                  </a:cubicBezTo>
                  <a:cubicBezTo>
                    <a:pt x="80" y="287"/>
                    <a:pt x="80" y="287"/>
                    <a:pt x="80" y="287"/>
                  </a:cubicBezTo>
                  <a:cubicBezTo>
                    <a:pt x="80" y="287"/>
                    <a:pt x="80" y="287"/>
                    <a:pt x="80" y="287"/>
                  </a:cubicBezTo>
                  <a:cubicBezTo>
                    <a:pt x="80" y="287"/>
                    <a:pt x="80" y="287"/>
                    <a:pt x="80" y="287"/>
                  </a:cubicBezTo>
                  <a:cubicBezTo>
                    <a:pt x="80" y="287"/>
                    <a:pt x="80" y="287"/>
                    <a:pt x="80" y="287"/>
                  </a:cubicBezTo>
                  <a:cubicBezTo>
                    <a:pt x="80" y="287"/>
                    <a:pt x="80" y="287"/>
                    <a:pt x="80" y="287"/>
                  </a:cubicBezTo>
                  <a:cubicBezTo>
                    <a:pt x="80" y="287"/>
                    <a:pt x="80" y="287"/>
                    <a:pt x="80" y="287"/>
                  </a:cubicBezTo>
                  <a:cubicBezTo>
                    <a:pt x="80" y="287"/>
                    <a:pt x="80" y="287"/>
                    <a:pt x="80" y="287"/>
                  </a:cubicBezTo>
                  <a:cubicBezTo>
                    <a:pt x="80" y="286"/>
                    <a:pt x="80" y="286"/>
                    <a:pt x="80" y="286"/>
                  </a:cubicBezTo>
                  <a:cubicBezTo>
                    <a:pt x="80" y="286"/>
                    <a:pt x="80" y="286"/>
                    <a:pt x="80" y="286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79" y="286"/>
                    <a:pt x="79" y="286"/>
                    <a:pt x="79" y="286"/>
                  </a:cubicBezTo>
                  <a:cubicBezTo>
                    <a:pt x="79" y="285"/>
                    <a:pt x="79" y="285"/>
                    <a:pt x="79" y="285"/>
                  </a:cubicBezTo>
                  <a:cubicBezTo>
                    <a:pt x="79" y="285"/>
                    <a:pt x="79" y="285"/>
                    <a:pt x="79" y="285"/>
                  </a:cubicBezTo>
                  <a:cubicBezTo>
                    <a:pt x="79" y="285"/>
                    <a:pt x="79" y="285"/>
                    <a:pt x="79" y="285"/>
                  </a:cubicBezTo>
                  <a:cubicBezTo>
                    <a:pt x="79" y="285"/>
                    <a:pt x="79" y="285"/>
                    <a:pt x="79" y="285"/>
                  </a:cubicBezTo>
                  <a:cubicBezTo>
                    <a:pt x="79" y="285"/>
                    <a:pt x="79" y="285"/>
                    <a:pt x="79" y="285"/>
                  </a:cubicBezTo>
                  <a:cubicBezTo>
                    <a:pt x="79" y="285"/>
                    <a:pt x="79" y="285"/>
                    <a:pt x="79" y="285"/>
                  </a:cubicBezTo>
                  <a:cubicBezTo>
                    <a:pt x="78" y="285"/>
                    <a:pt x="78" y="285"/>
                    <a:pt x="78" y="285"/>
                  </a:cubicBezTo>
                  <a:cubicBezTo>
                    <a:pt x="78" y="285"/>
                    <a:pt x="78" y="285"/>
                    <a:pt x="78" y="285"/>
                  </a:cubicBezTo>
                  <a:cubicBezTo>
                    <a:pt x="78" y="285"/>
                    <a:pt x="78" y="285"/>
                    <a:pt x="78" y="285"/>
                  </a:cubicBezTo>
                  <a:cubicBezTo>
                    <a:pt x="78" y="285"/>
                    <a:pt x="78" y="285"/>
                    <a:pt x="78" y="285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4"/>
                    <a:pt x="78" y="284"/>
                    <a:pt x="78" y="284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78" y="283"/>
                    <a:pt x="78" y="283"/>
                    <a:pt x="78" y="283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8" y="282"/>
                    <a:pt x="78" y="282"/>
                    <a:pt x="78" y="282"/>
                  </a:cubicBezTo>
                  <a:cubicBezTo>
                    <a:pt x="77" y="282"/>
                    <a:pt x="77" y="282"/>
                    <a:pt x="77" y="282"/>
                  </a:cubicBezTo>
                  <a:cubicBezTo>
                    <a:pt x="77" y="282"/>
                    <a:pt x="77" y="282"/>
                    <a:pt x="77" y="282"/>
                  </a:cubicBezTo>
                  <a:cubicBezTo>
                    <a:pt x="77" y="282"/>
                    <a:pt x="77" y="282"/>
                    <a:pt x="77" y="282"/>
                  </a:cubicBezTo>
                  <a:cubicBezTo>
                    <a:pt x="77" y="282"/>
                    <a:pt x="77" y="282"/>
                    <a:pt x="77" y="282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77" y="281"/>
                    <a:pt x="77" y="281"/>
                    <a:pt x="77" y="281"/>
                  </a:cubicBezTo>
                  <a:cubicBezTo>
                    <a:pt x="77" y="280"/>
                    <a:pt x="77" y="280"/>
                    <a:pt x="77" y="280"/>
                  </a:cubicBezTo>
                  <a:cubicBezTo>
                    <a:pt x="77" y="280"/>
                    <a:pt x="77" y="280"/>
                    <a:pt x="77" y="280"/>
                  </a:cubicBezTo>
                  <a:cubicBezTo>
                    <a:pt x="77" y="280"/>
                    <a:pt x="77" y="280"/>
                    <a:pt x="77" y="280"/>
                  </a:cubicBezTo>
                  <a:cubicBezTo>
                    <a:pt x="77" y="280"/>
                    <a:pt x="77" y="280"/>
                    <a:pt x="77" y="280"/>
                  </a:cubicBezTo>
                  <a:cubicBezTo>
                    <a:pt x="77" y="280"/>
                    <a:pt x="77" y="280"/>
                    <a:pt x="77" y="280"/>
                  </a:cubicBezTo>
                  <a:cubicBezTo>
                    <a:pt x="77" y="280"/>
                    <a:pt x="77" y="280"/>
                    <a:pt x="77" y="280"/>
                  </a:cubicBezTo>
                  <a:cubicBezTo>
                    <a:pt x="77" y="280"/>
                    <a:pt x="77" y="280"/>
                    <a:pt x="77" y="280"/>
                  </a:cubicBezTo>
                  <a:cubicBezTo>
                    <a:pt x="77" y="280"/>
                    <a:pt x="77" y="280"/>
                    <a:pt x="77" y="280"/>
                  </a:cubicBezTo>
                  <a:cubicBezTo>
                    <a:pt x="77" y="280"/>
                    <a:pt x="77" y="280"/>
                    <a:pt x="77" y="280"/>
                  </a:cubicBezTo>
                  <a:cubicBezTo>
                    <a:pt x="77" y="280"/>
                    <a:pt x="77" y="280"/>
                    <a:pt x="77" y="280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7" y="279"/>
                    <a:pt x="77" y="279"/>
                    <a:pt x="77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78" y="279"/>
                    <a:pt x="78" y="279"/>
                    <a:pt x="78" y="279"/>
                  </a:cubicBezTo>
                  <a:cubicBezTo>
                    <a:pt x="78" y="278"/>
                    <a:pt x="78" y="278"/>
                    <a:pt x="78" y="278"/>
                  </a:cubicBezTo>
                  <a:cubicBezTo>
                    <a:pt x="78" y="278"/>
                    <a:pt x="78" y="278"/>
                    <a:pt x="78" y="278"/>
                  </a:cubicBezTo>
                  <a:cubicBezTo>
                    <a:pt x="78" y="278"/>
                    <a:pt x="78" y="278"/>
                    <a:pt x="78" y="278"/>
                  </a:cubicBezTo>
                  <a:cubicBezTo>
                    <a:pt x="78" y="278"/>
                    <a:pt x="78" y="278"/>
                    <a:pt x="78" y="278"/>
                  </a:cubicBezTo>
                  <a:cubicBezTo>
                    <a:pt x="78" y="278"/>
                    <a:pt x="78" y="278"/>
                    <a:pt x="78" y="278"/>
                  </a:cubicBezTo>
                  <a:cubicBezTo>
                    <a:pt x="78" y="278"/>
                    <a:pt x="78" y="278"/>
                    <a:pt x="78" y="278"/>
                  </a:cubicBezTo>
                  <a:cubicBezTo>
                    <a:pt x="78" y="278"/>
                    <a:pt x="78" y="278"/>
                    <a:pt x="78" y="278"/>
                  </a:cubicBezTo>
                  <a:cubicBezTo>
                    <a:pt x="78" y="278"/>
                    <a:pt x="78" y="278"/>
                    <a:pt x="78" y="278"/>
                  </a:cubicBezTo>
                  <a:cubicBezTo>
                    <a:pt x="78" y="278"/>
                    <a:pt x="78" y="278"/>
                    <a:pt x="78" y="278"/>
                  </a:cubicBezTo>
                  <a:cubicBezTo>
                    <a:pt x="78" y="278"/>
                    <a:pt x="78" y="278"/>
                    <a:pt x="78" y="278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78" y="277"/>
                    <a:pt x="78" y="277"/>
                    <a:pt x="78" y="277"/>
                  </a:cubicBezTo>
                  <a:cubicBezTo>
                    <a:pt x="78" y="276"/>
                    <a:pt x="78" y="276"/>
                    <a:pt x="78" y="276"/>
                  </a:cubicBezTo>
                  <a:cubicBezTo>
                    <a:pt x="78" y="276"/>
                    <a:pt x="78" y="276"/>
                    <a:pt x="78" y="276"/>
                  </a:cubicBezTo>
                  <a:cubicBezTo>
                    <a:pt x="78" y="276"/>
                    <a:pt x="78" y="276"/>
                    <a:pt x="78" y="276"/>
                  </a:cubicBezTo>
                  <a:cubicBezTo>
                    <a:pt x="78" y="276"/>
                    <a:pt x="78" y="276"/>
                    <a:pt x="78" y="276"/>
                  </a:cubicBezTo>
                  <a:cubicBezTo>
                    <a:pt x="78" y="276"/>
                    <a:pt x="78" y="276"/>
                    <a:pt x="78" y="276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9" y="276"/>
                    <a:pt x="79" y="276"/>
                    <a:pt x="79" y="276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79" y="275"/>
                    <a:pt x="79" y="275"/>
                    <a:pt x="79" y="275"/>
                  </a:cubicBezTo>
                  <a:cubicBezTo>
                    <a:pt x="80" y="275"/>
                    <a:pt x="80" y="275"/>
                    <a:pt x="80" y="275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80" y="274"/>
                    <a:pt x="80" y="274"/>
                    <a:pt x="80" y="274"/>
                  </a:cubicBezTo>
                  <a:cubicBezTo>
                    <a:pt x="81" y="273"/>
                    <a:pt x="81" y="273"/>
                    <a:pt x="81" y="273"/>
                  </a:cubicBezTo>
                  <a:cubicBezTo>
                    <a:pt x="81" y="273"/>
                    <a:pt x="81" y="273"/>
                    <a:pt x="81" y="273"/>
                  </a:cubicBezTo>
                  <a:cubicBezTo>
                    <a:pt x="81" y="273"/>
                    <a:pt x="81" y="273"/>
                    <a:pt x="81" y="273"/>
                  </a:cubicBezTo>
                  <a:cubicBezTo>
                    <a:pt x="81" y="273"/>
                    <a:pt x="81" y="273"/>
                    <a:pt x="81" y="273"/>
                  </a:cubicBezTo>
                  <a:cubicBezTo>
                    <a:pt x="81" y="273"/>
                    <a:pt x="81" y="273"/>
                    <a:pt x="81" y="273"/>
                  </a:cubicBezTo>
                  <a:cubicBezTo>
                    <a:pt x="81" y="273"/>
                    <a:pt x="81" y="273"/>
                    <a:pt x="81" y="273"/>
                  </a:cubicBezTo>
                  <a:cubicBezTo>
                    <a:pt x="81" y="273"/>
                    <a:pt x="81" y="273"/>
                    <a:pt x="81" y="273"/>
                  </a:cubicBezTo>
                  <a:cubicBezTo>
                    <a:pt x="81" y="273"/>
                    <a:pt x="81" y="273"/>
                    <a:pt x="81" y="273"/>
                  </a:cubicBezTo>
                  <a:cubicBezTo>
                    <a:pt x="82" y="273"/>
                    <a:pt x="82" y="273"/>
                    <a:pt x="82" y="273"/>
                  </a:cubicBezTo>
                  <a:cubicBezTo>
                    <a:pt x="82" y="273"/>
                    <a:pt x="82" y="273"/>
                    <a:pt x="82" y="273"/>
                  </a:cubicBezTo>
                  <a:cubicBezTo>
                    <a:pt x="82" y="273"/>
                    <a:pt x="82" y="273"/>
                    <a:pt x="82" y="273"/>
                  </a:cubicBezTo>
                  <a:cubicBezTo>
                    <a:pt x="82" y="272"/>
                    <a:pt x="82" y="272"/>
                    <a:pt x="82" y="272"/>
                  </a:cubicBezTo>
                  <a:cubicBezTo>
                    <a:pt x="82" y="272"/>
                    <a:pt x="82" y="272"/>
                    <a:pt x="82" y="272"/>
                  </a:cubicBezTo>
                  <a:cubicBezTo>
                    <a:pt x="82" y="272"/>
                    <a:pt x="82" y="272"/>
                    <a:pt x="82" y="272"/>
                  </a:cubicBezTo>
                  <a:cubicBezTo>
                    <a:pt x="82" y="272"/>
                    <a:pt x="82" y="272"/>
                    <a:pt x="82" y="272"/>
                  </a:cubicBezTo>
                  <a:cubicBezTo>
                    <a:pt x="83" y="272"/>
                    <a:pt x="83" y="272"/>
                    <a:pt x="83" y="272"/>
                  </a:cubicBezTo>
                  <a:cubicBezTo>
                    <a:pt x="83" y="272"/>
                    <a:pt x="83" y="272"/>
                    <a:pt x="83" y="272"/>
                  </a:cubicBezTo>
                  <a:cubicBezTo>
                    <a:pt x="83" y="272"/>
                    <a:pt x="83" y="272"/>
                    <a:pt x="83" y="272"/>
                  </a:cubicBezTo>
                  <a:cubicBezTo>
                    <a:pt x="83" y="272"/>
                    <a:pt x="83" y="272"/>
                    <a:pt x="83" y="272"/>
                  </a:cubicBezTo>
                  <a:cubicBezTo>
                    <a:pt x="83" y="272"/>
                    <a:pt x="83" y="272"/>
                    <a:pt x="83" y="272"/>
                  </a:cubicBezTo>
                  <a:cubicBezTo>
                    <a:pt x="83" y="272"/>
                    <a:pt x="83" y="272"/>
                    <a:pt x="83" y="272"/>
                  </a:cubicBezTo>
                  <a:cubicBezTo>
                    <a:pt x="83" y="272"/>
                    <a:pt x="83" y="272"/>
                    <a:pt x="83" y="272"/>
                  </a:cubicBezTo>
                  <a:cubicBezTo>
                    <a:pt x="84" y="272"/>
                    <a:pt x="84" y="272"/>
                    <a:pt x="84" y="272"/>
                  </a:cubicBezTo>
                  <a:cubicBezTo>
                    <a:pt x="84" y="272"/>
                    <a:pt x="84" y="272"/>
                    <a:pt x="84" y="272"/>
                  </a:cubicBezTo>
                  <a:cubicBezTo>
                    <a:pt x="84" y="272"/>
                    <a:pt x="84" y="272"/>
                    <a:pt x="84" y="272"/>
                  </a:cubicBezTo>
                  <a:cubicBezTo>
                    <a:pt x="84" y="272"/>
                    <a:pt x="84" y="272"/>
                    <a:pt x="84" y="272"/>
                  </a:cubicBezTo>
                  <a:cubicBezTo>
                    <a:pt x="84" y="272"/>
                    <a:pt x="84" y="272"/>
                    <a:pt x="84" y="272"/>
                  </a:cubicBezTo>
                  <a:cubicBezTo>
                    <a:pt x="85" y="271"/>
                    <a:pt x="85" y="271"/>
                    <a:pt x="85" y="271"/>
                  </a:cubicBezTo>
                  <a:cubicBezTo>
                    <a:pt x="85" y="271"/>
                    <a:pt x="85" y="271"/>
                    <a:pt x="85" y="271"/>
                  </a:cubicBezTo>
                  <a:cubicBezTo>
                    <a:pt x="85" y="271"/>
                    <a:pt x="85" y="271"/>
                    <a:pt x="85" y="271"/>
                  </a:cubicBezTo>
                  <a:cubicBezTo>
                    <a:pt x="85" y="271"/>
                    <a:pt x="85" y="271"/>
                    <a:pt x="85" y="271"/>
                  </a:cubicBezTo>
                  <a:cubicBezTo>
                    <a:pt x="85" y="271"/>
                    <a:pt x="85" y="271"/>
                    <a:pt x="85" y="271"/>
                  </a:cubicBezTo>
                  <a:cubicBezTo>
                    <a:pt x="86" y="271"/>
                    <a:pt x="86" y="271"/>
                    <a:pt x="86" y="271"/>
                  </a:cubicBezTo>
                  <a:cubicBezTo>
                    <a:pt x="86" y="271"/>
                    <a:pt x="86" y="271"/>
                    <a:pt x="86" y="271"/>
                  </a:cubicBezTo>
                  <a:cubicBezTo>
                    <a:pt x="86" y="271"/>
                    <a:pt x="86" y="271"/>
                    <a:pt x="86" y="271"/>
                  </a:cubicBezTo>
                  <a:cubicBezTo>
                    <a:pt x="86" y="271"/>
                    <a:pt x="86" y="271"/>
                    <a:pt x="86" y="271"/>
                  </a:cubicBezTo>
                  <a:cubicBezTo>
                    <a:pt x="87" y="271"/>
                    <a:pt x="87" y="271"/>
                    <a:pt x="87" y="271"/>
                  </a:cubicBezTo>
                  <a:cubicBezTo>
                    <a:pt x="179" y="271"/>
                    <a:pt x="179" y="271"/>
                    <a:pt x="179" y="271"/>
                  </a:cubicBezTo>
                  <a:cubicBezTo>
                    <a:pt x="173" y="277"/>
                    <a:pt x="167" y="283"/>
                    <a:pt x="162" y="290"/>
                  </a:cubicBezTo>
                  <a:close/>
                  <a:moveTo>
                    <a:pt x="77" y="280"/>
                  </a:moveTo>
                  <a:cubicBezTo>
                    <a:pt x="77" y="280"/>
                    <a:pt x="77" y="280"/>
                    <a:pt x="77" y="280"/>
                  </a:cubicBezTo>
                  <a:close/>
                  <a:moveTo>
                    <a:pt x="87" y="218"/>
                  </a:moveTo>
                  <a:cubicBezTo>
                    <a:pt x="258" y="218"/>
                    <a:pt x="258" y="218"/>
                    <a:pt x="258" y="218"/>
                  </a:cubicBezTo>
                  <a:cubicBezTo>
                    <a:pt x="263" y="218"/>
                    <a:pt x="267" y="222"/>
                    <a:pt x="267" y="228"/>
                  </a:cubicBezTo>
                  <a:cubicBezTo>
                    <a:pt x="267" y="228"/>
                    <a:pt x="267" y="228"/>
                    <a:pt x="267" y="228"/>
                  </a:cubicBezTo>
                  <a:cubicBezTo>
                    <a:pt x="267" y="229"/>
                    <a:pt x="267" y="231"/>
                    <a:pt x="266" y="232"/>
                  </a:cubicBezTo>
                  <a:cubicBezTo>
                    <a:pt x="257" y="233"/>
                    <a:pt x="249" y="235"/>
                    <a:pt x="241" y="237"/>
                  </a:cubicBezTo>
                  <a:cubicBezTo>
                    <a:pt x="87" y="237"/>
                    <a:pt x="87" y="237"/>
                    <a:pt x="87" y="237"/>
                  </a:cubicBezTo>
                  <a:cubicBezTo>
                    <a:pt x="82" y="237"/>
                    <a:pt x="77" y="233"/>
                    <a:pt x="77" y="228"/>
                  </a:cubicBezTo>
                  <a:cubicBezTo>
                    <a:pt x="77" y="228"/>
                    <a:pt x="77" y="228"/>
                    <a:pt x="77" y="228"/>
                  </a:cubicBezTo>
                  <a:cubicBezTo>
                    <a:pt x="77" y="222"/>
                    <a:pt x="82" y="218"/>
                    <a:pt x="87" y="218"/>
                  </a:cubicBezTo>
                  <a:close/>
                  <a:moveTo>
                    <a:pt x="87" y="165"/>
                  </a:moveTo>
                  <a:cubicBezTo>
                    <a:pt x="258" y="165"/>
                    <a:pt x="258" y="165"/>
                    <a:pt x="258" y="165"/>
                  </a:cubicBezTo>
                  <a:cubicBezTo>
                    <a:pt x="263" y="165"/>
                    <a:pt x="267" y="170"/>
                    <a:pt x="267" y="175"/>
                  </a:cubicBezTo>
                  <a:cubicBezTo>
                    <a:pt x="267" y="175"/>
                    <a:pt x="267" y="175"/>
                    <a:pt x="267" y="175"/>
                  </a:cubicBezTo>
                  <a:cubicBezTo>
                    <a:pt x="267" y="180"/>
                    <a:pt x="263" y="184"/>
                    <a:pt x="258" y="184"/>
                  </a:cubicBezTo>
                  <a:cubicBezTo>
                    <a:pt x="87" y="184"/>
                    <a:pt x="87" y="184"/>
                    <a:pt x="87" y="184"/>
                  </a:cubicBezTo>
                  <a:cubicBezTo>
                    <a:pt x="82" y="184"/>
                    <a:pt x="77" y="180"/>
                    <a:pt x="77" y="175"/>
                  </a:cubicBezTo>
                  <a:cubicBezTo>
                    <a:pt x="77" y="175"/>
                    <a:pt x="77" y="175"/>
                    <a:pt x="77" y="175"/>
                  </a:cubicBezTo>
                  <a:cubicBezTo>
                    <a:pt x="77" y="170"/>
                    <a:pt x="82" y="165"/>
                    <a:pt x="87" y="165"/>
                  </a:cubicBezTo>
                  <a:close/>
                  <a:moveTo>
                    <a:pt x="87" y="115"/>
                  </a:moveTo>
                  <a:cubicBezTo>
                    <a:pt x="258" y="115"/>
                    <a:pt x="258" y="115"/>
                    <a:pt x="258" y="115"/>
                  </a:cubicBezTo>
                  <a:cubicBezTo>
                    <a:pt x="263" y="115"/>
                    <a:pt x="267" y="120"/>
                    <a:pt x="267" y="125"/>
                  </a:cubicBezTo>
                  <a:cubicBezTo>
                    <a:pt x="267" y="125"/>
                    <a:pt x="267" y="125"/>
                    <a:pt x="267" y="125"/>
                  </a:cubicBezTo>
                  <a:cubicBezTo>
                    <a:pt x="267" y="130"/>
                    <a:pt x="263" y="134"/>
                    <a:pt x="258" y="134"/>
                  </a:cubicBezTo>
                  <a:cubicBezTo>
                    <a:pt x="87" y="134"/>
                    <a:pt x="87" y="134"/>
                    <a:pt x="87" y="134"/>
                  </a:cubicBezTo>
                  <a:cubicBezTo>
                    <a:pt x="82" y="134"/>
                    <a:pt x="77" y="130"/>
                    <a:pt x="77" y="125"/>
                  </a:cubicBezTo>
                  <a:cubicBezTo>
                    <a:pt x="77" y="125"/>
                    <a:pt x="77" y="125"/>
                    <a:pt x="77" y="125"/>
                  </a:cubicBezTo>
                  <a:cubicBezTo>
                    <a:pt x="77" y="120"/>
                    <a:pt x="82" y="115"/>
                    <a:pt x="87" y="115"/>
                  </a:cubicBezTo>
                  <a:close/>
                  <a:moveTo>
                    <a:pt x="130" y="59"/>
                  </a:moveTo>
                  <a:cubicBezTo>
                    <a:pt x="130" y="33"/>
                    <a:pt x="130" y="33"/>
                    <a:pt x="130" y="33"/>
                  </a:cubicBezTo>
                  <a:cubicBezTo>
                    <a:pt x="130" y="31"/>
                    <a:pt x="131" y="29"/>
                    <a:pt x="132" y="28"/>
                  </a:cubicBezTo>
                  <a:cubicBezTo>
                    <a:pt x="132" y="28"/>
                    <a:pt x="132" y="28"/>
                    <a:pt x="132" y="28"/>
                  </a:cubicBezTo>
                  <a:cubicBezTo>
                    <a:pt x="134" y="27"/>
                    <a:pt x="136" y="26"/>
                    <a:pt x="138" y="26"/>
                  </a:cubicBezTo>
                  <a:cubicBezTo>
                    <a:pt x="206" y="26"/>
                    <a:pt x="206" y="26"/>
                    <a:pt x="206" y="26"/>
                  </a:cubicBezTo>
                  <a:cubicBezTo>
                    <a:pt x="208" y="26"/>
                    <a:pt x="211" y="27"/>
                    <a:pt x="212" y="28"/>
                  </a:cubicBezTo>
                  <a:cubicBezTo>
                    <a:pt x="212" y="28"/>
                    <a:pt x="212" y="28"/>
                    <a:pt x="212" y="28"/>
                  </a:cubicBezTo>
                  <a:cubicBezTo>
                    <a:pt x="214" y="29"/>
                    <a:pt x="215" y="31"/>
                    <a:pt x="215" y="33"/>
                  </a:cubicBezTo>
                  <a:cubicBezTo>
                    <a:pt x="215" y="59"/>
                    <a:pt x="215" y="59"/>
                    <a:pt x="215" y="59"/>
                  </a:cubicBezTo>
                  <a:lnTo>
                    <a:pt x="130" y="59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50" name="Rectangle 58"/>
            <p:cNvSpPr>
              <a:spLocks noChangeArrowheads="1"/>
            </p:cNvSpPr>
            <p:nvPr/>
          </p:nvSpPr>
          <p:spPr bwMode="auto">
            <a:xfrm rot="2700000">
              <a:off x="4182" y="4194"/>
              <a:ext cx="994" cy="994"/>
            </a:xfrm>
            <a:prstGeom prst="rect">
              <a:avLst/>
            </a:prstGeom>
            <a:noFill/>
            <a:ln w="25400" cap="flat" cmpd="sng" algn="ctr">
              <a:solidFill>
                <a:srgbClr val="3565F5"/>
              </a:solidFill>
              <a:prstDash val="solid"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 sz="1600" ker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Rectangle 58"/>
            <p:cNvSpPr>
              <a:spLocks noChangeArrowheads="1"/>
            </p:cNvSpPr>
            <p:nvPr/>
          </p:nvSpPr>
          <p:spPr bwMode="auto">
            <a:xfrm rot="2700000">
              <a:off x="14154" y="4194"/>
              <a:ext cx="994" cy="994"/>
            </a:xfrm>
            <a:prstGeom prst="rect">
              <a:avLst/>
            </a:prstGeom>
            <a:noFill/>
            <a:ln w="25400" cap="flat" cmpd="sng" algn="ctr">
              <a:solidFill>
                <a:srgbClr val="3565F5"/>
              </a:solidFill>
              <a:prstDash val="solid"/>
            </a:ln>
            <a:effectLst>
              <a:outerShdw blurRad="254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algn="ctr"/>
              <a:endParaRPr lang="en-US" sz="1600" ker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52" name="TextBox 76"/>
          <p:cNvSpPr txBox="1"/>
          <p:nvPr/>
        </p:nvSpPr>
        <p:spPr>
          <a:xfrm>
            <a:off x="1300480" y="4876800"/>
            <a:ext cx="3905250" cy="39878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区块链的集体维护可以降低成本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1300299" y="5276685"/>
            <a:ext cx="9721411" cy="92964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在中心化网络体系下，系统的维护和经营依赖于数据中心等平台的运维和经营，成本不可省略。在分布式系统中，区块链节点是任何人都可以参与的，每个节点都具有高度自治的特征，它们在参与记录的同时也来验证其他节点记录结果的正确性，而且整个系统的运作规则（算法）、数据（账本）都是公开透明的，可即时审计，维护效率提高，成本有效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降低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</a:p>
        </p:txBody>
      </p:sp>
      <p:sp>
        <p:nvSpPr>
          <p:cNvPr id="56" name="文本框 55"/>
          <p:cNvSpPr txBox="1"/>
          <p:nvPr/>
        </p:nvSpPr>
        <p:spPr>
          <a:xfrm>
            <a:off x="3805555" y="3822700"/>
            <a:ext cx="1169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集体维护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5324475" y="3844290"/>
            <a:ext cx="1435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经营成本低</a:t>
            </a:r>
          </a:p>
        </p:txBody>
      </p:sp>
      <p:sp>
        <p:nvSpPr>
          <p:cNvPr id="61" name="文本框 60"/>
          <p:cNvSpPr txBox="1"/>
          <p:nvPr/>
        </p:nvSpPr>
        <p:spPr>
          <a:xfrm>
            <a:off x="7192010" y="3844290"/>
            <a:ext cx="1169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</a:rPr>
              <a:t>参与度高</a:t>
            </a:r>
          </a:p>
        </p:txBody>
      </p:sp>
      <p:pic>
        <p:nvPicPr>
          <p:cNvPr id="5" name="图片 4" descr="LG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组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40805" y="393065"/>
            <a:ext cx="4281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区块链的劣势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-179070" y="1623695"/>
            <a:ext cx="3642360" cy="2428240"/>
            <a:chOff x="230126" y="2180286"/>
            <a:chExt cx="4399970" cy="2933313"/>
          </a:xfrm>
        </p:grpSpPr>
        <p:graphicFrame>
          <p:nvGraphicFramePr>
            <p:cNvPr id="4" name="图表 3"/>
            <p:cNvGraphicFramePr/>
            <p:nvPr/>
          </p:nvGraphicFramePr>
          <p:xfrm>
            <a:off x="230126" y="2180286"/>
            <a:ext cx="4399970" cy="2933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7" name="TextBox 3"/>
            <p:cNvSpPr txBox="1"/>
            <p:nvPr/>
          </p:nvSpPr>
          <p:spPr>
            <a:xfrm>
              <a:off x="1745066" y="3322560"/>
              <a:ext cx="2190026" cy="556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2B41"/>
                  </a:solidFill>
                  <a:latin typeface="微软雅黑" panose="020B0503020204020204" charset="-122"/>
                  <a:ea typeface="微软雅黑" panose="020B0503020204020204" charset="-122"/>
                </a:rPr>
                <a:t>隐私保护</a:t>
              </a: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440680" y="1623695"/>
            <a:ext cx="3642360" cy="2428240"/>
            <a:chOff x="230126" y="2180286"/>
            <a:chExt cx="4399970" cy="2933313"/>
          </a:xfrm>
        </p:grpSpPr>
        <p:graphicFrame>
          <p:nvGraphicFramePr>
            <p:cNvPr id="10" name="图表 9"/>
            <p:cNvGraphicFramePr/>
            <p:nvPr/>
          </p:nvGraphicFramePr>
          <p:xfrm>
            <a:off x="230126" y="2180286"/>
            <a:ext cx="4399970" cy="2933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11" name="TextBox 3"/>
            <p:cNvSpPr txBox="1"/>
            <p:nvPr/>
          </p:nvSpPr>
          <p:spPr>
            <a:xfrm>
              <a:off x="1758297" y="3322559"/>
              <a:ext cx="2190026" cy="5561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2B41"/>
                  </a:solidFill>
                  <a:latin typeface="微软雅黑" panose="020B0503020204020204" charset="-122"/>
                  <a:ea typeface="微软雅黑" panose="020B0503020204020204" charset="-122"/>
                </a:rPr>
                <a:t>博弈问题</a:t>
              </a:r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2717800" y="3588385"/>
            <a:ext cx="3236595" cy="2416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在区块链中，每一个参与者都能够获得完整的数据备份，所有交易数据都是公开和透明的。若是查询到一些商业机构的账户和交易信息，那么就能从中获取他的财富信息和一些重要资产、商业机密等，用户隐私难以得到保障。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8370570" y="3588385"/>
            <a:ext cx="3236595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5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</a:rPr>
              <a:t>区块链的去中心化、自治化的特点淡化了国家监管的概念。在监管无法触达的情况下，一些市场的逐利等的特性会导致区块链技术应用于非法领域，为黑色产业提供了庇护所。</a:t>
            </a:r>
          </a:p>
        </p:txBody>
      </p:sp>
      <p:pic>
        <p:nvPicPr>
          <p:cNvPr id="12" name="图片 11" descr="LG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组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grpSp>
        <p:nvGrpSpPr>
          <p:cNvPr id="89" name="组合 88"/>
          <p:cNvGrpSpPr/>
          <p:nvPr/>
        </p:nvGrpSpPr>
        <p:grpSpPr>
          <a:xfrm>
            <a:off x="3018790" y="2614295"/>
            <a:ext cx="6155055" cy="1630045"/>
            <a:chOff x="4879" y="4100"/>
            <a:chExt cx="9693" cy="2567"/>
          </a:xfrm>
        </p:grpSpPr>
        <p:sp>
          <p:nvSpPr>
            <p:cNvPr id="86" name="文本框 85"/>
            <p:cNvSpPr txBox="1"/>
            <p:nvPr/>
          </p:nvSpPr>
          <p:spPr>
            <a:xfrm>
              <a:off x="7479" y="4987"/>
              <a:ext cx="7093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区块链与比特币</a:t>
              </a: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879" y="4100"/>
              <a:ext cx="2960" cy="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03</a:t>
              </a: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3292475" y="4229100"/>
            <a:ext cx="57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G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组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53200" y="1071880"/>
            <a:ext cx="4281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比特币都经历了什么？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89115" y="1655445"/>
            <a:ext cx="4281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        ——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比特币的大起大落</a:t>
            </a:r>
          </a:p>
        </p:txBody>
      </p:sp>
      <p:pic>
        <p:nvPicPr>
          <p:cNvPr id="3" name="图片 2" descr="D:\2021\教材\PPT\pic\比特币价格.png比特币价格"/>
          <p:cNvPicPr>
            <a:picLocks noChangeAspect="1"/>
          </p:cNvPicPr>
          <p:nvPr/>
        </p:nvPicPr>
        <p:blipFill>
          <a:blip r:embed="rId3"/>
          <a:srcRect l="23231"/>
          <a:stretch>
            <a:fillRect/>
          </a:stretch>
        </p:blipFill>
        <p:spPr>
          <a:xfrm>
            <a:off x="-83185" y="2310130"/>
            <a:ext cx="12307570" cy="454787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82955" y="2450465"/>
            <a:ext cx="5346065" cy="189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据记录，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2021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年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月，比特币价格首次突破</a:t>
            </a:r>
            <a:r>
              <a:rPr lang="en-US" altLang="zh-CN" sz="2000" b="1">
                <a:solidFill>
                  <a:srgbClr val="3565F5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6</a:t>
            </a:r>
            <a:r>
              <a:rPr lang="zh-CN" altLang="en-US" b="1">
                <a:solidFill>
                  <a:srgbClr val="3565F5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万美元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，约合人民币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39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万元，市值超过</a:t>
            </a:r>
            <a:r>
              <a:rPr lang="en-US" altLang="zh-CN" sz="2000" b="1">
                <a:solidFill>
                  <a:srgbClr val="3565F5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1.12</a:t>
            </a:r>
            <a:r>
              <a:rPr lang="en-US" altLang="zh-CN" b="1">
                <a:solidFill>
                  <a:srgbClr val="3565F5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万亿美元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。与比特币的诞生价（首个交易价格仅为0.00</a:t>
            </a:r>
            <a:r>
              <a:rPr lang="en-US" altLang="zh-CN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3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美元）相比，涨了</a:t>
            </a:r>
            <a:r>
              <a:rPr lang="en-US" altLang="zh-CN" sz="2000" b="1">
                <a:solidFill>
                  <a:srgbClr val="3565F5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2000</a:t>
            </a:r>
            <a:r>
              <a:rPr lang="zh-CN" altLang="en-US" b="1">
                <a:solidFill>
                  <a:srgbClr val="3565F5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万倍</a:t>
            </a:r>
            <a:r>
              <a:rPr lang="zh-CN" altLang="en-US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。</a:t>
            </a:r>
          </a:p>
        </p:txBody>
      </p:sp>
      <p:pic>
        <p:nvPicPr>
          <p:cNvPr id="5" name="图片 4" descr="LG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组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53200" y="1071880"/>
            <a:ext cx="4281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什么是挖矿？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771525" y="2112645"/>
            <a:ext cx="5328285" cy="4123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</a:pP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所谓“挖矿”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就是将一段时间内比特币系统中发生的交易进行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收集、检验、</a:t>
            </a: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确认，</a:t>
            </a:r>
            <a:r>
              <a:rPr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形成新的区块</a:t>
            </a:r>
            <a:r>
              <a:rPr 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从而成为这个区块链网络上公认已经完成的交易记录，永久保存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计算哈希的过程称为</a:t>
            </a:r>
            <a:r>
              <a:rPr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挖矿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，计算哈希的机器称为</a:t>
            </a:r>
            <a:r>
              <a:rPr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矿机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，操作矿机的人称为</a:t>
            </a:r>
            <a:r>
              <a:rPr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矿工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。简单来说，挖矿就是记账的过程，而挖矿的本质则是在</a:t>
            </a:r>
            <a:r>
              <a:rPr sz="1400" b="1" dirty="0">
                <a:solidFill>
                  <a:srgbClr val="3565F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争夺记账权</a:t>
            </a:r>
            <a:r>
              <a:rPr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  <a:p>
            <a:pPr algn="just">
              <a:lnSpc>
                <a:spcPct val="160000"/>
              </a:lnSpc>
            </a:pP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>
              <a:lnSpc>
                <a:spcPct val="160000"/>
              </a:lnSpc>
            </a:pPr>
            <a:r>
              <a:rPr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比特币通过挖矿生产，每10分钟全网矿工一起计算一道算术题</a:t>
            </a:r>
            <a:r>
              <a:rPr 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（穷举随机数算法）</a:t>
            </a:r>
            <a:r>
              <a:rPr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，只要先算出答案，就相当于挖到了这个区块，该矿工就能获得</a:t>
            </a:r>
            <a:r>
              <a:rPr 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对应</a:t>
            </a:r>
            <a:r>
              <a:rPr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的比特币奖励</a:t>
            </a:r>
            <a:r>
              <a:rPr 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（挖矿奖励）</a:t>
            </a:r>
            <a:r>
              <a:rPr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>
              <a:lnSpc>
                <a:spcPct val="160000"/>
              </a:lnSpc>
            </a:pP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>
              <a:lnSpc>
                <a:spcPct val="160000"/>
              </a:lnSpc>
            </a:pPr>
            <a:r>
              <a:rPr lang="zh-CN" altLang="en-US" sz="1600" b="1" dirty="0">
                <a:solidFill>
                  <a:srgbClr val="3565F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谁更容易挖矿成功？</a:t>
            </a:r>
          </a:p>
          <a:p>
            <a:pPr algn="just">
              <a:lnSpc>
                <a:spcPct val="16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挖矿实际是矿工之间</a:t>
            </a:r>
            <a:r>
              <a:rPr lang="zh-CN" altLang="en-US" sz="1400" b="1" dirty="0">
                <a:solidFill>
                  <a:srgbClr val="3565F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算力的比拼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，拥有较多算力的矿工，挖到比特币的概率更大。</a:t>
            </a:r>
          </a:p>
        </p:txBody>
      </p:sp>
      <p:pic>
        <p:nvPicPr>
          <p:cNvPr id="3" name="图片 2" descr="比特币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600" y="1820545"/>
            <a:ext cx="5308600" cy="4883785"/>
          </a:xfrm>
          <a:prstGeom prst="rect">
            <a:avLst/>
          </a:prstGeom>
        </p:spPr>
      </p:pic>
      <p:pic>
        <p:nvPicPr>
          <p:cNvPr id="5" name="图片 4" descr="LG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组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810885" y="823595"/>
            <a:ext cx="5126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记账权的获取方式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81635" y="2283929"/>
            <a:ext cx="11470005" cy="4107346"/>
            <a:chOff x="221" y="2058"/>
            <a:chExt cx="13443" cy="4814"/>
          </a:xfrm>
        </p:grpSpPr>
        <p:sp>
          <p:nvSpPr>
            <p:cNvPr id="9" name="圆角矩形 8"/>
            <p:cNvSpPr/>
            <p:nvPr/>
          </p:nvSpPr>
          <p:spPr>
            <a:xfrm>
              <a:off x="586" y="3256"/>
              <a:ext cx="1414" cy="1343"/>
            </a:xfrm>
            <a:prstGeom prst="roundRect">
              <a:avLst/>
            </a:prstGeom>
            <a:ln w="28575">
              <a:solidFill>
                <a:srgbClr val="3565F5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just"/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系统抛出一道</a:t>
              </a:r>
              <a:r>
                <a:rPr lang="zh-CN" altLang="en-US" sz="1400" b="1" dirty="0">
                  <a:solidFill>
                    <a:srgbClr val="3565F5"/>
                  </a:solidFill>
                  <a:latin typeface="微软雅黑" panose="020B0503020204020204" charset="-122"/>
                  <a:ea typeface="微软雅黑" panose="020B0503020204020204" charset="-122"/>
                </a:rPr>
                <a:t>计算</a:t>
              </a:r>
              <a:r>
                <a:rPr lang="zh-CN" altLang="en-US" sz="1400" b="1" dirty="0" smtClean="0">
                  <a:solidFill>
                    <a:srgbClr val="3565F5"/>
                  </a:solidFill>
                  <a:latin typeface="微软雅黑" panose="020B0503020204020204" charset="-122"/>
                  <a:ea typeface="微软雅黑" panose="020B0503020204020204" charset="-122"/>
                </a:rPr>
                <a:t>量很大</a:t>
              </a:r>
              <a:r>
                <a:rPr lang="zh-CN" altLang="en-US" sz="1200" dirty="0" smtClean="0">
                  <a:latin typeface="微软雅黑" panose="020B0503020204020204" charset="-122"/>
                  <a:ea typeface="微软雅黑" panose="020B0503020204020204" charset="-122"/>
                </a:rPr>
                <a:t>的数学题</a:t>
              </a:r>
              <a:endParaRPr lang="zh-CN" altLang="en-US" sz="12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884" y="2820"/>
              <a:ext cx="3896" cy="3351"/>
              <a:chOff x="1076193" y="1790927"/>
              <a:chExt cx="2473755" cy="2127565"/>
            </a:xfrm>
          </p:grpSpPr>
          <p:sp>
            <p:nvSpPr>
              <p:cNvPr id="13" name="右箭头 12"/>
              <p:cNvSpPr/>
              <p:nvPr/>
            </p:nvSpPr>
            <p:spPr>
              <a:xfrm>
                <a:off x="1285754" y="2335968"/>
                <a:ext cx="391967" cy="163774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4" name="组合 13"/>
              <p:cNvGrpSpPr/>
              <p:nvPr/>
            </p:nvGrpSpPr>
            <p:grpSpPr>
              <a:xfrm>
                <a:off x="1076193" y="1790927"/>
                <a:ext cx="2473755" cy="2127565"/>
                <a:chOff x="2762373" y="1858686"/>
                <a:chExt cx="2794417" cy="2127565"/>
              </a:xfrm>
            </p:grpSpPr>
            <p:pic>
              <p:nvPicPr>
                <p:cNvPr id="15" name="图片 14"/>
                <p:cNvPicPr>
                  <a:picLocks noChangeAspect="1"/>
                </p:cNvPicPr>
                <p:nvPr/>
              </p:nvPicPr>
              <p:blipFill rotWithShape="1"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331" r="5040"/>
                <a:stretch>
                  <a:fillRect/>
                </a:stretch>
              </p:blipFill>
              <p:spPr>
                <a:xfrm>
                  <a:off x="3330348" y="1858686"/>
                  <a:ext cx="1793351" cy="1400265"/>
                </a:xfrm>
                <a:prstGeom prst="rect">
                  <a:avLst/>
                </a:prstGeom>
              </p:spPr>
            </p:pic>
            <p:sp>
              <p:nvSpPr>
                <p:cNvPr id="16" name="矩形 15"/>
                <p:cNvSpPr/>
                <p:nvPr/>
              </p:nvSpPr>
              <p:spPr>
                <a:xfrm>
                  <a:off x="2762373" y="3269269"/>
                  <a:ext cx="2794417" cy="71698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200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系统内的计算机开始比赛，</a:t>
                  </a:r>
                  <a:endParaRPr lang="en-US" altLang="zh-CN" sz="1200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200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争取又快又准地算出这道数学题</a:t>
                  </a:r>
                  <a:endParaRPr lang="en-US" altLang="zh-CN" sz="1200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200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（比拼的不是智商，而是</a:t>
                  </a:r>
                  <a:r>
                    <a:rPr lang="zh-CN" altLang="en-US" sz="1400" b="1" dirty="0" smtClean="0">
                      <a:solidFill>
                        <a:srgbClr val="3565F5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计算机算力</a:t>
                  </a:r>
                  <a:r>
                    <a:rPr lang="zh-CN" altLang="en-US" sz="1200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）</a:t>
                  </a:r>
                </a:p>
              </p:txBody>
            </p:sp>
          </p:grpSp>
        </p:grpSp>
        <p:grpSp>
          <p:nvGrpSpPr>
            <p:cNvPr id="17" name="组合 16"/>
            <p:cNvGrpSpPr/>
            <p:nvPr/>
          </p:nvGrpSpPr>
          <p:grpSpPr>
            <a:xfrm>
              <a:off x="5146" y="2745"/>
              <a:ext cx="3221" cy="3014"/>
              <a:chOff x="3147016" y="1743100"/>
              <a:chExt cx="2045729" cy="1913670"/>
            </a:xfrm>
          </p:grpSpPr>
          <p:sp>
            <p:nvSpPr>
              <p:cNvPr id="20" name="右箭头 19"/>
              <p:cNvSpPr/>
              <p:nvPr/>
            </p:nvSpPr>
            <p:spPr>
              <a:xfrm>
                <a:off x="3147016" y="2389572"/>
                <a:ext cx="402231" cy="163774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" name="组合 17"/>
              <p:cNvGrpSpPr/>
              <p:nvPr/>
            </p:nvGrpSpPr>
            <p:grpSpPr>
              <a:xfrm>
                <a:off x="3526904" y="1743100"/>
                <a:ext cx="1665841" cy="1913670"/>
                <a:chOff x="5419980" y="1743101"/>
                <a:chExt cx="1665841" cy="1913670"/>
              </a:xfrm>
            </p:grpSpPr>
            <p:pic>
              <p:nvPicPr>
                <p:cNvPr id="19" name="图片 18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86346" y="1743101"/>
                  <a:ext cx="1395668" cy="1395668"/>
                </a:xfrm>
                <a:prstGeom prst="rect">
                  <a:avLst/>
                </a:prstGeom>
              </p:spPr>
            </p:pic>
            <p:sp>
              <p:nvSpPr>
                <p:cNvPr id="22" name="矩形 21"/>
                <p:cNvSpPr/>
                <p:nvPr/>
              </p:nvSpPr>
              <p:spPr>
                <a:xfrm>
                  <a:off x="5419980" y="3348694"/>
                  <a:ext cx="1665841" cy="3080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400" b="1" dirty="0">
                      <a:solidFill>
                        <a:srgbClr val="3565F5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胜</a:t>
                  </a:r>
                  <a:r>
                    <a:rPr lang="zh-CN" altLang="en-US" sz="1400" b="1" dirty="0" smtClean="0">
                      <a:solidFill>
                        <a:srgbClr val="3565F5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出的计算机</a:t>
                  </a:r>
                  <a:r>
                    <a:rPr lang="zh-CN" altLang="en-US" sz="1200" b="1" dirty="0" smtClean="0">
                      <a:solidFill>
                        <a:schemeClr val="tx1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获</a:t>
                  </a:r>
                  <a:r>
                    <a:rPr lang="zh-CN" altLang="en-US" sz="1200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得</a:t>
                  </a:r>
                  <a:r>
                    <a:rPr lang="zh-CN" altLang="en-US" sz="1400" b="1" dirty="0" smtClean="0">
                      <a:solidFill>
                        <a:srgbClr val="3565F5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记账权</a:t>
                  </a:r>
                </a:p>
              </p:txBody>
            </p:sp>
          </p:grpSp>
        </p:grpSp>
        <p:grpSp>
          <p:nvGrpSpPr>
            <p:cNvPr id="73" name="组合 72"/>
            <p:cNvGrpSpPr/>
            <p:nvPr/>
          </p:nvGrpSpPr>
          <p:grpSpPr>
            <a:xfrm>
              <a:off x="8278" y="3108"/>
              <a:ext cx="2358" cy="3222"/>
              <a:chOff x="5256188" y="1973389"/>
              <a:chExt cx="1497587" cy="2045682"/>
            </a:xfrm>
          </p:grpSpPr>
          <p:sp>
            <p:nvSpPr>
              <p:cNvPr id="23" name="右箭头 22"/>
              <p:cNvSpPr/>
              <p:nvPr/>
            </p:nvSpPr>
            <p:spPr>
              <a:xfrm>
                <a:off x="5256188" y="2400055"/>
                <a:ext cx="372161" cy="163774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24" name="组合 23"/>
              <p:cNvGrpSpPr/>
              <p:nvPr/>
            </p:nvGrpSpPr>
            <p:grpSpPr>
              <a:xfrm>
                <a:off x="5626543" y="1973389"/>
                <a:ext cx="1127232" cy="2045682"/>
                <a:chOff x="7788302" y="1993278"/>
                <a:chExt cx="1127232" cy="2045682"/>
              </a:xfrm>
            </p:grpSpPr>
            <p:grpSp>
              <p:nvGrpSpPr>
                <p:cNvPr id="25" name="组合 24"/>
                <p:cNvGrpSpPr/>
                <p:nvPr/>
              </p:nvGrpSpPr>
              <p:grpSpPr>
                <a:xfrm>
                  <a:off x="7894519" y="1993278"/>
                  <a:ext cx="1021015" cy="1182489"/>
                  <a:chOff x="7894519" y="1993278"/>
                  <a:chExt cx="1021015" cy="1182489"/>
                </a:xfrm>
              </p:grpSpPr>
              <p:sp>
                <p:nvSpPr>
                  <p:cNvPr id="26" name="动作按钮: 自定义 25">
                    <a:hlinkClick r:id="" action="ppaction://noaction" highlightClick="1"/>
                  </p:cNvPr>
                  <p:cNvSpPr/>
                  <p:nvPr/>
                </p:nvSpPr>
                <p:spPr>
                  <a:xfrm>
                    <a:off x="7894519" y="1993278"/>
                    <a:ext cx="883685" cy="883685"/>
                  </a:xfrm>
                  <a:prstGeom prst="actionButtonBlank">
                    <a:avLst/>
                  </a:prstGeom>
                  <a:noFill/>
                  <a:ln w="28575">
                    <a:solidFill>
                      <a:srgbClr val="3565F5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" name="矩形 26"/>
                  <p:cNvSpPr/>
                  <p:nvPr/>
                </p:nvSpPr>
                <p:spPr>
                  <a:xfrm>
                    <a:off x="7922955" y="2901676"/>
                    <a:ext cx="992579" cy="27409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zh-CN" altLang="en-US" sz="1200" b="1" dirty="0" smtClean="0">
                        <a:latin typeface="+mn-ea"/>
                        <a:ea typeface="+mn-ea"/>
                      </a:rPr>
                      <a:t>区块（标号</a:t>
                    </a:r>
                    <a:r>
                      <a:rPr lang="zh-CN" altLang="en-US" sz="1200" b="1" dirty="0">
                        <a:latin typeface="+mn-ea"/>
                        <a:ea typeface="+mn-ea"/>
                      </a:rPr>
                      <a:t>）</a:t>
                    </a:r>
                  </a:p>
                </p:txBody>
              </p:sp>
            </p:grpSp>
            <p:sp>
              <p:nvSpPr>
                <p:cNvPr id="29" name="矩形 28"/>
                <p:cNvSpPr/>
                <p:nvPr/>
              </p:nvSpPr>
              <p:spPr>
                <a:xfrm>
                  <a:off x="7788302" y="3261096"/>
                  <a:ext cx="1127232" cy="77786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400" b="1" dirty="0">
                      <a:solidFill>
                        <a:srgbClr val="3565F5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胜</a:t>
                  </a:r>
                  <a:r>
                    <a:rPr lang="zh-CN" altLang="en-US" sz="1400" b="1" dirty="0" smtClean="0">
                      <a:solidFill>
                        <a:srgbClr val="3565F5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出的计算机</a:t>
                  </a:r>
                  <a:endParaRPr lang="en-US" altLang="zh-CN" sz="1050" b="1" dirty="0" smtClean="0">
                    <a:solidFill>
                      <a:srgbClr val="C00000"/>
                    </a:solidFill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200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将交易信息</a:t>
                  </a:r>
                  <a:endParaRPr lang="en-US" altLang="zh-CN" sz="1200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algn="ctr">
                    <a:lnSpc>
                      <a:spcPct val="150000"/>
                    </a:lnSpc>
                  </a:pPr>
                  <a:r>
                    <a:rPr lang="zh-CN" altLang="en-US" sz="1400" b="1" dirty="0" smtClean="0">
                      <a:solidFill>
                        <a:srgbClr val="3565F5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打造成新的区块</a:t>
                  </a:r>
                </a:p>
              </p:txBody>
            </p:sp>
          </p:grpSp>
        </p:grpSp>
        <p:grpSp>
          <p:nvGrpSpPr>
            <p:cNvPr id="74" name="组合 73"/>
            <p:cNvGrpSpPr/>
            <p:nvPr/>
          </p:nvGrpSpPr>
          <p:grpSpPr>
            <a:xfrm>
              <a:off x="10678" y="3037"/>
              <a:ext cx="2986" cy="2919"/>
              <a:chOff x="6660232" y="1928372"/>
              <a:chExt cx="1895910" cy="1853480"/>
            </a:xfrm>
          </p:grpSpPr>
          <p:sp>
            <p:nvSpPr>
              <p:cNvPr id="33" name="右箭头 32"/>
              <p:cNvSpPr/>
              <p:nvPr/>
            </p:nvSpPr>
            <p:spPr>
              <a:xfrm>
                <a:off x="6660232" y="2389572"/>
                <a:ext cx="372161" cy="163774"/>
              </a:xfrm>
              <a:prstGeom prst="rightArrow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0" name="组合 69"/>
              <p:cNvGrpSpPr/>
              <p:nvPr/>
            </p:nvGrpSpPr>
            <p:grpSpPr>
              <a:xfrm>
                <a:off x="7111194" y="1928372"/>
                <a:ext cx="1444948" cy="1853480"/>
                <a:chOff x="7375524" y="1928372"/>
                <a:chExt cx="1444948" cy="1853480"/>
              </a:xfrm>
            </p:grpSpPr>
            <p:sp>
              <p:nvSpPr>
                <p:cNvPr id="28" name="矩形 27"/>
                <p:cNvSpPr/>
                <p:nvPr/>
              </p:nvSpPr>
              <p:spPr>
                <a:xfrm>
                  <a:off x="7551837" y="3417601"/>
                  <a:ext cx="1127232" cy="36425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zh-CN" altLang="en-US" sz="1200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将</a:t>
                  </a:r>
                  <a:r>
                    <a:rPr lang="zh-CN" altLang="en-US" sz="1200" dirty="0">
                      <a:latin typeface="微软雅黑" panose="020B0503020204020204" charset="-122"/>
                      <a:ea typeface="微软雅黑" panose="020B0503020204020204" charset="-122"/>
                    </a:rPr>
                    <a:t>新的区块</a:t>
                  </a:r>
                  <a:r>
                    <a:rPr lang="zh-CN" altLang="en-US" sz="1200" dirty="0" smtClean="0">
                      <a:latin typeface="微软雅黑" panose="020B0503020204020204" charset="-122"/>
                      <a:ea typeface="微软雅黑" panose="020B0503020204020204" charset="-122"/>
                    </a:rPr>
                    <a:t>信息</a:t>
                  </a:r>
                  <a:endParaRPr lang="en-US" altLang="zh-CN" sz="1200" dirty="0" smtClean="0">
                    <a:latin typeface="微软雅黑" panose="020B0503020204020204" charset="-122"/>
                    <a:ea typeface="微软雅黑" panose="020B0503020204020204" charset="-122"/>
                  </a:endParaRPr>
                </a:p>
                <a:p>
                  <a:pPr algn="ctr"/>
                  <a:r>
                    <a:rPr lang="zh-CN" altLang="en-US" sz="1400" b="1" dirty="0" smtClean="0">
                      <a:solidFill>
                        <a:srgbClr val="3565F5"/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广播</a:t>
                  </a:r>
                  <a:r>
                    <a:rPr lang="zh-CN" altLang="en-US" sz="1200" dirty="0">
                      <a:latin typeface="微软雅黑" panose="020B0503020204020204" charset="-122"/>
                      <a:ea typeface="微软雅黑" panose="020B0503020204020204" charset="-122"/>
                    </a:rPr>
                    <a:t>出去</a:t>
                  </a:r>
                </a:p>
              </p:txBody>
            </p:sp>
            <p:grpSp>
              <p:nvGrpSpPr>
                <p:cNvPr id="36" name="组合 35"/>
                <p:cNvGrpSpPr/>
                <p:nvPr/>
              </p:nvGrpSpPr>
              <p:grpSpPr>
                <a:xfrm rot="5400000">
                  <a:off x="7537613" y="1766282"/>
                  <a:ext cx="1120769" cy="1444948"/>
                  <a:chOff x="5600055" y="1301294"/>
                  <a:chExt cx="1754935" cy="2761891"/>
                </a:xfrm>
              </p:grpSpPr>
              <p:cxnSp>
                <p:nvCxnSpPr>
                  <p:cNvPr id="30" name="直接连接符 29"/>
                  <p:cNvCxnSpPr>
                    <a:endCxn id="40" idx="0"/>
                  </p:cNvCxnSpPr>
                  <p:nvPr/>
                </p:nvCxnSpPr>
                <p:spPr>
                  <a:xfrm>
                    <a:off x="5951204" y="1383617"/>
                    <a:ext cx="85806" cy="638658"/>
                  </a:xfrm>
                  <a:prstGeom prst="line">
                    <a:avLst/>
                  </a:prstGeom>
                  <a:solidFill>
                    <a:srgbClr val="157CE7"/>
                  </a:solidFill>
                  <a:ln w="19050">
                    <a:solidFill>
                      <a:srgbClr val="157CE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1" name="椭圆 30"/>
                  <p:cNvSpPr/>
                  <p:nvPr/>
                </p:nvSpPr>
                <p:spPr>
                  <a:xfrm>
                    <a:off x="5883795" y="1301294"/>
                    <a:ext cx="117211" cy="117211"/>
                  </a:xfrm>
                  <a:prstGeom prst="ellipse">
                    <a:avLst/>
                  </a:prstGeom>
                  <a:solidFill>
                    <a:srgbClr val="157CE7"/>
                  </a:solidFill>
                  <a:ln>
                    <a:solidFill>
                      <a:srgbClr val="157C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0" name="椭圆 39"/>
                  <p:cNvSpPr/>
                  <p:nvPr/>
                </p:nvSpPr>
                <p:spPr>
                  <a:xfrm>
                    <a:off x="5978404" y="2022275"/>
                    <a:ext cx="117211" cy="117211"/>
                  </a:xfrm>
                  <a:prstGeom prst="ellipse">
                    <a:avLst/>
                  </a:prstGeom>
                  <a:solidFill>
                    <a:srgbClr val="157CE7"/>
                  </a:solidFill>
                  <a:ln>
                    <a:solidFill>
                      <a:srgbClr val="157C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椭圆 31"/>
                  <p:cNvSpPr/>
                  <p:nvPr/>
                </p:nvSpPr>
                <p:spPr>
                  <a:xfrm>
                    <a:off x="7237779" y="1552842"/>
                    <a:ext cx="117211" cy="117211"/>
                  </a:xfrm>
                  <a:prstGeom prst="ellipse">
                    <a:avLst/>
                  </a:prstGeom>
                  <a:solidFill>
                    <a:srgbClr val="157CE7"/>
                  </a:solidFill>
                  <a:ln>
                    <a:solidFill>
                      <a:srgbClr val="157C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5" name="椭圆 34"/>
                  <p:cNvSpPr/>
                  <p:nvPr/>
                </p:nvSpPr>
                <p:spPr>
                  <a:xfrm>
                    <a:off x="7196338" y="2668046"/>
                    <a:ext cx="117211" cy="117211"/>
                  </a:xfrm>
                  <a:prstGeom prst="ellipse">
                    <a:avLst/>
                  </a:prstGeom>
                  <a:solidFill>
                    <a:srgbClr val="157CE7"/>
                  </a:solidFill>
                  <a:ln>
                    <a:solidFill>
                      <a:srgbClr val="157C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4" name="椭圆 43"/>
                  <p:cNvSpPr/>
                  <p:nvPr/>
                </p:nvSpPr>
                <p:spPr>
                  <a:xfrm>
                    <a:off x="6263592" y="3139084"/>
                    <a:ext cx="247522" cy="247522"/>
                  </a:xfrm>
                  <a:prstGeom prst="ellipse">
                    <a:avLst/>
                  </a:prstGeom>
                  <a:solidFill>
                    <a:srgbClr val="415FEB"/>
                  </a:solidFill>
                  <a:ln>
                    <a:solidFill>
                      <a:srgbClr val="415FEB"/>
                    </a:solidFill>
                  </a:ln>
                  <a:effectLst>
                    <a:outerShdw blurRad="38100" dist="254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5" name="椭圆 44"/>
                  <p:cNvSpPr/>
                  <p:nvPr/>
                </p:nvSpPr>
                <p:spPr>
                  <a:xfrm>
                    <a:off x="6322793" y="3945974"/>
                    <a:ext cx="117211" cy="117211"/>
                  </a:xfrm>
                  <a:prstGeom prst="ellipse">
                    <a:avLst/>
                  </a:prstGeom>
                  <a:solidFill>
                    <a:srgbClr val="157CE7"/>
                  </a:solidFill>
                  <a:ln>
                    <a:solidFill>
                      <a:srgbClr val="157C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7" name="椭圆 46"/>
                  <p:cNvSpPr/>
                  <p:nvPr/>
                </p:nvSpPr>
                <p:spPr>
                  <a:xfrm>
                    <a:off x="6808452" y="2942985"/>
                    <a:ext cx="117211" cy="117211"/>
                  </a:xfrm>
                  <a:prstGeom prst="ellipse">
                    <a:avLst/>
                  </a:prstGeom>
                  <a:solidFill>
                    <a:srgbClr val="157CE7"/>
                  </a:solidFill>
                  <a:ln>
                    <a:solidFill>
                      <a:srgbClr val="157C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8" name="椭圆 47"/>
                  <p:cNvSpPr/>
                  <p:nvPr/>
                </p:nvSpPr>
                <p:spPr>
                  <a:xfrm>
                    <a:off x="6903061" y="3663966"/>
                    <a:ext cx="117211" cy="117211"/>
                  </a:xfrm>
                  <a:prstGeom prst="ellipse">
                    <a:avLst/>
                  </a:prstGeom>
                  <a:solidFill>
                    <a:srgbClr val="157CE7"/>
                  </a:solidFill>
                  <a:ln>
                    <a:solidFill>
                      <a:srgbClr val="157C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49" name="椭圆 48"/>
                  <p:cNvSpPr/>
                  <p:nvPr/>
                </p:nvSpPr>
                <p:spPr>
                  <a:xfrm>
                    <a:off x="5600055" y="2862457"/>
                    <a:ext cx="117211" cy="117211"/>
                  </a:xfrm>
                  <a:prstGeom prst="ellipse">
                    <a:avLst/>
                  </a:prstGeom>
                  <a:solidFill>
                    <a:srgbClr val="157CE7"/>
                  </a:solidFill>
                  <a:ln>
                    <a:solidFill>
                      <a:srgbClr val="157C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1" name="椭圆 50"/>
                  <p:cNvSpPr/>
                  <p:nvPr/>
                </p:nvSpPr>
                <p:spPr>
                  <a:xfrm>
                    <a:off x="5694664" y="3583438"/>
                    <a:ext cx="117211" cy="117211"/>
                  </a:xfrm>
                  <a:prstGeom prst="ellipse">
                    <a:avLst/>
                  </a:prstGeom>
                  <a:solidFill>
                    <a:srgbClr val="157CE7"/>
                  </a:solidFill>
                  <a:ln>
                    <a:solidFill>
                      <a:srgbClr val="157C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53" name="椭圆 52"/>
                  <p:cNvSpPr/>
                  <p:nvPr/>
                </p:nvSpPr>
                <p:spPr>
                  <a:xfrm>
                    <a:off x="6520834" y="2351666"/>
                    <a:ext cx="117211" cy="117211"/>
                  </a:xfrm>
                  <a:prstGeom prst="ellipse">
                    <a:avLst/>
                  </a:prstGeom>
                  <a:solidFill>
                    <a:srgbClr val="157CE7"/>
                  </a:solidFill>
                  <a:ln>
                    <a:solidFill>
                      <a:srgbClr val="157CE7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cxnSp>
                <p:nvCxnSpPr>
                  <p:cNvPr id="54" name="直接连接符 53"/>
                  <p:cNvCxnSpPr>
                    <a:endCxn id="49" idx="3"/>
                  </p:cNvCxnSpPr>
                  <p:nvPr/>
                </p:nvCxnSpPr>
                <p:spPr>
                  <a:xfrm flipH="1">
                    <a:off x="5617220" y="2112863"/>
                    <a:ext cx="419789" cy="849640"/>
                  </a:xfrm>
                  <a:prstGeom prst="line">
                    <a:avLst/>
                  </a:prstGeom>
                  <a:solidFill>
                    <a:srgbClr val="157CE7"/>
                  </a:solidFill>
                  <a:ln w="19050">
                    <a:solidFill>
                      <a:srgbClr val="157CE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接连接符 54"/>
                  <p:cNvCxnSpPr>
                    <a:stCxn id="53" idx="4"/>
                    <a:endCxn id="44" idx="0"/>
                  </p:cNvCxnSpPr>
                  <p:nvPr/>
                </p:nvCxnSpPr>
                <p:spPr>
                  <a:xfrm flipH="1">
                    <a:off x="6387819" y="2468878"/>
                    <a:ext cx="190881" cy="670182"/>
                  </a:xfrm>
                  <a:prstGeom prst="line">
                    <a:avLst/>
                  </a:prstGeom>
                  <a:solidFill>
                    <a:srgbClr val="157CE7"/>
                  </a:solidFill>
                  <a:ln w="19050">
                    <a:solidFill>
                      <a:srgbClr val="157CE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6" name="直接连接符 55"/>
                  <p:cNvCxnSpPr>
                    <a:stCxn id="32" idx="4"/>
                    <a:endCxn id="35" idx="0"/>
                  </p:cNvCxnSpPr>
                  <p:nvPr/>
                </p:nvCxnSpPr>
                <p:spPr>
                  <a:xfrm flipH="1">
                    <a:off x="7254944" y="1670053"/>
                    <a:ext cx="41441" cy="997993"/>
                  </a:xfrm>
                  <a:prstGeom prst="line">
                    <a:avLst/>
                  </a:prstGeom>
                  <a:solidFill>
                    <a:srgbClr val="157CE7"/>
                  </a:solidFill>
                  <a:ln w="19050">
                    <a:solidFill>
                      <a:srgbClr val="157CE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接连接符 56"/>
                  <p:cNvCxnSpPr>
                    <a:stCxn id="32" idx="4"/>
                    <a:endCxn id="47" idx="0"/>
                  </p:cNvCxnSpPr>
                  <p:nvPr/>
                </p:nvCxnSpPr>
                <p:spPr>
                  <a:xfrm flipH="1">
                    <a:off x="6867058" y="1670053"/>
                    <a:ext cx="429327" cy="1272932"/>
                  </a:xfrm>
                  <a:prstGeom prst="line">
                    <a:avLst/>
                  </a:prstGeom>
                  <a:solidFill>
                    <a:srgbClr val="157CE7"/>
                  </a:solidFill>
                  <a:ln w="19050">
                    <a:solidFill>
                      <a:srgbClr val="157CE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直接连接符 57"/>
                  <p:cNvCxnSpPr>
                    <a:stCxn id="35" idx="4"/>
                    <a:endCxn id="48" idx="6"/>
                  </p:cNvCxnSpPr>
                  <p:nvPr/>
                </p:nvCxnSpPr>
                <p:spPr>
                  <a:xfrm flipH="1">
                    <a:off x="7020272" y="2785257"/>
                    <a:ext cx="234672" cy="937315"/>
                  </a:xfrm>
                  <a:prstGeom prst="line">
                    <a:avLst/>
                  </a:prstGeom>
                  <a:solidFill>
                    <a:srgbClr val="157CE7"/>
                  </a:solidFill>
                  <a:ln w="19050">
                    <a:solidFill>
                      <a:srgbClr val="157CE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接连接符 58"/>
                  <p:cNvCxnSpPr>
                    <a:stCxn id="44" idx="4"/>
                    <a:endCxn id="45" idx="0"/>
                  </p:cNvCxnSpPr>
                  <p:nvPr/>
                </p:nvCxnSpPr>
                <p:spPr>
                  <a:xfrm flipH="1">
                    <a:off x="6381435" y="3386607"/>
                    <a:ext cx="6659" cy="559087"/>
                  </a:xfrm>
                  <a:prstGeom prst="line">
                    <a:avLst/>
                  </a:prstGeom>
                  <a:solidFill>
                    <a:srgbClr val="157CE7"/>
                  </a:solidFill>
                  <a:ln w="19050">
                    <a:solidFill>
                      <a:srgbClr val="157CE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" name="直接连接符 62"/>
                  <p:cNvCxnSpPr>
                    <a:endCxn id="45" idx="7"/>
                  </p:cNvCxnSpPr>
                  <p:nvPr/>
                </p:nvCxnSpPr>
                <p:spPr>
                  <a:xfrm flipH="1">
                    <a:off x="6422839" y="3738313"/>
                    <a:ext cx="538828" cy="224826"/>
                  </a:xfrm>
                  <a:prstGeom prst="line">
                    <a:avLst/>
                  </a:prstGeom>
                  <a:solidFill>
                    <a:srgbClr val="157CE7"/>
                  </a:solidFill>
                  <a:ln w="19050">
                    <a:solidFill>
                      <a:srgbClr val="157CE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" name="直接连接符 65"/>
                  <p:cNvCxnSpPr>
                    <a:stCxn id="47" idx="3"/>
                    <a:endCxn id="45" idx="4"/>
                  </p:cNvCxnSpPr>
                  <p:nvPr/>
                </p:nvCxnSpPr>
                <p:spPr>
                  <a:xfrm rot="16200000" flipH="1" flipV="1">
                    <a:off x="6093431" y="3330998"/>
                    <a:ext cx="1020155" cy="444219"/>
                  </a:xfrm>
                  <a:prstGeom prst="line">
                    <a:avLst/>
                  </a:prstGeom>
                  <a:solidFill>
                    <a:srgbClr val="157CE7"/>
                  </a:solidFill>
                  <a:ln w="19050">
                    <a:solidFill>
                      <a:srgbClr val="157CE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7" name="直接连接符 66"/>
                  <p:cNvCxnSpPr>
                    <a:endCxn id="51" idx="1"/>
                  </p:cNvCxnSpPr>
                  <p:nvPr/>
                </p:nvCxnSpPr>
                <p:spPr>
                  <a:xfrm>
                    <a:off x="5665330" y="2903758"/>
                    <a:ext cx="46499" cy="696845"/>
                  </a:xfrm>
                  <a:prstGeom prst="line">
                    <a:avLst/>
                  </a:prstGeom>
                  <a:solidFill>
                    <a:srgbClr val="157CE7"/>
                  </a:solidFill>
                  <a:ln w="19050">
                    <a:solidFill>
                      <a:srgbClr val="157CE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9" name="直接连接符 68"/>
                  <p:cNvCxnSpPr>
                    <a:stCxn id="40" idx="5"/>
                    <a:endCxn id="44" idx="0"/>
                  </p:cNvCxnSpPr>
                  <p:nvPr/>
                </p:nvCxnSpPr>
                <p:spPr>
                  <a:xfrm>
                    <a:off x="6078450" y="2122320"/>
                    <a:ext cx="309997" cy="1017014"/>
                  </a:xfrm>
                  <a:prstGeom prst="line">
                    <a:avLst/>
                  </a:prstGeom>
                  <a:solidFill>
                    <a:srgbClr val="157CE7"/>
                  </a:solidFill>
                  <a:ln w="19050">
                    <a:solidFill>
                      <a:srgbClr val="157CE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直接连接符 74"/>
                  <p:cNvCxnSpPr>
                    <a:stCxn id="44" idx="2"/>
                    <a:endCxn id="51" idx="6"/>
                  </p:cNvCxnSpPr>
                  <p:nvPr/>
                </p:nvCxnSpPr>
                <p:spPr>
                  <a:xfrm flipH="1">
                    <a:off x="5811544" y="3262845"/>
                    <a:ext cx="452048" cy="379348"/>
                  </a:xfrm>
                  <a:prstGeom prst="line">
                    <a:avLst/>
                  </a:prstGeom>
                  <a:solidFill>
                    <a:srgbClr val="157CE7"/>
                  </a:solidFill>
                  <a:ln w="19050">
                    <a:solidFill>
                      <a:srgbClr val="157CE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直接连接符 75"/>
                  <p:cNvCxnSpPr>
                    <a:stCxn id="45" idx="2"/>
                    <a:endCxn id="51" idx="6"/>
                  </p:cNvCxnSpPr>
                  <p:nvPr/>
                </p:nvCxnSpPr>
                <p:spPr>
                  <a:xfrm flipH="1" flipV="1">
                    <a:off x="5811875" y="3642044"/>
                    <a:ext cx="510918" cy="362536"/>
                  </a:xfrm>
                  <a:prstGeom prst="line">
                    <a:avLst/>
                  </a:prstGeom>
                  <a:solidFill>
                    <a:srgbClr val="157CE7"/>
                  </a:solidFill>
                  <a:ln w="19050">
                    <a:solidFill>
                      <a:srgbClr val="157CE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接连接符 76"/>
                  <p:cNvCxnSpPr>
                    <a:stCxn id="32" idx="3"/>
                    <a:endCxn id="53" idx="6"/>
                  </p:cNvCxnSpPr>
                  <p:nvPr/>
                </p:nvCxnSpPr>
                <p:spPr>
                  <a:xfrm flipH="1">
                    <a:off x="6638045" y="1652888"/>
                    <a:ext cx="616899" cy="757384"/>
                  </a:xfrm>
                  <a:prstGeom prst="line">
                    <a:avLst/>
                  </a:prstGeom>
                  <a:solidFill>
                    <a:srgbClr val="157CE7"/>
                  </a:solidFill>
                  <a:ln w="19050">
                    <a:solidFill>
                      <a:srgbClr val="157CE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接连接符 77"/>
                  <p:cNvCxnSpPr>
                    <a:stCxn id="32" idx="2"/>
                    <a:endCxn id="31" idx="6"/>
                  </p:cNvCxnSpPr>
                  <p:nvPr/>
                </p:nvCxnSpPr>
                <p:spPr>
                  <a:xfrm flipH="1" flipV="1">
                    <a:off x="6001006" y="1359900"/>
                    <a:ext cx="1236773" cy="251548"/>
                  </a:xfrm>
                  <a:prstGeom prst="line">
                    <a:avLst/>
                  </a:prstGeom>
                  <a:solidFill>
                    <a:srgbClr val="157CE7"/>
                  </a:solidFill>
                  <a:ln w="19050">
                    <a:solidFill>
                      <a:srgbClr val="157CE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直接连接符 78"/>
                  <p:cNvCxnSpPr>
                    <a:stCxn id="44" idx="0"/>
                    <a:endCxn id="49" idx="6"/>
                  </p:cNvCxnSpPr>
                  <p:nvPr/>
                </p:nvCxnSpPr>
                <p:spPr>
                  <a:xfrm flipH="1" flipV="1">
                    <a:off x="5717050" y="2920508"/>
                    <a:ext cx="671044" cy="218577"/>
                  </a:xfrm>
                  <a:prstGeom prst="line">
                    <a:avLst/>
                  </a:prstGeom>
                  <a:solidFill>
                    <a:srgbClr val="157CE7"/>
                  </a:solidFill>
                  <a:ln w="19050">
                    <a:solidFill>
                      <a:srgbClr val="157CE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接连接符 79"/>
                  <p:cNvCxnSpPr>
                    <a:stCxn id="31" idx="4"/>
                    <a:endCxn id="53" idx="6"/>
                  </p:cNvCxnSpPr>
                  <p:nvPr/>
                </p:nvCxnSpPr>
                <p:spPr>
                  <a:xfrm rot="16200000" flipH="1">
                    <a:off x="5794340" y="1566565"/>
                    <a:ext cx="991768" cy="695644"/>
                  </a:xfrm>
                  <a:prstGeom prst="line">
                    <a:avLst/>
                  </a:prstGeom>
                  <a:solidFill>
                    <a:srgbClr val="157CE7"/>
                  </a:solidFill>
                  <a:ln w="19050">
                    <a:solidFill>
                      <a:srgbClr val="157CE7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81" name="组合 80"/>
            <p:cNvGrpSpPr/>
            <p:nvPr/>
          </p:nvGrpSpPr>
          <p:grpSpPr>
            <a:xfrm>
              <a:off x="221" y="2058"/>
              <a:ext cx="5605" cy="4814"/>
              <a:chOff x="140644" y="1307097"/>
              <a:chExt cx="3559557" cy="3056558"/>
            </a:xfrm>
          </p:grpSpPr>
          <p:sp>
            <p:nvSpPr>
              <p:cNvPr id="82" name="圆角矩形 81"/>
              <p:cNvSpPr/>
              <p:nvPr/>
            </p:nvSpPr>
            <p:spPr>
              <a:xfrm>
                <a:off x="140644" y="1307097"/>
                <a:ext cx="3559557" cy="3056558"/>
              </a:xfrm>
              <a:prstGeom prst="roundRect">
                <a:avLst/>
              </a:prstGeom>
              <a:noFill/>
              <a:ln w="19050">
                <a:solidFill>
                  <a:srgbClr val="3565F5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圆角矩形 83"/>
              <p:cNvSpPr/>
              <p:nvPr/>
            </p:nvSpPr>
            <p:spPr>
              <a:xfrm>
                <a:off x="1305051" y="1363940"/>
                <a:ext cx="1231213" cy="426696"/>
              </a:xfrm>
              <a:prstGeom prst="roundRect">
                <a:avLst/>
              </a:prstGeom>
              <a:solidFill>
                <a:srgbClr val="3565F5"/>
              </a:solidFill>
              <a:ln>
                <a:solidFill>
                  <a:srgbClr val="3565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400" b="1" dirty="0" smtClean="0">
                    <a:latin typeface="微软雅黑" panose="020B0503020204020204" charset="-122"/>
                    <a:ea typeface="微软雅黑" panose="020B0503020204020204" charset="-122"/>
                  </a:rPr>
                  <a:t>工作量证明</a:t>
                </a:r>
              </a:p>
            </p:txBody>
          </p:sp>
        </p:grpSp>
      </p:grpSp>
      <p:sp>
        <p:nvSpPr>
          <p:cNvPr id="86" name="文本框 85"/>
          <p:cNvSpPr txBox="1"/>
          <p:nvPr/>
        </p:nvSpPr>
        <p:spPr>
          <a:xfrm>
            <a:off x="4127500" y="1571625"/>
            <a:ext cx="680997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——工作量证明(Proof of Work，PoW)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5" name="图片 4" descr="LG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组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08650" y="1071880"/>
            <a:ext cx="51263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记账权的获取方式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1560830" y="1439545"/>
            <a:ext cx="8698865" cy="5175576"/>
            <a:chOff x="980" y="1184"/>
            <a:chExt cx="10302" cy="6130"/>
          </a:xfrm>
        </p:grpSpPr>
        <p:sp>
          <p:nvSpPr>
            <p:cNvPr id="34" name="矩形 33"/>
            <p:cNvSpPr/>
            <p:nvPr/>
          </p:nvSpPr>
          <p:spPr>
            <a:xfrm>
              <a:off x="8495" y="2334"/>
              <a:ext cx="1928" cy="567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solidFill>
                <a:schemeClr val="bg1">
                  <a:lumMod val="65000"/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 smtClean="0">
                  <a:solidFill>
                    <a:schemeClr val="bg1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Nonce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6790" y="2334"/>
              <a:ext cx="1932" cy="56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latin typeface="微软雅黑" panose="020B0503020204020204" charset="-122"/>
                  <a:ea typeface="微软雅黑" panose="020B0503020204020204" charset="-122"/>
                </a:rPr>
                <a:t>区块数据</a:t>
              </a:r>
              <a:endParaRPr lang="zh-CN" altLang="en-US" sz="105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7607" y="3355"/>
              <a:ext cx="2155" cy="45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 smtClean="0"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Sha256</a:t>
              </a:r>
              <a:endParaRPr lang="zh-CN" altLang="en-US" sz="14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7607" y="4149"/>
              <a:ext cx="2155" cy="421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latin typeface="微软雅黑" panose="020B0503020204020204" charset="-122"/>
                  <a:ea typeface="微软雅黑" panose="020B0503020204020204" charset="-122"/>
                </a:rPr>
                <a:t>当前的哈希值</a:t>
              </a:r>
              <a:endParaRPr lang="zh-CN" altLang="en-US" sz="105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7437" y="6607"/>
              <a:ext cx="2495" cy="707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latin typeface="微软雅黑" panose="020B0503020204020204" charset="-122"/>
                  <a:ea typeface="微软雅黑" panose="020B0503020204020204" charset="-122"/>
                </a:rPr>
                <a:t>找到了符合条件的哈希和</a:t>
              </a:r>
              <a:r>
                <a:rPr lang="en-US" altLang="zh-CN" sz="1200" dirty="0" smtClean="0"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Nonce</a:t>
              </a:r>
            </a:p>
          </p:txBody>
        </p:sp>
        <p:sp>
          <p:nvSpPr>
            <p:cNvPr id="4" name="流程图: 决策 3"/>
            <p:cNvSpPr/>
            <p:nvPr/>
          </p:nvSpPr>
          <p:spPr>
            <a:xfrm>
              <a:off x="7266" y="4942"/>
              <a:ext cx="2835" cy="1271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latin typeface="微软雅黑" panose="020B0503020204020204" charset="-122"/>
                  <a:ea typeface="微软雅黑" panose="020B0503020204020204" charset="-122"/>
                </a:rPr>
                <a:t>小于目标哈希值</a:t>
              </a:r>
              <a:endParaRPr lang="zh-CN" altLang="en-US" sz="105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10" name="直接箭头连接符 9"/>
            <p:cNvCxnSpPr>
              <a:endCxn id="37" idx="0"/>
            </p:cNvCxnSpPr>
            <p:nvPr/>
          </p:nvCxnSpPr>
          <p:spPr>
            <a:xfrm>
              <a:off x="8684" y="2901"/>
              <a:ext cx="0" cy="45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>
              <a:stCxn id="37" idx="2"/>
              <a:endCxn id="38" idx="0"/>
            </p:cNvCxnSpPr>
            <p:nvPr/>
          </p:nvCxnSpPr>
          <p:spPr>
            <a:xfrm>
              <a:off x="8684" y="3805"/>
              <a:ext cx="0" cy="34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38" idx="2"/>
              <a:endCxn id="4" idx="0"/>
            </p:cNvCxnSpPr>
            <p:nvPr/>
          </p:nvCxnSpPr>
          <p:spPr>
            <a:xfrm>
              <a:off x="8684" y="4569"/>
              <a:ext cx="0" cy="3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/>
            <p:cNvCxnSpPr>
              <a:stCxn id="4" idx="2"/>
              <a:endCxn id="41" idx="0"/>
            </p:cNvCxnSpPr>
            <p:nvPr/>
          </p:nvCxnSpPr>
          <p:spPr>
            <a:xfrm>
              <a:off x="8684" y="6213"/>
              <a:ext cx="1" cy="3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49"/>
            <p:cNvSpPr txBox="1"/>
            <p:nvPr/>
          </p:nvSpPr>
          <p:spPr>
            <a:xfrm>
              <a:off x="8778" y="6215"/>
              <a:ext cx="503" cy="2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是</a:t>
              </a:r>
            </a:p>
          </p:txBody>
        </p:sp>
        <p:cxnSp>
          <p:nvCxnSpPr>
            <p:cNvPr id="52" name="肘形连接符 51"/>
            <p:cNvCxnSpPr>
              <a:stCxn id="4" idx="3"/>
              <a:endCxn id="34" idx="0"/>
            </p:cNvCxnSpPr>
            <p:nvPr/>
          </p:nvCxnSpPr>
          <p:spPr>
            <a:xfrm flipH="1" flipV="1">
              <a:off x="9459" y="2334"/>
              <a:ext cx="642" cy="3244"/>
            </a:xfrm>
            <a:prstGeom prst="bentConnector4">
              <a:avLst>
                <a:gd name="adj1" fmla="val -94028"/>
                <a:gd name="adj2" fmla="val 10869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/>
            <p:cNvSpPr txBox="1"/>
            <p:nvPr/>
          </p:nvSpPr>
          <p:spPr>
            <a:xfrm>
              <a:off x="10779" y="3746"/>
              <a:ext cx="503" cy="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否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9589" y="1591"/>
              <a:ext cx="1268" cy="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Nonce++</a:t>
              </a:r>
              <a:endParaRPr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2031" y="2338"/>
              <a:ext cx="2416" cy="567"/>
            </a:xfrm>
            <a:prstGeom prst="roundRect">
              <a:avLst/>
            </a:prstGeom>
            <a:solidFill>
              <a:srgbClr val="3565F5">
                <a:alpha val="77000"/>
              </a:srgbClr>
            </a:solidFill>
            <a:ln w="0">
              <a:solidFill>
                <a:srgbClr val="3565F5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当前交易信息等</a:t>
              </a:r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2052" y="5268"/>
              <a:ext cx="2416" cy="567"/>
            </a:xfrm>
            <a:prstGeom prst="roundRect">
              <a:avLst/>
            </a:prstGeom>
            <a:solidFill>
              <a:srgbClr val="3565F5">
                <a:alpha val="77000"/>
              </a:srgbClr>
            </a:solidFill>
            <a:ln>
              <a:solidFill>
                <a:srgbClr val="415FEB">
                  <a:alpha val="59000"/>
                </a:srgb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目标难度值</a:t>
              </a:r>
            </a:p>
          </p:txBody>
        </p:sp>
        <p:cxnSp>
          <p:nvCxnSpPr>
            <p:cNvPr id="65" name="直接箭头连接符 64"/>
            <p:cNvCxnSpPr>
              <a:stCxn id="62" idx="3"/>
              <a:endCxn id="7" idx="1"/>
            </p:cNvCxnSpPr>
            <p:nvPr/>
          </p:nvCxnSpPr>
          <p:spPr>
            <a:xfrm flipV="1">
              <a:off x="4448" y="2617"/>
              <a:ext cx="2343" cy="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>
              <a:stCxn id="64" idx="3"/>
              <a:endCxn id="4" idx="1"/>
            </p:cNvCxnSpPr>
            <p:nvPr/>
          </p:nvCxnSpPr>
          <p:spPr>
            <a:xfrm>
              <a:off x="4468" y="5552"/>
              <a:ext cx="2798" cy="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文本框 70"/>
            <p:cNvSpPr txBox="1"/>
            <p:nvPr/>
          </p:nvSpPr>
          <p:spPr>
            <a:xfrm>
              <a:off x="4994" y="2234"/>
              <a:ext cx="1351" cy="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广播搜集的</a:t>
              </a:r>
            </a:p>
          </p:txBody>
        </p:sp>
        <p:sp>
          <p:nvSpPr>
            <p:cNvPr id="72" name="文本框 71"/>
            <p:cNvSpPr txBox="1"/>
            <p:nvPr/>
          </p:nvSpPr>
          <p:spPr>
            <a:xfrm>
              <a:off x="5632" y="5203"/>
              <a:ext cx="715" cy="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推算</a:t>
              </a:r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980" y="1184"/>
              <a:ext cx="8065" cy="3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哈希值的计算</a:t>
              </a:r>
              <a:r>
                <a:rPr lang="en-US" altLang="zh-CN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——</a:t>
              </a:r>
              <a:r>
                <a:rPr lang="zh-CN" altLang="en-US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穷举随机数算法</a:t>
              </a:r>
            </a:p>
          </p:txBody>
        </p:sp>
      </p:grpSp>
      <p:pic>
        <p:nvPicPr>
          <p:cNvPr id="5" name="图片 4" descr="LG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组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grpSp>
        <p:nvGrpSpPr>
          <p:cNvPr id="89" name="组合 88"/>
          <p:cNvGrpSpPr/>
          <p:nvPr/>
        </p:nvGrpSpPr>
        <p:grpSpPr>
          <a:xfrm>
            <a:off x="2950845" y="2614295"/>
            <a:ext cx="6290310" cy="1630045"/>
            <a:chOff x="4879" y="4100"/>
            <a:chExt cx="9906" cy="2567"/>
          </a:xfrm>
        </p:grpSpPr>
        <p:sp>
          <p:nvSpPr>
            <p:cNvPr id="86" name="文本框 85"/>
            <p:cNvSpPr txBox="1"/>
            <p:nvPr/>
          </p:nvSpPr>
          <p:spPr>
            <a:xfrm>
              <a:off x="7479" y="4987"/>
              <a:ext cx="7306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信任危机的出现</a:t>
              </a: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879" y="4100"/>
              <a:ext cx="2960" cy="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01</a:t>
              </a: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3166745" y="4229100"/>
            <a:ext cx="608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 descr="LG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组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53200" y="1071880"/>
            <a:ext cx="4281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挖矿奖励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381125" y="1670685"/>
            <a:ext cx="9512300" cy="87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比特币挖矿奖励每经过第</a:t>
            </a:r>
            <a:r>
              <a:rPr lang="zh-CN" altLang="en-US" sz="1600" b="1" dirty="0">
                <a:solidFill>
                  <a:srgbClr val="3565F5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210000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个区块便要进行减半，</a:t>
            </a:r>
            <a:r>
              <a:rPr lang="zh-CN" altLang="en-US" sz="1400" b="1" dirty="0">
                <a:solidFill>
                  <a:srgbClr val="3565F5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初始区块奖励为</a:t>
            </a:r>
            <a:r>
              <a:rPr lang="en-US" altLang="zh-CN" sz="1600" b="1" dirty="0">
                <a:solidFill>
                  <a:srgbClr val="3565F5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50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。由于出块时间约为10分钟，因此减半过程大约每四年发生一次。随着减半的继续，专家预测到</a:t>
            </a:r>
            <a:r>
              <a:rPr lang="zh-CN" altLang="en-US" sz="1600" b="1" dirty="0">
                <a:solidFill>
                  <a:srgbClr val="3565F5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2140</a:t>
            </a:r>
            <a:r>
              <a:rPr lang="zh-CN" altLang="en-US" sz="1400" b="1" dirty="0">
                <a:solidFill>
                  <a:srgbClr val="3565F5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年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将开采完比特币的</a:t>
            </a:r>
            <a:r>
              <a:rPr lang="zh-CN" altLang="en-US" sz="1600" b="1" dirty="0">
                <a:solidFill>
                  <a:srgbClr val="3565F5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2100</a:t>
            </a:r>
            <a:r>
              <a:rPr lang="zh-CN" altLang="en-US" sz="1400" b="1" dirty="0">
                <a:solidFill>
                  <a:srgbClr val="3565F5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万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BTC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的总供应量。</a:t>
            </a:r>
          </a:p>
        </p:txBody>
      </p:sp>
      <p:graphicFrame>
        <p:nvGraphicFramePr>
          <p:cNvPr id="3" name="表格 2"/>
          <p:cNvGraphicFramePr/>
          <p:nvPr>
            <p:custDataLst>
              <p:tags r:id="rId1"/>
            </p:custDataLst>
          </p:nvPr>
        </p:nvGraphicFramePr>
        <p:xfrm>
          <a:off x="1792605" y="2580005"/>
          <a:ext cx="8531860" cy="39757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2965"/>
                <a:gridCol w="2132965"/>
                <a:gridCol w="2132965"/>
                <a:gridCol w="2132965"/>
              </a:tblGrid>
              <a:tr h="54673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减半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区块高度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zh-CN" altLang="en-US"/>
                        <a:t>区块奖励</a:t>
                      </a:r>
                      <a:r>
                        <a:rPr lang="zh-CN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（</a:t>
                      </a:r>
                      <a:r>
                        <a:rPr lang="en-US" altLang="zh-CN">
                          <a:latin typeface="Times New Roman" panose="02020603050405020304" charset="0"/>
                          <a:cs typeface="Times New Roman" panose="02020603050405020304" charset="0"/>
                        </a:rPr>
                        <a:t>BTC</a:t>
                      </a:r>
                      <a:r>
                        <a:rPr lang="zh-CN" altLang="en-US">
                          <a:latin typeface="Times New Roman" panose="02020603050405020304" charset="0"/>
                          <a:cs typeface="Times New Roman" panose="02020603050405020304" charset="0"/>
                        </a:rPr>
                        <a:t>）</a:t>
                      </a:r>
                    </a:p>
                  </a:txBody>
                  <a:tcPr anchor="ctr"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50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2012</a:t>
                      </a:r>
                      <a:r>
                        <a:rPr lang="zh-CN" altLang="en-US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年</a:t>
                      </a: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11</a:t>
                      </a:r>
                      <a:r>
                        <a:rPr lang="zh-CN" altLang="en-US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月</a:t>
                      </a: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28</a:t>
                      </a:r>
                      <a:r>
                        <a:rPr lang="zh-CN" altLang="en-US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210000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25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2016</a:t>
                      </a:r>
                      <a:r>
                        <a:rPr lang="zh-CN" altLang="en-US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年</a:t>
                      </a: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7</a:t>
                      </a:r>
                      <a:r>
                        <a:rPr lang="zh-CN" altLang="en-US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月</a:t>
                      </a: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9</a:t>
                      </a:r>
                      <a:r>
                        <a:rPr lang="zh-CN" altLang="en-US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420000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12.5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2020</a:t>
                      </a:r>
                      <a:r>
                        <a:rPr lang="zh-CN" altLang="en-US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年</a:t>
                      </a: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5</a:t>
                      </a:r>
                      <a:r>
                        <a:rPr lang="zh-CN" altLang="en-US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月</a:t>
                      </a: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12</a:t>
                      </a:r>
                      <a:r>
                        <a:rPr lang="zh-CN" altLang="en-US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630000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6.25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2024</a:t>
                      </a:r>
                      <a:r>
                        <a:rPr lang="zh-CN" altLang="en-US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840000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3.125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2028</a:t>
                      </a:r>
                      <a:r>
                        <a:rPr lang="zh-CN" altLang="en-US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1050000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1.5625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2032</a:t>
                      </a:r>
                      <a:r>
                        <a:rPr lang="zh-CN" altLang="en-US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1260000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0.78125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2036</a:t>
                      </a:r>
                      <a:r>
                        <a:rPr lang="zh-CN" altLang="en-US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1470000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0.390625</a:t>
                      </a:r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2040</a:t>
                      </a:r>
                      <a:r>
                        <a:rPr lang="zh-CN" altLang="en-US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1680000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zh-CN">
                          <a:latin typeface="Times New Roman" panose="02020603050405020304" charset="0"/>
                          <a:ea typeface="微软雅黑" panose="020B0503020204020204" charset="-122"/>
                          <a:cs typeface="Times New Roman" panose="02020603050405020304" charset="0"/>
                        </a:rPr>
                        <a:t>0.1953125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图片 4" descr="LG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组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53200" y="1071880"/>
            <a:ext cx="4281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矿机和矿池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518795" y="1226820"/>
            <a:ext cx="5920105" cy="2672080"/>
            <a:chOff x="396" y="1669"/>
            <a:chExt cx="13495" cy="6090"/>
          </a:xfrm>
        </p:grpSpPr>
        <p:grpSp>
          <p:nvGrpSpPr>
            <p:cNvPr id="111" name="组合 110"/>
            <p:cNvGrpSpPr/>
            <p:nvPr/>
          </p:nvGrpSpPr>
          <p:grpSpPr>
            <a:xfrm>
              <a:off x="9808" y="5071"/>
              <a:ext cx="4084" cy="2688"/>
              <a:chOff x="6227869" y="1713742"/>
              <a:chExt cx="2593113" cy="1707116"/>
            </a:xfrm>
          </p:grpSpPr>
          <p:sp>
            <p:nvSpPr>
              <p:cNvPr id="105" name="Freeform 10"/>
              <p:cNvSpPr/>
              <p:nvPr/>
            </p:nvSpPr>
            <p:spPr bwMode="auto">
              <a:xfrm>
                <a:off x="6291551" y="1713742"/>
                <a:ext cx="2529431" cy="1707116"/>
              </a:xfrm>
              <a:custGeom>
                <a:avLst/>
                <a:gdLst>
                  <a:gd name="T0" fmla="*/ 1192 w 1192"/>
                  <a:gd name="T1" fmla="*/ 148 h 1156"/>
                  <a:gd name="T2" fmla="*/ 74 w 1192"/>
                  <a:gd name="T3" fmla="*/ 0 h 1156"/>
                  <a:gd name="T4" fmla="*/ 0 w 1192"/>
                  <a:gd name="T5" fmla="*/ 788 h 1156"/>
                  <a:gd name="T6" fmla="*/ 710 w 1192"/>
                  <a:gd name="T7" fmla="*/ 854 h 1156"/>
                  <a:gd name="T8" fmla="*/ 898 w 1192"/>
                  <a:gd name="T9" fmla="*/ 1156 h 1156"/>
                  <a:gd name="T10" fmla="*/ 881 w 1192"/>
                  <a:gd name="T11" fmla="*/ 866 h 1156"/>
                  <a:gd name="T12" fmla="*/ 1093 w 1192"/>
                  <a:gd name="T13" fmla="*/ 873 h 1156"/>
                  <a:gd name="T14" fmla="*/ 1192 w 1192"/>
                  <a:gd name="T15" fmla="*/ 148 h 1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2" h="1156">
                    <a:moveTo>
                      <a:pt x="1192" y="148"/>
                    </a:moveTo>
                    <a:lnTo>
                      <a:pt x="74" y="0"/>
                    </a:lnTo>
                    <a:lnTo>
                      <a:pt x="0" y="788"/>
                    </a:lnTo>
                    <a:lnTo>
                      <a:pt x="710" y="854"/>
                    </a:lnTo>
                    <a:lnTo>
                      <a:pt x="898" y="1156"/>
                    </a:lnTo>
                    <a:lnTo>
                      <a:pt x="881" y="866"/>
                    </a:lnTo>
                    <a:lnTo>
                      <a:pt x="1093" y="873"/>
                    </a:lnTo>
                    <a:lnTo>
                      <a:pt x="1192" y="148"/>
                    </a:lnTo>
                    <a:close/>
                  </a:path>
                </a:pathLst>
              </a:custGeom>
              <a:solidFill>
                <a:srgbClr val="415FEB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6" name="Freeform 11"/>
              <p:cNvSpPr/>
              <p:nvPr/>
            </p:nvSpPr>
            <p:spPr bwMode="auto">
              <a:xfrm>
                <a:off x="6227869" y="1840545"/>
                <a:ext cx="2383218" cy="1580313"/>
              </a:xfrm>
              <a:custGeom>
                <a:avLst/>
                <a:gdLst>
                  <a:gd name="T0" fmla="*/ 1123 w 1123"/>
                  <a:gd name="T1" fmla="*/ 0 h 1070"/>
                  <a:gd name="T2" fmla="*/ 0 w 1123"/>
                  <a:gd name="T3" fmla="*/ 0 h 1070"/>
                  <a:gd name="T4" fmla="*/ 0 w 1123"/>
                  <a:gd name="T5" fmla="*/ 787 h 1070"/>
                  <a:gd name="T6" fmla="*/ 712 w 1123"/>
                  <a:gd name="T7" fmla="*/ 787 h 1070"/>
                  <a:gd name="T8" fmla="*/ 928 w 1123"/>
                  <a:gd name="T9" fmla="*/ 1070 h 1070"/>
                  <a:gd name="T10" fmla="*/ 928 w 1123"/>
                  <a:gd name="T11" fmla="*/ 787 h 1070"/>
                  <a:gd name="T12" fmla="*/ 1123 w 1123"/>
                  <a:gd name="T13" fmla="*/ 787 h 1070"/>
                  <a:gd name="T14" fmla="*/ 1123 w 1123"/>
                  <a:gd name="T15" fmla="*/ 0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3" h="1070">
                    <a:moveTo>
                      <a:pt x="1123" y="0"/>
                    </a:moveTo>
                    <a:lnTo>
                      <a:pt x="0" y="0"/>
                    </a:lnTo>
                    <a:lnTo>
                      <a:pt x="0" y="787"/>
                    </a:lnTo>
                    <a:lnTo>
                      <a:pt x="712" y="787"/>
                    </a:lnTo>
                    <a:lnTo>
                      <a:pt x="928" y="1070"/>
                    </a:lnTo>
                    <a:lnTo>
                      <a:pt x="928" y="787"/>
                    </a:lnTo>
                    <a:lnTo>
                      <a:pt x="1123" y="787"/>
                    </a:lnTo>
                    <a:lnTo>
                      <a:pt x="1123" y="0"/>
                    </a:lnTo>
                    <a:close/>
                  </a:path>
                </a:pathLst>
              </a:custGeom>
              <a:solidFill>
                <a:srgbClr val="415FEB">
                  <a:alpha val="84000"/>
                </a:srgb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9" name="文本框 5"/>
              <p:cNvSpPr txBox="1"/>
              <p:nvPr/>
            </p:nvSpPr>
            <p:spPr>
              <a:xfrm>
                <a:off x="6897361" y="2046435"/>
                <a:ext cx="1045210" cy="84460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ASIC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挖矿</a:t>
                </a:r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396" y="1669"/>
              <a:ext cx="4135" cy="2722"/>
              <a:chOff x="158309" y="1707654"/>
              <a:chExt cx="2625712" cy="1728192"/>
            </a:xfrm>
          </p:grpSpPr>
          <p:grpSp>
            <p:nvGrpSpPr>
              <p:cNvPr id="108" name="组合 107"/>
              <p:cNvGrpSpPr/>
              <p:nvPr/>
            </p:nvGrpSpPr>
            <p:grpSpPr>
              <a:xfrm>
                <a:off x="158309" y="1707654"/>
                <a:ext cx="2625712" cy="1728192"/>
                <a:chOff x="158309" y="1707654"/>
                <a:chExt cx="2625712" cy="1728192"/>
              </a:xfrm>
            </p:grpSpPr>
            <p:sp>
              <p:nvSpPr>
                <p:cNvPr id="100" name="Freeform 10"/>
                <p:cNvSpPr/>
                <p:nvPr/>
              </p:nvSpPr>
              <p:spPr bwMode="auto">
                <a:xfrm>
                  <a:off x="222608" y="1707654"/>
                  <a:ext cx="2561413" cy="1728192"/>
                </a:xfrm>
                <a:custGeom>
                  <a:avLst/>
                  <a:gdLst>
                    <a:gd name="T0" fmla="*/ 1192 w 1192"/>
                    <a:gd name="T1" fmla="*/ 148 h 1156"/>
                    <a:gd name="T2" fmla="*/ 74 w 1192"/>
                    <a:gd name="T3" fmla="*/ 0 h 1156"/>
                    <a:gd name="T4" fmla="*/ 0 w 1192"/>
                    <a:gd name="T5" fmla="*/ 788 h 1156"/>
                    <a:gd name="T6" fmla="*/ 710 w 1192"/>
                    <a:gd name="T7" fmla="*/ 854 h 1156"/>
                    <a:gd name="T8" fmla="*/ 898 w 1192"/>
                    <a:gd name="T9" fmla="*/ 1156 h 1156"/>
                    <a:gd name="T10" fmla="*/ 881 w 1192"/>
                    <a:gd name="T11" fmla="*/ 866 h 1156"/>
                    <a:gd name="T12" fmla="*/ 1093 w 1192"/>
                    <a:gd name="T13" fmla="*/ 873 h 1156"/>
                    <a:gd name="T14" fmla="*/ 1192 w 1192"/>
                    <a:gd name="T15" fmla="*/ 148 h 115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92" h="1156">
                      <a:moveTo>
                        <a:pt x="1192" y="148"/>
                      </a:moveTo>
                      <a:lnTo>
                        <a:pt x="74" y="0"/>
                      </a:lnTo>
                      <a:lnTo>
                        <a:pt x="0" y="788"/>
                      </a:lnTo>
                      <a:lnTo>
                        <a:pt x="710" y="854"/>
                      </a:lnTo>
                      <a:lnTo>
                        <a:pt x="898" y="1156"/>
                      </a:lnTo>
                      <a:lnTo>
                        <a:pt x="881" y="866"/>
                      </a:lnTo>
                      <a:lnTo>
                        <a:pt x="1093" y="873"/>
                      </a:lnTo>
                      <a:lnTo>
                        <a:pt x="1192" y="148"/>
                      </a:lnTo>
                      <a:close/>
                    </a:path>
                  </a:pathLst>
                </a:custGeom>
                <a:solidFill>
                  <a:srgbClr val="415FEB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sp>
              <p:nvSpPr>
                <p:cNvPr id="101" name="Freeform 11"/>
                <p:cNvSpPr/>
                <p:nvPr/>
              </p:nvSpPr>
              <p:spPr bwMode="auto">
                <a:xfrm>
                  <a:off x="158309" y="1835980"/>
                  <a:ext cx="2413141" cy="1599866"/>
                </a:xfrm>
                <a:custGeom>
                  <a:avLst/>
                  <a:gdLst>
                    <a:gd name="T0" fmla="*/ 1123 w 1123"/>
                    <a:gd name="T1" fmla="*/ 0 h 1070"/>
                    <a:gd name="T2" fmla="*/ 0 w 1123"/>
                    <a:gd name="T3" fmla="*/ 0 h 1070"/>
                    <a:gd name="T4" fmla="*/ 0 w 1123"/>
                    <a:gd name="T5" fmla="*/ 787 h 1070"/>
                    <a:gd name="T6" fmla="*/ 712 w 1123"/>
                    <a:gd name="T7" fmla="*/ 787 h 1070"/>
                    <a:gd name="T8" fmla="*/ 928 w 1123"/>
                    <a:gd name="T9" fmla="*/ 1070 h 1070"/>
                    <a:gd name="T10" fmla="*/ 928 w 1123"/>
                    <a:gd name="T11" fmla="*/ 787 h 1070"/>
                    <a:gd name="T12" fmla="*/ 1123 w 1123"/>
                    <a:gd name="T13" fmla="*/ 787 h 1070"/>
                    <a:gd name="T14" fmla="*/ 1123 w 1123"/>
                    <a:gd name="T15" fmla="*/ 0 h 10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123" h="1070">
                      <a:moveTo>
                        <a:pt x="1123" y="0"/>
                      </a:moveTo>
                      <a:lnTo>
                        <a:pt x="0" y="0"/>
                      </a:lnTo>
                      <a:lnTo>
                        <a:pt x="0" y="787"/>
                      </a:lnTo>
                      <a:lnTo>
                        <a:pt x="712" y="787"/>
                      </a:lnTo>
                      <a:lnTo>
                        <a:pt x="928" y="1070"/>
                      </a:lnTo>
                      <a:lnTo>
                        <a:pt x="928" y="787"/>
                      </a:lnTo>
                      <a:lnTo>
                        <a:pt x="1123" y="787"/>
                      </a:lnTo>
                      <a:lnTo>
                        <a:pt x="1123" y="0"/>
                      </a:lnTo>
                      <a:close/>
                    </a:path>
                  </a:pathLst>
                </a:custGeom>
                <a:solidFill>
                  <a:srgbClr val="3565F5">
                    <a:alpha val="84000"/>
                  </a:srgbClr>
                </a:solidFill>
                <a:ln>
                  <a:noFill/>
                </a:ln>
              </p:spPr>
              <p:style>
                <a:lnRef idx="3">
                  <a:schemeClr val="lt1"/>
                </a:lnRef>
                <a:fillRef idx="1">
                  <a:schemeClr val="accent1"/>
                </a:fillRef>
                <a:effectRef idx="1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1200" cap="none" spc="0" normalizeH="0" baseline="0" noProof="0"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102" name="文本框 2"/>
              <p:cNvSpPr txBox="1"/>
              <p:nvPr/>
            </p:nvSpPr>
            <p:spPr>
              <a:xfrm>
                <a:off x="512004" y="1987630"/>
                <a:ext cx="1695927" cy="84460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CPU</a:t>
                </a:r>
              </a:p>
              <a:p>
                <a:pPr algn="ctr"/>
                <a:r>
                  <a:rPr lang="zh-CN" altLang="en-US" sz="1600" b="1" dirty="0" smtClean="0"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挖矿</a:t>
                </a:r>
              </a:p>
            </p:txBody>
          </p:sp>
        </p:grpSp>
        <p:grpSp>
          <p:nvGrpSpPr>
            <p:cNvPr id="110" name="组合 109"/>
            <p:cNvGrpSpPr/>
            <p:nvPr/>
          </p:nvGrpSpPr>
          <p:grpSpPr>
            <a:xfrm>
              <a:off x="5045" y="3159"/>
              <a:ext cx="4109" cy="2705"/>
              <a:chOff x="3216362" y="1708357"/>
              <a:chExt cx="2609430" cy="1717888"/>
            </a:xfrm>
          </p:grpSpPr>
          <p:sp>
            <p:nvSpPr>
              <p:cNvPr id="103" name="Freeform 10"/>
              <p:cNvSpPr/>
              <p:nvPr/>
            </p:nvSpPr>
            <p:spPr bwMode="auto">
              <a:xfrm>
                <a:off x="3280444" y="1708357"/>
                <a:ext cx="2545348" cy="1717888"/>
              </a:xfrm>
              <a:custGeom>
                <a:avLst/>
                <a:gdLst>
                  <a:gd name="T0" fmla="*/ 1192 w 1192"/>
                  <a:gd name="T1" fmla="*/ 148 h 1156"/>
                  <a:gd name="T2" fmla="*/ 74 w 1192"/>
                  <a:gd name="T3" fmla="*/ 0 h 1156"/>
                  <a:gd name="T4" fmla="*/ 0 w 1192"/>
                  <a:gd name="T5" fmla="*/ 788 h 1156"/>
                  <a:gd name="T6" fmla="*/ 710 w 1192"/>
                  <a:gd name="T7" fmla="*/ 854 h 1156"/>
                  <a:gd name="T8" fmla="*/ 898 w 1192"/>
                  <a:gd name="T9" fmla="*/ 1156 h 1156"/>
                  <a:gd name="T10" fmla="*/ 881 w 1192"/>
                  <a:gd name="T11" fmla="*/ 866 h 1156"/>
                  <a:gd name="T12" fmla="*/ 1093 w 1192"/>
                  <a:gd name="T13" fmla="*/ 873 h 1156"/>
                  <a:gd name="T14" fmla="*/ 1192 w 1192"/>
                  <a:gd name="T15" fmla="*/ 148 h 11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92" h="1156">
                    <a:moveTo>
                      <a:pt x="1192" y="148"/>
                    </a:moveTo>
                    <a:lnTo>
                      <a:pt x="74" y="0"/>
                    </a:lnTo>
                    <a:lnTo>
                      <a:pt x="0" y="788"/>
                    </a:lnTo>
                    <a:lnTo>
                      <a:pt x="710" y="854"/>
                    </a:lnTo>
                    <a:lnTo>
                      <a:pt x="898" y="1156"/>
                    </a:lnTo>
                    <a:lnTo>
                      <a:pt x="881" y="866"/>
                    </a:lnTo>
                    <a:lnTo>
                      <a:pt x="1093" y="873"/>
                    </a:lnTo>
                    <a:lnTo>
                      <a:pt x="1192" y="148"/>
                    </a:lnTo>
                    <a:close/>
                  </a:path>
                </a:pathLst>
              </a:custGeom>
              <a:solidFill>
                <a:srgbClr val="415FEB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4" name="Freeform 11"/>
              <p:cNvSpPr/>
              <p:nvPr/>
            </p:nvSpPr>
            <p:spPr bwMode="auto">
              <a:xfrm>
                <a:off x="3216362" y="1835960"/>
                <a:ext cx="2398215" cy="1590285"/>
              </a:xfrm>
              <a:custGeom>
                <a:avLst/>
                <a:gdLst>
                  <a:gd name="T0" fmla="*/ 1123 w 1123"/>
                  <a:gd name="T1" fmla="*/ 0 h 1070"/>
                  <a:gd name="T2" fmla="*/ 0 w 1123"/>
                  <a:gd name="T3" fmla="*/ 0 h 1070"/>
                  <a:gd name="T4" fmla="*/ 0 w 1123"/>
                  <a:gd name="T5" fmla="*/ 787 h 1070"/>
                  <a:gd name="T6" fmla="*/ 712 w 1123"/>
                  <a:gd name="T7" fmla="*/ 787 h 1070"/>
                  <a:gd name="T8" fmla="*/ 928 w 1123"/>
                  <a:gd name="T9" fmla="*/ 1070 h 1070"/>
                  <a:gd name="T10" fmla="*/ 928 w 1123"/>
                  <a:gd name="T11" fmla="*/ 787 h 1070"/>
                  <a:gd name="T12" fmla="*/ 1123 w 1123"/>
                  <a:gd name="T13" fmla="*/ 787 h 1070"/>
                  <a:gd name="T14" fmla="*/ 1123 w 1123"/>
                  <a:gd name="T15" fmla="*/ 0 h 10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3" h="1070">
                    <a:moveTo>
                      <a:pt x="1123" y="0"/>
                    </a:moveTo>
                    <a:lnTo>
                      <a:pt x="0" y="0"/>
                    </a:lnTo>
                    <a:lnTo>
                      <a:pt x="0" y="787"/>
                    </a:lnTo>
                    <a:lnTo>
                      <a:pt x="712" y="787"/>
                    </a:lnTo>
                    <a:lnTo>
                      <a:pt x="928" y="1070"/>
                    </a:lnTo>
                    <a:lnTo>
                      <a:pt x="928" y="787"/>
                    </a:lnTo>
                    <a:lnTo>
                      <a:pt x="1123" y="787"/>
                    </a:lnTo>
                    <a:lnTo>
                      <a:pt x="1123" y="0"/>
                    </a:lnTo>
                    <a:close/>
                  </a:path>
                </a:pathLst>
              </a:custGeom>
              <a:solidFill>
                <a:srgbClr val="415FEB">
                  <a:alpha val="84000"/>
                </a:srgbClr>
              </a:solidFill>
              <a:ln>
                <a:noFill/>
              </a:ln>
            </p:spPr>
            <p:style>
              <a:lnRef idx="3">
                <a:schemeClr val="lt1"/>
              </a:lnRef>
              <a:fillRef idx="1">
                <a:schemeClr val="accent1"/>
              </a:fillRef>
              <a:effectRef idx="1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98" name="文本框 4"/>
              <p:cNvSpPr txBox="1"/>
              <p:nvPr/>
            </p:nvSpPr>
            <p:spPr>
              <a:xfrm>
                <a:off x="3869033" y="2047166"/>
                <a:ext cx="1092634" cy="84460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 algn="ctr"/>
                <a:r>
                  <a:rPr lang="en-US" altLang="zh-CN" sz="1600" b="1" dirty="0" smtClean="0"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GPU</a:t>
                </a:r>
                <a:r>
                  <a:rPr lang="zh-CN" altLang="en-US" sz="1600" b="1" dirty="0" smtClean="0">
                    <a:solidFill>
                      <a:schemeClr val="bg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挖矿</a:t>
                </a:r>
              </a:p>
            </p:txBody>
          </p:sp>
        </p:grpSp>
        <p:sp>
          <p:nvSpPr>
            <p:cNvPr id="118" name="矩形 117"/>
            <p:cNvSpPr/>
            <p:nvPr/>
          </p:nvSpPr>
          <p:spPr>
            <a:xfrm>
              <a:off x="623" y="5978"/>
              <a:ext cx="7200" cy="8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ctr"/>
              <a:r>
                <a:rPr lang="zh-CN" altLang="en-US" b="1" dirty="0" smtClean="0">
                  <a:solidFill>
                    <a:schemeClr val="tx1">
                      <a:lumMod val="50000"/>
                      <a:lumOff val="50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矿机的发展史</a:t>
              </a:r>
            </a:p>
          </p:txBody>
        </p:sp>
        <p:sp>
          <p:nvSpPr>
            <p:cNvPr id="122" name="直角上箭头 121"/>
            <p:cNvSpPr/>
            <p:nvPr/>
          </p:nvSpPr>
          <p:spPr>
            <a:xfrm rot="5400000">
              <a:off x="3855" y="3653"/>
              <a:ext cx="1021" cy="1361"/>
            </a:xfrm>
            <a:prstGeom prst="bent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  <p:sp>
          <p:nvSpPr>
            <p:cNvPr id="123" name="直角上箭头 122"/>
            <p:cNvSpPr/>
            <p:nvPr/>
          </p:nvSpPr>
          <p:spPr>
            <a:xfrm rot="5400000">
              <a:off x="8504" y="5127"/>
              <a:ext cx="1021" cy="1361"/>
            </a:xfrm>
            <a:prstGeom prst="bentUp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n>
                  <a:solidFill>
                    <a:schemeClr val="bg2">
                      <a:lumMod val="50000"/>
                    </a:schemeClr>
                  </a:solidFill>
                </a:ln>
              </a:endParaRPr>
            </a:p>
          </p:txBody>
        </p:sp>
      </p:grp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504" y="3734626"/>
            <a:ext cx="4212935" cy="2839518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727190" y="1805940"/>
            <a:ext cx="5332095" cy="4670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>
              <a:lnSpc>
                <a:spcPct val="160000"/>
              </a:lnSpc>
              <a:spcAft>
                <a:spcPts val="2400"/>
              </a:spcAft>
            </a:pP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矿池（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Mining Pool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）</a:t>
            </a:r>
          </a:p>
          <a:p>
            <a:pPr algn="just">
              <a:lnSpc>
                <a:spcPct val="200000"/>
              </a:lnSpc>
            </a:pPr>
            <a:r>
              <a:rPr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在全网算力提升到了一定程度后，过低的获取奖励的概率，促使一些“bitcointalk”上的极客开发出一种可以将少量算力合并联合运作的方法，使用这种方式建立的网站便被称作“矿池”。</a:t>
            </a:r>
          </a:p>
          <a:p>
            <a:pPr algn="just">
              <a:lnSpc>
                <a:spcPct val="200000"/>
              </a:lnSpc>
            </a:pPr>
            <a:endParaRPr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>
              <a:lnSpc>
                <a:spcPct val="200000"/>
              </a:lnSpc>
            </a:pPr>
            <a:r>
              <a:rPr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矿池的分配方式主要有：“PPLNS、PPS、PROP”三种。</a:t>
            </a:r>
          </a:p>
          <a:p>
            <a:pPr algn="just">
              <a:lnSpc>
                <a:spcPct val="200000"/>
              </a:lnSpc>
            </a:pPr>
            <a:endParaRPr sz="14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>
              <a:lnSpc>
                <a:spcPct val="200000"/>
              </a:lnSpc>
            </a:pPr>
            <a:r>
              <a:rPr 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弊端：</a:t>
            </a:r>
            <a:r>
              <a:rPr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矿池掌握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着</a:t>
            </a:r>
            <a:r>
              <a:rPr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极其庞大的算力资源，在比特币世界中，算力代表着记账权，算力即是一切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r>
              <a:rPr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如果单家矿池算力达到50%以上，将可以轻易发动51%攻击，其后果是非常可怕的</a:t>
            </a:r>
            <a:r>
              <a:rPr lang="zh-CN" sz="14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</p:txBody>
      </p:sp>
      <p:pic>
        <p:nvPicPr>
          <p:cNvPr id="5" name="图片 4" descr="LG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组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53200" y="1071880"/>
            <a:ext cx="4281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    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比特币的硬分叉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952500" y="1851660"/>
            <a:ext cx="10211435" cy="4710751"/>
            <a:chOff x="771" y="1246"/>
            <a:chExt cx="12780" cy="5895"/>
          </a:xfrm>
        </p:grpSpPr>
        <p:grpSp>
          <p:nvGrpSpPr>
            <p:cNvPr id="45" name="组合 44"/>
            <p:cNvGrpSpPr/>
            <p:nvPr/>
          </p:nvGrpSpPr>
          <p:grpSpPr>
            <a:xfrm>
              <a:off x="4627" y="2268"/>
              <a:ext cx="8891" cy="2656"/>
              <a:chOff x="3347863" y="825388"/>
              <a:chExt cx="5646098" cy="1686362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347863" y="825388"/>
                <a:ext cx="5589165" cy="1686362"/>
              </a:xfrm>
              <a:prstGeom prst="rect">
                <a:avLst/>
              </a:prstGeom>
              <a:noFill/>
              <a:ln w="12700">
                <a:solidFill>
                  <a:srgbClr val="3565F5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39"/>
              <p:cNvSpPr txBox="1"/>
              <p:nvPr/>
            </p:nvSpPr>
            <p:spPr>
              <a:xfrm>
                <a:off x="7685247" y="1461391"/>
                <a:ext cx="1308714" cy="3657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200" b="1" dirty="0" smtClean="0">
                    <a:solidFill>
                      <a:srgbClr val="3565F5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</a:rPr>
                  <a:t>比特币现金</a:t>
                </a:r>
                <a:endParaRPr lang="en-US" altLang="zh-CN" sz="1200" b="1" dirty="0" smtClean="0">
                  <a:solidFill>
                    <a:srgbClr val="3565F5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endParaRPr>
              </a:p>
              <a:p>
                <a:pPr algn="ctr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200" b="1" dirty="0" smtClean="0">
                    <a:solidFill>
                      <a:srgbClr val="3565F5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</a:rPr>
                  <a:t>（</a:t>
                </a:r>
                <a:r>
                  <a:rPr lang="en-US" altLang="zh-CN" sz="1200" b="1" dirty="0" smtClean="0">
                    <a:solidFill>
                      <a:srgbClr val="3565F5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</a:rPr>
                  <a:t>Bitcoin Cash</a:t>
                </a:r>
                <a:r>
                  <a:rPr lang="zh-CN" altLang="en-US" sz="1200" b="1" dirty="0" smtClean="0">
                    <a:solidFill>
                      <a:srgbClr val="3565F5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</a:rPr>
                  <a:t>）</a:t>
                </a:r>
              </a:p>
            </p:txBody>
          </p:sp>
        </p:grpSp>
        <p:sp>
          <p:nvSpPr>
            <p:cNvPr id="7" name="矩形 6"/>
            <p:cNvSpPr/>
            <p:nvPr/>
          </p:nvSpPr>
          <p:spPr>
            <a:xfrm>
              <a:off x="771" y="3171"/>
              <a:ext cx="850" cy="850"/>
            </a:xfrm>
            <a:prstGeom prst="rect">
              <a:avLst/>
            </a:prstGeom>
            <a:noFill/>
            <a:ln w="28575">
              <a:solidFill>
                <a:srgbClr val="415F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 smtClean="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1</a:t>
              </a:r>
              <a:r>
                <a:rPr lang="zh-CN" altLang="en-US" sz="1200" dirty="0" smtClean="0">
                  <a:solidFill>
                    <a:schemeClr val="tx1"/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ＭＢ</a:t>
              </a:r>
              <a:endParaRPr lang="zh-CN" altLang="en-US" sz="1200" dirty="0">
                <a:solidFill>
                  <a:schemeClr val="tx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  <p:sp>
          <p:nvSpPr>
            <p:cNvPr id="10" name="矩形 9"/>
            <p:cNvSpPr/>
            <p:nvPr/>
          </p:nvSpPr>
          <p:spPr>
            <a:xfrm>
              <a:off x="2048" y="3171"/>
              <a:ext cx="850" cy="850"/>
            </a:xfrm>
            <a:prstGeom prst="rect">
              <a:avLst/>
            </a:prstGeom>
            <a:noFill/>
            <a:ln w="28575">
              <a:solidFill>
                <a:srgbClr val="356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 sz="105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ＭＢ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3349" y="3172"/>
              <a:ext cx="850" cy="850"/>
            </a:xfrm>
            <a:prstGeom prst="rect">
              <a:avLst/>
            </a:prstGeom>
            <a:noFill/>
            <a:ln w="28575">
              <a:solidFill>
                <a:srgbClr val="3565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05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1</a:t>
              </a:r>
              <a:r>
                <a:rPr lang="zh-CN" altLang="en-US" sz="1050" dirty="0" smtClean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rPr>
                <a:t>ＭＢ</a:t>
              </a:r>
              <a:endParaRPr lang="zh-CN" altLang="en-US" sz="105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cxnSp>
          <p:nvCxnSpPr>
            <p:cNvPr id="5" name="直接箭头连接符 4"/>
            <p:cNvCxnSpPr>
              <a:stCxn id="7" idx="3"/>
              <a:endCxn id="10" idx="1"/>
            </p:cNvCxnSpPr>
            <p:nvPr/>
          </p:nvCxnSpPr>
          <p:spPr>
            <a:xfrm>
              <a:off x="1622" y="3597"/>
              <a:ext cx="427" cy="0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>
              <a:stCxn id="10" idx="3"/>
              <a:endCxn id="11" idx="1"/>
            </p:cNvCxnSpPr>
            <p:nvPr/>
          </p:nvCxnSpPr>
          <p:spPr>
            <a:xfrm>
              <a:off x="2899" y="3597"/>
              <a:ext cx="451" cy="1"/>
            </a:xfrm>
            <a:prstGeom prst="straightConnector1">
              <a:avLst/>
            </a:prstGeom>
            <a:ln w="12700">
              <a:solidFill>
                <a:schemeClr val="bg1">
                  <a:lumMod val="50000"/>
                </a:schemeClr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" name="组合 36"/>
            <p:cNvGrpSpPr/>
            <p:nvPr/>
          </p:nvGrpSpPr>
          <p:grpSpPr>
            <a:xfrm>
              <a:off x="4200" y="2463"/>
              <a:ext cx="2808" cy="2268"/>
              <a:chOff x="3076922" y="949140"/>
              <a:chExt cx="1782950" cy="1440000"/>
            </a:xfrm>
          </p:grpSpPr>
          <p:sp>
            <p:nvSpPr>
              <p:cNvPr id="4" name="矩形 3"/>
              <p:cNvSpPr/>
              <p:nvPr/>
            </p:nvSpPr>
            <p:spPr>
              <a:xfrm>
                <a:off x="3419872" y="949140"/>
                <a:ext cx="1440000" cy="1440000"/>
              </a:xfrm>
              <a:prstGeom prst="rect">
                <a:avLst/>
              </a:prstGeom>
              <a:noFill/>
              <a:ln w="28575">
                <a:solidFill>
                  <a:srgbClr val="3565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８ＭＢ</a:t>
                </a:r>
              </a:p>
            </p:txBody>
          </p:sp>
          <p:cxnSp>
            <p:nvCxnSpPr>
              <p:cNvPr id="16" name="直接箭头连接符 15"/>
              <p:cNvCxnSpPr>
                <a:stCxn id="11" idx="3"/>
                <a:endCxn id="4" idx="1"/>
              </p:cNvCxnSpPr>
              <p:nvPr/>
            </p:nvCxnSpPr>
            <p:spPr>
              <a:xfrm flipV="1">
                <a:off x="3076922" y="1669140"/>
                <a:ext cx="342950" cy="612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/>
            <p:cNvGrpSpPr/>
            <p:nvPr/>
          </p:nvGrpSpPr>
          <p:grpSpPr>
            <a:xfrm>
              <a:off x="9837" y="3171"/>
              <a:ext cx="1390" cy="850"/>
              <a:chOff x="6631683" y="1399140"/>
              <a:chExt cx="882765" cy="540000"/>
            </a:xfrm>
          </p:grpSpPr>
          <p:sp>
            <p:nvSpPr>
              <p:cNvPr id="23" name="矩形 22"/>
              <p:cNvSpPr/>
              <p:nvPr/>
            </p:nvSpPr>
            <p:spPr>
              <a:xfrm>
                <a:off x="6974448" y="1399140"/>
                <a:ext cx="540000" cy="540000"/>
              </a:xfrm>
              <a:prstGeom prst="rect">
                <a:avLst/>
              </a:prstGeom>
              <a:noFill/>
              <a:ln w="28575">
                <a:solidFill>
                  <a:srgbClr val="3565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</a:t>
                </a:r>
                <a:r>
                  <a:rPr lang="zh-CN" altLang="en-US" sz="1050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ＭＢ</a:t>
                </a:r>
                <a:endParaRPr lang="zh-CN" altLang="en-US" sz="105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24" name="直接箭头连接符 23"/>
              <p:cNvCxnSpPr>
                <a:stCxn id="48" idx="3"/>
                <a:endCxn id="23" idx="1"/>
              </p:cNvCxnSpPr>
              <p:nvPr/>
            </p:nvCxnSpPr>
            <p:spPr>
              <a:xfrm>
                <a:off x="6631683" y="1669140"/>
                <a:ext cx="342765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3" name="组合 42"/>
            <p:cNvGrpSpPr/>
            <p:nvPr/>
          </p:nvGrpSpPr>
          <p:grpSpPr>
            <a:xfrm>
              <a:off x="4200" y="3598"/>
              <a:ext cx="1390" cy="3066"/>
              <a:chOff x="3076922" y="1669752"/>
              <a:chExt cx="882950" cy="1946666"/>
            </a:xfrm>
          </p:grpSpPr>
          <p:sp>
            <p:nvSpPr>
              <p:cNvPr id="27" name="矩形 26"/>
              <p:cNvSpPr/>
              <p:nvPr/>
            </p:nvSpPr>
            <p:spPr>
              <a:xfrm>
                <a:off x="3419872" y="3076418"/>
                <a:ext cx="540000" cy="540000"/>
              </a:xfrm>
              <a:prstGeom prst="rect">
                <a:avLst/>
              </a:prstGeom>
              <a:noFill/>
              <a:ln w="28575">
                <a:solidFill>
                  <a:srgbClr val="3565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</a:t>
                </a:r>
                <a:r>
                  <a:rPr lang="zh-CN" altLang="en-US" sz="1050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ＭＢ</a:t>
                </a:r>
                <a:endParaRPr lang="zh-CN" altLang="en-US" sz="105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29" name="直接箭头连接符 28"/>
              <p:cNvCxnSpPr>
                <a:stCxn id="11" idx="3"/>
                <a:endCxn id="27" idx="1"/>
              </p:cNvCxnSpPr>
              <p:nvPr/>
            </p:nvCxnSpPr>
            <p:spPr>
              <a:xfrm>
                <a:off x="3076922" y="1669752"/>
                <a:ext cx="342950" cy="1676666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/>
            <p:cNvGrpSpPr/>
            <p:nvPr/>
          </p:nvGrpSpPr>
          <p:grpSpPr>
            <a:xfrm>
              <a:off x="5590" y="5803"/>
              <a:ext cx="2524" cy="850"/>
              <a:chOff x="3959872" y="3070423"/>
              <a:chExt cx="1602950" cy="54000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5022822" y="3070423"/>
                <a:ext cx="540000" cy="540000"/>
              </a:xfrm>
              <a:prstGeom prst="rect">
                <a:avLst/>
              </a:prstGeom>
              <a:noFill/>
              <a:ln w="28575">
                <a:solidFill>
                  <a:srgbClr val="3565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</a:t>
                </a:r>
                <a:r>
                  <a:rPr lang="zh-CN" altLang="en-US" sz="1050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ＭＢ</a:t>
                </a:r>
                <a:endParaRPr lang="zh-CN" altLang="en-US" sz="105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30" name="直接箭头连接符 29"/>
              <p:cNvCxnSpPr>
                <a:stCxn id="27" idx="3"/>
                <a:endCxn id="28" idx="1"/>
              </p:cNvCxnSpPr>
              <p:nvPr/>
            </p:nvCxnSpPr>
            <p:spPr>
              <a:xfrm flipV="1">
                <a:off x="3959872" y="3340423"/>
                <a:ext cx="1062950" cy="599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/>
            <p:cNvGrpSpPr/>
            <p:nvPr/>
          </p:nvGrpSpPr>
          <p:grpSpPr>
            <a:xfrm>
              <a:off x="4627" y="5608"/>
              <a:ext cx="8924" cy="1196"/>
              <a:chOff x="3347863" y="2887847"/>
              <a:chExt cx="5666594" cy="1122198"/>
            </a:xfrm>
          </p:grpSpPr>
          <p:sp>
            <p:nvSpPr>
              <p:cNvPr id="33" name="矩形 32"/>
              <p:cNvSpPr/>
              <p:nvPr/>
            </p:nvSpPr>
            <p:spPr>
              <a:xfrm>
                <a:off x="3347863" y="2887847"/>
                <a:ext cx="5591912" cy="1122198"/>
              </a:xfrm>
              <a:prstGeom prst="rect">
                <a:avLst/>
              </a:prstGeom>
              <a:noFill/>
              <a:ln w="12700">
                <a:solidFill>
                  <a:srgbClr val="3565F5"/>
                </a:solidFill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4" name="文本框 33"/>
              <p:cNvSpPr txBox="1"/>
              <p:nvPr/>
            </p:nvSpPr>
            <p:spPr>
              <a:xfrm>
                <a:off x="7685247" y="3277971"/>
                <a:ext cx="1329210" cy="323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1200" b="1" dirty="0" smtClean="0">
                    <a:solidFill>
                      <a:srgbClr val="3565F5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</a:rPr>
                  <a:t>比特币（</a:t>
                </a:r>
                <a:r>
                  <a:rPr lang="en-US" altLang="zh-CN" sz="1200" b="1" dirty="0" smtClean="0">
                    <a:solidFill>
                      <a:srgbClr val="3565F5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</a:rPr>
                  <a:t>Bitcoin</a:t>
                </a:r>
                <a:r>
                  <a:rPr lang="zh-CN" altLang="en-US" sz="1200" b="1" dirty="0" smtClean="0">
                    <a:solidFill>
                      <a:srgbClr val="3565F5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</a:rPr>
                  <a:t>）</a:t>
                </a:r>
              </a:p>
            </p:txBody>
          </p:sp>
        </p:grpSp>
        <p:sp>
          <p:nvSpPr>
            <p:cNvPr id="54" name="文本框 53"/>
            <p:cNvSpPr txBox="1"/>
            <p:nvPr/>
          </p:nvSpPr>
          <p:spPr>
            <a:xfrm>
              <a:off x="4570" y="1702"/>
              <a:ext cx="2421" cy="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新矿工挖出</a:t>
              </a:r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8M</a:t>
              </a: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的区块</a:t>
              </a: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10165" y="1555"/>
              <a:ext cx="2338" cy="5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新矿工既认可</a:t>
              </a:r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8M</a:t>
              </a: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的区块，也认可</a:t>
              </a:r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1M</a:t>
              </a: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的区块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4457" y="6825"/>
              <a:ext cx="7184" cy="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旧矿工只认可</a:t>
              </a:r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1M</a:t>
              </a: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的区块，所以他们生成的区块和新矿工不在同一条链上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35" name="组合 34"/>
            <p:cNvGrpSpPr/>
            <p:nvPr/>
          </p:nvGrpSpPr>
          <p:grpSpPr>
            <a:xfrm>
              <a:off x="8115" y="5810"/>
              <a:ext cx="2522" cy="850"/>
              <a:chOff x="3961108" y="3070423"/>
              <a:chExt cx="1601714" cy="540000"/>
            </a:xfrm>
          </p:grpSpPr>
          <p:sp>
            <p:nvSpPr>
              <p:cNvPr id="36" name="矩形 35"/>
              <p:cNvSpPr/>
              <p:nvPr/>
            </p:nvSpPr>
            <p:spPr>
              <a:xfrm>
                <a:off x="5022822" y="3070423"/>
                <a:ext cx="540000" cy="540000"/>
              </a:xfrm>
              <a:prstGeom prst="rect">
                <a:avLst/>
              </a:prstGeom>
              <a:noFill/>
              <a:ln w="28575">
                <a:solidFill>
                  <a:srgbClr val="3565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050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1</a:t>
                </a:r>
                <a:r>
                  <a:rPr lang="zh-CN" altLang="en-US" sz="1050" dirty="0" smtClean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ＭＢ</a:t>
                </a:r>
                <a:endParaRPr lang="zh-CN" altLang="en-US" sz="1050" dirty="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38" name="直接箭头连接符 37"/>
              <p:cNvCxnSpPr>
                <a:stCxn id="28" idx="3"/>
                <a:endCxn id="36" idx="1"/>
              </p:cNvCxnSpPr>
              <p:nvPr/>
            </p:nvCxnSpPr>
            <p:spPr>
              <a:xfrm>
                <a:off x="3961108" y="3336475"/>
                <a:ext cx="1061714" cy="3948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组合 46"/>
            <p:cNvGrpSpPr/>
            <p:nvPr/>
          </p:nvGrpSpPr>
          <p:grpSpPr>
            <a:xfrm>
              <a:off x="7008" y="2463"/>
              <a:ext cx="2830" cy="2268"/>
              <a:chOff x="3062993" y="949140"/>
              <a:chExt cx="1796879" cy="1440000"/>
            </a:xfrm>
          </p:grpSpPr>
          <p:sp>
            <p:nvSpPr>
              <p:cNvPr id="48" name="矩形 47"/>
              <p:cNvSpPr/>
              <p:nvPr/>
            </p:nvSpPr>
            <p:spPr>
              <a:xfrm>
                <a:off x="3419872" y="949140"/>
                <a:ext cx="1440000" cy="1440000"/>
              </a:xfrm>
              <a:prstGeom prst="rect">
                <a:avLst/>
              </a:prstGeom>
              <a:noFill/>
              <a:ln w="28575">
                <a:solidFill>
                  <a:srgbClr val="3565F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050" dirty="0">
                    <a:solidFill>
                      <a:schemeClr val="tx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８ＭＢ</a:t>
                </a:r>
              </a:p>
            </p:txBody>
          </p:sp>
          <p:cxnSp>
            <p:nvCxnSpPr>
              <p:cNvPr id="49" name="直接箭头连接符 48"/>
              <p:cNvCxnSpPr>
                <a:stCxn id="4" idx="3"/>
                <a:endCxn id="48" idx="1"/>
              </p:cNvCxnSpPr>
              <p:nvPr/>
            </p:nvCxnSpPr>
            <p:spPr>
              <a:xfrm>
                <a:off x="3062993" y="1669140"/>
                <a:ext cx="356879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0" name="文本框 49"/>
            <p:cNvSpPr txBox="1"/>
            <p:nvPr/>
          </p:nvSpPr>
          <p:spPr>
            <a:xfrm>
              <a:off x="7516" y="1702"/>
              <a:ext cx="2375" cy="3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新矿工挖出另一个</a:t>
              </a:r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8M</a:t>
              </a: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的区块</a:t>
              </a:r>
              <a:endParaRPr lang="en-US" altLang="zh-CN" sz="105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1356" y="1246"/>
              <a:ext cx="2835" cy="4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硬</a:t>
              </a:r>
              <a:r>
                <a:rPr lang="zh-CN" altLang="en-US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分叉无法合并</a:t>
              </a:r>
              <a:endParaRPr lang="en-US" altLang="zh-CN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9" name="图片 8" descr="LG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组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grpSp>
        <p:nvGrpSpPr>
          <p:cNvPr id="89" name="组合 88"/>
          <p:cNvGrpSpPr/>
          <p:nvPr/>
        </p:nvGrpSpPr>
        <p:grpSpPr>
          <a:xfrm>
            <a:off x="3018790" y="2614295"/>
            <a:ext cx="6155055" cy="1630045"/>
            <a:chOff x="4879" y="4100"/>
            <a:chExt cx="9693" cy="2567"/>
          </a:xfrm>
        </p:grpSpPr>
        <p:sp>
          <p:nvSpPr>
            <p:cNvPr id="86" name="文本框 85"/>
            <p:cNvSpPr txBox="1"/>
            <p:nvPr/>
          </p:nvSpPr>
          <p:spPr>
            <a:xfrm>
              <a:off x="7479" y="4987"/>
              <a:ext cx="7093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区块链与以太坊</a:t>
              </a: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879" y="4100"/>
              <a:ext cx="2960" cy="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04</a:t>
              </a: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3292475" y="4229100"/>
            <a:ext cx="572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G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组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53200" y="1071880"/>
            <a:ext cx="4281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什么是可编程区块链？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376045" y="2020570"/>
            <a:ext cx="9512300" cy="1474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比特币创始人中本聪出于安全考虑，规定只用一种复杂、单一的脚本语言编写比特币协议。以太坊创始人Vitailk Buterin 认为应该开发更加简洁同时编程语言便于开发者理解的平台，这样任何人都可以在该网络自由搭建区块链应用程序。“以太坊”概念的提出，设想将以太坊作为开发人员</a:t>
            </a:r>
            <a:r>
              <a:rPr lang="zh-CN" altLang="en-US" sz="1200" b="1" dirty="0">
                <a:solidFill>
                  <a:srgbClr val="3565F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在区块链上编写应用程序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的平台，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可编程区块链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正式问世。</a:t>
            </a:r>
          </a:p>
          <a:p>
            <a:pPr algn="just" fontAlgn="auto">
              <a:lnSpc>
                <a:spcPct val="160000"/>
              </a:lnSpc>
              <a:spcBef>
                <a:spcPts val="1200"/>
              </a:spcBef>
            </a:pPr>
            <a:r>
              <a:rPr lang="zh-CN" altLang="en-US" sz="1400" dirty="0">
                <a:solidFill>
                  <a:srgbClr val="3565F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如果说比特币是区块链1.0的代表产品，那么以太坊就是前者的升级版——</a:t>
            </a:r>
            <a:r>
              <a:rPr lang="zh-CN" altLang="en-US" sz="1400" b="1" dirty="0">
                <a:solidFill>
                  <a:srgbClr val="3565F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区块链2.0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877570" y="3837940"/>
            <a:ext cx="10448290" cy="2882900"/>
            <a:chOff x="1527" y="3751"/>
            <a:chExt cx="16454" cy="4540"/>
          </a:xfrm>
        </p:grpSpPr>
        <p:grpSp>
          <p:nvGrpSpPr>
            <p:cNvPr id="4" name="iṧliḓé"/>
            <p:cNvGrpSpPr/>
            <p:nvPr/>
          </p:nvGrpSpPr>
          <p:grpSpPr>
            <a:xfrm>
              <a:off x="1527" y="3792"/>
              <a:ext cx="4938" cy="1719"/>
              <a:chOff x="654051" y="2777200"/>
              <a:chExt cx="3269639" cy="1137999"/>
            </a:xfrm>
          </p:grpSpPr>
          <p:sp>
            <p:nvSpPr>
              <p:cNvPr id="25" name="îṣḷïḓe"/>
              <p:cNvSpPr/>
              <p:nvPr/>
            </p:nvSpPr>
            <p:spPr bwMode="auto">
              <a:xfrm rot="10800000" flipV="1">
                <a:off x="3525502" y="3379858"/>
                <a:ext cx="398188" cy="402612"/>
              </a:xfrm>
              <a:custGeom>
                <a:avLst/>
                <a:gdLst>
                  <a:gd name="T0" fmla="*/ 0 w 180"/>
                  <a:gd name="T1" fmla="*/ 0 h 182"/>
                  <a:gd name="T2" fmla="*/ 180 w 180"/>
                  <a:gd name="T3" fmla="*/ 0 h 182"/>
                  <a:gd name="T4" fmla="*/ 180 w 180"/>
                  <a:gd name="T5" fmla="*/ 182 h 182"/>
                  <a:gd name="T6" fmla="*/ 0 w 180"/>
                  <a:gd name="T7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" h="182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685800">
                  <a:defRPr/>
                </a:pPr>
                <a:endParaRPr lang="en-US">
                  <a:solidFill>
                    <a:srgbClr val="444444"/>
                  </a:solidFill>
                </a:endParaRPr>
              </a:p>
            </p:txBody>
          </p:sp>
          <p:sp>
            <p:nvSpPr>
              <p:cNvPr id="26" name="iṩļíďê"/>
              <p:cNvSpPr/>
              <p:nvPr/>
            </p:nvSpPr>
            <p:spPr bwMode="auto">
              <a:xfrm rot="10800000" flipV="1">
                <a:off x="3525500" y="3583376"/>
                <a:ext cx="199094" cy="331823"/>
              </a:xfrm>
              <a:custGeom>
                <a:avLst/>
                <a:gdLst>
                  <a:gd name="T0" fmla="*/ 45 w 45"/>
                  <a:gd name="T1" fmla="*/ 45 h 75"/>
                  <a:gd name="T2" fmla="*/ 0 w 45"/>
                  <a:gd name="T3" fmla="*/ 0 h 75"/>
                  <a:gd name="T4" fmla="*/ 0 w 45"/>
                  <a:gd name="T5" fmla="*/ 63 h 75"/>
                  <a:gd name="T6" fmla="*/ 7 w 45"/>
                  <a:gd name="T7" fmla="*/ 74 h 75"/>
                  <a:gd name="T8" fmla="*/ 19 w 45"/>
                  <a:gd name="T9" fmla="*/ 71 h 75"/>
                  <a:gd name="T10" fmla="*/ 45 w 45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75">
                    <a:moveTo>
                      <a:pt x="45" y="4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8"/>
                      <a:pt x="3" y="72"/>
                      <a:pt x="7" y="74"/>
                    </a:cubicBezTo>
                    <a:cubicBezTo>
                      <a:pt x="11" y="75"/>
                      <a:pt x="16" y="74"/>
                      <a:pt x="19" y="71"/>
                    </a:cubicBezTo>
                    <a:lnTo>
                      <a:pt x="45" y="4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685800">
                  <a:defRPr/>
                </a:pPr>
                <a:endParaRPr lang="en-US">
                  <a:solidFill>
                    <a:srgbClr val="444444"/>
                  </a:solidFill>
                </a:endParaRPr>
              </a:p>
            </p:txBody>
          </p:sp>
          <p:sp>
            <p:nvSpPr>
              <p:cNvPr id="27" name="îṣ1íḑé"/>
              <p:cNvSpPr/>
              <p:nvPr/>
            </p:nvSpPr>
            <p:spPr bwMode="auto">
              <a:xfrm rot="10800000" flipV="1">
                <a:off x="654051" y="2777200"/>
                <a:ext cx="3261318" cy="60265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none" lIns="68580" tIns="34290" rIns="68580" bIns="34290" numCol="1" anchor="ctr" anchorCtr="0" compatLnSpc="1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defTabSz="685800">
                  <a:defRPr/>
                </a:pPr>
                <a:endParaRPr lang="en-US" sz="1500" b="1" dirty="0">
                  <a:solidFill>
                    <a:srgbClr val="444444"/>
                  </a:solidFill>
                </a:endParaRPr>
              </a:p>
            </p:txBody>
          </p:sp>
        </p:grpSp>
        <p:cxnSp>
          <p:nvCxnSpPr>
            <p:cNvPr id="5" name="直接连接符 4"/>
            <p:cNvCxnSpPr/>
            <p:nvPr/>
          </p:nvCxnSpPr>
          <p:spPr>
            <a:xfrm>
              <a:off x="1551" y="7423"/>
              <a:ext cx="16388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ïs1íḑé"/>
            <p:cNvSpPr/>
            <p:nvPr/>
          </p:nvSpPr>
          <p:spPr bwMode="auto">
            <a:xfrm>
              <a:off x="5992" y="7287"/>
              <a:ext cx="272" cy="272"/>
            </a:xfrm>
            <a:prstGeom prst="ellipse">
              <a:avLst/>
            </a:prstGeom>
            <a:solidFill>
              <a:srgbClr val="1A4B9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1015" dirty="0"/>
            </a:p>
          </p:txBody>
        </p:sp>
        <p:sp>
          <p:nvSpPr>
            <p:cNvPr id="9" name="îsľíḑè"/>
            <p:cNvSpPr txBox="1"/>
            <p:nvPr/>
          </p:nvSpPr>
          <p:spPr bwMode="auto">
            <a:xfrm>
              <a:off x="4946" y="7624"/>
              <a:ext cx="2365" cy="66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500" tIns="35100" rIns="67500" bIns="35100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 dirty="0"/>
                <a:t>2014</a:t>
              </a:r>
              <a:r>
                <a:rPr lang="zh-CN" altLang="en-US" sz="1200" b="1" dirty="0"/>
                <a:t>年</a:t>
              </a:r>
              <a:r>
                <a:rPr lang="en-US" altLang="zh-CN" sz="1200" b="1" dirty="0"/>
                <a:t>1</a:t>
              </a:r>
              <a:r>
                <a:rPr lang="zh-CN" altLang="en-US" sz="1200" b="1" dirty="0"/>
                <a:t>月</a:t>
              </a:r>
              <a:r>
                <a:rPr lang="en-US" altLang="zh-CN" sz="1200" b="1" dirty="0"/>
                <a:t>23</a:t>
              </a:r>
              <a:r>
                <a:rPr lang="zh-CN" altLang="en-US" sz="1200" b="1" dirty="0"/>
                <a:t>日</a:t>
              </a:r>
            </a:p>
          </p:txBody>
        </p:sp>
        <p:grpSp>
          <p:nvGrpSpPr>
            <p:cNvPr id="10" name="íṥľiḑê"/>
            <p:cNvGrpSpPr/>
            <p:nvPr/>
          </p:nvGrpSpPr>
          <p:grpSpPr>
            <a:xfrm>
              <a:off x="7285" y="3788"/>
              <a:ext cx="4938" cy="1713"/>
              <a:chOff x="654051" y="2781058"/>
              <a:chExt cx="3269639" cy="1134141"/>
            </a:xfrm>
          </p:grpSpPr>
          <p:sp>
            <p:nvSpPr>
              <p:cNvPr id="22" name="íṥḻïḍè"/>
              <p:cNvSpPr/>
              <p:nvPr/>
            </p:nvSpPr>
            <p:spPr bwMode="auto">
              <a:xfrm rot="10800000" flipV="1">
                <a:off x="3525502" y="3379858"/>
                <a:ext cx="398188" cy="402612"/>
              </a:xfrm>
              <a:custGeom>
                <a:avLst/>
                <a:gdLst>
                  <a:gd name="T0" fmla="*/ 0 w 180"/>
                  <a:gd name="T1" fmla="*/ 0 h 182"/>
                  <a:gd name="T2" fmla="*/ 180 w 180"/>
                  <a:gd name="T3" fmla="*/ 0 h 182"/>
                  <a:gd name="T4" fmla="*/ 180 w 180"/>
                  <a:gd name="T5" fmla="*/ 182 h 182"/>
                  <a:gd name="T6" fmla="*/ 0 w 180"/>
                  <a:gd name="T7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" h="182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685800">
                  <a:defRPr/>
                </a:pPr>
                <a:endParaRPr lang="en-US">
                  <a:solidFill>
                    <a:srgbClr val="444444"/>
                  </a:solidFill>
                </a:endParaRPr>
              </a:p>
            </p:txBody>
          </p:sp>
          <p:sp>
            <p:nvSpPr>
              <p:cNvPr id="23" name="íṥľïḓe"/>
              <p:cNvSpPr/>
              <p:nvPr/>
            </p:nvSpPr>
            <p:spPr bwMode="auto">
              <a:xfrm rot="10800000" flipV="1">
                <a:off x="3525500" y="3583376"/>
                <a:ext cx="199094" cy="331823"/>
              </a:xfrm>
              <a:custGeom>
                <a:avLst/>
                <a:gdLst>
                  <a:gd name="T0" fmla="*/ 45 w 45"/>
                  <a:gd name="T1" fmla="*/ 45 h 75"/>
                  <a:gd name="T2" fmla="*/ 0 w 45"/>
                  <a:gd name="T3" fmla="*/ 0 h 75"/>
                  <a:gd name="T4" fmla="*/ 0 w 45"/>
                  <a:gd name="T5" fmla="*/ 63 h 75"/>
                  <a:gd name="T6" fmla="*/ 7 w 45"/>
                  <a:gd name="T7" fmla="*/ 74 h 75"/>
                  <a:gd name="T8" fmla="*/ 19 w 45"/>
                  <a:gd name="T9" fmla="*/ 71 h 75"/>
                  <a:gd name="T10" fmla="*/ 45 w 45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75">
                    <a:moveTo>
                      <a:pt x="45" y="4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8"/>
                      <a:pt x="3" y="72"/>
                      <a:pt x="7" y="74"/>
                    </a:cubicBezTo>
                    <a:cubicBezTo>
                      <a:pt x="11" y="75"/>
                      <a:pt x="16" y="74"/>
                      <a:pt x="19" y="71"/>
                    </a:cubicBezTo>
                    <a:lnTo>
                      <a:pt x="45" y="4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685800">
                  <a:defRPr/>
                </a:pPr>
                <a:endParaRPr lang="en-US">
                  <a:solidFill>
                    <a:srgbClr val="444444"/>
                  </a:solidFill>
                </a:endParaRPr>
              </a:p>
            </p:txBody>
          </p:sp>
          <p:sp>
            <p:nvSpPr>
              <p:cNvPr id="24" name="îṥḻíďê"/>
              <p:cNvSpPr/>
              <p:nvPr/>
            </p:nvSpPr>
            <p:spPr bwMode="auto">
              <a:xfrm rot="10800000" flipV="1">
                <a:off x="654051" y="2781058"/>
                <a:ext cx="3261318" cy="60265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none" lIns="68580" tIns="34290" rIns="68580" bIns="34290" numCol="1" anchor="ctr" anchorCtr="0" compatLnSpc="1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defTabSz="685800">
                  <a:defRPr/>
                </a:pPr>
                <a:endParaRPr lang="en-US" sz="1500" b="1" dirty="0">
                  <a:solidFill>
                    <a:srgbClr val="444444"/>
                  </a:solidFill>
                </a:endParaRPr>
              </a:p>
            </p:txBody>
          </p:sp>
        </p:grpSp>
        <p:grpSp>
          <p:nvGrpSpPr>
            <p:cNvPr id="11" name="iSḻîḋé"/>
            <p:cNvGrpSpPr/>
            <p:nvPr/>
          </p:nvGrpSpPr>
          <p:grpSpPr>
            <a:xfrm>
              <a:off x="13043" y="3751"/>
              <a:ext cx="4938" cy="1719"/>
              <a:chOff x="654051" y="2777200"/>
              <a:chExt cx="3269639" cy="1137999"/>
            </a:xfrm>
          </p:grpSpPr>
          <p:sp>
            <p:nvSpPr>
              <p:cNvPr id="19" name="î$1ïḍé"/>
              <p:cNvSpPr/>
              <p:nvPr/>
            </p:nvSpPr>
            <p:spPr bwMode="auto">
              <a:xfrm rot="10800000" flipV="1">
                <a:off x="3525502" y="3379858"/>
                <a:ext cx="398188" cy="402612"/>
              </a:xfrm>
              <a:custGeom>
                <a:avLst/>
                <a:gdLst>
                  <a:gd name="T0" fmla="*/ 0 w 180"/>
                  <a:gd name="T1" fmla="*/ 0 h 182"/>
                  <a:gd name="T2" fmla="*/ 180 w 180"/>
                  <a:gd name="T3" fmla="*/ 0 h 182"/>
                  <a:gd name="T4" fmla="*/ 180 w 180"/>
                  <a:gd name="T5" fmla="*/ 182 h 182"/>
                  <a:gd name="T6" fmla="*/ 0 w 180"/>
                  <a:gd name="T7" fmla="*/ 0 h 1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0" h="182">
                    <a:moveTo>
                      <a:pt x="0" y="0"/>
                    </a:moveTo>
                    <a:lnTo>
                      <a:pt x="180" y="0"/>
                    </a:lnTo>
                    <a:lnTo>
                      <a:pt x="180" y="1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685800">
                  <a:defRPr/>
                </a:pPr>
                <a:endParaRPr lang="en-US">
                  <a:solidFill>
                    <a:srgbClr val="444444"/>
                  </a:solidFill>
                </a:endParaRPr>
              </a:p>
            </p:txBody>
          </p:sp>
          <p:sp>
            <p:nvSpPr>
              <p:cNvPr id="20" name="ïşḻiďe"/>
              <p:cNvSpPr/>
              <p:nvPr/>
            </p:nvSpPr>
            <p:spPr bwMode="auto">
              <a:xfrm rot="10800000" flipV="1">
                <a:off x="3525500" y="3583376"/>
                <a:ext cx="199094" cy="331823"/>
              </a:xfrm>
              <a:custGeom>
                <a:avLst/>
                <a:gdLst>
                  <a:gd name="T0" fmla="*/ 45 w 45"/>
                  <a:gd name="T1" fmla="*/ 45 h 75"/>
                  <a:gd name="T2" fmla="*/ 0 w 45"/>
                  <a:gd name="T3" fmla="*/ 0 h 75"/>
                  <a:gd name="T4" fmla="*/ 0 w 45"/>
                  <a:gd name="T5" fmla="*/ 63 h 75"/>
                  <a:gd name="T6" fmla="*/ 7 w 45"/>
                  <a:gd name="T7" fmla="*/ 74 h 75"/>
                  <a:gd name="T8" fmla="*/ 19 w 45"/>
                  <a:gd name="T9" fmla="*/ 71 h 75"/>
                  <a:gd name="T10" fmla="*/ 45 w 45"/>
                  <a:gd name="T11" fmla="*/ 4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5" h="75">
                    <a:moveTo>
                      <a:pt x="45" y="45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0" y="68"/>
                      <a:pt x="3" y="72"/>
                      <a:pt x="7" y="74"/>
                    </a:cubicBezTo>
                    <a:cubicBezTo>
                      <a:pt x="11" y="75"/>
                      <a:pt x="16" y="74"/>
                      <a:pt x="19" y="71"/>
                    </a:cubicBezTo>
                    <a:lnTo>
                      <a:pt x="45" y="45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68580" tIns="34290" rIns="68580" bIns="34290" numCol="1" anchor="t" anchorCtr="0" compatLnSpc="1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defTabSz="685800">
                  <a:defRPr/>
                </a:pPr>
                <a:endParaRPr lang="en-US">
                  <a:solidFill>
                    <a:srgbClr val="444444"/>
                  </a:solidFill>
                </a:endParaRPr>
              </a:p>
            </p:txBody>
          </p:sp>
          <p:sp>
            <p:nvSpPr>
              <p:cNvPr id="12" name="îş1ide"/>
              <p:cNvSpPr/>
              <p:nvPr/>
            </p:nvSpPr>
            <p:spPr bwMode="auto">
              <a:xfrm rot="10800000" flipV="1">
                <a:off x="654051" y="2777200"/>
                <a:ext cx="3261318" cy="602657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vert="horz" wrap="none" lIns="68580" tIns="34290" rIns="68580" bIns="34290" numCol="1" anchor="ctr" anchorCtr="0" compatLnSpc="1">
                <a:norm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defTabSz="685800">
                  <a:defRPr/>
                </a:pPr>
                <a:endParaRPr lang="en-US" sz="1500" b="1" dirty="0">
                  <a:solidFill>
                    <a:srgbClr val="444444"/>
                  </a:solidFill>
                </a:endParaRPr>
              </a:p>
            </p:txBody>
          </p:sp>
        </p:grpSp>
        <p:sp>
          <p:nvSpPr>
            <p:cNvPr id="13" name="îSḷïďe"/>
            <p:cNvSpPr/>
            <p:nvPr/>
          </p:nvSpPr>
          <p:spPr bwMode="auto">
            <a:xfrm>
              <a:off x="11766" y="7287"/>
              <a:ext cx="272" cy="272"/>
            </a:xfrm>
            <a:prstGeom prst="ellipse">
              <a:avLst/>
            </a:prstGeom>
            <a:solidFill>
              <a:srgbClr val="1A4B9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1015" dirty="0"/>
            </a:p>
          </p:txBody>
        </p:sp>
        <p:sp>
          <p:nvSpPr>
            <p:cNvPr id="14" name="iŝliḑê"/>
            <p:cNvSpPr txBox="1"/>
            <p:nvPr/>
          </p:nvSpPr>
          <p:spPr bwMode="auto">
            <a:xfrm>
              <a:off x="10719" y="7624"/>
              <a:ext cx="2365" cy="66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500" tIns="35100" rIns="67500" bIns="35100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 dirty="0"/>
                <a:t>2014</a:t>
              </a:r>
              <a:r>
                <a:rPr lang="zh-CN" altLang="en-US" sz="1200" b="1" dirty="0"/>
                <a:t>年</a:t>
              </a:r>
              <a:r>
                <a:rPr lang="en-US" altLang="zh-CN" sz="1200" b="1" dirty="0"/>
                <a:t>2</a:t>
              </a:r>
              <a:r>
                <a:rPr lang="zh-CN" altLang="en-US" sz="1200" b="1" dirty="0"/>
                <a:t>月</a:t>
              </a:r>
            </a:p>
          </p:txBody>
        </p:sp>
        <p:sp>
          <p:nvSpPr>
            <p:cNvPr id="15" name="îSḻîdè"/>
            <p:cNvSpPr/>
            <p:nvPr/>
          </p:nvSpPr>
          <p:spPr bwMode="auto">
            <a:xfrm>
              <a:off x="17537" y="7287"/>
              <a:ext cx="272" cy="272"/>
            </a:xfrm>
            <a:prstGeom prst="ellipse">
              <a:avLst/>
            </a:prstGeom>
            <a:solidFill>
              <a:srgbClr val="1A4B9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lang="zh-CN" altLang="en-US" sz="1015" dirty="0"/>
            </a:p>
          </p:txBody>
        </p:sp>
        <p:sp>
          <p:nvSpPr>
            <p:cNvPr id="16" name="ïṡ1idé"/>
            <p:cNvSpPr txBox="1"/>
            <p:nvPr/>
          </p:nvSpPr>
          <p:spPr bwMode="auto">
            <a:xfrm>
              <a:off x="15612" y="7624"/>
              <a:ext cx="2365" cy="667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7500" tIns="35100" rIns="67500" bIns="35100" anchor="ctr">
              <a:norm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200" b="1" dirty="0"/>
                <a:t>2015</a:t>
              </a:r>
              <a:r>
                <a:rPr lang="zh-CN" altLang="en-US" sz="1200" b="1" dirty="0"/>
                <a:t>年</a:t>
              </a:r>
              <a:r>
                <a:rPr lang="en-US" altLang="zh-CN" sz="1200" b="1" dirty="0"/>
                <a:t>7</a:t>
              </a:r>
              <a:r>
                <a:rPr lang="zh-CN" altLang="en-US" sz="1200" b="1" dirty="0"/>
                <a:t>月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 flipV="1">
              <a:off x="11901" y="5455"/>
              <a:ext cx="0" cy="1854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17673" y="5436"/>
              <a:ext cx="0" cy="1854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组合 27"/>
            <p:cNvGrpSpPr/>
            <p:nvPr/>
          </p:nvGrpSpPr>
          <p:grpSpPr>
            <a:xfrm>
              <a:off x="1584" y="4030"/>
              <a:ext cx="4196" cy="2930"/>
              <a:chOff x="8354121" y="3005845"/>
              <a:chExt cx="2433885" cy="1699791"/>
            </a:xfrm>
          </p:grpSpPr>
          <p:sp>
            <p:nvSpPr>
              <p:cNvPr id="29" name="文本框 6"/>
              <p:cNvSpPr txBox="1"/>
              <p:nvPr/>
            </p:nvSpPr>
            <p:spPr bwMode="auto">
              <a:xfrm>
                <a:off x="8354121" y="3483322"/>
                <a:ext cx="2433885" cy="1222314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R="0" lvl="0" indent="0" defTabSz="91440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000" b="0" i="0" u="none" strike="noStrike" kern="0" cap="none" spc="0" normalizeH="0" baseline="0">
                    <a:ln>
                      <a:noFill/>
                    </a:ln>
                    <a:gradFill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effectLst/>
                    <a:uLnTx/>
                    <a:uFillTx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defRPr/>
                </a:pPr>
                <a:r>
                  <a:rPr sz="900" dirty="0">
                    <a:solidFill>
                      <a:schemeClr val="tx1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Vitalik Buterin在自己任编辑的比特币杂志(Bitcoin Magazine)上发表了《以太坊：一个下一代加密货币和去中心化应用平台》</a:t>
                </a:r>
                <a:r>
                  <a:rPr lang="zh-CN" sz="900" dirty="0">
                    <a:solidFill>
                      <a:schemeClr val="tx1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的论文</a:t>
                </a:r>
                <a:r>
                  <a:rPr sz="900" dirty="0">
                    <a:solidFill>
                      <a:schemeClr val="tx1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。首次公开提出了相关概念，内容包含多项试图从区块链基础协议上改进比特币的技术，如洋葱层式加密货币协议、通用型合约等</a:t>
                </a:r>
                <a:r>
                  <a:rPr lang="zh-CN" sz="900" dirty="0">
                    <a:solidFill>
                      <a:schemeClr val="tx1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）。</a:t>
                </a:r>
                <a:endParaRPr lang="zh-CN" alt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charset="0"/>
                  <a:cs typeface="Times New Roman" panose="02020603050405020304" charset="0"/>
                </a:endParaRPr>
              </a:p>
            </p:txBody>
          </p:sp>
          <p:sp>
            <p:nvSpPr>
              <p:cNvPr id="30" name="文本框 7"/>
              <p:cNvSpPr txBox="1"/>
              <p:nvPr/>
            </p:nvSpPr>
            <p:spPr bwMode="auto">
              <a:xfrm>
                <a:off x="8402845" y="3005845"/>
                <a:ext cx="1330052" cy="251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>
                  <a:defRPr/>
                </a:pPr>
                <a:r>
                  <a:rPr lang="zh-CN" altLang="en-US" sz="1200" kern="0" dirty="0"/>
                  <a:t>发表以太坊白皮书</a:t>
                </a:r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7403" y="4026"/>
              <a:ext cx="4196" cy="2934"/>
              <a:chOff x="8402845" y="3020831"/>
              <a:chExt cx="2433885" cy="1702296"/>
            </a:xfrm>
          </p:grpSpPr>
          <p:sp>
            <p:nvSpPr>
              <p:cNvPr id="32" name="文本框 6"/>
              <p:cNvSpPr txBox="1"/>
              <p:nvPr/>
            </p:nvSpPr>
            <p:spPr bwMode="auto">
              <a:xfrm>
                <a:off x="8402845" y="3500752"/>
                <a:ext cx="2433885" cy="122237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R="0" lvl="0" indent="0" defTabSz="91440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000" b="0" i="0" u="none" strike="noStrike" kern="0" cap="none" spc="0" normalizeH="0" baseline="0">
                    <a:ln>
                      <a:noFill/>
                    </a:ln>
                    <a:gradFill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effectLst/>
                    <a:uLnTx/>
                    <a:uFillTx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defRPr/>
                </a:pPr>
                <a:r>
                  <a:rPr lang="zh-CN" altLang="en-US" sz="900" dirty="0">
                    <a:solidFill>
                      <a:schemeClr val="tx1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在迈阿密比特币会议中，</a:t>
                </a:r>
                <a:r>
                  <a:rPr sz="900" dirty="0">
                    <a:solidFill>
                      <a:schemeClr val="tx1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Vitalik Buterin</a:t>
                </a:r>
                <a:r>
                  <a:rPr lang="zh-CN" altLang="en-US" sz="900" dirty="0">
                    <a:solidFill>
                      <a:schemeClr val="tx1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宣布了以太坊，并且提出了多项创新性区块链技术，表示以太坊可以用来编程、分散、担保和交易任何事物:投票，域名，金融交易所，众筹，公司管理合同和大部分的协议，知识产权，还有得益于硬件集成的智能资产。</a:t>
                </a:r>
              </a:p>
            </p:txBody>
          </p:sp>
          <p:sp>
            <p:nvSpPr>
              <p:cNvPr id="33" name="文本框 7"/>
              <p:cNvSpPr txBox="1"/>
              <p:nvPr/>
            </p:nvSpPr>
            <p:spPr bwMode="auto">
              <a:xfrm>
                <a:off x="8402845" y="3020831"/>
                <a:ext cx="1640958" cy="25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>
                  <a:defRPr/>
                </a:pPr>
                <a:r>
                  <a:rPr lang="zh-CN" altLang="en-US" sz="1200" kern="0" dirty="0">
                    <a:sym typeface="+mn-ea"/>
                  </a:rPr>
                  <a:t>首次公布</a:t>
                </a:r>
                <a:r>
                  <a:rPr lang="zh-CN" altLang="en-US" sz="1200" kern="0" dirty="0"/>
                  <a:t>以太坊项目</a:t>
                </a:r>
              </a:p>
            </p:txBody>
          </p:sp>
        </p:grpSp>
        <p:grpSp>
          <p:nvGrpSpPr>
            <p:cNvPr id="34" name="组合 33"/>
            <p:cNvGrpSpPr/>
            <p:nvPr/>
          </p:nvGrpSpPr>
          <p:grpSpPr>
            <a:xfrm>
              <a:off x="13163" y="3989"/>
              <a:ext cx="4196" cy="2316"/>
              <a:chOff x="8402845" y="3017448"/>
              <a:chExt cx="2433885" cy="1343628"/>
            </a:xfrm>
          </p:grpSpPr>
          <p:sp>
            <p:nvSpPr>
              <p:cNvPr id="35" name="文本框 6"/>
              <p:cNvSpPr txBox="1"/>
              <p:nvPr/>
            </p:nvSpPr>
            <p:spPr bwMode="auto">
              <a:xfrm>
                <a:off x="8402845" y="3518722"/>
                <a:ext cx="2433885" cy="842354"/>
              </a:xfrm>
              <a:prstGeom prst="rect">
                <a:avLst/>
              </a:prstGeom>
              <a:noFill/>
            </p:spPr>
            <p:txBody>
              <a:bodyPr wrap="square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R="0" lvl="0" indent="0" defTabSz="914400" fontAlgn="auto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 kumimoji="0" sz="1000" b="0" i="0" u="none" strike="noStrike" kern="0" cap="none" spc="0" normalizeH="0" baseline="0">
                    <a:ln>
                      <a:noFill/>
                    </a:ln>
                    <a:gradFill>
                      <a:gsLst>
                        <a:gs pos="0">
                          <a:schemeClr val="tx1">
                            <a:lumMod val="50000"/>
                            <a:lumOff val="50000"/>
                          </a:schemeClr>
                        </a:gs>
                        <a:gs pos="100000">
                          <a:schemeClr val="tx1">
                            <a:lumMod val="65000"/>
                            <a:lumOff val="35000"/>
                          </a:schemeClr>
                        </a:gs>
                      </a:gsLst>
                      <a:lin ang="5400000" scaled="1"/>
                    </a:gradFill>
                    <a:effectLst/>
                    <a:uLnTx/>
                    <a:uFillTx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 eaLnBrk="1" hangingPunct="1">
                  <a:lnSpc>
                    <a:spcPct val="150000"/>
                  </a:lnSpc>
                  <a:defRPr/>
                </a:pPr>
                <a:r>
                  <a:rPr lang="zh-CN" altLang="en-US" sz="900" dirty="0">
                    <a:solidFill>
                      <a:schemeClr val="tx1"/>
                    </a:solidFill>
                    <a:latin typeface="Times New Roman" panose="02020603050405020304" charset="0"/>
                    <a:ea typeface="微软雅黑" panose="020B0503020204020204" charset="-122"/>
                    <a:cs typeface="Times New Roman" panose="02020603050405020304" charset="0"/>
                    <a:sym typeface="+mn-ea"/>
                  </a:rPr>
                  <a:t>作为以太坊项目CCO的成员，Stephan Tual在官方博客上正式宣布了以太坊系统的正式诞生，随后便进行了为期42天的以太币预售，募得3.1万枚比特币（当时约合1840万美元）。</a:t>
                </a:r>
              </a:p>
            </p:txBody>
          </p:sp>
          <p:sp>
            <p:nvSpPr>
              <p:cNvPr id="36" name="文本框 7"/>
              <p:cNvSpPr txBox="1"/>
              <p:nvPr/>
            </p:nvSpPr>
            <p:spPr bwMode="auto">
              <a:xfrm>
                <a:off x="8402845" y="3017448"/>
                <a:ext cx="1156811" cy="251778"/>
              </a:xfrm>
              <a:prstGeom prst="rect">
                <a:avLst/>
              </a:prstGeom>
              <a:noFill/>
            </p:spPr>
            <p:txBody>
              <a:bodyPr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defTabSz="685800">
                  <a:defRPr/>
                </a:pPr>
                <a:r>
                  <a:rPr lang="zh-CN" altLang="en-US" sz="1200" kern="0" dirty="0"/>
                  <a:t>以太币预售</a:t>
                </a:r>
              </a:p>
            </p:txBody>
          </p:sp>
        </p:grpSp>
        <p:cxnSp>
          <p:nvCxnSpPr>
            <p:cNvPr id="41" name="直接连接符 40"/>
            <p:cNvCxnSpPr/>
            <p:nvPr/>
          </p:nvCxnSpPr>
          <p:spPr>
            <a:xfrm flipV="1">
              <a:off x="6129" y="5472"/>
              <a:ext cx="0" cy="1854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  <a:headEnd type="non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 descr="LG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组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53200" y="1071880"/>
            <a:ext cx="4281805" cy="1045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以太坊上的智能合约</a:t>
            </a:r>
          </a:p>
          <a:p>
            <a:pPr algn="ctr" fontAlgn="auto">
              <a:spcBef>
                <a:spcPts val="1200"/>
              </a:spcBef>
              <a:buClrTx/>
              <a:buSzTx/>
              <a:buFontTx/>
            </a:pP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跑在以太坊系统中的代码合同</a:t>
            </a:r>
            <a:endParaRPr lang="en-US" altLang="zh-CN" sz="20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6446" y="2877210"/>
            <a:ext cx="5274635" cy="3161851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451485" y="2417445"/>
            <a:ext cx="6332855" cy="401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以太坊提供了</a:t>
            </a:r>
            <a:r>
              <a:rPr kumimoji="0" lang="zh-CN" altLang="zh-CN" sz="1600" b="1" i="0" u="none" strike="noStrike" cap="none" normalizeH="0" baseline="0" dirty="0" smtClean="0">
                <a:ln>
                  <a:noFill/>
                </a:ln>
                <a:solidFill>
                  <a:srgbClr val="3565F5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图灵完备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的编程语言（Solidity）和相应的运行环境（EVM）。</a:t>
            </a:r>
          </a:p>
          <a:p>
            <a:pPr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以太坊的智能合约是存在区块链上、可以被触发执行的一段程序代码，这些代码实现了某种预定的规则，是存在于以太坊执行环境中的“自治代理”。</a:t>
            </a:r>
          </a:p>
          <a:p>
            <a:pPr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endParaRPr kumimoji="0" lang="zh-CN" altLang="zh-CN" sz="1400" b="0" i="0" u="none" strike="noStrike" cap="none" normalizeH="0" baseline="0" dirty="0" smtClean="0">
              <a:ln>
                <a:noFill/>
              </a:ln>
              <a:solidFill>
                <a:srgbClr val="333333"/>
              </a:solidFill>
              <a:effectLst/>
              <a:latin typeface="微软雅黑" panose="020B0503020204020204" charset="-122"/>
              <a:ea typeface="微软雅黑" panose="020B0503020204020204" charset="-122"/>
              <a:cs typeface="Open Sans" panose="020B0606030504020204" pitchFamily="34" charset="0"/>
            </a:endParaRPr>
          </a:p>
          <a:p>
            <a:pPr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15FEB"/>
              </a:buClr>
              <a:buSzTx/>
              <a:buFont typeface="Wingdings" panose="05000000000000000000" pitchFamily="2" charset="2"/>
              <a:buChar char="u"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任何人都可以在以太坊区块链上开发智能合约，这些智能合约的代码是存在于以太坊的账户中的，这类存有代码的账户叫合约账户。对应地，由密钥控制的账户可称为外部账户。</a:t>
            </a:r>
          </a:p>
          <a:p>
            <a:pPr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15FEB"/>
              </a:buClr>
              <a:buSzTx/>
              <a:buFont typeface="Wingdings" panose="05000000000000000000" pitchFamily="2" charset="2"/>
              <a:buChar char="u"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以太坊的智能合约程序，是在以太坊虚拟机（Ethereum Virtual Machine,EVM）上运行的。</a:t>
            </a:r>
          </a:p>
          <a:p>
            <a:pPr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rgbClr val="415FEB"/>
              </a:buClr>
              <a:buSzTx/>
              <a:buFont typeface="Wingdings" panose="05000000000000000000" pitchFamily="2" charset="2"/>
              <a:buChar char="u"/>
            </a:pPr>
            <a:r>
              <a: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 </a:t>
            </a:r>
            <a:r>
              <a:rPr kumimoji="0" lang="zh-CN" altLang="zh-CN" sz="1400" b="0" i="0" u="none" strike="noStrike" cap="none" normalizeH="0" baseline="0" dirty="0" smtClean="0">
                <a:ln>
                  <a:noFill/>
                </a:ln>
                <a:solidFill>
                  <a:srgbClr val="333333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Open Sans" panose="020B0606030504020204" pitchFamily="34" charset="0"/>
              </a:rPr>
              <a:t>合约账户不能自己启动运行自己的智能合约。要运行一个智能合约，需要由外部账户对合约账户发起交易，从而启动其中的代码的执行。</a:t>
            </a:r>
          </a:p>
        </p:txBody>
      </p:sp>
      <p:pic>
        <p:nvPicPr>
          <p:cNvPr id="5" name="图片 4" descr="LG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组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810"/>
            <a:ext cx="1219200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53200" y="1071880"/>
            <a:ext cx="4281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   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以太坊的共识机制</a:t>
            </a:r>
          </a:p>
        </p:txBody>
      </p:sp>
      <p:sp>
        <p:nvSpPr>
          <p:cNvPr id="17" name="矩形 16"/>
          <p:cNvSpPr/>
          <p:nvPr/>
        </p:nvSpPr>
        <p:spPr>
          <a:xfrm>
            <a:off x="941714" y="5707480"/>
            <a:ext cx="237236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1600" b="1" dirty="0" smtClean="0">
                <a:solidFill>
                  <a:srgbClr val="3565F5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PoW</a:t>
            </a:r>
            <a:r>
              <a:rPr lang="zh-CN" altLang="en-US" sz="1600" b="1" dirty="0" smtClean="0">
                <a:solidFill>
                  <a:srgbClr val="3565F5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逐步向</a:t>
            </a:r>
            <a:r>
              <a:rPr lang="en-US" altLang="zh-CN" sz="1600" b="1" dirty="0" smtClean="0">
                <a:solidFill>
                  <a:srgbClr val="3565F5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PoS</a:t>
            </a:r>
            <a:r>
              <a:rPr lang="zh-CN" altLang="en-US" sz="1600" b="1" dirty="0" smtClean="0">
                <a:solidFill>
                  <a:srgbClr val="3565F5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算法过渡</a:t>
            </a:r>
          </a:p>
        </p:txBody>
      </p:sp>
      <p:sp>
        <p:nvSpPr>
          <p:cNvPr id="23" name="Rectangle 1"/>
          <p:cNvSpPr>
            <a:spLocks noChangeArrowheads="1"/>
          </p:cNvSpPr>
          <p:nvPr/>
        </p:nvSpPr>
        <p:spPr bwMode="auto">
          <a:xfrm>
            <a:off x="8574006" y="4377373"/>
            <a:ext cx="3329940" cy="2183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1200" dirty="0">
                <a:latin typeface="微软雅黑" panose="020B0503020204020204" charset="-122"/>
                <a:ea typeface="微软雅黑" panose="020B0503020204020204" charset="-122"/>
              </a:rPr>
              <a:t>以太坊应用了</a:t>
            </a:r>
            <a:r>
              <a:rPr sz="1200" dirty="0">
                <a:latin typeface="微软雅黑" panose="020B0503020204020204" charset="-122"/>
                <a:ea typeface="微软雅黑" panose="020B0503020204020204" charset="-122"/>
              </a:rPr>
              <a:t>混合共识机制</a:t>
            </a:r>
            <a:r>
              <a:rPr lang="zh-CN" sz="1200" dirty="0">
                <a:latin typeface="微软雅黑" panose="020B0503020204020204" charset="-122"/>
                <a:ea typeface="微软雅黑" panose="020B0503020204020204" charset="-122"/>
              </a:rPr>
              <a:t>，将工作量证明(PoW)与权益证明(PoS)两大共识机制相结合，并最终将其共识机制切换至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</a:rPr>
              <a:t>PoS</a:t>
            </a:r>
            <a:r>
              <a:rPr lang="zh-CN" sz="1200" dirty="0">
                <a:latin typeface="微软雅黑" panose="020B0503020204020204" charset="-122"/>
                <a:ea typeface="微软雅黑" panose="020B0503020204020204" charset="-122"/>
              </a:rPr>
              <a:t>共识机制。</a:t>
            </a:r>
          </a:p>
          <a:p>
            <a:pPr marL="0" marR="0" lvl="0" indent="0" algn="just" defTabSz="914400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1200" dirty="0">
                <a:latin typeface="微软雅黑" panose="020B0503020204020204" charset="-122"/>
                <a:ea typeface="微软雅黑" panose="020B0503020204020204" charset="-122"/>
              </a:rPr>
              <a:t>PoW共识机制：矿工互相竞争验证区块链网络上的交易，并获得相应币的验证奖励。</a:t>
            </a:r>
          </a:p>
          <a:p>
            <a:pPr marL="0" marR="0" lvl="0" indent="0" algn="just" defTabSz="914400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Po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S</a:t>
            </a:r>
            <a:r>
              <a:rPr lang="zh-CN" sz="12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共识机制：</a:t>
            </a:r>
            <a:r>
              <a:rPr lang="zh-CN" sz="1200" dirty="0">
                <a:latin typeface="微软雅黑" panose="020B0503020204020204" charset="-122"/>
                <a:ea typeface="微软雅黑" panose="020B0503020204020204" charset="-122"/>
              </a:rPr>
              <a:t>根据钱包中所持有的币量来选择节点，持币量越多所获奖励也越高。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5773" y="2311787"/>
            <a:ext cx="1766405" cy="1766405"/>
          </a:xfrm>
          <a:prstGeom prst="rect">
            <a:avLst/>
          </a:prstGeom>
        </p:spPr>
      </p:pic>
      <p:sp>
        <p:nvSpPr>
          <p:cNvPr id="86" name="文本框 85"/>
          <p:cNvSpPr txBox="1"/>
          <p:nvPr/>
        </p:nvSpPr>
        <p:spPr>
          <a:xfrm>
            <a:off x="4127500" y="1678305"/>
            <a:ext cx="64573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——PoW+PoS</a:t>
            </a:r>
            <a:r>
              <a:rPr lang="zh-CN" altLang="en-US" sz="200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算法</a:t>
            </a:r>
          </a:p>
        </p:txBody>
      </p:sp>
      <p:grpSp>
        <p:nvGrpSpPr>
          <p:cNvPr id="67" name="组合 66"/>
          <p:cNvGrpSpPr/>
          <p:nvPr/>
        </p:nvGrpSpPr>
        <p:grpSpPr>
          <a:xfrm>
            <a:off x="466090" y="2025650"/>
            <a:ext cx="7748270" cy="4711065"/>
            <a:chOff x="734" y="2854"/>
            <a:chExt cx="12202" cy="7419"/>
          </a:xfrm>
        </p:grpSpPr>
        <p:sp>
          <p:nvSpPr>
            <p:cNvPr id="7" name="矩形 6"/>
            <p:cNvSpPr/>
            <p:nvPr/>
          </p:nvSpPr>
          <p:spPr>
            <a:xfrm>
              <a:off x="4171" y="3307"/>
              <a:ext cx="2002" cy="58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latin typeface="微软雅黑" panose="020B0503020204020204" charset="-122"/>
                  <a:ea typeface="微软雅黑" panose="020B0503020204020204" charset="-122"/>
                </a:rPr>
                <a:t>组装数据到区块</a:t>
              </a: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8628" y="9364"/>
              <a:ext cx="52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否</a:t>
              </a: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608" y="2854"/>
              <a:ext cx="4014" cy="1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包含有：父区块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hash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、当前时间戳、区块号、要打包的交易列表数据、要打包的叔块列表数据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...</a:t>
              </a:r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734" y="3305"/>
              <a:ext cx="2503" cy="588"/>
            </a:xfrm>
            <a:prstGeom prst="roundRect">
              <a:avLst/>
            </a:prstGeom>
            <a:solidFill>
              <a:srgbClr val="3565F5">
                <a:alpha val="77000"/>
              </a:srgbClr>
            </a:solidFill>
            <a:ln w="0">
              <a:solidFill>
                <a:srgbClr val="3565F5">
                  <a:alpha val="60000"/>
                </a:srgbClr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zh-CN" altLang="en-US" sz="1400" b="1" dirty="0" smtClean="0">
                  <a:solidFill>
                    <a:schemeClr val="bg1"/>
                  </a:solidFill>
                  <a:latin typeface="微软雅黑" panose="020B0503020204020204" charset="-122"/>
                  <a:ea typeface="微软雅黑" panose="020B0503020204020204" charset="-122"/>
                </a:rPr>
                <a:t>区块被生成</a:t>
              </a:r>
            </a:p>
          </p:txBody>
        </p:sp>
        <p:cxnSp>
          <p:nvCxnSpPr>
            <p:cNvPr id="65" name="直接箭头连接符 64"/>
            <p:cNvCxnSpPr>
              <a:stCxn id="62" idx="3"/>
            </p:cNvCxnSpPr>
            <p:nvPr/>
          </p:nvCxnSpPr>
          <p:spPr>
            <a:xfrm flipV="1">
              <a:off x="3236" y="3579"/>
              <a:ext cx="919" cy="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/>
            <p:cNvSpPr/>
            <p:nvPr/>
          </p:nvSpPr>
          <p:spPr>
            <a:xfrm>
              <a:off x="10930" y="3307"/>
              <a:ext cx="2002" cy="58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latin typeface="微软雅黑" panose="020B0503020204020204" charset="-122"/>
                  <a:ea typeface="微软雅黑" panose="020B0503020204020204" charset="-122"/>
                </a:rPr>
                <a:t>进行共识算法</a:t>
              </a:r>
              <a:r>
                <a:rPr lang="en-US" altLang="zh-CN" sz="1050" dirty="0" smtClean="0">
                  <a:latin typeface="微软雅黑" panose="020B0503020204020204" charset="-122"/>
                  <a:ea typeface="微软雅黑" panose="020B0503020204020204" charset="-122"/>
                </a:rPr>
                <a:t>PoW</a:t>
              </a:r>
              <a:r>
                <a:rPr lang="zh-CN" altLang="en-US" sz="1050" dirty="0" smtClean="0">
                  <a:latin typeface="微软雅黑" panose="020B0503020204020204" charset="-122"/>
                  <a:ea typeface="微软雅黑" panose="020B0503020204020204" charset="-122"/>
                </a:rPr>
                <a:t>挖矿</a:t>
              </a:r>
            </a:p>
          </p:txBody>
        </p:sp>
        <p:cxnSp>
          <p:nvCxnSpPr>
            <p:cNvPr id="15" name="直接箭头连接符 14"/>
            <p:cNvCxnSpPr>
              <a:stCxn id="7" idx="3"/>
              <a:endCxn id="13" idx="1"/>
            </p:cNvCxnSpPr>
            <p:nvPr/>
          </p:nvCxnSpPr>
          <p:spPr>
            <a:xfrm>
              <a:off x="6173" y="3601"/>
              <a:ext cx="475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矩形 24"/>
            <p:cNvSpPr/>
            <p:nvPr/>
          </p:nvSpPr>
          <p:spPr>
            <a:xfrm>
              <a:off x="10934" y="4594"/>
              <a:ext cx="2002" cy="58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latin typeface="微软雅黑" panose="020B0503020204020204" charset="-122"/>
                  <a:ea typeface="微软雅黑" panose="020B0503020204020204" charset="-122"/>
                </a:rPr>
                <a:t>算出目标</a:t>
              </a:r>
              <a:r>
                <a:rPr lang="en-US" altLang="zh-CN" sz="1050" dirty="0" smtClean="0">
                  <a:latin typeface="微软雅黑" panose="020B0503020204020204" charset="-122"/>
                  <a:ea typeface="微软雅黑" panose="020B0503020204020204" charset="-122"/>
                </a:rPr>
                <a:t>Nonce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7465" y="4580"/>
              <a:ext cx="2002" cy="58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latin typeface="微软雅黑" panose="020B0503020204020204" charset="-122"/>
                  <a:ea typeface="微软雅黑" panose="020B0503020204020204" charset="-122"/>
                </a:rPr>
                <a:t>进一步组装数据</a:t>
              </a:r>
            </a:p>
          </p:txBody>
        </p:sp>
        <p:sp>
          <p:nvSpPr>
            <p:cNvPr id="27" name="矩形 26"/>
            <p:cNvSpPr/>
            <p:nvPr/>
          </p:nvSpPr>
          <p:spPr>
            <a:xfrm>
              <a:off x="1007" y="4593"/>
              <a:ext cx="2002" cy="58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latin typeface="微软雅黑" panose="020B0503020204020204" charset="-122"/>
                  <a:ea typeface="微软雅黑" panose="020B0503020204020204" charset="-122"/>
                </a:rPr>
                <a:t>广播区块（出块）</a:t>
              </a:r>
            </a:p>
          </p:txBody>
        </p:sp>
        <p:sp>
          <p:nvSpPr>
            <p:cNvPr id="28" name="矩形 27"/>
            <p:cNvSpPr/>
            <p:nvPr/>
          </p:nvSpPr>
          <p:spPr>
            <a:xfrm>
              <a:off x="1007" y="6270"/>
              <a:ext cx="2002" cy="58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latin typeface="微软雅黑" panose="020B0503020204020204" charset="-122"/>
                  <a:ea typeface="微软雅黑" panose="020B0503020204020204" charset="-122"/>
                </a:rPr>
                <a:t>其它节点进行验证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4155" y="6269"/>
              <a:ext cx="2002" cy="58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latin typeface="微软雅黑" panose="020B0503020204020204" charset="-122"/>
                  <a:ea typeface="微软雅黑" panose="020B0503020204020204" charset="-122"/>
                </a:rPr>
                <a:t>验证通过上链</a:t>
              </a:r>
            </a:p>
          </p:txBody>
        </p:sp>
        <p:sp>
          <p:nvSpPr>
            <p:cNvPr id="30" name="流程图: 决策 29"/>
            <p:cNvSpPr/>
            <p:nvPr/>
          </p:nvSpPr>
          <p:spPr>
            <a:xfrm>
              <a:off x="7159" y="5908"/>
              <a:ext cx="2938" cy="1317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latin typeface="微软雅黑" panose="020B0503020204020204" charset="-122"/>
                  <a:ea typeface="微软雅黑" panose="020B0503020204020204" charset="-122"/>
                </a:rPr>
                <a:t>达到不可逆的高度确认数？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10930" y="6268"/>
              <a:ext cx="1998" cy="588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solidFill>
                <a:schemeClr val="bg1">
                  <a:lumMod val="65000"/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该区块为主链块</a:t>
              </a:r>
              <a:endParaRPr lang="en-US" altLang="zh-CN" sz="1400" b="1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  <p:sp>
          <p:nvSpPr>
            <p:cNvPr id="33" name="矩形 32"/>
            <p:cNvSpPr/>
            <p:nvPr/>
          </p:nvSpPr>
          <p:spPr>
            <a:xfrm>
              <a:off x="10930" y="6273"/>
              <a:ext cx="1998" cy="588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solidFill>
                <a:schemeClr val="bg1">
                  <a:lumMod val="65000"/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该区块为主链块</a:t>
              </a:r>
              <a:endParaRPr lang="en-US" altLang="zh-CN" sz="1400" b="1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0930" y="8230"/>
              <a:ext cx="1998" cy="588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solidFill>
                <a:schemeClr val="bg1">
                  <a:lumMod val="65000"/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叔块</a:t>
              </a:r>
            </a:p>
          </p:txBody>
        </p:sp>
        <p:sp>
          <p:nvSpPr>
            <p:cNvPr id="36" name="矩形 35"/>
            <p:cNvSpPr/>
            <p:nvPr/>
          </p:nvSpPr>
          <p:spPr>
            <a:xfrm>
              <a:off x="10930" y="9685"/>
              <a:ext cx="1998" cy="588"/>
            </a:xfrm>
            <a:prstGeom prst="rect">
              <a:avLst/>
            </a:prstGeom>
            <a:solidFill>
              <a:schemeClr val="bg1">
                <a:lumMod val="65000"/>
                <a:alpha val="77000"/>
              </a:schemeClr>
            </a:solidFill>
            <a:ln>
              <a:solidFill>
                <a:schemeClr val="bg1">
                  <a:lumMod val="65000"/>
                  <a:alpha val="59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latin typeface="微软雅黑" panose="020B0503020204020204" charset="-122"/>
                  <a:ea typeface="微软雅黑" panose="020B0503020204020204" charset="-122"/>
                  <a:sym typeface="+mn-ea"/>
                </a:rPr>
                <a:t>废块</a:t>
              </a:r>
              <a:endParaRPr lang="en-US" altLang="zh-CN" sz="1400" b="1" dirty="0" smtClean="0">
                <a:solidFill>
                  <a:schemeClr val="bg1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endParaRPr>
            </a:p>
          </p:txBody>
        </p:sp>
        <p:sp>
          <p:nvSpPr>
            <p:cNvPr id="40" name="流程图: 决策 39"/>
            <p:cNvSpPr/>
            <p:nvPr/>
          </p:nvSpPr>
          <p:spPr>
            <a:xfrm>
              <a:off x="7146" y="7866"/>
              <a:ext cx="2938" cy="1317"/>
            </a:xfrm>
            <a:prstGeom prst="flowChartDecision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50" dirty="0" smtClean="0">
                  <a:latin typeface="微软雅黑" panose="020B0503020204020204" charset="-122"/>
                  <a:ea typeface="微软雅黑" panose="020B0503020204020204" charset="-122"/>
                </a:rPr>
                <a:t>被判为叔块</a:t>
              </a:r>
            </a:p>
          </p:txBody>
        </p:sp>
        <p:cxnSp>
          <p:nvCxnSpPr>
            <p:cNvPr id="44" name="直接箭头连接符 43"/>
            <p:cNvCxnSpPr>
              <a:stCxn id="13" idx="2"/>
              <a:endCxn id="25" idx="0"/>
            </p:cNvCxnSpPr>
            <p:nvPr/>
          </p:nvCxnSpPr>
          <p:spPr>
            <a:xfrm>
              <a:off x="11931" y="3895"/>
              <a:ext cx="4" cy="69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/>
            <p:cNvCxnSpPr>
              <a:stCxn id="25" idx="1"/>
              <a:endCxn id="26" idx="3"/>
            </p:cNvCxnSpPr>
            <p:nvPr/>
          </p:nvCxnSpPr>
          <p:spPr>
            <a:xfrm flipH="1" flipV="1">
              <a:off x="9467" y="4874"/>
              <a:ext cx="1467" cy="1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/>
            <p:cNvCxnSpPr>
              <a:stCxn id="26" idx="1"/>
              <a:endCxn id="27" idx="3"/>
            </p:cNvCxnSpPr>
            <p:nvPr/>
          </p:nvCxnSpPr>
          <p:spPr>
            <a:xfrm flipH="1">
              <a:off x="3009" y="4874"/>
              <a:ext cx="4456" cy="1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27" idx="2"/>
              <a:endCxn id="28" idx="0"/>
            </p:cNvCxnSpPr>
            <p:nvPr/>
          </p:nvCxnSpPr>
          <p:spPr>
            <a:xfrm>
              <a:off x="2008" y="5181"/>
              <a:ext cx="0" cy="108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28" idx="3"/>
              <a:endCxn id="29" idx="1"/>
            </p:cNvCxnSpPr>
            <p:nvPr/>
          </p:nvCxnSpPr>
          <p:spPr>
            <a:xfrm flipV="1">
              <a:off x="3009" y="6563"/>
              <a:ext cx="114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>
              <a:stCxn id="29" idx="3"/>
            </p:cNvCxnSpPr>
            <p:nvPr/>
          </p:nvCxnSpPr>
          <p:spPr>
            <a:xfrm flipV="1">
              <a:off x="6157" y="6556"/>
              <a:ext cx="1085" cy="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30" idx="3"/>
              <a:endCxn id="33" idx="1"/>
            </p:cNvCxnSpPr>
            <p:nvPr/>
          </p:nvCxnSpPr>
          <p:spPr>
            <a:xfrm>
              <a:off x="10097" y="6567"/>
              <a:ext cx="83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30" idx="2"/>
              <a:endCxn id="40" idx="0"/>
            </p:cNvCxnSpPr>
            <p:nvPr/>
          </p:nvCxnSpPr>
          <p:spPr>
            <a:xfrm flipH="1">
              <a:off x="8615" y="7225"/>
              <a:ext cx="13" cy="64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>
              <a:stCxn id="40" idx="3"/>
              <a:endCxn id="35" idx="1"/>
            </p:cNvCxnSpPr>
            <p:nvPr/>
          </p:nvCxnSpPr>
          <p:spPr>
            <a:xfrm flipV="1">
              <a:off x="10084" y="8524"/>
              <a:ext cx="846" cy="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肘形连接符 56"/>
            <p:cNvCxnSpPr>
              <a:stCxn id="40" idx="2"/>
              <a:endCxn id="36" idx="1"/>
            </p:cNvCxnSpPr>
            <p:nvPr/>
          </p:nvCxnSpPr>
          <p:spPr>
            <a:xfrm rot="5400000" flipV="1">
              <a:off x="9374" y="8423"/>
              <a:ext cx="796" cy="2315"/>
            </a:xfrm>
            <a:prstGeom prst="bentConnector2">
              <a:avLst/>
            </a:prstGeom>
            <a:ln w="19050">
              <a:solidFill>
                <a:schemeClr val="tx1"/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10205" y="8048"/>
              <a:ext cx="52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是</a:t>
              </a:r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0185" y="6010"/>
              <a:ext cx="52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是</a:t>
              </a: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8652" y="7293"/>
              <a:ext cx="521" cy="4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rPr>
                <a:t>否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3619" y="4373"/>
              <a:ext cx="4014" cy="4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包含有：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Nonce</a:t>
              </a:r>
              <a:r>
                <a:rPr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值、难度值</a:t>
              </a:r>
              <a:r>
                <a:rPr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imes New Roman" panose="02020603050405020304" charset="0"/>
                  <a:ea typeface="微软雅黑" panose="020B0503020204020204" charset="-122"/>
                  <a:cs typeface="Times New Roman" panose="02020603050405020304" charset="0"/>
                </a:rPr>
                <a:t>...</a:t>
              </a:r>
            </a:p>
          </p:txBody>
        </p:sp>
      </p:grpSp>
      <p:pic>
        <p:nvPicPr>
          <p:cNvPr id="3" name="图片 2" descr="LG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组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med" len="med"/>
          </a:ln>
        </p:spPr>
      </p:pic>
      <p:sp>
        <p:nvSpPr>
          <p:cNvPr id="6" name="文本框 5"/>
          <p:cNvSpPr txBox="1"/>
          <p:nvPr/>
        </p:nvSpPr>
        <p:spPr>
          <a:xfrm>
            <a:off x="7299960" y="1071880"/>
            <a:ext cx="4281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 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以太坊的硬分叉</a:t>
            </a:r>
          </a:p>
        </p:txBody>
      </p:sp>
      <p:sp>
        <p:nvSpPr>
          <p:cNvPr id="17" name="矩形 16"/>
          <p:cNvSpPr/>
          <p:nvPr/>
        </p:nvSpPr>
        <p:spPr>
          <a:xfrm>
            <a:off x="3470910" y="1747520"/>
            <a:ext cx="7602220" cy="15684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>
              <a:lnSpc>
                <a:spcPct val="200000"/>
              </a:lnSpc>
              <a:buClr>
                <a:srgbClr val="3B71F9"/>
              </a:buClr>
              <a:buFont typeface="Wingdings" panose="05000000000000000000" charset="0"/>
              <a:buNone/>
            </a:pPr>
            <a:r>
              <a:rPr lang="zh-CN" altLang="en-US" sz="1200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由于智能合约缺陷，The</a:t>
            </a:r>
            <a:r>
              <a:rPr lang="en-US" altLang="zh-CN" sz="1200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sz="1200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D</a:t>
            </a:r>
            <a:r>
              <a:rPr lang="en-US" altLang="zh-CN" sz="1200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AO</a:t>
            </a:r>
            <a:r>
              <a:rPr lang="zh-CN" altLang="en-US" sz="1200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被攻击，以太坊实施硬分叉将被盗的以太币找回（转移至新地址），形成两条链，一条为原链（ETC），一条为新的分叉链（ETH），各自代表不同的社区共识以及价值观。</a:t>
            </a:r>
          </a:p>
          <a:p>
            <a:pPr marL="171450" indent="-171450" algn="just">
              <a:lnSpc>
                <a:spcPct val="200000"/>
              </a:lnSpc>
              <a:buClr>
                <a:srgbClr val="3B71F9"/>
              </a:buClr>
              <a:buFont typeface="Wingdings" panose="05000000000000000000" charset="0"/>
              <a:buChar char="u"/>
            </a:pPr>
            <a:r>
              <a:rPr lang="zh-CN" altLang="en-US" sz="1200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第</a:t>
            </a:r>
            <a:r>
              <a:rPr lang="en-US" altLang="zh-CN" sz="1200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192</a:t>
            </a:r>
            <a:r>
              <a:rPr lang="zh-CN" altLang="en-US" sz="1200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万个区块</a:t>
            </a:r>
            <a:r>
              <a:rPr lang="zh-CN" altLang="en-US" sz="12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转</a:t>
            </a:r>
            <a:r>
              <a:rPr lang="zh-CN" altLang="en-US" sz="1200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走</a:t>
            </a:r>
            <a:r>
              <a:rPr lang="en-US" altLang="zh-CN" sz="1200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The DAO</a:t>
            </a:r>
            <a:r>
              <a:rPr lang="zh-CN" altLang="en-US" sz="1200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中的黑客基金，更新</a:t>
            </a:r>
            <a:r>
              <a:rPr lang="zh-CN" altLang="en-US" sz="12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软件矿工允许这个行为</a:t>
            </a:r>
            <a:r>
              <a:rPr lang="zh-CN" altLang="en-US" sz="1200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。</a:t>
            </a:r>
            <a:endParaRPr lang="en-US" altLang="zh-CN" sz="1200" dirty="0" smtClean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  <a:p>
            <a:pPr indent="0" algn="just">
              <a:lnSpc>
                <a:spcPct val="200000"/>
              </a:lnSpc>
              <a:buClr>
                <a:srgbClr val="3B71F9"/>
              </a:buClr>
              <a:buFont typeface="Wingdings" panose="05000000000000000000" pitchFamily="2" charset="2"/>
              <a:buChar char="u"/>
            </a:pPr>
            <a:r>
              <a:rPr lang="en-US" altLang="zh-CN" sz="1200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 </a:t>
            </a:r>
            <a:r>
              <a:rPr lang="zh-CN" altLang="en-US" sz="1200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没有</a:t>
            </a:r>
            <a:r>
              <a:rPr lang="zh-CN" altLang="en-US" sz="12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更新软件矿工，不</a:t>
            </a:r>
            <a:r>
              <a:rPr lang="zh-CN" altLang="en-US" sz="1200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同意第</a:t>
            </a:r>
            <a:r>
              <a:rPr lang="en-US" altLang="zh-CN" sz="1200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192</a:t>
            </a:r>
            <a:r>
              <a:rPr lang="zh-CN" altLang="en-US" sz="12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万个区块</a:t>
            </a:r>
            <a:r>
              <a:rPr lang="zh-CN" altLang="en-US" sz="1200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进行的</a:t>
            </a:r>
            <a:r>
              <a:rPr lang="zh-CN" altLang="en-US" sz="12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转账，</a:t>
            </a:r>
            <a:r>
              <a:rPr lang="zh-CN" altLang="en-US" sz="1200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认为此区块</a:t>
            </a:r>
            <a:r>
              <a:rPr lang="zh-CN" altLang="en-US" sz="1200" dirty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非法，导致此区块后面所有区块</a:t>
            </a:r>
            <a:r>
              <a:rPr lang="zh-CN" altLang="en-US" sz="1200" dirty="0" smtClean="0"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</a:rPr>
              <a:t>非法。</a:t>
            </a:r>
            <a:endParaRPr lang="en-US" altLang="zh-CN" sz="1200" dirty="0" smtClean="0"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699770" y="2279650"/>
            <a:ext cx="10664190" cy="4278630"/>
            <a:chOff x="1234" y="3590"/>
            <a:chExt cx="16794" cy="6738"/>
          </a:xfrm>
        </p:grpSpPr>
        <p:sp>
          <p:nvSpPr>
            <p:cNvPr id="25" name="矩形 24"/>
            <p:cNvSpPr/>
            <p:nvPr/>
          </p:nvSpPr>
          <p:spPr>
            <a:xfrm>
              <a:off x="2537" y="3590"/>
              <a:ext cx="1220" cy="1048"/>
            </a:xfrm>
            <a:prstGeom prst="rect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234" y="3855"/>
              <a:ext cx="1247" cy="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新矿工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2537" y="4966"/>
              <a:ext cx="1220" cy="1048"/>
            </a:xfrm>
            <a:prstGeom prst="rect">
              <a:avLst/>
            </a:prstGeom>
            <a:solidFill>
              <a:srgbClr val="415FEB"/>
            </a:solidFill>
            <a:ln>
              <a:solidFill>
                <a:srgbClr val="415F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1234" y="5231"/>
              <a:ext cx="1247" cy="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旧</a:t>
              </a: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矿工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3342" y="6772"/>
              <a:ext cx="1220" cy="1048"/>
            </a:xfrm>
            <a:prstGeom prst="rect">
              <a:avLst/>
            </a:prstGeom>
            <a:noFill/>
            <a:ln w="28575">
              <a:solidFill>
                <a:srgbClr val="415F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628" y="6772"/>
              <a:ext cx="1220" cy="1048"/>
            </a:xfrm>
            <a:prstGeom prst="rect">
              <a:avLst/>
            </a:prstGeom>
            <a:noFill/>
            <a:ln w="28575">
              <a:solidFill>
                <a:srgbClr val="415FE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7917" y="6768"/>
              <a:ext cx="1220" cy="1048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9137" y="6768"/>
              <a:ext cx="2288" cy="1048"/>
              <a:chOff x="4283834" y="2702853"/>
              <a:chExt cx="1080254" cy="504056"/>
            </a:xfrm>
          </p:grpSpPr>
          <p:sp>
            <p:nvSpPr>
              <p:cNvPr id="37" name="矩形 36"/>
              <p:cNvSpPr/>
              <p:nvPr/>
            </p:nvSpPr>
            <p:spPr>
              <a:xfrm>
                <a:off x="4788024" y="2702853"/>
                <a:ext cx="576064" cy="50405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  <a:headEnd type="none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5" name="直接箭头连接符 44"/>
              <p:cNvCxnSpPr>
                <a:stCxn id="37" idx="1"/>
                <a:endCxn id="36" idx="3"/>
              </p:cNvCxnSpPr>
              <p:nvPr/>
            </p:nvCxnSpPr>
            <p:spPr>
              <a:xfrm flipH="1" flipV="1">
                <a:off x="4283834" y="2950436"/>
                <a:ext cx="504190" cy="4445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11425" y="6768"/>
              <a:ext cx="2288" cy="1048"/>
              <a:chOff x="5363954" y="2702853"/>
              <a:chExt cx="1080254" cy="504056"/>
            </a:xfrm>
          </p:grpSpPr>
          <p:sp>
            <p:nvSpPr>
              <p:cNvPr id="38" name="矩形 37"/>
              <p:cNvSpPr/>
              <p:nvPr/>
            </p:nvSpPr>
            <p:spPr>
              <a:xfrm>
                <a:off x="5868144" y="2702853"/>
                <a:ext cx="576064" cy="504056"/>
              </a:xfrm>
              <a:prstGeom prst="rect">
                <a:avLst/>
              </a:prstGeom>
              <a:solidFill>
                <a:srgbClr val="92D050"/>
              </a:solidFill>
              <a:ln>
                <a:solidFill>
                  <a:srgbClr val="92D050"/>
                </a:solidFill>
                <a:headEnd type="none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cxnSp>
            <p:nvCxnSpPr>
              <p:cNvPr id="46" name="直接箭头连接符 45"/>
              <p:cNvCxnSpPr>
                <a:stCxn id="38" idx="1"/>
                <a:endCxn id="37" idx="3"/>
              </p:cNvCxnSpPr>
              <p:nvPr/>
            </p:nvCxnSpPr>
            <p:spPr>
              <a:xfrm flipH="1" flipV="1">
                <a:off x="5363954" y="2950436"/>
                <a:ext cx="504190" cy="4445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矩形 39"/>
            <p:cNvSpPr/>
            <p:nvPr/>
          </p:nvSpPr>
          <p:spPr>
            <a:xfrm>
              <a:off x="10205" y="8578"/>
              <a:ext cx="1220" cy="1048"/>
            </a:xfrm>
            <a:prstGeom prst="rect">
              <a:avLst/>
            </a:prstGeom>
            <a:solidFill>
              <a:srgbClr val="415FEB"/>
            </a:solidFill>
            <a:ln>
              <a:solidFill>
                <a:srgbClr val="415FEB"/>
              </a:solidFill>
              <a:headEnd type="none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6848" y="7296"/>
              <a:ext cx="2289" cy="2329"/>
              <a:chOff x="3203151" y="2951902"/>
              <a:chExt cx="1080817" cy="1120708"/>
            </a:xfrm>
          </p:grpSpPr>
          <p:sp>
            <p:nvSpPr>
              <p:cNvPr id="39" name="矩形 38"/>
              <p:cNvSpPr/>
              <p:nvPr/>
            </p:nvSpPr>
            <p:spPr>
              <a:xfrm>
                <a:off x="3707904" y="3568554"/>
                <a:ext cx="576064" cy="504056"/>
              </a:xfrm>
              <a:prstGeom prst="rect">
                <a:avLst/>
              </a:prstGeom>
              <a:solidFill>
                <a:srgbClr val="415FEB"/>
              </a:solidFill>
              <a:ln>
                <a:solidFill>
                  <a:srgbClr val="415FEB"/>
                </a:solidFill>
                <a:headEnd type="none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1" name="直接箭头连接符 50"/>
              <p:cNvCxnSpPr>
                <a:stCxn id="39" idx="1"/>
                <a:endCxn id="35" idx="3"/>
              </p:cNvCxnSpPr>
              <p:nvPr/>
            </p:nvCxnSpPr>
            <p:spPr>
              <a:xfrm flipH="1" flipV="1">
                <a:off x="3203151" y="2951902"/>
                <a:ext cx="504753" cy="869161"/>
              </a:xfrm>
              <a:prstGeom prst="straightConnector1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  <a:headEnd type="none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7674" y="5404"/>
              <a:ext cx="2256" cy="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第</a:t>
              </a:r>
              <a:r>
                <a:rPr lang="en-US" altLang="zh-CN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192</a:t>
              </a: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万个区块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8763" y="9930"/>
              <a:ext cx="4098" cy="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认为</a:t>
              </a: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下面的这条链是合法链。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3713" y="6768"/>
              <a:ext cx="2288" cy="1048"/>
              <a:chOff x="6948264" y="2158936"/>
              <a:chExt cx="1080120" cy="504056"/>
            </a:xfrm>
          </p:grpSpPr>
          <p:sp>
            <p:nvSpPr>
              <p:cNvPr id="55" name="矩形 54"/>
              <p:cNvSpPr/>
              <p:nvPr/>
            </p:nvSpPr>
            <p:spPr>
              <a:xfrm>
                <a:off x="7452320" y="2158936"/>
                <a:ext cx="576064" cy="50405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  <a:prstDash val="dash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" name="直接箭头连接符 55"/>
              <p:cNvCxnSpPr>
                <a:stCxn id="55" idx="1"/>
              </p:cNvCxnSpPr>
              <p:nvPr/>
            </p:nvCxnSpPr>
            <p:spPr>
              <a:xfrm flipH="1">
                <a:off x="6948264" y="2410964"/>
                <a:ext cx="504056" cy="0"/>
              </a:xfrm>
              <a:prstGeom prst="straightConnector1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下箭头 56"/>
            <p:cNvSpPr/>
            <p:nvPr/>
          </p:nvSpPr>
          <p:spPr>
            <a:xfrm>
              <a:off x="8223" y="5964"/>
              <a:ext cx="611" cy="600"/>
            </a:xfrm>
            <a:prstGeom prst="down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9887" y="6114"/>
              <a:ext cx="2387" cy="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新矿工挖出区块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sp>
          <p:nvSpPr>
            <p:cNvPr id="60" name="文本框 59"/>
            <p:cNvSpPr txBox="1"/>
            <p:nvPr/>
          </p:nvSpPr>
          <p:spPr>
            <a:xfrm>
              <a:off x="12176" y="6108"/>
              <a:ext cx="2387" cy="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1050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</a:rPr>
                <a:t>新矿工挖出区块</a:t>
              </a:r>
              <a:endParaRPr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</a:endParaRP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7351" y="6590"/>
              <a:ext cx="10677" cy="1426"/>
              <a:chOff x="3440471" y="2618958"/>
              <a:chExt cx="5040560" cy="686234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3440471" y="2618958"/>
                <a:ext cx="5040560" cy="686234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文本框 41"/>
              <p:cNvSpPr txBox="1"/>
              <p:nvPr/>
            </p:nvSpPr>
            <p:spPr>
              <a:xfrm>
                <a:off x="7802945" y="2836102"/>
                <a:ext cx="399468" cy="19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50" b="1" dirty="0" smtClean="0">
                    <a:solidFill>
                      <a:srgbClr val="3565F5"/>
                    </a:solidFill>
                    <a:latin typeface="+mn-lt"/>
                    <a:ea typeface="+mn-ea"/>
                  </a:rPr>
                  <a:t>ETH</a:t>
                </a:r>
              </a:p>
            </p:txBody>
          </p:sp>
        </p:grpSp>
        <p:grpSp>
          <p:nvGrpSpPr>
            <p:cNvPr id="4" name="组合 3"/>
            <p:cNvGrpSpPr/>
            <p:nvPr/>
          </p:nvGrpSpPr>
          <p:grpSpPr>
            <a:xfrm>
              <a:off x="7351" y="8409"/>
              <a:ext cx="10677" cy="1426"/>
              <a:chOff x="3440484" y="3477465"/>
              <a:chExt cx="5040560" cy="686234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3440484" y="3477465"/>
                <a:ext cx="5040560" cy="686234"/>
              </a:xfrm>
              <a:prstGeom prst="rect">
                <a:avLst/>
              </a:prstGeom>
              <a:noFill/>
              <a:ln w="19050" cmpd="sng">
                <a:solidFill>
                  <a:schemeClr val="accent1">
                    <a:shade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7802945" y="3752167"/>
                <a:ext cx="388248" cy="1915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altLang="zh-CN" sz="1050" b="1" dirty="0" smtClean="0">
                    <a:solidFill>
                      <a:srgbClr val="3565F5"/>
                    </a:solidFill>
                    <a:latin typeface="+mn-lt"/>
                    <a:ea typeface="+mn-ea"/>
                  </a:rPr>
                  <a:t>ETC</a:t>
                </a:r>
              </a:p>
            </p:txBody>
          </p:sp>
        </p:grpSp>
        <p:cxnSp>
          <p:nvCxnSpPr>
            <p:cNvPr id="11" name="直接箭头连接符 10"/>
            <p:cNvCxnSpPr>
              <a:stCxn id="36" idx="1"/>
              <a:endCxn id="35" idx="3"/>
            </p:cNvCxnSpPr>
            <p:nvPr/>
          </p:nvCxnSpPr>
          <p:spPr>
            <a:xfrm flipH="1">
              <a:off x="6848" y="7292"/>
              <a:ext cx="1069" cy="4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/>
            <p:cNvCxnSpPr>
              <a:stCxn id="35" idx="1"/>
              <a:endCxn id="34" idx="3"/>
            </p:cNvCxnSpPr>
            <p:nvPr/>
          </p:nvCxnSpPr>
          <p:spPr>
            <a:xfrm flipH="1">
              <a:off x="4562" y="7296"/>
              <a:ext cx="1066" cy="0"/>
            </a:xfrm>
            <a:prstGeom prst="straightConnector1">
              <a:avLst/>
            </a:prstGeom>
            <a:ln>
              <a:solidFill>
                <a:schemeClr val="tx1">
                  <a:lumMod val="65000"/>
                  <a:lumOff val="35000"/>
                </a:schemeClr>
              </a:solidFill>
              <a:headEnd type="none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直接箭头连接符 17"/>
          <p:cNvCxnSpPr/>
          <p:nvPr/>
        </p:nvCxnSpPr>
        <p:spPr>
          <a:xfrm flipH="1" flipV="1">
            <a:off x="5718175" y="5785331"/>
            <a:ext cx="678107" cy="586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 descr="LG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画板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3905" cy="685863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892290" y="1847215"/>
            <a:ext cx="3286760" cy="11068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zh-CN" altLang="en-US" sz="6000" b="1" spc="100">
                <a:solidFill>
                  <a:srgbClr val="415FEB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信链天下</a:t>
            </a:r>
          </a:p>
        </p:txBody>
      </p:sp>
      <p:pic>
        <p:nvPicPr>
          <p:cNvPr id="6" name="图片 5" descr="LG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80" y="467995"/>
            <a:ext cx="2588260" cy="57531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009765" y="3367405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>
                <a:solidFill>
                  <a:srgbClr val="3565F5"/>
                </a:solidFill>
                <a:latin typeface="微软雅黑" panose="020B0503020204020204" charset="-122"/>
                <a:ea typeface="微软雅黑" panose="020B0503020204020204" charset="-122"/>
              </a:rPr>
              <a:t>T</a:t>
            </a:r>
            <a:r>
              <a:rPr lang="en-US" altLang="zh-CN" sz="4800">
                <a:solidFill>
                  <a:srgbClr val="3565F5"/>
                </a:solidFill>
                <a:latin typeface="微软雅黑" panose="020B0503020204020204" charset="-122"/>
                <a:ea typeface="微软雅黑" panose="020B0503020204020204" charset="-122"/>
              </a:rPr>
              <a:t>HANKS</a:t>
            </a:r>
            <a:r>
              <a:rPr lang="zh-CN" altLang="en-US" sz="4800">
                <a:solidFill>
                  <a:srgbClr val="3565F5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800">
                <a:solidFill>
                  <a:srgbClr val="3565F5"/>
                </a:solidFill>
                <a:latin typeface="微软雅黑" panose="020B0503020204020204" charset="-122"/>
                <a:ea typeface="微软雅黑" panose="020B0503020204020204" charset="-122"/>
              </a:rPr>
              <a:t>FOR</a:t>
            </a:r>
            <a:r>
              <a:rPr lang="zh-CN" altLang="en-US" sz="4800">
                <a:solidFill>
                  <a:srgbClr val="3565F5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4800">
                <a:solidFill>
                  <a:srgbClr val="3565F5"/>
                </a:solidFill>
                <a:latin typeface="微软雅黑" panose="020B0503020204020204" charset="-122"/>
                <a:ea typeface="微软雅黑" panose="020B0503020204020204" charset="-122"/>
              </a:rPr>
              <a:t>WATCHING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组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89115" y="1071880"/>
            <a:ext cx="4281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从两个经典案例说起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89115" y="1655445"/>
            <a:ext cx="4281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    ——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津巴布韦货币贬值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381000" y="2515870"/>
            <a:ext cx="5242560" cy="328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津巴布韦一度是世界上通货膨胀率最高的国家。据官方数据统计，该国在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2008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7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月的通货膨胀率高达</a:t>
            </a:r>
            <a:r>
              <a:rPr lang="en-US" altLang="zh-CN" sz="1400" b="1" dirty="0">
                <a:solidFill>
                  <a:srgbClr val="3864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231000000%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，并于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2009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年冲至顶峰，迫使津巴布韦储备银行于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16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日发行了面值为</a:t>
            </a:r>
            <a:r>
              <a:rPr lang="en-US" altLang="zh-CN" sz="1400" b="1" dirty="0">
                <a:solidFill>
                  <a:srgbClr val="3864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100</a:t>
            </a:r>
            <a:r>
              <a:rPr lang="zh-CN" altLang="en-US" sz="1400" b="1" dirty="0">
                <a:solidFill>
                  <a:srgbClr val="3864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万亿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的津元纸币，创下人类历史的货币面值记录</a:t>
            </a:r>
            <a:r>
              <a:rPr 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  <a:p>
            <a:pPr algn="just">
              <a:lnSpc>
                <a:spcPct val="160000"/>
              </a:lnSpc>
            </a:pPr>
            <a:endParaRPr lang="zh-CN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>
              <a:lnSpc>
                <a:spcPct val="160000"/>
              </a:lnSpc>
            </a:pPr>
            <a:r>
              <a:rPr lang="en-US" altLang="zh-CN" b="1" dirty="0">
                <a:solidFill>
                  <a:srgbClr val="3864F7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 10</a:t>
            </a:r>
            <a:r>
              <a:rPr lang="zh-CN" altLang="en-US" b="1" dirty="0">
                <a:solidFill>
                  <a:srgbClr val="3864F7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万亿津元</a:t>
            </a:r>
            <a:r>
              <a:rPr lang="en-US" altLang="zh-CN" b="1" dirty="0">
                <a:solidFill>
                  <a:srgbClr val="3864F7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</a:t>
            </a:r>
            <a:r>
              <a:rPr lang="zh-CN" altLang="en-US" b="1" dirty="0">
                <a:solidFill>
                  <a:srgbClr val="3864F7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≈</a:t>
            </a:r>
            <a:r>
              <a:rPr lang="en-US" altLang="zh-CN" b="1" dirty="0">
                <a:solidFill>
                  <a:srgbClr val="3864F7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30</a:t>
            </a:r>
            <a:r>
              <a:rPr lang="zh-CN" altLang="en-US" b="1" dirty="0">
                <a:solidFill>
                  <a:srgbClr val="3864F7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美元</a:t>
            </a:r>
          </a:p>
          <a:p>
            <a:pPr algn="just">
              <a:lnSpc>
                <a:spcPct val="160000"/>
              </a:lnSpc>
            </a:pP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（按照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2009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年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月</a:t>
            </a:r>
            <a:r>
              <a:rPr lang="en-US" altLang="zh-CN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15</a:t>
            </a:r>
            <a:r>
              <a:rPr lang="zh-CN" alt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日自由市场的兑换价格）</a:t>
            </a:r>
          </a:p>
          <a:p>
            <a:pPr algn="just">
              <a:lnSpc>
                <a:spcPct val="160000"/>
              </a:lnSpc>
            </a:pPr>
            <a:r>
              <a:rPr lang="en-US" altLang="zh-CN" b="1" dirty="0">
                <a:solidFill>
                  <a:srgbClr val="3864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 </a:t>
            </a:r>
            <a:r>
              <a:rPr lang="zh-CN" altLang="en-US" b="1" dirty="0">
                <a:solidFill>
                  <a:srgbClr val="3864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津巴布韦人搭公交曾要带</a:t>
            </a:r>
            <a:r>
              <a:rPr lang="en-US" altLang="zh-CN" b="1" dirty="0">
                <a:solidFill>
                  <a:srgbClr val="3864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b="1" dirty="0">
                <a:solidFill>
                  <a:srgbClr val="3864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万亿</a:t>
            </a:r>
          </a:p>
          <a:p>
            <a:pPr algn="just">
              <a:lnSpc>
                <a:spcPct val="160000"/>
              </a:lnSpc>
            </a:pPr>
            <a:r>
              <a:rPr lang="zh-CN" altLang="en-US" b="1" dirty="0">
                <a:solidFill>
                  <a:srgbClr val="3864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3864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3864F7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购买个鸡蛋需要扛着一袋子钱</a:t>
            </a:r>
            <a:endParaRPr lang="zh-CN" altLang="en-US" sz="2400" b="1" dirty="0">
              <a:solidFill>
                <a:srgbClr val="3864F7"/>
              </a:solidFill>
              <a:latin typeface="Times New Roman" panose="02020603050405020304" charset="0"/>
              <a:ea typeface="微软雅黑" panose="020B0503020204020204" charset="-122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图片 2" descr="津巴布韦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8705" y="2812415"/>
            <a:ext cx="5762625" cy="28575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795895" y="6047740"/>
            <a:ext cx="2468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2400" b="1" dirty="0">
                <a:solidFill>
                  <a:srgbClr val="3864F7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  </a:t>
            </a:r>
            <a:r>
              <a:rPr lang="zh-CN" altLang="en-US" sz="2400" b="1" dirty="0">
                <a:solidFill>
                  <a:srgbClr val="3864F7"/>
                </a:solidFill>
                <a:latin typeface="Times New Roman" panose="02020603050405020304" charset="0"/>
                <a:ea typeface="微软雅黑" panose="020B0503020204020204" charset="-122"/>
                <a:cs typeface="Times New Roman" panose="02020603050405020304" charset="0"/>
                <a:sym typeface="+mn-ea"/>
              </a:rPr>
              <a:t>钱不值钱？？？</a:t>
            </a:r>
            <a:endParaRPr lang="zh-CN" altLang="en-US" sz="2400"/>
          </a:p>
        </p:txBody>
      </p:sp>
      <p:pic>
        <p:nvPicPr>
          <p:cNvPr id="9" name="图片 8" descr="LG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组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89115" y="1071880"/>
            <a:ext cx="4281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从两个经典案例说起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89115" y="1655445"/>
            <a:ext cx="4281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       ——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麦道夫世纪骗局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89000" y="2332990"/>
            <a:ext cx="5130165" cy="3953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</a:pPr>
            <a:r>
              <a:rPr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2008年12月，美国华尔街传奇人物、纳斯达克股票市场公司前董事会主席</a:t>
            </a:r>
            <a:r>
              <a:rPr sz="1400" b="1" dirty="0">
                <a:solidFill>
                  <a:srgbClr val="3864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伯纳德·麦道夫</a:t>
            </a:r>
            <a:r>
              <a:rPr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因涉嫌</a:t>
            </a:r>
            <a:r>
              <a:rPr sz="1400" b="1" dirty="0">
                <a:solidFill>
                  <a:srgbClr val="3864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证券欺诈</a:t>
            </a:r>
            <a:r>
              <a:rPr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遭警方逮捕，检察人员指控给投资者损失约</a:t>
            </a:r>
            <a:r>
              <a:rPr sz="1400" b="1" dirty="0">
                <a:solidFill>
                  <a:srgbClr val="3864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500亿美元</a:t>
            </a:r>
            <a:r>
              <a:rPr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  <a:p>
            <a:pPr algn="just">
              <a:lnSpc>
                <a:spcPct val="160000"/>
              </a:lnSpc>
            </a:pPr>
            <a:endParaRPr sz="1200" dirty="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 fontAlgn="auto">
              <a:lnSpc>
                <a:spcPct val="160000"/>
              </a:lnSpc>
              <a:spcAft>
                <a:spcPts val="1200"/>
              </a:spcAft>
            </a:pPr>
            <a:r>
              <a:rPr lang="zh-CN" altLang="en-US" sz="1400" b="1" dirty="0">
                <a:solidFill>
                  <a:srgbClr val="3864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麦道夫的诈骗手段：</a:t>
            </a:r>
          </a:p>
          <a:p>
            <a:pPr marL="171450" indent="-171450" algn="just" fontAlgn="auto">
              <a:lnSpc>
                <a:spcPct val="160000"/>
              </a:lnSpc>
              <a:spcAft>
                <a:spcPts val="1200"/>
              </a:spcAft>
              <a:buClr>
                <a:srgbClr val="415FEB"/>
              </a:buClr>
              <a:buFont typeface="Wingdings" panose="05000000000000000000" charset="0"/>
              <a:buChar char="u"/>
            </a:pPr>
            <a:r>
              <a:rPr 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财务状况</a:t>
            </a:r>
            <a:r>
              <a:rPr sz="1400" b="1" dirty="0">
                <a:solidFill>
                  <a:srgbClr val="3864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秘而不宣</a:t>
            </a:r>
            <a:r>
              <a:rPr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：所有账目、文件都被麦道夫“锁在保险箱里”；</a:t>
            </a:r>
          </a:p>
          <a:p>
            <a:pPr marL="171450" indent="-171450" algn="just" fontAlgn="auto">
              <a:lnSpc>
                <a:spcPct val="160000"/>
              </a:lnSpc>
              <a:spcAft>
                <a:spcPts val="1200"/>
              </a:spcAft>
              <a:buClr>
                <a:srgbClr val="415FEB"/>
              </a:buClr>
              <a:buFont typeface="Wingdings" panose="05000000000000000000" charset="0"/>
              <a:buChar char="u"/>
            </a:pPr>
            <a:r>
              <a:rPr lang="en-US"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金字塔式骗局：利用</a:t>
            </a:r>
            <a:r>
              <a:rPr sz="1400" b="1" dirty="0">
                <a:solidFill>
                  <a:srgbClr val="3864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高额回报</a:t>
            </a:r>
            <a:r>
              <a:rPr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引诱投资者，同时用</a:t>
            </a:r>
            <a:r>
              <a:rPr sz="1400" b="1" dirty="0">
                <a:solidFill>
                  <a:srgbClr val="3864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后来投资者资金偿付前期投资者</a:t>
            </a:r>
            <a:r>
              <a:rPr sz="12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</a:p>
          <a:p>
            <a:pPr indent="0" algn="just" fontAlgn="auto">
              <a:lnSpc>
                <a:spcPct val="160000"/>
              </a:lnSpc>
              <a:spcBef>
                <a:spcPts val="1200"/>
              </a:spcBef>
              <a:spcAft>
                <a:spcPts val="1200"/>
              </a:spcAft>
              <a:buClr>
                <a:srgbClr val="415FEB"/>
              </a:buClr>
              <a:buFont typeface="Wingdings" panose="05000000000000000000" charset="0"/>
              <a:buNone/>
            </a:pPr>
            <a:r>
              <a:rPr lang="zh-CN" sz="2400" b="1" dirty="0">
                <a:solidFill>
                  <a:srgbClr val="3864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高声望是否值得信任？？？</a:t>
            </a: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6400800" y="2320290"/>
            <a:ext cx="4928235" cy="423291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 descr="LG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组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889115" y="1071880"/>
            <a:ext cx="4281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从两个经典案例说起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89115" y="1655445"/>
            <a:ext cx="4281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       ——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案例引发的深思</a:t>
            </a:r>
          </a:p>
        </p:txBody>
      </p:sp>
      <p:grpSp>
        <p:nvGrpSpPr>
          <p:cNvPr id="24" name="组合 23"/>
          <p:cNvGrpSpPr/>
          <p:nvPr/>
        </p:nvGrpSpPr>
        <p:grpSpPr>
          <a:xfrm>
            <a:off x="4887329" y="2604645"/>
            <a:ext cx="2141486" cy="3378960"/>
            <a:chOff x="7925" y="4162"/>
            <a:chExt cx="3372" cy="5321"/>
          </a:xfrm>
        </p:grpSpPr>
        <p:grpSp>
          <p:nvGrpSpPr>
            <p:cNvPr id="5" name="组合 4"/>
            <p:cNvGrpSpPr/>
            <p:nvPr/>
          </p:nvGrpSpPr>
          <p:grpSpPr>
            <a:xfrm>
              <a:off x="7925" y="4162"/>
              <a:ext cx="3372" cy="5321"/>
              <a:chOff x="5895" y="3311"/>
              <a:chExt cx="3372" cy="5321"/>
            </a:xfrm>
          </p:grpSpPr>
          <p:sp>
            <p:nvSpPr>
              <p:cNvPr id="15" name="Rectangle 5"/>
              <p:cNvSpPr/>
              <p:nvPr/>
            </p:nvSpPr>
            <p:spPr>
              <a:xfrm>
                <a:off x="5895" y="3311"/>
                <a:ext cx="3351" cy="3351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0" name="TextBox 76"/>
              <p:cNvSpPr txBox="1"/>
              <p:nvPr/>
            </p:nvSpPr>
            <p:spPr>
              <a:xfrm>
                <a:off x="6166" y="6315"/>
                <a:ext cx="2730" cy="630"/>
              </a:xfrm>
              <a:prstGeom prst="rect">
                <a:avLst/>
              </a:prstGeom>
              <a:solidFill>
                <a:srgbClr val="3B71F9"/>
              </a:solidFill>
              <a:ln w="28575">
                <a:noFill/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>
                <a:defPPr>
                  <a:defRPr lang="zh-CN"/>
                </a:defPPr>
                <a:lvl1pPr algn="ctr">
                  <a:defRPr sz="2000">
                    <a:solidFill>
                      <a:schemeClr val="bg1">
                        <a:lumMod val="95000"/>
                      </a:schemeClr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</a:lstStyle>
              <a:p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</a:rPr>
                  <a:t>绝对中心化</a:t>
                </a: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5995" y="7506"/>
                <a:ext cx="3272" cy="112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30000"/>
                  </a:lnSpc>
                  <a:buClr>
                    <a:srgbClr val="415FEB"/>
                  </a:buClr>
                  <a:buFont typeface="Wingdings" panose="05000000000000000000" charset="0"/>
                  <a:buChar char="u"/>
                </a:pPr>
                <a:r>
                  <a:rPr lang="zh-CN" altLang="en-US" sz="1400" dirty="0" smtClean="0">
                    <a:solidFill>
                      <a:srgbClr val="002B4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信用仅来自于央行</a:t>
                </a:r>
              </a:p>
              <a:p>
                <a:pPr marL="285750" indent="-285750" algn="l" fontAlgn="auto">
                  <a:lnSpc>
                    <a:spcPct val="160000"/>
                  </a:lnSpc>
                  <a:buClr>
                    <a:srgbClr val="415FEB"/>
                  </a:buClr>
                  <a:buFont typeface="Wingdings" panose="05000000000000000000" charset="0"/>
                  <a:buChar char="u"/>
                </a:pPr>
                <a:r>
                  <a:rPr lang="zh-CN" altLang="en-US" sz="1400" dirty="0" smtClean="0">
                    <a:solidFill>
                      <a:srgbClr val="002B4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信用仅来自于个人</a:t>
                </a:r>
              </a:p>
            </p:txBody>
          </p:sp>
        </p:grpSp>
        <p:grpSp>
          <p:nvGrpSpPr>
            <p:cNvPr id="35" name="组合 34"/>
            <p:cNvGrpSpPr>
              <a:grpSpLocks noChangeAspect="1"/>
            </p:cNvGrpSpPr>
            <p:nvPr/>
          </p:nvGrpSpPr>
          <p:grpSpPr>
            <a:xfrm>
              <a:off x="8926" y="5044"/>
              <a:ext cx="1348" cy="1342"/>
              <a:chOff x="6463926" y="2278309"/>
              <a:chExt cx="708057" cy="703302"/>
            </a:xfrm>
            <a:solidFill>
              <a:schemeClr val="bg1"/>
            </a:solidFill>
          </p:grpSpPr>
          <p:sp>
            <p:nvSpPr>
              <p:cNvPr id="36" name="Freeform 30"/>
              <p:cNvSpPr>
                <a:spLocks noEditPoints="1"/>
              </p:cNvSpPr>
              <p:nvPr/>
            </p:nvSpPr>
            <p:spPr bwMode="auto">
              <a:xfrm>
                <a:off x="6687023" y="2278309"/>
                <a:ext cx="261864" cy="305752"/>
              </a:xfrm>
              <a:custGeom>
                <a:avLst/>
                <a:gdLst>
                  <a:gd name="T0" fmla="*/ 150 w 303"/>
                  <a:gd name="T1" fmla="*/ 1 h 354"/>
                  <a:gd name="T2" fmla="*/ 81 w 303"/>
                  <a:gd name="T3" fmla="*/ 76 h 354"/>
                  <a:gd name="T4" fmla="*/ 153 w 303"/>
                  <a:gd name="T5" fmla="*/ 165 h 354"/>
                  <a:gd name="T6" fmla="*/ 222 w 303"/>
                  <a:gd name="T7" fmla="*/ 74 h 354"/>
                  <a:gd name="T8" fmla="*/ 150 w 303"/>
                  <a:gd name="T9" fmla="*/ 1 h 354"/>
                  <a:gd name="T10" fmla="*/ 151 w 303"/>
                  <a:gd name="T11" fmla="*/ 261 h 354"/>
                  <a:gd name="T12" fmla="*/ 198 w 303"/>
                  <a:gd name="T13" fmla="*/ 196 h 354"/>
                  <a:gd name="T14" fmla="*/ 210 w 303"/>
                  <a:gd name="T15" fmla="*/ 190 h 354"/>
                  <a:gd name="T16" fmla="*/ 260 w 303"/>
                  <a:gd name="T17" fmla="*/ 199 h 354"/>
                  <a:gd name="T18" fmla="*/ 290 w 303"/>
                  <a:gd name="T19" fmla="*/ 225 h 354"/>
                  <a:gd name="T20" fmla="*/ 303 w 303"/>
                  <a:gd name="T21" fmla="*/ 330 h 354"/>
                  <a:gd name="T22" fmla="*/ 297 w 303"/>
                  <a:gd name="T23" fmla="*/ 347 h 354"/>
                  <a:gd name="T24" fmla="*/ 280 w 303"/>
                  <a:gd name="T25" fmla="*/ 354 h 354"/>
                  <a:gd name="T26" fmla="*/ 23 w 303"/>
                  <a:gd name="T27" fmla="*/ 354 h 354"/>
                  <a:gd name="T28" fmla="*/ 6 w 303"/>
                  <a:gd name="T29" fmla="*/ 347 h 354"/>
                  <a:gd name="T30" fmla="*/ 0 w 303"/>
                  <a:gd name="T31" fmla="*/ 330 h 354"/>
                  <a:gd name="T32" fmla="*/ 13 w 303"/>
                  <a:gd name="T33" fmla="*/ 225 h 354"/>
                  <a:gd name="T34" fmla="*/ 43 w 303"/>
                  <a:gd name="T35" fmla="*/ 199 h 354"/>
                  <a:gd name="T36" fmla="*/ 93 w 303"/>
                  <a:gd name="T37" fmla="*/ 190 h 354"/>
                  <a:gd name="T38" fmla="*/ 105 w 303"/>
                  <a:gd name="T39" fmla="*/ 196 h 354"/>
                  <a:gd name="T40" fmla="*/ 151 w 303"/>
                  <a:gd name="T41" fmla="*/ 261 h 3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03" h="354">
                    <a:moveTo>
                      <a:pt x="150" y="1"/>
                    </a:moveTo>
                    <a:cubicBezTo>
                      <a:pt x="111" y="2"/>
                      <a:pt x="80" y="36"/>
                      <a:pt x="81" y="76"/>
                    </a:cubicBezTo>
                    <a:cubicBezTo>
                      <a:pt x="82" y="117"/>
                      <a:pt x="114" y="166"/>
                      <a:pt x="153" y="165"/>
                    </a:cubicBezTo>
                    <a:cubicBezTo>
                      <a:pt x="192" y="165"/>
                      <a:pt x="223" y="114"/>
                      <a:pt x="222" y="74"/>
                    </a:cubicBezTo>
                    <a:cubicBezTo>
                      <a:pt x="221" y="33"/>
                      <a:pt x="189" y="0"/>
                      <a:pt x="150" y="1"/>
                    </a:cubicBezTo>
                    <a:close/>
                    <a:moveTo>
                      <a:pt x="151" y="261"/>
                    </a:moveTo>
                    <a:cubicBezTo>
                      <a:pt x="198" y="196"/>
                      <a:pt x="198" y="196"/>
                      <a:pt x="198" y="196"/>
                    </a:cubicBezTo>
                    <a:cubicBezTo>
                      <a:pt x="201" y="192"/>
                      <a:pt x="206" y="190"/>
                      <a:pt x="210" y="190"/>
                    </a:cubicBezTo>
                    <a:cubicBezTo>
                      <a:pt x="260" y="199"/>
                      <a:pt x="260" y="199"/>
                      <a:pt x="260" y="199"/>
                    </a:cubicBezTo>
                    <a:cubicBezTo>
                      <a:pt x="278" y="202"/>
                      <a:pt x="288" y="217"/>
                      <a:pt x="290" y="225"/>
                    </a:cubicBezTo>
                    <a:cubicBezTo>
                      <a:pt x="297" y="274"/>
                      <a:pt x="301" y="304"/>
                      <a:pt x="303" y="330"/>
                    </a:cubicBezTo>
                    <a:cubicBezTo>
                      <a:pt x="303" y="336"/>
                      <a:pt x="301" y="342"/>
                      <a:pt x="297" y="347"/>
                    </a:cubicBezTo>
                    <a:cubicBezTo>
                      <a:pt x="292" y="351"/>
                      <a:pt x="287" y="354"/>
                      <a:pt x="280" y="354"/>
                    </a:cubicBezTo>
                    <a:cubicBezTo>
                      <a:pt x="23" y="354"/>
                      <a:pt x="23" y="354"/>
                      <a:pt x="23" y="354"/>
                    </a:cubicBezTo>
                    <a:cubicBezTo>
                      <a:pt x="16" y="354"/>
                      <a:pt x="11" y="351"/>
                      <a:pt x="6" y="347"/>
                    </a:cubicBezTo>
                    <a:cubicBezTo>
                      <a:pt x="2" y="342"/>
                      <a:pt x="0" y="336"/>
                      <a:pt x="0" y="330"/>
                    </a:cubicBezTo>
                    <a:cubicBezTo>
                      <a:pt x="2" y="304"/>
                      <a:pt x="6" y="274"/>
                      <a:pt x="13" y="225"/>
                    </a:cubicBezTo>
                    <a:cubicBezTo>
                      <a:pt x="15" y="217"/>
                      <a:pt x="25" y="202"/>
                      <a:pt x="43" y="199"/>
                    </a:cubicBezTo>
                    <a:cubicBezTo>
                      <a:pt x="93" y="190"/>
                      <a:pt x="93" y="190"/>
                      <a:pt x="93" y="190"/>
                    </a:cubicBezTo>
                    <a:cubicBezTo>
                      <a:pt x="97" y="190"/>
                      <a:pt x="102" y="192"/>
                      <a:pt x="105" y="196"/>
                    </a:cubicBezTo>
                    <a:cubicBezTo>
                      <a:pt x="151" y="261"/>
                      <a:pt x="151" y="261"/>
                      <a:pt x="151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37" name="Freeform 31"/>
              <p:cNvSpPr>
                <a:spLocks noEditPoints="1"/>
              </p:cNvSpPr>
              <p:nvPr/>
            </p:nvSpPr>
            <p:spPr bwMode="auto">
              <a:xfrm>
                <a:off x="6463926" y="2632337"/>
                <a:ext cx="268082" cy="349274"/>
              </a:xfrm>
              <a:custGeom>
                <a:avLst/>
                <a:gdLst>
                  <a:gd name="T0" fmla="*/ 153 w 310"/>
                  <a:gd name="T1" fmla="*/ 1 h 404"/>
                  <a:gd name="T2" fmla="*/ 84 w 310"/>
                  <a:gd name="T3" fmla="*/ 76 h 404"/>
                  <a:gd name="T4" fmla="*/ 156 w 310"/>
                  <a:gd name="T5" fmla="*/ 165 h 404"/>
                  <a:gd name="T6" fmla="*/ 225 w 310"/>
                  <a:gd name="T7" fmla="*/ 73 h 404"/>
                  <a:gd name="T8" fmla="*/ 153 w 310"/>
                  <a:gd name="T9" fmla="*/ 1 h 404"/>
                  <a:gd name="T10" fmla="*/ 155 w 310"/>
                  <a:gd name="T11" fmla="*/ 261 h 404"/>
                  <a:gd name="T12" fmla="*/ 201 w 310"/>
                  <a:gd name="T13" fmla="*/ 195 h 404"/>
                  <a:gd name="T14" fmla="*/ 213 w 310"/>
                  <a:gd name="T15" fmla="*/ 190 h 404"/>
                  <a:gd name="T16" fmla="*/ 263 w 310"/>
                  <a:gd name="T17" fmla="*/ 199 h 404"/>
                  <a:gd name="T18" fmla="*/ 293 w 310"/>
                  <a:gd name="T19" fmla="*/ 225 h 404"/>
                  <a:gd name="T20" fmla="*/ 304 w 310"/>
                  <a:gd name="T21" fmla="*/ 385 h 404"/>
                  <a:gd name="T22" fmla="*/ 282 w 310"/>
                  <a:gd name="T23" fmla="*/ 404 h 404"/>
                  <a:gd name="T24" fmla="*/ 27 w 310"/>
                  <a:gd name="T25" fmla="*/ 404 h 404"/>
                  <a:gd name="T26" fmla="*/ 5 w 310"/>
                  <a:gd name="T27" fmla="*/ 385 h 404"/>
                  <a:gd name="T28" fmla="*/ 16 w 310"/>
                  <a:gd name="T29" fmla="*/ 225 h 404"/>
                  <a:gd name="T30" fmla="*/ 46 w 310"/>
                  <a:gd name="T31" fmla="*/ 199 h 404"/>
                  <a:gd name="T32" fmla="*/ 96 w 310"/>
                  <a:gd name="T33" fmla="*/ 190 h 404"/>
                  <a:gd name="T34" fmla="*/ 108 w 310"/>
                  <a:gd name="T35" fmla="*/ 195 h 404"/>
                  <a:gd name="T36" fmla="*/ 155 w 310"/>
                  <a:gd name="T37" fmla="*/ 261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0" h="404">
                    <a:moveTo>
                      <a:pt x="153" y="1"/>
                    </a:moveTo>
                    <a:cubicBezTo>
                      <a:pt x="114" y="1"/>
                      <a:pt x="83" y="35"/>
                      <a:pt x="84" y="76"/>
                    </a:cubicBezTo>
                    <a:cubicBezTo>
                      <a:pt x="85" y="117"/>
                      <a:pt x="117" y="166"/>
                      <a:pt x="156" y="165"/>
                    </a:cubicBezTo>
                    <a:cubicBezTo>
                      <a:pt x="195" y="164"/>
                      <a:pt x="226" y="114"/>
                      <a:pt x="225" y="73"/>
                    </a:cubicBezTo>
                    <a:cubicBezTo>
                      <a:pt x="224" y="32"/>
                      <a:pt x="192" y="0"/>
                      <a:pt x="153" y="1"/>
                    </a:cubicBezTo>
                    <a:close/>
                    <a:moveTo>
                      <a:pt x="155" y="261"/>
                    </a:moveTo>
                    <a:cubicBezTo>
                      <a:pt x="201" y="195"/>
                      <a:pt x="201" y="195"/>
                      <a:pt x="201" y="195"/>
                    </a:cubicBezTo>
                    <a:cubicBezTo>
                      <a:pt x="204" y="191"/>
                      <a:pt x="209" y="189"/>
                      <a:pt x="213" y="190"/>
                    </a:cubicBezTo>
                    <a:cubicBezTo>
                      <a:pt x="263" y="199"/>
                      <a:pt x="263" y="199"/>
                      <a:pt x="263" y="199"/>
                    </a:cubicBezTo>
                    <a:cubicBezTo>
                      <a:pt x="281" y="202"/>
                      <a:pt x="291" y="216"/>
                      <a:pt x="293" y="225"/>
                    </a:cubicBezTo>
                    <a:cubicBezTo>
                      <a:pt x="304" y="309"/>
                      <a:pt x="310" y="336"/>
                      <a:pt x="304" y="385"/>
                    </a:cubicBezTo>
                    <a:cubicBezTo>
                      <a:pt x="303" y="396"/>
                      <a:pt x="294" y="404"/>
                      <a:pt x="282" y="404"/>
                    </a:cubicBezTo>
                    <a:cubicBezTo>
                      <a:pt x="27" y="404"/>
                      <a:pt x="27" y="404"/>
                      <a:pt x="27" y="404"/>
                    </a:cubicBezTo>
                    <a:cubicBezTo>
                      <a:pt x="15" y="404"/>
                      <a:pt x="6" y="396"/>
                      <a:pt x="5" y="385"/>
                    </a:cubicBezTo>
                    <a:cubicBezTo>
                      <a:pt x="0" y="336"/>
                      <a:pt x="5" y="309"/>
                      <a:pt x="16" y="225"/>
                    </a:cubicBezTo>
                    <a:cubicBezTo>
                      <a:pt x="18" y="216"/>
                      <a:pt x="28" y="202"/>
                      <a:pt x="46" y="199"/>
                    </a:cubicBezTo>
                    <a:cubicBezTo>
                      <a:pt x="96" y="190"/>
                      <a:pt x="96" y="190"/>
                      <a:pt x="96" y="190"/>
                    </a:cubicBezTo>
                    <a:cubicBezTo>
                      <a:pt x="100" y="189"/>
                      <a:pt x="105" y="191"/>
                      <a:pt x="108" y="195"/>
                    </a:cubicBezTo>
                    <a:cubicBezTo>
                      <a:pt x="155" y="261"/>
                      <a:pt x="155" y="261"/>
                      <a:pt x="155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38" name="Freeform 32"/>
              <p:cNvSpPr/>
              <p:nvPr/>
            </p:nvSpPr>
            <p:spPr bwMode="auto">
              <a:xfrm>
                <a:off x="6727619" y="2616977"/>
                <a:ext cx="180672" cy="154705"/>
              </a:xfrm>
              <a:custGeom>
                <a:avLst/>
                <a:gdLst>
                  <a:gd name="T0" fmla="*/ 85 w 209"/>
                  <a:gd name="T1" fmla="*/ 19 h 179"/>
                  <a:gd name="T2" fmla="*/ 104 w 209"/>
                  <a:gd name="T3" fmla="*/ 0 h 179"/>
                  <a:gd name="T4" fmla="*/ 124 w 209"/>
                  <a:gd name="T5" fmla="*/ 19 h 179"/>
                  <a:gd name="T6" fmla="*/ 124 w 209"/>
                  <a:gd name="T7" fmla="*/ 98 h 179"/>
                  <a:gd name="T8" fmla="*/ 197 w 209"/>
                  <a:gd name="T9" fmla="*/ 141 h 179"/>
                  <a:gd name="T10" fmla="*/ 204 w 209"/>
                  <a:gd name="T11" fmla="*/ 167 h 179"/>
                  <a:gd name="T12" fmla="*/ 178 w 209"/>
                  <a:gd name="T13" fmla="*/ 174 h 179"/>
                  <a:gd name="T14" fmla="*/ 104 w 209"/>
                  <a:gd name="T15" fmla="*/ 131 h 179"/>
                  <a:gd name="T16" fmla="*/ 31 w 209"/>
                  <a:gd name="T17" fmla="*/ 174 h 179"/>
                  <a:gd name="T18" fmla="*/ 5 w 209"/>
                  <a:gd name="T19" fmla="*/ 167 h 179"/>
                  <a:gd name="T20" fmla="*/ 12 w 209"/>
                  <a:gd name="T21" fmla="*/ 141 h 179"/>
                  <a:gd name="T22" fmla="*/ 85 w 209"/>
                  <a:gd name="T23" fmla="*/ 98 h 179"/>
                  <a:gd name="T24" fmla="*/ 85 w 209"/>
                  <a:gd name="T25" fmla="*/ 19 h 1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9" h="179">
                    <a:moveTo>
                      <a:pt x="85" y="19"/>
                    </a:moveTo>
                    <a:cubicBezTo>
                      <a:pt x="85" y="8"/>
                      <a:pt x="94" y="0"/>
                      <a:pt x="104" y="0"/>
                    </a:cubicBezTo>
                    <a:cubicBezTo>
                      <a:pt x="115" y="0"/>
                      <a:pt x="124" y="8"/>
                      <a:pt x="124" y="19"/>
                    </a:cubicBezTo>
                    <a:cubicBezTo>
                      <a:pt x="124" y="98"/>
                      <a:pt x="124" y="98"/>
                      <a:pt x="124" y="98"/>
                    </a:cubicBezTo>
                    <a:cubicBezTo>
                      <a:pt x="197" y="141"/>
                      <a:pt x="197" y="141"/>
                      <a:pt x="197" y="141"/>
                    </a:cubicBezTo>
                    <a:cubicBezTo>
                      <a:pt x="206" y="146"/>
                      <a:pt x="209" y="158"/>
                      <a:pt x="204" y="167"/>
                    </a:cubicBezTo>
                    <a:cubicBezTo>
                      <a:pt x="198" y="176"/>
                      <a:pt x="187" y="179"/>
                      <a:pt x="178" y="174"/>
                    </a:cubicBezTo>
                    <a:cubicBezTo>
                      <a:pt x="104" y="131"/>
                      <a:pt x="104" y="131"/>
                      <a:pt x="104" y="131"/>
                    </a:cubicBezTo>
                    <a:cubicBezTo>
                      <a:pt x="31" y="174"/>
                      <a:pt x="31" y="174"/>
                      <a:pt x="31" y="174"/>
                    </a:cubicBezTo>
                    <a:cubicBezTo>
                      <a:pt x="22" y="179"/>
                      <a:pt x="11" y="176"/>
                      <a:pt x="5" y="167"/>
                    </a:cubicBezTo>
                    <a:cubicBezTo>
                      <a:pt x="0" y="158"/>
                      <a:pt x="3" y="146"/>
                      <a:pt x="12" y="141"/>
                    </a:cubicBezTo>
                    <a:cubicBezTo>
                      <a:pt x="85" y="98"/>
                      <a:pt x="85" y="98"/>
                      <a:pt x="85" y="98"/>
                    </a:cubicBezTo>
                    <a:cubicBezTo>
                      <a:pt x="85" y="19"/>
                      <a:pt x="85" y="19"/>
                      <a:pt x="85" y="1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39" name="Freeform 33"/>
              <p:cNvSpPr>
                <a:spLocks noEditPoints="1"/>
              </p:cNvSpPr>
              <p:nvPr/>
            </p:nvSpPr>
            <p:spPr bwMode="auto">
              <a:xfrm>
                <a:off x="6903901" y="2632337"/>
                <a:ext cx="268082" cy="349274"/>
              </a:xfrm>
              <a:custGeom>
                <a:avLst/>
                <a:gdLst>
                  <a:gd name="T0" fmla="*/ 154 w 310"/>
                  <a:gd name="T1" fmla="*/ 1 h 404"/>
                  <a:gd name="T2" fmla="*/ 85 w 310"/>
                  <a:gd name="T3" fmla="*/ 76 h 404"/>
                  <a:gd name="T4" fmla="*/ 157 w 310"/>
                  <a:gd name="T5" fmla="*/ 165 h 404"/>
                  <a:gd name="T6" fmla="*/ 226 w 310"/>
                  <a:gd name="T7" fmla="*/ 73 h 404"/>
                  <a:gd name="T8" fmla="*/ 154 w 310"/>
                  <a:gd name="T9" fmla="*/ 1 h 404"/>
                  <a:gd name="T10" fmla="*/ 155 w 310"/>
                  <a:gd name="T11" fmla="*/ 261 h 404"/>
                  <a:gd name="T12" fmla="*/ 202 w 310"/>
                  <a:gd name="T13" fmla="*/ 195 h 404"/>
                  <a:gd name="T14" fmla="*/ 214 w 310"/>
                  <a:gd name="T15" fmla="*/ 190 h 404"/>
                  <a:gd name="T16" fmla="*/ 264 w 310"/>
                  <a:gd name="T17" fmla="*/ 199 h 404"/>
                  <a:gd name="T18" fmla="*/ 294 w 310"/>
                  <a:gd name="T19" fmla="*/ 225 h 404"/>
                  <a:gd name="T20" fmla="*/ 305 w 310"/>
                  <a:gd name="T21" fmla="*/ 385 h 404"/>
                  <a:gd name="T22" fmla="*/ 283 w 310"/>
                  <a:gd name="T23" fmla="*/ 404 h 404"/>
                  <a:gd name="T24" fmla="*/ 28 w 310"/>
                  <a:gd name="T25" fmla="*/ 404 h 404"/>
                  <a:gd name="T26" fmla="*/ 6 w 310"/>
                  <a:gd name="T27" fmla="*/ 385 h 404"/>
                  <a:gd name="T28" fmla="*/ 17 w 310"/>
                  <a:gd name="T29" fmla="*/ 225 h 404"/>
                  <a:gd name="T30" fmla="*/ 47 w 310"/>
                  <a:gd name="T31" fmla="*/ 199 h 404"/>
                  <a:gd name="T32" fmla="*/ 97 w 310"/>
                  <a:gd name="T33" fmla="*/ 190 h 404"/>
                  <a:gd name="T34" fmla="*/ 109 w 310"/>
                  <a:gd name="T35" fmla="*/ 195 h 404"/>
                  <a:gd name="T36" fmla="*/ 155 w 310"/>
                  <a:gd name="T37" fmla="*/ 261 h 4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10" h="404">
                    <a:moveTo>
                      <a:pt x="154" y="1"/>
                    </a:moveTo>
                    <a:cubicBezTo>
                      <a:pt x="115" y="1"/>
                      <a:pt x="84" y="35"/>
                      <a:pt x="85" y="76"/>
                    </a:cubicBezTo>
                    <a:cubicBezTo>
                      <a:pt x="86" y="117"/>
                      <a:pt x="118" y="166"/>
                      <a:pt x="157" y="165"/>
                    </a:cubicBezTo>
                    <a:cubicBezTo>
                      <a:pt x="196" y="164"/>
                      <a:pt x="227" y="114"/>
                      <a:pt x="226" y="73"/>
                    </a:cubicBezTo>
                    <a:cubicBezTo>
                      <a:pt x="225" y="32"/>
                      <a:pt x="193" y="0"/>
                      <a:pt x="154" y="1"/>
                    </a:cubicBezTo>
                    <a:close/>
                    <a:moveTo>
                      <a:pt x="155" y="261"/>
                    </a:moveTo>
                    <a:cubicBezTo>
                      <a:pt x="202" y="195"/>
                      <a:pt x="202" y="195"/>
                      <a:pt x="202" y="195"/>
                    </a:cubicBezTo>
                    <a:cubicBezTo>
                      <a:pt x="205" y="191"/>
                      <a:pt x="209" y="189"/>
                      <a:pt x="214" y="190"/>
                    </a:cubicBezTo>
                    <a:cubicBezTo>
                      <a:pt x="264" y="199"/>
                      <a:pt x="264" y="199"/>
                      <a:pt x="264" y="199"/>
                    </a:cubicBezTo>
                    <a:cubicBezTo>
                      <a:pt x="282" y="202"/>
                      <a:pt x="292" y="216"/>
                      <a:pt x="294" y="225"/>
                    </a:cubicBezTo>
                    <a:cubicBezTo>
                      <a:pt x="305" y="309"/>
                      <a:pt x="310" y="336"/>
                      <a:pt x="305" y="385"/>
                    </a:cubicBezTo>
                    <a:cubicBezTo>
                      <a:pt x="304" y="396"/>
                      <a:pt x="295" y="404"/>
                      <a:pt x="283" y="404"/>
                    </a:cubicBezTo>
                    <a:cubicBezTo>
                      <a:pt x="28" y="404"/>
                      <a:pt x="28" y="404"/>
                      <a:pt x="28" y="404"/>
                    </a:cubicBezTo>
                    <a:cubicBezTo>
                      <a:pt x="16" y="404"/>
                      <a:pt x="7" y="396"/>
                      <a:pt x="6" y="385"/>
                    </a:cubicBezTo>
                    <a:cubicBezTo>
                      <a:pt x="0" y="336"/>
                      <a:pt x="6" y="309"/>
                      <a:pt x="17" y="225"/>
                    </a:cubicBezTo>
                    <a:cubicBezTo>
                      <a:pt x="19" y="216"/>
                      <a:pt x="29" y="202"/>
                      <a:pt x="47" y="199"/>
                    </a:cubicBezTo>
                    <a:cubicBezTo>
                      <a:pt x="97" y="190"/>
                      <a:pt x="97" y="190"/>
                      <a:pt x="97" y="190"/>
                    </a:cubicBezTo>
                    <a:cubicBezTo>
                      <a:pt x="101" y="189"/>
                      <a:pt x="106" y="191"/>
                      <a:pt x="109" y="195"/>
                    </a:cubicBezTo>
                    <a:cubicBezTo>
                      <a:pt x="155" y="261"/>
                      <a:pt x="155" y="261"/>
                      <a:pt x="155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</p:grpSp>
      </p:grpSp>
      <p:grpSp>
        <p:nvGrpSpPr>
          <p:cNvPr id="12" name="组合 11"/>
          <p:cNvGrpSpPr/>
          <p:nvPr/>
        </p:nvGrpSpPr>
        <p:grpSpPr>
          <a:xfrm>
            <a:off x="1102360" y="2604645"/>
            <a:ext cx="2217021" cy="3378960"/>
            <a:chOff x="1736" y="4162"/>
            <a:chExt cx="3491" cy="5321"/>
          </a:xfrm>
        </p:grpSpPr>
        <p:grpSp>
          <p:nvGrpSpPr>
            <p:cNvPr id="9" name="组合 8"/>
            <p:cNvGrpSpPr/>
            <p:nvPr/>
          </p:nvGrpSpPr>
          <p:grpSpPr>
            <a:xfrm>
              <a:off x="1736" y="4162"/>
              <a:ext cx="3491" cy="5321"/>
              <a:chOff x="1736" y="3311"/>
              <a:chExt cx="3491" cy="5321"/>
            </a:xfrm>
          </p:grpSpPr>
          <p:sp>
            <p:nvSpPr>
              <p:cNvPr id="14" name="Rectangle 3"/>
              <p:cNvSpPr/>
              <p:nvPr/>
            </p:nvSpPr>
            <p:spPr>
              <a:xfrm>
                <a:off x="1877" y="3311"/>
                <a:ext cx="3351" cy="3351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8" name="TextBox 76"/>
              <p:cNvSpPr txBox="1"/>
              <p:nvPr/>
            </p:nvSpPr>
            <p:spPr>
              <a:xfrm>
                <a:off x="2187" y="6315"/>
                <a:ext cx="2730" cy="630"/>
              </a:xfrm>
              <a:prstGeom prst="rect">
                <a:avLst/>
              </a:prstGeom>
              <a:solidFill>
                <a:srgbClr val="3B71F9"/>
              </a:solidFill>
              <a:ln w="28575">
                <a:noFill/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>
                <a:defPPr>
                  <a:defRPr lang="zh-CN"/>
                </a:defPPr>
                <a:lvl1pPr algn="ctr">
                  <a:defRPr sz="2000">
                    <a:solidFill>
                      <a:schemeClr val="bg1">
                        <a:lumMod val="95000"/>
                      </a:schemeClr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</a:lstStyle>
              <a:p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</a:rPr>
                  <a:t>信用破产</a:t>
                </a: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1736" y="7506"/>
                <a:ext cx="3272" cy="112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285750" indent="-285750" algn="ctr" fontAlgn="auto">
                  <a:lnSpc>
                    <a:spcPct val="160000"/>
                  </a:lnSpc>
                  <a:buClr>
                    <a:srgbClr val="415FEB"/>
                  </a:buClr>
                  <a:buFont typeface="Wingdings" panose="05000000000000000000" charset="0"/>
                  <a:buChar char="u"/>
                </a:pPr>
                <a:r>
                  <a:rPr lang="zh-CN" altLang="en-US" sz="1400" dirty="0" smtClean="0">
                    <a:solidFill>
                      <a:srgbClr val="002B4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国家信用的破产</a:t>
                </a:r>
              </a:p>
              <a:p>
                <a:pPr marL="285750" indent="-285750" algn="ctr">
                  <a:lnSpc>
                    <a:spcPct val="130000"/>
                  </a:lnSpc>
                  <a:buClr>
                    <a:srgbClr val="415FEB"/>
                  </a:buClr>
                  <a:buFont typeface="Wingdings" panose="05000000000000000000" charset="0"/>
                  <a:buChar char="u"/>
                </a:pPr>
                <a:r>
                  <a:rPr lang="zh-CN" altLang="en-US" sz="1400" dirty="0" smtClean="0">
                    <a:solidFill>
                      <a:srgbClr val="002B4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个人信用的破产</a:t>
                </a:r>
              </a:p>
            </p:txBody>
          </p:sp>
        </p:grpSp>
        <p:sp>
          <p:nvSpPr>
            <p:cNvPr id="78" name="Freeform 105"/>
            <p:cNvSpPr/>
            <p:nvPr/>
          </p:nvSpPr>
          <p:spPr bwMode="auto">
            <a:xfrm>
              <a:off x="3010" y="5298"/>
              <a:ext cx="1084" cy="1084"/>
            </a:xfrm>
            <a:custGeom>
              <a:avLst/>
              <a:gdLst/>
              <a:ahLst/>
              <a:cxnLst>
                <a:cxn ang="0">
                  <a:pos x="255" y="58"/>
                </a:cxn>
                <a:cxn ang="0">
                  <a:pos x="257" y="53"/>
                </a:cxn>
                <a:cxn ang="0">
                  <a:pos x="262" y="38"/>
                </a:cxn>
                <a:cxn ang="0">
                  <a:pos x="257" y="24"/>
                </a:cxn>
                <a:cxn ang="0">
                  <a:pos x="244" y="9"/>
                </a:cxn>
                <a:cxn ang="0">
                  <a:pos x="241" y="5"/>
                </a:cxn>
                <a:cxn ang="0">
                  <a:pos x="224" y="0"/>
                </a:cxn>
                <a:cxn ang="0">
                  <a:pos x="210" y="5"/>
                </a:cxn>
                <a:cxn ang="0">
                  <a:pos x="132" y="82"/>
                </a:cxn>
                <a:cxn ang="0">
                  <a:pos x="58" y="9"/>
                </a:cxn>
                <a:cxn ang="0">
                  <a:pos x="49" y="2"/>
                </a:cxn>
                <a:cxn ang="0">
                  <a:pos x="27" y="2"/>
                </a:cxn>
                <a:cxn ang="0">
                  <a:pos x="18" y="9"/>
                </a:cxn>
                <a:cxn ang="0">
                  <a:pos x="9" y="18"/>
                </a:cxn>
                <a:cxn ang="0">
                  <a:pos x="3" y="27"/>
                </a:cxn>
                <a:cxn ang="0">
                  <a:pos x="3" y="49"/>
                </a:cxn>
                <a:cxn ang="0">
                  <a:pos x="9" y="58"/>
                </a:cxn>
                <a:cxn ang="0">
                  <a:pos x="9" y="205"/>
                </a:cxn>
                <a:cxn ang="0">
                  <a:pos x="5" y="210"/>
                </a:cxn>
                <a:cxn ang="0">
                  <a:pos x="0" y="225"/>
                </a:cxn>
                <a:cxn ang="0">
                  <a:pos x="5" y="241"/>
                </a:cxn>
                <a:cxn ang="0">
                  <a:pos x="18" y="254"/>
                </a:cxn>
                <a:cxn ang="0">
                  <a:pos x="23" y="257"/>
                </a:cxn>
                <a:cxn ang="0">
                  <a:pos x="38" y="263"/>
                </a:cxn>
                <a:cxn ang="0">
                  <a:pos x="54" y="257"/>
                </a:cxn>
                <a:cxn ang="0">
                  <a:pos x="132" y="181"/>
                </a:cxn>
                <a:cxn ang="0">
                  <a:pos x="204" y="254"/>
                </a:cxn>
                <a:cxn ang="0">
                  <a:pos x="214" y="261"/>
                </a:cxn>
                <a:cxn ang="0">
                  <a:pos x="235" y="261"/>
                </a:cxn>
                <a:cxn ang="0">
                  <a:pos x="244" y="254"/>
                </a:cxn>
                <a:cxn ang="0">
                  <a:pos x="255" y="245"/>
                </a:cxn>
                <a:cxn ang="0">
                  <a:pos x="261" y="236"/>
                </a:cxn>
                <a:cxn ang="0">
                  <a:pos x="261" y="214"/>
                </a:cxn>
                <a:cxn ang="0">
                  <a:pos x="255" y="205"/>
                </a:cxn>
              </a:cxnLst>
              <a:rect l="0" t="0" r="r" b="b"/>
              <a:pathLst>
                <a:path w="262" h="263">
                  <a:moveTo>
                    <a:pt x="181" y="132"/>
                  </a:moveTo>
                  <a:lnTo>
                    <a:pt x="255" y="58"/>
                  </a:lnTo>
                  <a:lnTo>
                    <a:pt x="255" y="58"/>
                  </a:lnTo>
                  <a:lnTo>
                    <a:pt x="257" y="53"/>
                  </a:lnTo>
                  <a:lnTo>
                    <a:pt x="261" y="49"/>
                  </a:lnTo>
                  <a:lnTo>
                    <a:pt x="262" y="38"/>
                  </a:lnTo>
                  <a:lnTo>
                    <a:pt x="261" y="27"/>
                  </a:lnTo>
                  <a:lnTo>
                    <a:pt x="257" y="24"/>
                  </a:lnTo>
                  <a:lnTo>
                    <a:pt x="255" y="18"/>
                  </a:lnTo>
                  <a:lnTo>
                    <a:pt x="244" y="9"/>
                  </a:lnTo>
                  <a:lnTo>
                    <a:pt x="244" y="9"/>
                  </a:lnTo>
                  <a:lnTo>
                    <a:pt x="241" y="5"/>
                  </a:lnTo>
                  <a:lnTo>
                    <a:pt x="235" y="2"/>
                  </a:lnTo>
                  <a:lnTo>
                    <a:pt x="224" y="0"/>
                  </a:lnTo>
                  <a:lnTo>
                    <a:pt x="214" y="2"/>
                  </a:lnTo>
                  <a:lnTo>
                    <a:pt x="210" y="5"/>
                  </a:lnTo>
                  <a:lnTo>
                    <a:pt x="204" y="9"/>
                  </a:lnTo>
                  <a:lnTo>
                    <a:pt x="132" y="82"/>
                  </a:lnTo>
                  <a:lnTo>
                    <a:pt x="58" y="9"/>
                  </a:lnTo>
                  <a:lnTo>
                    <a:pt x="58" y="9"/>
                  </a:lnTo>
                  <a:lnTo>
                    <a:pt x="54" y="5"/>
                  </a:lnTo>
                  <a:lnTo>
                    <a:pt x="49" y="2"/>
                  </a:lnTo>
                  <a:lnTo>
                    <a:pt x="38" y="0"/>
                  </a:lnTo>
                  <a:lnTo>
                    <a:pt x="27" y="2"/>
                  </a:lnTo>
                  <a:lnTo>
                    <a:pt x="23" y="5"/>
                  </a:lnTo>
                  <a:lnTo>
                    <a:pt x="18" y="9"/>
                  </a:lnTo>
                  <a:lnTo>
                    <a:pt x="9" y="18"/>
                  </a:lnTo>
                  <a:lnTo>
                    <a:pt x="9" y="18"/>
                  </a:lnTo>
                  <a:lnTo>
                    <a:pt x="5" y="24"/>
                  </a:lnTo>
                  <a:lnTo>
                    <a:pt x="3" y="27"/>
                  </a:lnTo>
                  <a:lnTo>
                    <a:pt x="0" y="38"/>
                  </a:lnTo>
                  <a:lnTo>
                    <a:pt x="3" y="49"/>
                  </a:lnTo>
                  <a:lnTo>
                    <a:pt x="5" y="53"/>
                  </a:lnTo>
                  <a:lnTo>
                    <a:pt x="9" y="58"/>
                  </a:lnTo>
                  <a:lnTo>
                    <a:pt x="83" y="132"/>
                  </a:lnTo>
                  <a:lnTo>
                    <a:pt x="9" y="205"/>
                  </a:lnTo>
                  <a:lnTo>
                    <a:pt x="9" y="205"/>
                  </a:lnTo>
                  <a:lnTo>
                    <a:pt x="5" y="210"/>
                  </a:lnTo>
                  <a:lnTo>
                    <a:pt x="3" y="214"/>
                  </a:lnTo>
                  <a:lnTo>
                    <a:pt x="0" y="225"/>
                  </a:lnTo>
                  <a:lnTo>
                    <a:pt x="3" y="236"/>
                  </a:lnTo>
                  <a:lnTo>
                    <a:pt x="5" y="241"/>
                  </a:lnTo>
                  <a:lnTo>
                    <a:pt x="9" y="245"/>
                  </a:lnTo>
                  <a:lnTo>
                    <a:pt x="18" y="254"/>
                  </a:lnTo>
                  <a:lnTo>
                    <a:pt x="18" y="254"/>
                  </a:lnTo>
                  <a:lnTo>
                    <a:pt x="23" y="257"/>
                  </a:lnTo>
                  <a:lnTo>
                    <a:pt x="27" y="261"/>
                  </a:lnTo>
                  <a:lnTo>
                    <a:pt x="38" y="263"/>
                  </a:lnTo>
                  <a:lnTo>
                    <a:pt x="49" y="261"/>
                  </a:lnTo>
                  <a:lnTo>
                    <a:pt x="54" y="257"/>
                  </a:lnTo>
                  <a:lnTo>
                    <a:pt x="58" y="254"/>
                  </a:lnTo>
                  <a:lnTo>
                    <a:pt x="132" y="181"/>
                  </a:lnTo>
                  <a:lnTo>
                    <a:pt x="204" y="254"/>
                  </a:lnTo>
                  <a:lnTo>
                    <a:pt x="204" y="254"/>
                  </a:lnTo>
                  <a:lnTo>
                    <a:pt x="210" y="257"/>
                  </a:lnTo>
                  <a:lnTo>
                    <a:pt x="214" y="261"/>
                  </a:lnTo>
                  <a:lnTo>
                    <a:pt x="224" y="263"/>
                  </a:lnTo>
                  <a:lnTo>
                    <a:pt x="235" y="261"/>
                  </a:lnTo>
                  <a:lnTo>
                    <a:pt x="241" y="257"/>
                  </a:lnTo>
                  <a:lnTo>
                    <a:pt x="244" y="254"/>
                  </a:lnTo>
                  <a:lnTo>
                    <a:pt x="255" y="245"/>
                  </a:lnTo>
                  <a:lnTo>
                    <a:pt x="255" y="245"/>
                  </a:lnTo>
                  <a:lnTo>
                    <a:pt x="257" y="241"/>
                  </a:lnTo>
                  <a:lnTo>
                    <a:pt x="261" y="236"/>
                  </a:lnTo>
                  <a:lnTo>
                    <a:pt x="262" y="225"/>
                  </a:lnTo>
                  <a:lnTo>
                    <a:pt x="261" y="214"/>
                  </a:lnTo>
                  <a:lnTo>
                    <a:pt x="257" y="210"/>
                  </a:lnTo>
                  <a:lnTo>
                    <a:pt x="255" y="205"/>
                  </a:lnTo>
                  <a:lnTo>
                    <a:pt x="181" y="132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>
                <a:latin typeface="+mn-ea"/>
                <a:ea typeface="+mn-ea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583340" y="2606334"/>
            <a:ext cx="2854280" cy="3377271"/>
            <a:chOff x="13517" y="4164"/>
            <a:chExt cx="4495" cy="5319"/>
          </a:xfrm>
        </p:grpSpPr>
        <p:grpSp>
          <p:nvGrpSpPr>
            <p:cNvPr id="4" name="组合 3"/>
            <p:cNvGrpSpPr/>
            <p:nvPr/>
          </p:nvGrpSpPr>
          <p:grpSpPr>
            <a:xfrm>
              <a:off x="13517" y="4164"/>
              <a:ext cx="4495" cy="5319"/>
              <a:chOff x="13516" y="3313"/>
              <a:chExt cx="4495" cy="5319"/>
            </a:xfrm>
          </p:grpSpPr>
          <p:sp>
            <p:nvSpPr>
              <p:cNvPr id="16" name="Rectangle 6"/>
              <p:cNvSpPr/>
              <p:nvPr/>
            </p:nvSpPr>
            <p:spPr>
              <a:xfrm>
                <a:off x="13516" y="3313"/>
                <a:ext cx="3351" cy="3351"/>
              </a:xfrm>
              <a:prstGeom prst="ellips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22" name="TextBox 76"/>
              <p:cNvSpPr txBox="1"/>
              <p:nvPr/>
            </p:nvSpPr>
            <p:spPr>
              <a:xfrm>
                <a:off x="13865" y="6315"/>
                <a:ext cx="2730" cy="630"/>
              </a:xfrm>
              <a:prstGeom prst="rect">
                <a:avLst/>
              </a:prstGeom>
              <a:solidFill>
                <a:srgbClr val="3B71F9"/>
              </a:solidFill>
              <a:ln w="28575">
                <a:noFill/>
              </a:ln>
              <a:effectLst>
                <a:outerShdw blurRad="254000" dist="1270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anchor="ctr"/>
              <a:lstStyle>
                <a:defPPr>
                  <a:defRPr lang="zh-CN"/>
                </a:defPPr>
                <a:lvl1pPr algn="ctr">
                  <a:defRPr sz="2000">
                    <a:solidFill>
                      <a:schemeClr val="bg1">
                        <a:lumMod val="95000"/>
                      </a:schemeClr>
                    </a:solidFill>
                    <a:latin typeface="Calibri" panose="020F0502020204030204" charset="0"/>
                    <a:ea typeface="宋体" panose="02010600030101010101" pitchFamily="2" charset="-122"/>
                  </a:defRPr>
                </a:lvl1pPr>
              </a:lstStyle>
              <a:p>
                <a:r>
                  <a:rPr lang="zh-CN" altLang="en-US" dirty="0">
                    <a:latin typeface="微软雅黑" panose="020B0503020204020204" charset="-122"/>
                    <a:ea typeface="微软雅黑" panose="020B0503020204020204" charset="-122"/>
                  </a:rPr>
                  <a:t>不透明无监管</a:t>
                </a: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13713" y="7506"/>
                <a:ext cx="4298" cy="1126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285750" indent="-285750" algn="l">
                  <a:lnSpc>
                    <a:spcPct val="130000"/>
                  </a:lnSpc>
                  <a:buClr>
                    <a:srgbClr val="415FEB"/>
                  </a:buClr>
                  <a:buFont typeface="Wingdings" panose="05000000000000000000" charset="0"/>
                  <a:buChar char="u"/>
                </a:pPr>
                <a:r>
                  <a:rPr lang="zh-CN" altLang="en-US" sz="1400" dirty="0" smtClean="0">
                    <a:solidFill>
                      <a:srgbClr val="002B4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除本国政府外不受任何监管</a:t>
                </a:r>
              </a:p>
              <a:p>
                <a:pPr marL="285750" indent="-285750" algn="l" fontAlgn="auto">
                  <a:lnSpc>
                    <a:spcPct val="160000"/>
                  </a:lnSpc>
                  <a:buClr>
                    <a:srgbClr val="415FEB"/>
                  </a:buClr>
                  <a:buFont typeface="Wingdings" panose="05000000000000000000" charset="0"/>
                  <a:buChar char="u"/>
                </a:pPr>
                <a:r>
                  <a:rPr lang="zh-CN" altLang="en-US" sz="1400" dirty="0" smtClean="0">
                    <a:solidFill>
                      <a:srgbClr val="002B41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个人行为未受到任何监管</a:t>
                </a: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4649" y="5162"/>
              <a:ext cx="1178" cy="1282"/>
              <a:chOff x="15008" y="5610"/>
              <a:chExt cx="782" cy="779"/>
            </a:xfrm>
          </p:grpSpPr>
          <p:sp>
            <p:nvSpPr>
              <p:cNvPr id="27" name="Freeform 29"/>
              <p:cNvSpPr/>
              <p:nvPr/>
            </p:nvSpPr>
            <p:spPr bwMode="auto">
              <a:xfrm>
                <a:off x="15416" y="5610"/>
                <a:ext cx="371" cy="371"/>
              </a:xfrm>
              <a:custGeom>
                <a:avLst/>
                <a:gdLst>
                  <a:gd name="T0" fmla="*/ 97 w 290"/>
                  <a:gd name="T1" fmla="*/ 287 h 288"/>
                  <a:gd name="T2" fmla="*/ 101 w 290"/>
                  <a:gd name="T3" fmla="*/ 288 h 288"/>
                  <a:gd name="T4" fmla="*/ 104 w 290"/>
                  <a:gd name="T5" fmla="*/ 287 h 288"/>
                  <a:gd name="T6" fmla="*/ 170 w 290"/>
                  <a:gd name="T7" fmla="*/ 221 h 288"/>
                  <a:gd name="T8" fmla="*/ 213 w 290"/>
                  <a:gd name="T9" fmla="*/ 265 h 288"/>
                  <a:gd name="T10" fmla="*/ 217 w 290"/>
                  <a:gd name="T11" fmla="*/ 266 h 288"/>
                  <a:gd name="T12" fmla="*/ 218 w 290"/>
                  <a:gd name="T13" fmla="*/ 266 h 288"/>
                  <a:gd name="T14" fmla="*/ 221 w 290"/>
                  <a:gd name="T15" fmla="*/ 263 h 288"/>
                  <a:gd name="T16" fmla="*/ 290 w 290"/>
                  <a:gd name="T17" fmla="*/ 6 h 288"/>
                  <a:gd name="T18" fmla="*/ 290 w 290"/>
                  <a:gd name="T19" fmla="*/ 4 h 288"/>
                  <a:gd name="T20" fmla="*/ 286 w 290"/>
                  <a:gd name="T21" fmla="*/ 0 h 288"/>
                  <a:gd name="T22" fmla="*/ 285 w 290"/>
                  <a:gd name="T23" fmla="*/ 0 h 288"/>
                  <a:gd name="T24" fmla="*/ 284 w 290"/>
                  <a:gd name="T25" fmla="*/ 0 h 288"/>
                  <a:gd name="T26" fmla="*/ 27 w 290"/>
                  <a:gd name="T27" fmla="*/ 69 h 288"/>
                  <a:gd name="T28" fmla="*/ 23 w 290"/>
                  <a:gd name="T29" fmla="*/ 72 h 288"/>
                  <a:gd name="T30" fmla="*/ 25 w 290"/>
                  <a:gd name="T31" fmla="*/ 77 h 288"/>
                  <a:gd name="T32" fmla="*/ 67 w 290"/>
                  <a:gd name="T33" fmla="*/ 119 h 288"/>
                  <a:gd name="T34" fmla="*/ 2 w 290"/>
                  <a:gd name="T35" fmla="*/ 185 h 288"/>
                  <a:gd name="T36" fmla="*/ 2 w 290"/>
                  <a:gd name="T37" fmla="*/ 191 h 288"/>
                  <a:gd name="T38" fmla="*/ 97 w 290"/>
                  <a:gd name="T39" fmla="*/ 287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90" h="288">
                    <a:moveTo>
                      <a:pt x="97" y="287"/>
                    </a:moveTo>
                    <a:cubicBezTo>
                      <a:pt x="98" y="288"/>
                      <a:pt x="99" y="288"/>
                      <a:pt x="101" y="288"/>
                    </a:cubicBezTo>
                    <a:cubicBezTo>
                      <a:pt x="102" y="288"/>
                      <a:pt x="103" y="288"/>
                      <a:pt x="104" y="287"/>
                    </a:cubicBezTo>
                    <a:lnTo>
                      <a:pt x="170" y="221"/>
                    </a:lnTo>
                    <a:lnTo>
                      <a:pt x="213" y="265"/>
                    </a:lnTo>
                    <a:cubicBezTo>
                      <a:pt x="214" y="266"/>
                      <a:pt x="215" y="266"/>
                      <a:pt x="217" y="266"/>
                    </a:cubicBezTo>
                    <a:cubicBezTo>
                      <a:pt x="217" y="266"/>
                      <a:pt x="217" y="266"/>
                      <a:pt x="218" y="266"/>
                    </a:cubicBezTo>
                    <a:cubicBezTo>
                      <a:pt x="220" y="266"/>
                      <a:pt x="221" y="265"/>
                      <a:pt x="221" y="263"/>
                    </a:cubicBezTo>
                    <a:lnTo>
                      <a:pt x="290" y="6"/>
                    </a:lnTo>
                    <a:cubicBezTo>
                      <a:pt x="290" y="5"/>
                      <a:pt x="290" y="5"/>
                      <a:pt x="290" y="4"/>
                    </a:cubicBezTo>
                    <a:cubicBezTo>
                      <a:pt x="290" y="2"/>
                      <a:pt x="288" y="0"/>
                      <a:pt x="286" y="0"/>
                    </a:cubicBezTo>
                    <a:cubicBezTo>
                      <a:pt x="285" y="0"/>
                      <a:pt x="285" y="0"/>
                      <a:pt x="285" y="0"/>
                    </a:cubicBezTo>
                    <a:cubicBezTo>
                      <a:pt x="285" y="0"/>
                      <a:pt x="284" y="0"/>
                      <a:pt x="284" y="0"/>
                    </a:cubicBezTo>
                    <a:lnTo>
                      <a:pt x="27" y="69"/>
                    </a:lnTo>
                    <a:cubicBezTo>
                      <a:pt x="25" y="69"/>
                      <a:pt x="24" y="70"/>
                      <a:pt x="23" y="72"/>
                    </a:cubicBezTo>
                    <a:cubicBezTo>
                      <a:pt x="23" y="74"/>
                      <a:pt x="24" y="75"/>
                      <a:pt x="25" y="77"/>
                    </a:cubicBezTo>
                    <a:lnTo>
                      <a:pt x="67" y="119"/>
                    </a:lnTo>
                    <a:lnTo>
                      <a:pt x="2" y="185"/>
                    </a:lnTo>
                    <a:cubicBezTo>
                      <a:pt x="0" y="187"/>
                      <a:pt x="0" y="190"/>
                      <a:pt x="2" y="191"/>
                    </a:cubicBezTo>
                    <a:lnTo>
                      <a:pt x="97" y="287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5" rIns="68571" bIns="34285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8" name="Freeform 30"/>
              <p:cNvSpPr/>
              <p:nvPr/>
            </p:nvSpPr>
            <p:spPr bwMode="auto">
              <a:xfrm>
                <a:off x="15008" y="5610"/>
                <a:ext cx="374" cy="371"/>
              </a:xfrm>
              <a:custGeom>
                <a:avLst/>
                <a:gdLst>
                  <a:gd name="T0" fmla="*/ 69 w 290"/>
                  <a:gd name="T1" fmla="*/ 263 h 288"/>
                  <a:gd name="T2" fmla="*/ 72 w 290"/>
                  <a:gd name="T3" fmla="*/ 266 h 288"/>
                  <a:gd name="T4" fmla="*/ 74 w 290"/>
                  <a:gd name="T5" fmla="*/ 266 h 288"/>
                  <a:gd name="T6" fmla="*/ 77 w 290"/>
                  <a:gd name="T7" fmla="*/ 265 h 288"/>
                  <a:gd name="T8" fmla="*/ 121 w 290"/>
                  <a:gd name="T9" fmla="*/ 221 h 288"/>
                  <a:gd name="T10" fmla="*/ 186 w 290"/>
                  <a:gd name="T11" fmla="*/ 287 h 288"/>
                  <a:gd name="T12" fmla="*/ 189 w 290"/>
                  <a:gd name="T13" fmla="*/ 288 h 288"/>
                  <a:gd name="T14" fmla="*/ 193 w 290"/>
                  <a:gd name="T15" fmla="*/ 287 h 288"/>
                  <a:gd name="T16" fmla="*/ 288 w 290"/>
                  <a:gd name="T17" fmla="*/ 191 h 288"/>
                  <a:gd name="T18" fmla="*/ 288 w 290"/>
                  <a:gd name="T19" fmla="*/ 185 h 288"/>
                  <a:gd name="T20" fmla="*/ 223 w 290"/>
                  <a:gd name="T21" fmla="*/ 119 h 288"/>
                  <a:gd name="T22" fmla="*/ 265 w 290"/>
                  <a:gd name="T23" fmla="*/ 77 h 288"/>
                  <a:gd name="T24" fmla="*/ 267 w 290"/>
                  <a:gd name="T25" fmla="*/ 72 h 288"/>
                  <a:gd name="T26" fmla="*/ 263 w 290"/>
                  <a:gd name="T27" fmla="*/ 69 h 288"/>
                  <a:gd name="T28" fmla="*/ 6 w 290"/>
                  <a:gd name="T29" fmla="*/ 0 h 288"/>
                  <a:gd name="T30" fmla="*/ 4 w 290"/>
                  <a:gd name="T31" fmla="*/ 0 h 288"/>
                  <a:gd name="T32" fmla="*/ 1 w 290"/>
                  <a:gd name="T33" fmla="*/ 1 h 288"/>
                  <a:gd name="T34" fmla="*/ 0 w 290"/>
                  <a:gd name="T35" fmla="*/ 5 h 288"/>
                  <a:gd name="T36" fmla="*/ 69 w 290"/>
                  <a:gd name="T37" fmla="*/ 263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0" h="288">
                    <a:moveTo>
                      <a:pt x="69" y="263"/>
                    </a:moveTo>
                    <a:cubicBezTo>
                      <a:pt x="69" y="265"/>
                      <a:pt x="71" y="266"/>
                      <a:pt x="72" y="266"/>
                    </a:cubicBezTo>
                    <a:cubicBezTo>
                      <a:pt x="73" y="266"/>
                      <a:pt x="73" y="266"/>
                      <a:pt x="74" y="266"/>
                    </a:cubicBezTo>
                    <a:cubicBezTo>
                      <a:pt x="75" y="266"/>
                      <a:pt x="76" y="266"/>
                      <a:pt x="77" y="265"/>
                    </a:cubicBezTo>
                    <a:lnTo>
                      <a:pt x="121" y="221"/>
                    </a:lnTo>
                    <a:lnTo>
                      <a:pt x="186" y="287"/>
                    </a:lnTo>
                    <a:cubicBezTo>
                      <a:pt x="187" y="288"/>
                      <a:pt x="188" y="288"/>
                      <a:pt x="189" y="288"/>
                    </a:cubicBezTo>
                    <a:cubicBezTo>
                      <a:pt x="191" y="288"/>
                      <a:pt x="192" y="288"/>
                      <a:pt x="193" y="287"/>
                    </a:cubicBezTo>
                    <a:lnTo>
                      <a:pt x="288" y="191"/>
                    </a:lnTo>
                    <a:cubicBezTo>
                      <a:pt x="290" y="190"/>
                      <a:pt x="290" y="187"/>
                      <a:pt x="288" y="185"/>
                    </a:cubicBezTo>
                    <a:lnTo>
                      <a:pt x="223" y="119"/>
                    </a:lnTo>
                    <a:lnTo>
                      <a:pt x="265" y="77"/>
                    </a:lnTo>
                    <a:cubicBezTo>
                      <a:pt x="267" y="75"/>
                      <a:pt x="267" y="74"/>
                      <a:pt x="267" y="72"/>
                    </a:cubicBezTo>
                    <a:cubicBezTo>
                      <a:pt x="266" y="70"/>
                      <a:pt x="265" y="69"/>
                      <a:pt x="263" y="69"/>
                    </a:cubicBezTo>
                    <a:lnTo>
                      <a:pt x="6" y="0"/>
                    </a:lnTo>
                    <a:cubicBezTo>
                      <a:pt x="5" y="0"/>
                      <a:pt x="5" y="0"/>
                      <a:pt x="4" y="0"/>
                    </a:cubicBezTo>
                    <a:cubicBezTo>
                      <a:pt x="3" y="0"/>
                      <a:pt x="2" y="0"/>
                      <a:pt x="1" y="1"/>
                    </a:cubicBezTo>
                    <a:cubicBezTo>
                      <a:pt x="0" y="2"/>
                      <a:pt x="0" y="4"/>
                      <a:pt x="0" y="5"/>
                    </a:cubicBezTo>
                    <a:lnTo>
                      <a:pt x="69" y="263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5" rIns="68571" bIns="34285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29" name="Freeform 31"/>
              <p:cNvSpPr/>
              <p:nvPr/>
            </p:nvSpPr>
            <p:spPr bwMode="auto">
              <a:xfrm>
                <a:off x="15416" y="6015"/>
                <a:ext cx="374" cy="374"/>
              </a:xfrm>
              <a:custGeom>
                <a:avLst/>
                <a:gdLst>
                  <a:gd name="T0" fmla="*/ 221 w 291"/>
                  <a:gd name="T1" fmla="*/ 25 h 289"/>
                  <a:gd name="T2" fmla="*/ 218 w 291"/>
                  <a:gd name="T3" fmla="*/ 22 h 289"/>
                  <a:gd name="T4" fmla="*/ 217 w 291"/>
                  <a:gd name="T5" fmla="*/ 22 h 289"/>
                  <a:gd name="T6" fmla="*/ 213 w 291"/>
                  <a:gd name="T7" fmla="*/ 23 h 289"/>
                  <a:gd name="T8" fmla="*/ 170 w 291"/>
                  <a:gd name="T9" fmla="*/ 67 h 289"/>
                  <a:gd name="T10" fmla="*/ 104 w 291"/>
                  <a:gd name="T11" fmla="*/ 2 h 289"/>
                  <a:gd name="T12" fmla="*/ 101 w 291"/>
                  <a:gd name="T13" fmla="*/ 0 h 289"/>
                  <a:gd name="T14" fmla="*/ 97 w 291"/>
                  <a:gd name="T15" fmla="*/ 2 h 289"/>
                  <a:gd name="T16" fmla="*/ 2 w 291"/>
                  <a:gd name="T17" fmla="*/ 97 h 289"/>
                  <a:gd name="T18" fmla="*/ 2 w 291"/>
                  <a:gd name="T19" fmla="*/ 104 h 289"/>
                  <a:gd name="T20" fmla="*/ 67 w 291"/>
                  <a:gd name="T21" fmla="*/ 169 h 289"/>
                  <a:gd name="T22" fmla="*/ 25 w 291"/>
                  <a:gd name="T23" fmla="*/ 212 h 289"/>
                  <a:gd name="T24" fmla="*/ 23 w 291"/>
                  <a:gd name="T25" fmla="*/ 216 h 289"/>
                  <a:gd name="T26" fmla="*/ 27 w 291"/>
                  <a:gd name="T27" fmla="*/ 220 h 289"/>
                  <a:gd name="T28" fmla="*/ 284 w 291"/>
                  <a:gd name="T29" fmla="*/ 289 h 289"/>
                  <a:gd name="T30" fmla="*/ 286 w 291"/>
                  <a:gd name="T31" fmla="*/ 289 h 289"/>
                  <a:gd name="T32" fmla="*/ 289 w 291"/>
                  <a:gd name="T33" fmla="*/ 288 h 289"/>
                  <a:gd name="T34" fmla="*/ 290 w 291"/>
                  <a:gd name="T35" fmla="*/ 283 h 289"/>
                  <a:gd name="T36" fmla="*/ 221 w 291"/>
                  <a:gd name="T37" fmla="*/ 25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1" h="289">
                    <a:moveTo>
                      <a:pt x="221" y="25"/>
                    </a:moveTo>
                    <a:cubicBezTo>
                      <a:pt x="221" y="24"/>
                      <a:pt x="219" y="22"/>
                      <a:pt x="218" y="22"/>
                    </a:cubicBezTo>
                    <a:cubicBezTo>
                      <a:pt x="217" y="22"/>
                      <a:pt x="217" y="22"/>
                      <a:pt x="217" y="22"/>
                    </a:cubicBezTo>
                    <a:cubicBezTo>
                      <a:pt x="215" y="22"/>
                      <a:pt x="214" y="22"/>
                      <a:pt x="213" y="23"/>
                    </a:cubicBezTo>
                    <a:lnTo>
                      <a:pt x="170" y="67"/>
                    </a:lnTo>
                    <a:lnTo>
                      <a:pt x="104" y="2"/>
                    </a:lnTo>
                    <a:cubicBezTo>
                      <a:pt x="103" y="1"/>
                      <a:pt x="102" y="0"/>
                      <a:pt x="101" y="0"/>
                    </a:cubicBezTo>
                    <a:cubicBezTo>
                      <a:pt x="99" y="0"/>
                      <a:pt x="98" y="1"/>
                      <a:pt x="97" y="2"/>
                    </a:cubicBezTo>
                    <a:lnTo>
                      <a:pt x="2" y="97"/>
                    </a:lnTo>
                    <a:cubicBezTo>
                      <a:pt x="0" y="99"/>
                      <a:pt x="0" y="102"/>
                      <a:pt x="2" y="104"/>
                    </a:cubicBezTo>
                    <a:lnTo>
                      <a:pt x="67" y="169"/>
                    </a:lnTo>
                    <a:lnTo>
                      <a:pt x="25" y="212"/>
                    </a:lnTo>
                    <a:cubicBezTo>
                      <a:pt x="24" y="213"/>
                      <a:pt x="23" y="215"/>
                      <a:pt x="23" y="216"/>
                    </a:cubicBezTo>
                    <a:cubicBezTo>
                      <a:pt x="24" y="218"/>
                      <a:pt x="25" y="219"/>
                      <a:pt x="27" y="220"/>
                    </a:cubicBezTo>
                    <a:lnTo>
                      <a:pt x="284" y="289"/>
                    </a:lnTo>
                    <a:cubicBezTo>
                      <a:pt x="285" y="289"/>
                      <a:pt x="285" y="289"/>
                      <a:pt x="286" y="289"/>
                    </a:cubicBezTo>
                    <a:cubicBezTo>
                      <a:pt x="287" y="289"/>
                      <a:pt x="288" y="288"/>
                      <a:pt x="289" y="288"/>
                    </a:cubicBezTo>
                    <a:cubicBezTo>
                      <a:pt x="290" y="286"/>
                      <a:pt x="291" y="285"/>
                      <a:pt x="290" y="283"/>
                    </a:cubicBezTo>
                    <a:lnTo>
                      <a:pt x="221" y="25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5" rIns="68571" bIns="34285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30" name="Freeform 32"/>
              <p:cNvSpPr/>
              <p:nvPr/>
            </p:nvSpPr>
            <p:spPr bwMode="auto">
              <a:xfrm>
                <a:off x="15008" y="6015"/>
                <a:ext cx="374" cy="374"/>
              </a:xfrm>
              <a:custGeom>
                <a:avLst/>
                <a:gdLst>
                  <a:gd name="T0" fmla="*/ 193 w 290"/>
                  <a:gd name="T1" fmla="*/ 2 h 289"/>
                  <a:gd name="T2" fmla="*/ 189 w 290"/>
                  <a:gd name="T3" fmla="*/ 0 h 289"/>
                  <a:gd name="T4" fmla="*/ 186 w 290"/>
                  <a:gd name="T5" fmla="*/ 2 h 289"/>
                  <a:gd name="T6" fmla="*/ 121 w 290"/>
                  <a:gd name="T7" fmla="*/ 67 h 289"/>
                  <a:gd name="T8" fmla="*/ 77 w 290"/>
                  <a:gd name="T9" fmla="*/ 23 h 289"/>
                  <a:gd name="T10" fmla="*/ 74 w 290"/>
                  <a:gd name="T11" fmla="*/ 22 h 289"/>
                  <a:gd name="T12" fmla="*/ 72 w 290"/>
                  <a:gd name="T13" fmla="*/ 22 h 289"/>
                  <a:gd name="T14" fmla="*/ 69 w 290"/>
                  <a:gd name="T15" fmla="*/ 25 h 289"/>
                  <a:gd name="T16" fmla="*/ 0 w 290"/>
                  <a:gd name="T17" fmla="*/ 283 h 289"/>
                  <a:gd name="T18" fmla="*/ 1 w 290"/>
                  <a:gd name="T19" fmla="*/ 288 h 289"/>
                  <a:gd name="T20" fmla="*/ 5 w 290"/>
                  <a:gd name="T21" fmla="*/ 289 h 289"/>
                  <a:gd name="T22" fmla="*/ 6 w 290"/>
                  <a:gd name="T23" fmla="*/ 289 h 289"/>
                  <a:gd name="T24" fmla="*/ 263 w 290"/>
                  <a:gd name="T25" fmla="*/ 220 h 289"/>
                  <a:gd name="T26" fmla="*/ 267 w 290"/>
                  <a:gd name="T27" fmla="*/ 216 h 289"/>
                  <a:gd name="T28" fmla="*/ 265 w 290"/>
                  <a:gd name="T29" fmla="*/ 212 h 289"/>
                  <a:gd name="T30" fmla="*/ 223 w 290"/>
                  <a:gd name="T31" fmla="*/ 169 h 289"/>
                  <a:gd name="T32" fmla="*/ 288 w 290"/>
                  <a:gd name="T33" fmla="*/ 104 h 289"/>
                  <a:gd name="T34" fmla="*/ 288 w 290"/>
                  <a:gd name="T35" fmla="*/ 97 h 289"/>
                  <a:gd name="T36" fmla="*/ 193 w 290"/>
                  <a:gd name="T37" fmla="*/ 2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0" h="289">
                    <a:moveTo>
                      <a:pt x="193" y="2"/>
                    </a:moveTo>
                    <a:cubicBezTo>
                      <a:pt x="192" y="1"/>
                      <a:pt x="191" y="0"/>
                      <a:pt x="189" y="0"/>
                    </a:cubicBezTo>
                    <a:cubicBezTo>
                      <a:pt x="188" y="0"/>
                      <a:pt x="187" y="1"/>
                      <a:pt x="186" y="2"/>
                    </a:cubicBezTo>
                    <a:lnTo>
                      <a:pt x="121" y="67"/>
                    </a:lnTo>
                    <a:lnTo>
                      <a:pt x="77" y="23"/>
                    </a:lnTo>
                    <a:cubicBezTo>
                      <a:pt x="76" y="22"/>
                      <a:pt x="75" y="22"/>
                      <a:pt x="74" y="22"/>
                    </a:cubicBezTo>
                    <a:cubicBezTo>
                      <a:pt x="73" y="22"/>
                      <a:pt x="73" y="22"/>
                      <a:pt x="72" y="22"/>
                    </a:cubicBezTo>
                    <a:cubicBezTo>
                      <a:pt x="71" y="22"/>
                      <a:pt x="69" y="24"/>
                      <a:pt x="69" y="25"/>
                    </a:cubicBezTo>
                    <a:lnTo>
                      <a:pt x="0" y="283"/>
                    </a:lnTo>
                    <a:cubicBezTo>
                      <a:pt x="0" y="285"/>
                      <a:pt x="0" y="286"/>
                      <a:pt x="1" y="288"/>
                    </a:cubicBezTo>
                    <a:cubicBezTo>
                      <a:pt x="2" y="288"/>
                      <a:pt x="3" y="289"/>
                      <a:pt x="5" y="289"/>
                    </a:cubicBezTo>
                    <a:cubicBezTo>
                      <a:pt x="5" y="289"/>
                      <a:pt x="5" y="289"/>
                      <a:pt x="6" y="289"/>
                    </a:cubicBezTo>
                    <a:lnTo>
                      <a:pt x="263" y="220"/>
                    </a:lnTo>
                    <a:cubicBezTo>
                      <a:pt x="265" y="219"/>
                      <a:pt x="266" y="218"/>
                      <a:pt x="267" y="216"/>
                    </a:cubicBezTo>
                    <a:cubicBezTo>
                      <a:pt x="267" y="215"/>
                      <a:pt x="267" y="213"/>
                      <a:pt x="265" y="212"/>
                    </a:cubicBezTo>
                    <a:lnTo>
                      <a:pt x="223" y="169"/>
                    </a:lnTo>
                    <a:lnTo>
                      <a:pt x="288" y="104"/>
                    </a:lnTo>
                    <a:cubicBezTo>
                      <a:pt x="290" y="102"/>
                      <a:pt x="290" y="99"/>
                      <a:pt x="288" y="97"/>
                    </a:cubicBezTo>
                    <a:lnTo>
                      <a:pt x="193" y="2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68571" tIns="34285" rIns="68571" bIns="34285" numCol="1" anchor="t" anchorCtr="0" compatLnSpc="1"/>
              <a:lstStyle/>
              <a:p>
                <a:endParaRPr lang="zh-CN" altLang="en-US"/>
              </a:p>
            </p:txBody>
          </p:sp>
        </p:grpSp>
      </p:grpSp>
      <p:pic>
        <p:nvPicPr>
          <p:cNvPr id="13" name="图片 12" descr="LG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组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53200" y="1071880"/>
            <a:ext cx="4281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中心化信用体系的危机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889115" y="1655445"/>
            <a:ext cx="42818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>
                <a:latin typeface="微软雅黑" panose="020B0503020204020204" charset="-122"/>
                <a:ea typeface="微软雅黑" panose="020B0503020204020204" charset="-122"/>
              </a:rPr>
              <a:t>                 ——</a:t>
            </a:r>
            <a:r>
              <a:rPr lang="zh-CN" altLang="en-US" sz="2000">
                <a:latin typeface="微软雅黑" panose="020B0503020204020204" charset="-122"/>
                <a:ea typeface="微软雅黑" panose="020B0503020204020204" charset="-122"/>
              </a:rPr>
              <a:t>问题积重难返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1422400" y="2307590"/>
            <a:ext cx="9512300" cy="37820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60000"/>
              </a:lnSpc>
            </a:pPr>
            <a:r>
              <a:rPr lang="zh-CN" altLang="en-US" sz="1400" b="1" dirty="0">
                <a:solidFill>
                  <a:srgbClr val="3864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信用从哪里来？</a:t>
            </a:r>
          </a:p>
          <a:p>
            <a:pPr algn="just">
              <a:lnSpc>
                <a:spcPct val="160000"/>
              </a:lnSpc>
            </a:pP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相互信任的生产关系或是社会关系是支撑社会健康发展的关键，传统的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信用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主要产生于</a:t>
            </a:r>
            <a:r>
              <a:rPr lang="zh-CN" altLang="en-US" sz="1400" b="1" dirty="0">
                <a:solidFill>
                  <a:srgbClr val="3864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中心化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的主体，比如银行、企业、国家等。也就是说，需要通过一个中心去建立和维护信用。</a:t>
            </a:r>
          </a:p>
          <a:p>
            <a:pPr algn="just">
              <a:lnSpc>
                <a:spcPct val="160000"/>
              </a:lnSpc>
            </a:pPr>
            <a:endParaRPr lang="zh-CN" altLang="en-US" sz="1200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>
              <a:lnSpc>
                <a:spcPct val="160000"/>
              </a:lnSpc>
            </a:pPr>
            <a:endParaRPr lang="zh-CN" altLang="en-US" sz="1400" b="1" dirty="0">
              <a:solidFill>
                <a:srgbClr val="3864F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just" fontAlgn="auto">
              <a:lnSpc>
                <a:spcPct val="160000"/>
              </a:lnSpc>
              <a:spcBef>
                <a:spcPts val="3000"/>
              </a:spcBef>
            </a:pPr>
            <a:r>
              <a:rPr lang="zh-CN" altLang="en-US" sz="1400" b="1" dirty="0">
                <a:solidFill>
                  <a:srgbClr val="3864F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中心化信用体系存在的问题：</a:t>
            </a:r>
          </a:p>
          <a:p>
            <a:pPr marL="171450" indent="-171450" algn="just" fontAlgn="auto">
              <a:lnSpc>
                <a:spcPct val="200000"/>
              </a:lnSpc>
              <a:spcBef>
                <a:spcPts val="600"/>
              </a:spcBef>
              <a:buClr>
                <a:srgbClr val="415FEB"/>
              </a:buClr>
              <a:buFont typeface="Wingdings" panose="05000000000000000000" charset="0"/>
              <a:buChar char="u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完全依赖于这个中心运作，一旦中心出现问题，那么信用就会彻底崩塌，无法挽救，比如津巴布韦货币的信用破产；</a:t>
            </a:r>
          </a:p>
          <a:p>
            <a:pPr marL="171450" indent="-171450" algn="just" fontAlgn="auto">
              <a:lnSpc>
                <a:spcPct val="200000"/>
              </a:lnSpc>
              <a:spcBef>
                <a:spcPts val="600"/>
              </a:spcBef>
              <a:buClr>
                <a:srgbClr val="415FEB"/>
              </a:buClr>
              <a:buFont typeface="Wingdings" panose="05000000000000000000" charset="0"/>
              <a:buChar char="u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中心化信用体系不够透明且缺少监管甚至无监管，比如麦道夫的暗箱操作；</a:t>
            </a:r>
          </a:p>
          <a:p>
            <a:pPr marL="171450" indent="-171450" algn="just" fontAlgn="auto">
              <a:lnSpc>
                <a:spcPct val="200000"/>
              </a:lnSpc>
              <a:spcBef>
                <a:spcPts val="600"/>
              </a:spcBef>
              <a:buClr>
                <a:srgbClr val="415FEB"/>
              </a:buClr>
              <a:buFont typeface="Wingdings" panose="05000000000000000000" charset="0"/>
              <a:buChar char="u"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中心化信用体系成本极高，所有的交易都要基于信用，因此需要更多人力（中介等）、物力的参与，比如房产交易需要房产中介。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1473835" y="3467100"/>
            <a:ext cx="2576830" cy="622300"/>
            <a:chOff x="1801" y="5460"/>
            <a:chExt cx="4058" cy="980"/>
          </a:xfrm>
        </p:grpSpPr>
        <p:sp>
          <p:nvSpPr>
            <p:cNvPr id="22" name="圆角矩形 21"/>
            <p:cNvSpPr/>
            <p:nvPr/>
          </p:nvSpPr>
          <p:spPr>
            <a:xfrm>
              <a:off x="1801" y="5560"/>
              <a:ext cx="4059" cy="8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900" y="5460"/>
              <a:ext cx="3856" cy="841"/>
              <a:chOff x="2200" y="2960"/>
              <a:chExt cx="3856" cy="841"/>
            </a:xfrm>
          </p:grpSpPr>
          <p:cxnSp>
            <p:nvCxnSpPr>
              <p:cNvPr id="4" name="直接箭头连接符 3"/>
              <p:cNvCxnSpPr/>
              <p:nvPr/>
            </p:nvCxnSpPr>
            <p:spPr>
              <a:xfrm>
                <a:off x="3860" y="3501"/>
                <a:ext cx="1200" cy="0"/>
              </a:xfrm>
              <a:prstGeom prst="straightConnector1">
                <a:avLst/>
              </a:prstGeom>
              <a:ln w="28575">
                <a:solidFill>
                  <a:srgbClr val="3864F7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" name="文本框 4"/>
              <p:cNvSpPr txBox="1"/>
              <p:nvPr/>
            </p:nvSpPr>
            <p:spPr>
              <a:xfrm>
                <a:off x="2200" y="2960"/>
                <a:ext cx="1728" cy="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60000"/>
                  </a:lnSpc>
                </a:pPr>
                <a:r>
                  <a:rPr lang="zh-CN" altLang="en-US" b="1" dirty="0">
                    <a:solidFill>
                      <a:srgbClr val="3864F7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法定货币</a:t>
                </a:r>
                <a:endParaRPr lang="zh-CN" altLang="en-US"/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5048" y="2960"/>
                <a:ext cx="1008" cy="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60000"/>
                  </a:lnSpc>
                </a:pPr>
                <a:r>
                  <a:rPr lang="zh-CN" altLang="en-US" b="1" dirty="0">
                    <a:solidFill>
                      <a:srgbClr val="3864F7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央行</a:t>
                </a:r>
              </a:p>
            </p:txBody>
          </p:sp>
        </p:grpSp>
      </p:grpSp>
      <p:grpSp>
        <p:nvGrpSpPr>
          <p:cNvPr id="27" name="组合 26"/>
          <p:cNvGrpSpPr/>
          <p:nvPr/>
        </p:nvGrpSpPr>
        <p:grpSpPr>
          <a:xfrm>
            <a:off x="4516120" y="3467100"/>
            <a:ext cx="3696970" cy="622935"/>
            <a:chOff x="6592" y="5460"/>
            <a:chExt cx="5822" cy="981"/>
          </a:xfrm>
        </p:grpSpPr>
        <p:sp>
          <p:nvSpPr>
            <p:cNvPr id="23" name="圆角矩形 22"/>
            <p:cNvSpPr/>
            <p:nvPr/>
          </p:nvSpPr>
          <p:spPr>
            <a:xfrm>
              <a:off x="6592" y="5561"/>
              <a:ext cx="5823" cy="8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6655" y="5460"/>
              <a:ext cx="5661" cy="840"/>
              <a:chOff x="6515" y="2975"/>
              <a:chExt cx="5661" cy="840"/>
            </a:xfrm>
          </p:grpSpPr>
          <p:cxnSp>
            <p:nvCxnSpPr>
              <p:cNvPr id="10" name="直接箭头连接符 9"/>
              <p:cNvCxnSpPr/>
              <p:nvPr/>
            </p:nvCxnSpPr>
            <p:spPr>
              <a:xfrm>
                <a:off x="9180" y="3501"/>
                <a:ext cx="1200" cy="0"/>
              </a:xfrm>
              <a:prstGeom prst="straightConnector1">
                <a:avLst/>
              </a:prstGeom>
              <a:ln w="28575">
                <a:solidFill>
                  <a:srgbClr val="3864F7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文本框 10"/>
              <p:cNvSpPr txBox="1"/>
              <p:nvPr/>
            </p:nvSpPr>
            <p:spPr>
              <a:xfrm>
                <a:off x="6515" y="2975"/>
                <a:ext cx="2618" cy="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60000"/>
                  </a:lnSpc>
                </a:pPr>
                <a:r>
                  <a:rPr lang="zh-CN" altLang="en-US" b="1" dirty="0">
                    <a:solidFill>
                      <a:srgbClr val="3864F7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企业</a:t>
                </a:r>
                <a:r>
                  <a:rPr lang="en-US" altLang="zh-CN" b="1" dirty="0">
                    <a:solidFill>
                      <a:srgbClr val="3864F7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/</a:t>
                </a:r>
                <a:r>
                  <a:rPr lang="zh-CN" altLang="en-US" b="1" dirty="0">
                    <a:solidFill>
                      <a:srgbClr val="3864F7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个人信用</a:t>
                </a: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0448" y="2975"/>
                <a:ext cx="1728" cy="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60000"/>
                  </a:lnSpc>
                </a:pPr>
                <a:r>
                  <a:rPr lang="zh-CN" altLang="en-US" b="1" dirty="0">
                    <a:solidFill>
                      <a:srgbClr val="3864F7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征信中心</a:t>
                </a:r>
              </a:p>
            </p:txBody>
          </p:sp>
        </p:grpSp>
      </p:grpSp>
      <p:grpSp>
        <p:nvGrpSpPr>
          <p:cNvPr id="25" name="组合 24"/>
          <p:cNvGrpSpPr/>
          <p:nvPr/>
        </p:nvGrpSpPr>
        <p:grpSpPr>
          <a:xfrm>
            <a:off x="8694420" y="3467100"/>
            <a:ext cx="2247900" cy="622935"/>
            <a:chOff x="13172" y="5460"/>
            <a:chExt cx="3540" cy="981"/>
          </a:xfrm>
        </p:grpSpPr>
        <p:sp>
          <p:nvSpPr>
            <p:cNvPr id="24" name="圆角矩形 23"/>
            <p:cNvSpPr/>
            <p:nvPr/>
          </p:nvSpPr>
          <p:spPr>
            <a:xfrm>
              <a:off x="13172" y="5561"/>
              <a:ext cx="3540" cy="88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13245" y="5460"/>
              <a:ext cx="3391" cy="840"/>
              <a:chOff x="13145" y="3235"/>
              <a:chExt cx="3391" cy="840"/>
            </a:xfrm>
          </p:grpSpPr>
          <p:cxnSp>
            <p:nvCxnSpPr>
              <p:cNvPr id="13" name="直接箭头连接符 12"/>
              <p:cNvCxnSpPr/>
              <p:nvPr/>
            </p:nvCxnSpPr>
            <p:spPr>
              <a:xfrm>
                <a:off x="14328" y="3755"/>
                <a:ext cx="1200" cy="0"/>
              </a:xfrm>
              <a:prstGeom prst="straightConnector1">
                <a:avLst/>
              </a:prstGeom>
              <a:ln w="28575">
                <a:solidFill>
                  <a:srgbClr val="3864F7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文本框 13"/>
              <p:cNvSpPr txBox="1"/>
              <p:nvPr/>
            </p:nvSpPr>
            <p:spPr>
              <a:xfrm>
                <a:off x="13145" y="3235"/>
                <a:ext cx="1238" cy="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60000"/>
                  </a:lnSpc>
                </a:pPr>
                <a:r>
                  <a:rPr lang="en-US" altLang="zh-CN" b="1" dirty="0">
                    <a:solidFill>
                      <a:srgbClr val="3864F7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QQ</a:t>
                </a:r>
                <a:r>
                  <a:rPr lang="zh-CN" altLang="en-US" b="1" dirty="0">
                    <a:solidFill>
                      <a:srgbClr val="3864F7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币</a:t>
                </a: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5528" y="3235"/>
                <a:ext cx="1008" cy="8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just">
                  <a:lnSpc>
                    <a:spcPct val="160000"/>
                  </a:lnSpc>
                </a:pPr>
                <a:r>
                  <a:rPr lang="zh-CN" altLang="en-US" b="1" dirty="0">
                    <a:solidFill>
                      <a:srgbClr val="3864F7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腾讯</a:t>
                </a:r>
              </a:p>
            </p:txBody>
          </p:sp>
        </p:grpSp>
      </p:grpSp>
      <p:pic>
        <p:nvPicPr>
          <p:cNvPr id="16" name="图片 15" descr="LG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组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grpSp>
        <p:nvGrpSpPr>
          <p:cNvPr id="89" name="组合 88"/>
          <p:cNvGrpSpPr/>
          <p:nvPr/>
        </p:nvGrpSpPr>
        <p:grpSpPr>
          <a:xfrm>
            <a:off x="3117215" y="2614295"/>
            <a:ext cx="5957570" cy="1630045"/>
            <a:chOff x="4879" y="4100"/>
            <a:chExt cx="9382" cy="2567"/>
          </a:xfrm>
        </p:grpSpPr>
        <p:sp>
          <p:nvSpPr>
            <p:cNvPr id="86" name="文本框 85"/>
            <p:cNvSpPr txBox="1"/>
            <p:nvPr/>
          </p:nvSpPr>
          <p:spPr>
            <a:xfrm>
              <a:off x="7479" y="4987"/>
              <a:ext cx="6782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区块链的诞生</a:t>
              </a: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4879" y="4100"/>
              <a:ext cx="2960" cy="25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0" b="1">
                  <a:solidFill>
                    <a:schemeClr val="tx1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02</a:t>
              </a:r>
            </a:p>
          </p:txBody>
        </p:sp>
      </p:grpSp>
      <p:cxnSp>
        <p:nvCxnSpPr>
          <p:cNvPr id="3" name="直接连接符 2"/>
          <p:cNvCxnSpPr/>
          <p:nvPr/>
        </p:nvCxnSpPr>
        <p:spPr>
          <a:xfrm>
            <a:off x="3263265" y="4229100"/>
            <a:ext cx="53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 descr="LG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组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53200" y="1071880"/>
            <a:ext cx="4281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创世区块的生成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3234087" y="2094230"/>
            <a:ext cx="8996269" cy="4028440"/>
            <a:chOff x="2540" y="3298"/>
            <a:chExt cx="14167" cy="6344"/>
          </a:xfrm>
        </p:grpSpPr>
        <p:grpSp>
          <p:nvGrpSpPr>
            <p:cNvPr id="4" name="组合 3"/>
            <p:cNvGrpSpPr/>
            <p:nvPr/>
          </p:nvGrpSpPr>
          <p:grpSpPr>
            <a:xfrm>
              <a:off x="2540" y="3298"/>
              <a:ext cx="14167" cy="6344"/>
              <a:chOff x="2540" y="3298"/>
              <a:chExt cx="14167" cy="6344"/>
            </a:xfrm>
          </p:grpSpPr>
          <p:grpSp>
            <p:nvGrpSpPr>
              <p:cNvPr id="14" name="组合 13"/>
              <p:cNvGrpSpPr/>
              <p:nvPr/>
            </p:nvGrpSpPr>
            <p:grpSpPr>
              <a:xfrm>
                <a:off x="6293" y="3298"/>
                <a:ext cx="10128" cy="6344"/>
                <a:chOff x="4511313" y="1624411"/>
                <a:chExt cx="6327703" cy="3963496"/>
              </a:xfrm>
            </p:grpSpPr>
            <p:sp>
              <p:nvSpPr>
                <p:cNvPr id="108" name="ïşľîdé"/>
                <p:cNvSpPr/>
                <p:nvPr/>
              </p:nvSpPr>
              <p:spPr>
                <a:xfrm flipH="1">
                  <a:off x="5850351" y="4465382"/>
                  <a:ext cx="2871820" cy="1122525"/>
                </a:xfrm>
                <a:custGeom>
                  <a:avLst/>
                  <a:gdLst>
                    <a:gd name="connsiteX0" fmla="*/ 727078 w 4604385"/>
                    <a:gd name="connsiteY0" fmla="*/ 0 h 1790700"/>
                    <a:gd name="connsiteX1" fmla="*/ 4604385 w 4604385"/>
                    <a:gd name="connsiteY1" fmla="*/ 0 h 1790700"/>
                    <a:gd name="connsiteX2" fmla="*/ 4604385 w 4604385"/>
                    <a:gd name="connsiteY2" fmla="*/ 438150 h 1790700"/>
                    <a:gd name="connsiteX3" fmla="*/ 864672 w 4604385"/>
                    <a:gd name="connsiteY3" fmla="*/ 438150 h 1790700"/>
                    <a:gd name="connsiteX4" fmla="*/ 495300 w 4604385"/>
                    <a:gd name="connsiteY4" fmla="*/ 807522 h 1790700"/>
                    <a:gd name="connsiteX5" fmla="*/ 495300 w 4604385"/>
                    <a:gd name="connsiteY5" fmla="*/ 983178 h 1790700"/>
                    <a:gd name="connsiteX6" fmla="*/ 864672 w 4604385"/>
                    <a:gd name="connsiteY6" fmla="*/ 1352550 h 1790700"/>
                    <a:gd name="connsiteX7" fmla="*/ 4604385 w 4604385"/>
                    <a:gd name="connsiteY7" fmla="*/ 1352550 h 1790700"/>
                    <a:gd name="connsiteX8" fmla="*/ 4604385 w 4604385"/>
                    <a:gd name="connsiteY8" fmla="*/ 1790700 h 1790700"/>
                    <a:gd name="connsiteX9" fmla="*/ 727078 w 4604385"/>
                    <a:gd name="connsiteY9" fmla="*/ 1790700 h 1790700"/>
                    <a:gd name="connsiteX10" fmla="*/ 0 w 4604385"/>
                    <a:gd name="connsiteY10" fmla="*/ 1063622 h 1790700"/>
                    <a:gd name="connsiteX11" fmla="*/ 0 w 4604385"/>
                    <a:gd name="connsiteY11" fmla="*/ 727078 h 1790700"/>
                    <a:gd name="connsiteX12" fmla="*/ 727078 w 4604385"/>
                    <a:gd name="connsiteY12" fmla="*/ 0 h 1790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604385" h="1790700">
                      <a:moveTo>
                        <a:pt x="727078" y="0"/>
                      </a:moveTo>
                      <a:lnTo>
                        <a:pt x="4604385" y="0"/>
                      </a:lnTo>
                      <a:lnTo>
                        <a:pt x="4604385" y="438150"/>
                      </a:lnTo>
                      <a:lnTo>
                        <a:pt x="864672" y="438150"/>
                      </a:lnTo>
                      <a:cubicBezTo>
                        <a:pt x="660673" y="438150"/>
                        <a:pt x="495300" y="603523"/>
                        <a:pt x="495300" y="807522"/>
                      </a:cubicBezTo>
                      <a:lnTo>
                        <a:pt x="495300" y="983178"/>
                      </a:lnTo>
                      <a:cubicBezTo>
                        <a:pt x="495300" y="1187177"/>
                        <a:pt x="660673" y="1352550"/>
                        <a:pt x="864672" y="1352550"/>
                      </a:cubicBezTo>
                      <a:lnTo>
                        <a:pt x="4604385" y="1352550"/>
                      </a:lnTo>
                      <a:lnTo>
                        <a:pt x="4604385" y="1790700"/>
                      </a:lnTo>
                      <a:lnTo>
                        <a:pt x="727078" y="1790700"/>
                      </a:lnTo>
                      <a:cubicBezTo>
                        <a:pt x="325524" y="1790700"/>
                        <a:pt x="0" y="1465176"/>
                        <a:pt x="0" y="1063622"/>
                      </a:cubicBezTo>
                      <a:lnTo>
                        <a:pt x="0" y="727078"/>
                      </a:lnTo>
                      <a:cubicBezTo>
                        <a:pt x="0" y="325524"/>
                        <a:pt x="325524" y="0"/>
                        <a:pt x="72707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68580" tIns="34290" rIns="68580" bIns="34290" anchor="ctr">
                  <a:norm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350"/>
                </a:p>
              </p:txBody>
            </p:sp>
            <p:sp>
              <p:nvSpPr>
                <p:cNvPr id="109" name="iśḷîḑè"/>
                <p:cNvSpPr/>
                <p:nvPr/>
              </p:nvSpPr>
              <p:spPr>
                <a:xfrm>
                  <a:off x="4664533" y="1940208"/>
                  <a:ext cx="2871820" cy="1116885"/>
                </a:xfrm>
                <a:custGeom>
                  <a:avLst/>
                  <a:gdLst>
                    <a:gd name="connsiteX0" fmla="*/ 727078 w 4604385"/>
                    <a:gd name="connsiteY0" fmla="*/ 0 h 1790700"/>
                    <a:gd name="connsiteX1" fmla="*/ 4604385 w 4604385"/>
                    <a:gd name="connsiteY1" fmla="*/ 0 h 1790700"/>
                    <a:gd name="connsiteX2" fmla="*/ 4604385 w 4604385"/>
                    <a:gd name="connsiteY2" fmla="*/ 438150 h 1790700"/>
                    <a:gd name="connsiteX3" fmla="*/ 864672 w 4604385"/>
                    <a:gd name="connsiteY3" fmla="*/ 438150 h 1790700"/>
                    <a:gd name="connsiteX4" fmla="*/ 495300 w 4604385"/>
                    <a:gd name="connsiteY4" fmla="*/ 807522 h 1790700"/>
                    <a:gd name="connsiteX5" fmla="*/ 495300 w 4604385"/>
                    <a:gd name="connsiteY5" fmla="*/ 983178 h 1790700"/>
                    <a:gd name="connsiteX6" fmla="*/ 864672 w 4604385"/>
                    <a:gd name="connsiteY6" fmla="*/ 1352550 h 1790700"/>
                    <a:gd name="connsiteX7" fmla="*/ 4604385 w 4604385"/>
                    <a:gd name="connsiteY7" fmla="*/ 1352550 h 1790700"/>
                    <a:gd name="connsiteX8" fmla="*/ 4604385 w 4604385"/>
                    <a:gd name="connsiteY8" fmla="*/ 1790700 h 1790700"/>
                    <a:gd name="connsiteX9" fmla="*/ 727078 w 4604385"/>
                    <a:gd name="connsiteY9" fmla="*/ 1790700 h 1790700"/>
                    <a:gd name="connsiteX10" fmla="*/ 0 w 4604385"/>
                    <a:gd name="connsiteY10" fmla="*/ 1063622 h 1790700"/>
                    <a:gd name="connsiteX11" fmla="*/ 0 w 4604385"/>
                    <a:gd name="connsiteY11" fmla="*/ 727078 h 1790700"/>
                    <a:gd name="connsiteX12" fmla="*/ 727078 w 4604385"/>
                    <a:gd name="connsiteY12" fmla="*/ 0 h 1790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604385" h="1790700">
                      <a:moveTo>
                        <a:pt x="727078" y="0"/>
                      </a:moveTo>
                      <a:lnTo>
                        <a:pt x="4604385" y="0"/>
                      </a:lnTo>
                      <a:lnTo>
                        <a:pt x="4604385" y="438150"/>
                      </a:lnTo>
                      <a:lnTo>
                        <a:pt x="864672" y="438150"/>
                      </a:lnTo>
                      <a:cubicBezTo>
                        <a:pt x="660673" y="438150"/>
                        <a:pt x="495300" y="603523"/>
                        <a:pt x="495300" y="807522"/>
                      </a:cubicBezTo>
                      <a:lnTo>
                        <a:pt x="495300" y="983178"/>
                      </a:lnTo>
                      <a:cubicBezTo>
                        <a:pt x="495300" y="1187177"/>
                        <a:pt x="660673" y="1352550"/>
                        <a:pt x="864672" y="1352550"/>
                      </a:cubicBezTo>
                      <a:lnTo>
                        <a:pt x="4604385" y="1352550"/>
                      </a:lnTo>
                      <a:lnTo>
                        <a:pt x="4604385" y="1790700"/>
                      </a:lnTo>
                      <a:lnTo>
                        <a:pt x="727078" y="1790700"/>
                      </a:lnTo>
                      <a:cubicBezTo>
                        <a:pt x="325524" y="1790700"/>
                        <a:pt x="0" y="1465176"/>
                        <a:pt x="0" y="1063622"/>
                      </a:cubicBezTo>
                      <a:lnTo>
                        <a:pt x="0" y="727078"/>
                      </a:lnTo>
                      <a:cubicBezTo>
                        <a:pt x="0" y="325524"/>
                        <a:pt x="325524" y="0"/>
                        <a:pt x="727078" y="0"/>
                      </a:cubicBezTo>
                      <a:close/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68580" tIns="34290" rIns="68580" bIns="34290" anchor="ctr">
                  <a:norm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350"/>
                </a:p>
              </p:txBody>
            </p:sp>
            <p:sp>
              <p:nvSpPr>
                <p:cNvPr id="110" name="ïṣľïḋê"/>
                <p:cNvSpPr/>
                <p:nvPr/>
              </p:nvSpPr>
              <p:spPr>
                <a:xfrm flipH="1">
                  <a:off x="5840826" y="2783813"/>
                  <a:ext cx="2871820" cy="1116885"/>
                </a:xfrm>
                <a:custGeom>
                  <a:avLst/>
                  <a:gdLst>
                    <a:gd name="connsiteX0" fmla="*/ 727078 w 4604385"/>
                    <a:gd name="connsiteY0" fmla="*/ 0 h 1790700"/>
                    <a:gd name="connsiteX1" fmla="*/ 4604385 w 4604385"/>
                    <a:gd name="connsiteY1" fmla="*/ 0 h 1790700"/>
                    <a:gd name="connsiteX2" fmla="*/ 4604385 w 4604385"/>
                    <a:gd name="connsiteY2" fmla="*/ 438150 h 1790700"/>
                    <a:gd name="connsiteX3" fmla="*/ 864672 w 4604385"/>
                    <a:gd name="connsiteY3" fmla="*/ 438150 h 1790700"/>
                    <a:gd name="connsiteX4" fmla="*/ 495300 w 4604385"/>
                    <a:gd name="connsiteY4" fmla="*/ 807522 h 1790700"/>
                    <a:gd name="connsiteX5" fmla="*/ 495300 w 4604385"/>
                    <a:gd name="connsiteY5" fmla="*/ 983178 h 1790700"/>
                    <a:gd name="connsiteX6" fmla="*/ 864672 w 4604385"/>
                    <a:gd name="connsiteY6" fmla="*/ 1352550 h 1790700"/>
                    <a:gd name="connsiteX7" fmla="*/ 4604385 w 4604385"/>
                    <a:gd name="connsiteY7" fmla="*/ 1352550 h 1790700"/>
                    <a:gd name="connsiteX8" fmla="*/ 4604385 w 4604385"/>
                    <a:gd name="connsiteY8" fmla="*/ 1790700 h 1790700"/>
                    <a:gd name="connsiteX9" fmla="*/ 727078 w 4604385"/>
                    <a:gd name="connsiteY9" fmla="*/ 1790700 h 1790700"/>
                    <a:gd name="connsiteX10" fmla="*/ 0 w 4604385"/>
                    <a:gd name="connsiteY10" fmla="*/ 1063622 h 1790700"/>
                    <a:gd name="connsiteX11" fmla="*/ 0 w 4604385"/>
                    <a:gd name="connsiteY11" fmla="*/ 727078 h 1790700"/>
                    <a:gd name="connsiteX12" fmla="*/ 727078 w 4604385"/>
                    <a:gd name="connsiteY12" fmla="*/ 0 h 17907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4604385" h="1790700">
                      <a:moveTo>
                        <a:pt x="727078" y="0"/>
                      </a:moveTo>
                      <a:lnTo>
                        <a:pt x="4604385" y="0"/>
                      </a:lnTo>
                      <a:lnTo>
                        <a:pt x="4604385" y="438150"/>
                      </a:lnTo>
                      <a:lnTo>
                        <a:pt x="864672" y="438150"/>
                      </a:lnTo>
                      <a:cubicBezTo>
                        <a:pt x="660673" y="438150"/>
                        <a:pt x="495300" y="603523"/>
                        <a:pt x="495300" y="807522"/>
                      </a:cubicBezTo>
                      <a:lnTo>
                        <a:pt x="495300" y="983178"/>
                      </a:lnTo>
                      <a:cubicBezTo>
                        <a:pt x="495300" y="1187177"/>
                        <a:pt x="660673" y="1352550"/>
                        <a:pt x="864672" y="1352550"/>
                      </a:cubicBezTo>
                      <a:lnTo>
                        <a:pt x="4604385" y="1352550"/>
                      </a:lnTo>
                      <a:lnTo>
                        <a:pt x="4604385" y="1790700"/>
                      </a:lnTo>
                      <a:lnTo>
                        <a:pt x="727078" y="1790700"/>
                      </a:lnTo>
                      <a:cubicBezTo>
                        <a:pt x="325524" y="1790700"/>
                        <a:pt x="0" y="1465176"/>
                        <a:pt x="0" y="1063622"/>
                      </a:cubicBezTo>
                      <a:lnTo>
                        <a:pt x="0" y="727078"/>
                      </a:lnTo>
                      <a:cubicBezTo>
                        <a:pt x="0" y="325524"/>
                        <a:pt x="325524" y="0"/>
                        <a:pt x="727078" y="0"/>
                      </a:cubicBezTo>
                      <a:close/>
                    </a:path>
                  </a:pathLst>
                </a:custGeom>
                <a:solidFill>
                  <a:srgbClr val="3864F7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68580" tIns="34290" rIns="68580" bIns="34290" anchor="ctr">
                  <a:norm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350"/>
                </a:p>
              </p:txBody>
            </p:sp>
            <p:sp>
              <p:nvSpPr>
                <p:cNvPr id="131" name="任意多边形: 形状 130"/>
                <p:cNvSpPr/>
                <p:nvPr/>
              </p:nvSpPr>
              <p:spPr>
                <a:xfrm>
                  <a:off x="4664533" y="3627418"/>
                  <a:ext cx="2871820" cy="1116885"/>
                </a:xfrm>
                <a:custGeom>
                  <a:avLst/>
                  <a:gdLst>
                    <a:gd name="connsiteX0" fmla="*/ 453489 w 2871820"/>
                    <a:gd name="connsiteY0" fmla="*/ 0 h 1116885"/>
                    <a:gd name="connsiteX1" fmla="*/ 2871820 w 2871820"/>
                    <a:gd name="connsiteY1" fmla="*/ 0 h 1116885"/>
                    <a:gd name="connsiteX2" fmla="*/ 2871820 w 2871820"/>
                    <a:gd name="connsiteY2" fmla="*/ 273281 h 1116885"/>
                    <a:gd name="connsiteX3" fmla="*/ 539308 w 2871820"/>
                    <a:gd name="connsiteY3" fmla="*/ 273281 h 1116885"/>
                    <a:gd name="connsiteX4" fmla="*/ 308926 w 2871820"/>
                    <a:gd name="connsiteY4" fmla="*/ 503663 h 1116885"/>
                    <a:gd name="connsiteX5" fmla="*/ 308926 w 2871820"/>
                    <a:gd name="connsiteY5" fmla="*/ 613222 h 1116885"/>
                    <a:gd name="connsiteX6" fmla="*/ 539308 w 2871820"/>
                    <a:gd name="connsiteY6" fmla="*/ 843605 h 1116885"/>
                    <a:gd name="connsiteX7" fmla="*/ 1355503 w 2871820"/>
                    <a:gd name="connsiteY7" fmla="*/ 843605 h 1116885"/>
                    <a:gd name="connsiteX8" fmla="*/ 1355503 w 2871820"/>
                    <a:gd name="connsiteY8" fmla="*/ 1116885 h 1116885"/>
                    <a:gd name="connsiteX9" fmla="*/ 453489 w 2871820"/>
                    <a:gd name="connsiteY9" fmla="*/ 1116885 h 1116885"/>
                    <a:gd name="connsiteX10" fmla="*/ 0 w 2871820"/>
                    <a:gd name="connsiteY10" fmla="*/ 663396 h 1116885"/>
                    <a:gd name="connsiteX11" fmla="*/ 0 w 2871820"/>
                    <a:gd name="connsiteY11" fmla="*/ 453489 h 1116885"/>
                    <a:gd name="connsiteX12" fmla="*/ 453489 w 2871820"/>
                    <a:gd name="connsiteY12" fmla="*/ 0 h 11168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871820" h="1116885">
                      <a:moveTo>
                        <a:pt x="453489" y="0"/>
                      </a:moveTo>
                      <a:lnTo>
                        <a:pt x="2871820" y="0"/>
                      </a:lnTo>
                      <a:lnTo>
                        <a:pt x="2871820" y="273281"/>
                      </a:lnTo>
                      <a:lnTo>
                        <a:pt x="539308" y="273281"/>
                      </a:lnTo>
                      <a:cubicBezTo>
                        <a:pt x="412071" y="273281"/>
                        <a:pt x="308926" y="376426"/>
                        <a:pt x="308926" y="503663"/>
                      </a:cubicBezTo>
                      <a:lnTo>
                        <a:pt x="308926" y="613222"/>
                      </a:lnTo>
                      <a:cubicBezTo>
                        <a:pt x="308926" y="740459"/>
                        <a:pt x="412071" y="843605"/>
                        <a:pt x="539308" y="843605"/>
                      </a:cubicBezTo>
                      <a:lnTo>
                        <a:pt x="1355503" y="843605"/>
                      </a:lnTo>
                      <a:lnTo>
                        <a:pt x="1355503" y="1116885"/>
                      </a:lnTo>
                      <a:lnTo>
                        <a:pt x="453489" y="1116885"/>
                      </a:lnTo>
                      <a:cubicBezTo>
                        <a:pt x="203034" y="1116885"/>
                        <a:pt x="0" y="913851"/>
                        <a:pt x="0" y="663396"/>
                      </a:cubicBezTo>
                      <a:lnTo>
                        <a:pt x="0" y="453489"/>
                      </a:lnTo>
                      <a:cubicBezTo>
                        <a:pt x="0" y="203034"/>
                        <a:pt x="203034" y="0"/>
                        <a:pt x="453489" y="0"/>
                      </a:cubicBezTo>
                      <a:close/>
                    </a:path>
                  </a:pathLst>
                </a:custGeom>
                <a:solidFill>
                  <a:srgbClr val="3864F7"/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68580" tIns="34290" rIns="68580" bIns="34290" anchor="ctr">
                  <a:no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350"/>
                </a:p>
              </p:txBody>
            </p:sp>
            <p:sp>
              <p:nvSpPr>
                <p:cNvPr id="112" name="iṥlîḓè"/>
                <p:cNvSpPr/>
                <p:nvPr/>
              </p:nvSpPr>
              <p:spPr>
                <a:xfrm>
                  <a:off x="5157979" y="5314627"/>
                  <a:ext cx="740249" cy="2732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68580" tIns="34290" rIns="68580" bIns="34290" anchor="ctr">
                  <a:norm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350"/>
                </a:p>
              </p:txBody>
            </p:sp>
            <p:sp>
              <p:nvSpPr>
                <p:cNvPr id="113" name="iṩ1îdè"/>
                <p:cNvSpPr/>
                <p:nvPr/>
              </p:nvSpPr>
              <p:spPr>
                <a:xfrm>
                  <a:off x="7480450" y="1940208"/>
                  <a:ext cx="2033027" cy="27328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68580" tIns="34290" rIns="68580" bIns="34290" anchor="ctr">
                  <a:norm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350"/>
                </a:p>
              </p:txBody>
            </p:sp>
            <p:sp>
              <p:nvSpPr>
                <p:cNvPr id="114" name="î$1îḓe"/>
                <p:cNvSpPr/>
                <p:nvPr/>
              </p:nvSpPr>
              <p:spPr>
                <a:xfrm rot="5400000">
                  <a:off x="9370060" y="1912066"/>
                  <a:ext cx="651761" cy="358418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7620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68580" tIns="34290" rIns="68580" bIns="34290" anchor="ctr">
                  <a:normAutofit fontScale="65000" lnSpcReduction="20000"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350"/>
                </a:p>
              </p:txBody>
            </p:sp>
            <p:sp>
              <p:nvSpPr>
                <p:cNvPr id="115" name="ïṧ1îḓé"/>
                <p:cNvSpPr/>
                <p:nvPr/>
              </p:nvSpPr>
              <p:spPr>
                <a:xfrm rot="5400000" flipH="1" flipV="1">
                  <a:off x="5514946" y="2755733"/>
                  <a:ext cx="651761" cy="358418"/>
                </a:xfrm>
                <a:prstGeom prst="triangle">
                  <a:avLst/>
                </a:prstGeom>
                <a:solidFill>
                  <a:srgbClr val="3864F7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68580" tIns="34290" rIns="68580" bIns="34290" anchor="ctr">
                  <a:normAutofit fontScale="65000" lnSpcReduction="20000"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350"/>
                </a:p>
              </p:txBody>
            </p:sp>
            <p:sp>
              <p:nvSpPr>
                <p:cNvPr id="116" name="íş1ïḍe"/>
                <p:cNvSpPr/>
                <p:nvPr/>
              </p:nvSpPr>
              <p:spPr>
                <a:xfrm rot="5400000">
                  <a:off x="7333779" y="3584849"/>
                  <a:ext cx="651761" cy="358418"/>
                </a:xfrm>
                <a:prstGeom prst="triangle">
                  <a:avLst/>
                </a:prstGeom>
                <a:solidFill>
                  <a:srgbClr val="3864F7"/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68580" tIns="34290" rIns="68580" bIns="34290" anchor="ctr">
                  <a:normAutofit fontScale="65000" lnSpcReduction="20000"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350"/>
                </a:p>
              </p:txBody>
            </p:sp>
            <p:sp>
              <p:nvSpPr>
                <p:cNvPr id="117" name="ïṥliḋe"/>
                <p:cNvSpPr/>
                <p:nvPr/>
              </p:nvSpPr>
              <p:spPr>
                <a:xfrm rot="5400000" flipH="1" flipV="1">
                  <a:off x="5514947" y="4428452"/>
                  <a:ext cx="651761" cy="358418"/>
                </a:xfrm>
                <a:prstGeom prst="triangle">
                  <a:avLst/>
                </a:prstGeom>
                <a:solidFill>
                  <a:schemeClr val="bg1">
                    <a:lumMod val="95000"/>
                  </a:schemeClr>
                </a:solidFill>
                <a:ln w="762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68580" tIns="34290" rIns="68580" bIns="34290" anchor="ctr">
                  <a:normAutofit fontScale="65000" lnSpcReduction="20000"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350"/>
                </a:p>
              </p:txBody>
            </p:sp>
            <p:sp>
              <p:nvSpPr>
                <p:cNvPr id="129" name="ïṣḷïḑé"/>
                <p:cNvSpPr/>
                <p:nvPr/>
              </p:nvSpPr>
              <p:spPr>
                <a:xfrm>
                  <a:off x="4511313" y="2213488"/>
                  <a:ext cx="651762" cy="651762"/>
                </a:xfrm>
                <a:prstGeom prst="ellipse">
                  <a:avLst/>
                </a:prstGeom>
                <a:solidFill>
                  <a:srgbClr val="3864F7"/>
                </a:solidFill>
                <a:ln w="38100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68580" tIns="34290" rIns="68580" bIns="34290" anchor="ctr">
                  <a:norm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sz="1350"/>
                </a:p>
              </p:txBody>
            </p:sp>
            <p:grpSp>
              <p:nvGrpSpPr>
                <p:cNvPr id="119" name="ïSlidê"/>
                <p:cNvGrpSpPr/>
                <p:nvPr/>
              </p:nvGrpSpPr>
              <p:grpSpPr>
                <a:xfrm>
                  <a:off x="4511313" y="3900085"/>
                  <a:ext cx="651762" cy="651762"/>
                  <a:chOff x="3972473" y="4101953"/>
                  <a:chExt cx="651762" cy="651762"/>
                </a:xfrm>
              </p:grpSpPr>
              <p:sp>
                <p:nvSpPr>
                  <p:cNvPr id="127" name="îşľidê"/>
                  <p:cNvSpPr/>
                  <p:nvPr/>
                </p:nvSpPr>
                <p:spPr>
                  <a:xfrm>
                    <a:off x="3972473" y="4101953"/>
                    <a:ext cx="651762" cy="651762"/>
                  </a:xfrm>
                  <a:prstGeom prst="ellipse">
                    <a:avLst/>
                  </a:prstGeom>
                  <a:solidFill>
                    <a:srgbClr val="3864F7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68580" tIns="34290" rIns="68580" bIns="34290" anchor="ctr">
                    <a:norm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sz="1350"/>
                  </a:p>
                </p:txBody>
              </p:sp>
              <p:sp>
                <p:nvSpPr>
                  <p:cNvPr id="128" name="i$ḷïdê"/>
                  <p:cNvSpPr/>
                  <p:nvPr/>
                </p:nvSpPr>
                <p:spPr bwMode="auto">
                  <a:xfrm>
                    <a:off x="4146148" y="4261589"/>
                    <a:ext cx="327401" cy="332491"/>
                  </a:xfrm>
                  <a:custGeom>
                    <a:avLst/>
                    <a:gdLst>
                      <a:gd name="connsiteX0" fmla="*/ 87620 w 596114"/>
                      <a:gd name="connsiteY0" fmla="*/ 437153 h 605381"/>
                      <a:gd name="connsiteX1" fmla="*/ 147471 w 596114"/>
                      <a:gd name="connsiteY1" fmla="*/ 437153 h 605381"/>
                      <a:gd name="connsiteX2" fmla="*/ 155808 w 596114"/>
                      <a:gd name="connsiteY2" fmla="*/ 476105 h 605381"/>
                      <a:gd name="connsiteX3" fmla="*/ 87620 w 596114"/>
                      <a:gd name="connsiteY3" fmla="*/ 476105 h 605381"/>
                      <a:gd name="connsiteX4" fmla="*/ 68166 w 596114"/>
                      <a:gd name="connsiteY4" fmla="*/ 456679 h 605381"/>
                      <a:gd name="connsiteX5" fmla="*/ 87620 w 596114"/>
                      <a:gd name="connsiteY5" fmla="*/ 437153 h 605381"/>
                      <a:gd name="connsiteX6" fmla="*/ 241113 w 596114"/>
                      <a:gd name="connsiteY6" fmla="*/ 372802 h 605381"/>
                      <a:gd name="connsiteX7" fmla="*/ 230888 w 596114"/>
                      <a:gd name="connsiteY7" fmla="*/ 419692 h 605381"/>
                      <a:gd name="connsiteX8" fmla="*/ 277846 w 596114"/>
                      <a:gd name="connsiteY8" fmla="*/ 409481 h 605381"/>
                      <a:gd name="connsiteX9" fmla="*/ 87625 w 596114"/>
                      <a:gd name="connsiteY9" fmla="*/ 339420 h 605381"/>
                      <a:gd name="connsiteX10" fmla="*/ 168439 w 596114"/>
                      <a:gd name="connsiteY10" fmla="*/ 339420 h 605381"/>
                      <a:gd name="connsiteX11" fmla="*/ 160000 w 596114"/>
                      <a:gd name="connsiteY11" fmla="*/ 378372 h 605381"/>
                      <a:gd name="connsiteX12" fmla="*/ 87625 w 596114"/>
                      <a:gd name="connsiteY12" fmla="*/ 378372 h 605381"/>
                      <a:gd name="connsiteX13" fmla="*/ 68166 w 596114"/>
                      <a:gd name="connsiteY13" fmla="*/ 358946 h 605381"/>
                      <a:gd name="connsiteX14" fmla="*/ 87625 w 596114"/>
                      <a:gd name="connsiteY14" fmla="*/ 339420 h 605381"/>
                      <a:gd name="connsiteX15" fmla="*/ 87622 w 596114"/>
                      <a:gd name="connsiteY15" fmla="*/ 241687 h 605381"/>
                      <a:gd name="connsiteX16" fmla="*/ 239005 w 596114"/>
                      <a:gd name="connsiteY16" fmla="*/ 241687 h 605381"/>
                      <a:gd name="connsiteX17" fmla="*/ 199993 w 596114"/>
                      <a:gd name="connsiteY17" fmla="*/ 280639 h 605381"/>
                      <a:gd name="connsiteX18" fmla="*/ 87622 w 596114"/>
                      <a:gd name="connsiteY18" fmla="*/ 280639 h 605381"/>
                      <a:gd name="connsiteX19" fmla="*/ 68166 w 596114"/>
                      <a:gd name="connsiteY19" fmla="*/ 261213 h 605381"/>
                      <a:gd name="connsiteX20" fmla="*/ 87622 w 596114"/>
                      <a:gd name="connsiteY20" fmla="*/ 241687 h 605381"/>
                      <a:gd name="connsiteX21" fmla="*/ 87627 w 596114"/>
                      <a:gd name="connsiteY21" fmla="*/ 143954 h 605381"/>
                      <a:gd name="connsiteX22" fmla="*/ 336949 w 596114"/>
                      <a:gd name="connsiteY22" fmla="*/ 143954 h 605381"/>
                      <a:gd name="connsiteX23" fmla="*/ 297927 w 596114"/>
                      <a:gd name="connsiteY23" fmla="*/ 182906 h 605381"/>
                      <a:gd name="connsiteX24" fmla="*/ 87627 w 596114"/>
                      <a:gd name="connsiteY24" fmla="*/ 182906 h 605381"/>
                      <a:gd name="connsiteX25" fmla="*/ 68166 w 596114"/>
                      <a:gd name="connsiteY25" fmla="*/ 163480 h 605381"/>
                      <a:gd name="connsiteX26" fmla="*/ 87627 w 596114"/>
                      <a:gd name="connsiteY26" fmla="*/ 143954 h 605381"/>
                      <a:gd name="connsiteX27" fmla="*/ 515787 w 596114"/>
                      <a:gd name="connsiteY27" fmla="*/ 93955 h 605381"/>
                      <a:gd name="connsiteX28" fmla="*/ 484936 w 596114"/>
                      <a:gd name="connsiteY28" fmla="*/ 106334 h 605381"/>
                      <a:gd name="connsiteX29" fmla="*/ 257196 w 596114"/>
                      <a:gd name="connsiteY29" fmla="*/ 333744 h 605381"/>
                      <a:gd name="connsiteX30" fmla="*/ 316961 w 596114"/>
                      <a:gd name="connsiteY30" fmla="*/ 393422 h 605381"/>
                      <a:gd name="connsiteX31" fmla="*/ 544701 w 596114"/>
                      <a:gd name="connsiteY31" fmla="*/ 166012 h 605381"/>
                      <a:gd name="connsiteX32" fmla="*/ 546190 w 596114"/>
                      <a:gd name="connsiteY32" fmla="*/ 107821 h 605381"/>
                      <a:gd name="connsiteX33" fmla="*/ 515787 w 596114"/>
                      <a:gd name="connsiteY33" fmla="*/ 93955 h 605381"/>
                      <a:gd name="connsiteX34" fmla="*/ 515178 w 596114"/>
                      <a:gd name="connsiteY34" fmla="*/ 54984 h 605381"/>
                      <a:gd name="connsiteX35" fmla="*/ 573094 w 596114"/>
                      <a:gd name="connsiteY35" fmla="*/ 79668 h 605381"/>
                      <a:gd name="connsiteX36" fmla="*/ 572300 w 596114"/>
                      <a:gd name="connsiteY36" fmla="*/ 193571 h 605381"/>
                      <a:gd name="connsiteX37" fmla="*/ 330760 w 596114"/>
                      <a:gd name="connsiteY37" fmla="*/ 434760 h 605381"/>
                      <a:gd name="connsiteX38" fmla="*/ 321031 w 596114"/>
                      <a:gd name="connsiteY38" fmla="*/ 440014 h 605381"/>
                      <a:gd name="connsiteX39" fmla="*/ 209543 w 596114"/>
                      <a:gd name="connsiteY39" fmla="*/ 464202 h 605381"/>
                      <a:gd name="connsiteX40" fmla="*/ 191674 w 596114"/>
                      <a:gd name="connsiteY40" fmla="*/ 458849 h 605381"/>
                      <a:gd name="connsiteX41" fmla="*/ 186412 w 596114"/>
                      <a:gd name="connsiteY41" fmla="*/ 441005 h 605381"/>
                      <a:gd name="connsiteX42" fmla="*/ 210536 w 596114"/>
                      <a:gd name="connsiteY42" fmla="*/ 329680 h 605381"/>
                      <a:gd name="connsiteX43" fmla="*/ 215798 w 596114"/>
                      <a:gd name="connsiteY43" fmla="*/ 319965 h 605381"/>
                      <a:gd name="connsiteX44" fmla="*/ 457338 w 596114"/>
                      <a:gd name="connsiteY44" fmla="*/ 78776 h 605381"/>
                      <a:gd name="connsiteX45" fmla="*/ 515178 w 596114"/>
                      <a:gd name="connsiteY45" fmla="*/ 54984 h 605381"/>
                      <a:gd name="connsiteX46" fmla="*/ 42688 w 596114"/>
                      <a:gd name="connsiteY46" fmla="*/ 0 h 605381"/>
                      <a:gd name="connsiteX47" fmla="*/ 398388 w 596114"/>
                      <a:gd name="connsiteY47" fmla="*/ 0 h 605381"/>
                      <a:gd name="connsiteX48" fmla="*/ 441076 w 596114"/>
                      <a:gd name="connsiteY48" fmla="*/ 41337 h 605381"/>
                      <a:gd name="connsiteX49" fmla="*/ 402160 w 596114"/>
                      <a:gd name="connsiteY49" fmla="*/ 78907 h 605381"/>
                      <a:gd name="connsiteX50" fmla="*/ 402160 w 596114"/>
                      <a:gd name="connsiteY50" fmla="*/ 42625 h 605381"/>
                      <a:gd name="connsiteX51" fmla="*/ 398388 w 596114"/>
                      <a:gd name="connsiteY51" fmla="*/ 38958 h 605381"/>
                      <a:gd name="connsiteX52" fmla="*/ 42688 w 596114"/>
                      <a:gd name="connsiteY52" fmla="*/ 38958 h 605381"/>
                      <a:gd name="connsiteX53" fmla="*/ 39015 w 596114"/>
                      <a:gd name="connsiteY53" fmla="*/ 42625 h 605381"/>
                      <a:gd name="connsiteX54" fmla="*/ 39015 w 596114"/>
                      <a:gd name="connsiteY54" fmla="*/ 562656 h 605381"/>
                      <a:gd name="connsiteX55" fmla="*/ 42688 w 596114"/>
                      <a:gd name="connsiteY55" fmla="*/ 566423 h 605381"/>
                      <a:gd name="connsiteX56" fmla="*/ 398388 w 596114"/>
                      <a:gd name="connsiteY56" fmla="*/ 566423 h 605381"/>
                      <a:gd name="connsiteX57" fmla="*/ 402160 w 596114"/>
                      <a:gd name="connsiteY57" fmla="*/ 562656 h 605381"/>
                      <a:gd name="connsiteX58" fmla="*/ 402160 w 596114"/>
                      <a:gd name="connsiteY58" fmla="*/ 418622 h 605381"/>
                      <a:gd name="connsiteX59" fmla="*/ 441175 w 596114"/>
                      <a:gd name="connsiteY59" fmla="*/ 379664 h 605381"/>
                      <a:gd name="connsiteX60" fmla="*/ 441175 w 596114"/>
                      <a:gd name="connsiteY60" fmla="*/ 562656 h 605381"/>
                      <a:gd name="connsiteX61" fmla="*/ 398388 w 596114"/>
                      <a:gd name="connsiteY61" fmla="*/ 605381 h 605381"/>
                      <a:gd name="connsiteX62" fmla="*/ 42688 w 596114"/>
                      <a:gd name="connsiteY62" fmla="*/ 605381 h 605381"/>
                      <a:gd name="connsiteX63" fmla="*/ 0 w 596114"/>
                      <a:gd name="connsiteY63" fmla="*/ 562656 h 605381"/>
                      <a:gd name="connsiteX64" fmla="*/ 0 w 596114"/>
                      <a:gd name="connsiteY64" fmla="*/ 42625 h 605381"/>
                      <a:gd name="connsiteX65" fmla="*/ 42688 w 596114"/>
                      <a:gd name="connsiteY65" fmla="*/ 0 h 605381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</a:cxnLst>
                    <a:rect l="l" t="t" r="r" b="b"/>
                    <a:pathLst>
                      <a:path w="596114" h="605381">
                        <a:moveTo>
                          <a:pt x="87620" y="437153"/>
                        </a:moveTo>
                        <a:lnTo>
                          <a:pt x="147471" y="437153"/>
                        </a:lnTo>
                        <a:cubicBezTo>
                          <a:pt x="145585" y="450930"/>
                          <a:pt x="148562" y="464608"/>
                          <a:pt x="155808" y="476105"/>
                        </a:cubicBezTo>
                        <a:lnTo>
                          <a:pt x="87620" y="476105"/>
                        </a:lnTo>
                        <a:cubicBezTo>
                          <a:pt x="76900" y="476105"/>
                          <a:pt x="68166" y="467383"/>
                          <a:pt x="68166" y="456679"/>
                        </a:cubicBezTo>
                        <a:cubicBezTo>
                          <a:pt x="68166" y="445875"/>
                          <a:pt x="76900" y="437153"/>
                          <a:pt x="87620" y="437153"/>
                        </a:cubicBezTo>
                        <a:close/>
                        <a:moveTo>
                          <a:pt x="241113" y="372802"/>
                        </a:moveTo>
                        <a:lnTo>
                          <a:pt x="230888" y="419692"/>
                        </a:lnTo>
                        <a:lnTo>
                          <a:pt x="277846" y="409481"/>
                        </a:lnTo>
                        <a:close/>
                        <a:moveTo>
                          <a:pt x="87625" y="339420"/>
                        </a:moveTo>
                        <a:lnTo>
                          <a:pt x="168439" y="339420"/>
                        </a:lnTo>
                        <a:lnTo>
                          <a:pt x="160000" y="378372"/>
                        </a:lnTo>
                        <a:lnTo>
                          <a:pt x="87625" y="378372"/>
                        </a:lnTo>
                        <a:cubicBezTo>
                          <a:pt x="76903" y="378372"/>
                          <a:pt x="68166" y="369650"/>
                          <a:pt x="68166" y="358946"/>
                        </a:cubicBezTo>
                        <a:cubicBezTo>
                          <a:pt x="68166" y="348142"/>
                          <a:pt x="76903" y="339420"/>
                          <a:pt x="87625" y="339420"/>
                        </a:cubicBezTo>
                        <a:close/>
                        <a:moveTo>
                          <a:pt x="87622" y="241687"/>
                        </a:moveTo>
                        <a:lnTo>
                          <a:pt x="239005" y="241687"/>
                        </a:lnTo>
                        <a:lnTo>
                          <a:pt x="199993" y="280639"/>
                        </a:lnTo>
                        <a:lnTo>
                          <a:pt x="87622" y="280639"/>
                        </a:lnTo>
                        <a:cubicBezTo>
                          <a:pt x="76902" y="280639"/>
                          <a:pt x="68166" y="271917"/>
                          <a:pt x="68166" y="261213"/>
                        </a:cubicBezTo>
                        <a:cubicBezTo>
                          <a:pt x="68166" y="250409"/>
                          <a:pt x="76902" y="241687"/>
                          <a:pt x="87622" y="241687"/>
                        </a:cubicBezTo>
                        <a:close/>
                        <a:moveTo>
                          <a:pt x="87627" y="143954"/>
                        </a:moveTo>
                        <a:lnTo>
                          <a:pt x="336949" y="143954"/>
                        </a:lnTo>
                        <a:lnTo>
                          <a:pt x="297927" y="182906"/>
                        </a:lnTo>
                        <a:lnTo>
                          <a:pt x="87627" y="182906"/>
                        </a:lnTo>
                        <a:cubicBezTo>
                          <a:pt x="76904" y="182906"/>
                          <a:pt x="68166" y="174184"/>
                          <a:pt x="68166" y="163480"/>
                        </a:cubicBezTo>
                        <a:cubicBezTo>
                          <a:pt x="68166" y="152676"/>
                          <a:pt x="76904" y="143954"/>
                          <a:pt x="87627" y="143954"/>
                        </a:cubicBezTo>
                        <a:close/>
                        <a:moveTo>
                          <a:pt x="515787" y="93955"/>
                        </a:moveTo>
                        <a:cubicBezTo>
                          <a:pt x="504643" y="93695"/>
                          <a:pt x="493425" y="97809"/>
                          <a:pt x="484936" y="106334"/>
                        </a:cubicBezTo>
                        <a:lnTo>
                          <a:pt x="257196" y="333744"/>
                        </a:lnTo>
                        <a:lnTo>
                          <a:pt x="316961" y="393422"/>
                        </a:lnTo>
                        <a:lnTo>
                          <a:pt x="544701" y="166012"/>
                        </a:lnTo>
                        <a:cubicBezTo>
                          <a:pt x="560784" y="149953"/>
                          <a:pt x="561082" y="124376"/>
                          <a:pt x="546190" y="107821"/>
                        </a:cubicBezTo>
                        <a:cubicBezTo>
                          <a:pt x="538000" y="98850"/>
                          <a:pt x="526930" y="94215"/>
                          <a:pt x="515787" y="93955"/>
                        </a:cubicBezTo>
                        <a:close/>
                        <a:moveTo>
                          <a:pt x="515178" y="54984"/>
                        </a:moveTo>
                        <a:cubicBezTo>
                          <a:pt x="536138" y="55083"/>
                          <a:pt x="557110" y="63262"/>
                          <a:pt x="573094" y="79668"/>
                        </a:cubicBezTo>
                        <a:cubicBezTo>
                          <a:pt x="603870" y="111291"/>
                          <a:pt x="603969" y="161948"/>
                          <a:pt x="572300" y="193571"/>
                        </a:cubicBezTo>
                        <a:lnTo>
                          <a:pt x="330760" y="434760"/>
                        </a:lnTo>
                        <a:cubicBezTo>
                          <a:pt x="328179" y="437337"/>
                          <a:pt x="324704" y="439221"/>
                          <a:pt x="321031" y="440014"/>
                        </a:cubicBezTo>
                        <a:lnTo>
                          <a:pt x="209543" y="464202"/>
                        </a:lnTo>
                        <a:cubicBezTo>
                          <a:pt x="203090" y="465590"/>
                          <a:pt x="196340" y="463607"/>
                          <a:pt x="191674" y="458849"/>
                        </a:cubicBezTo>
                        <a:cubicBezTo>
                          <a:pt x="186908" y="454190"/>
                          <a:pt x="185022" y="447350"/>
                          <a:pt x="186412" y="441005"/>
                        </a:cubicBezTo>
                        <a:lnTo>
                          <a:pt x="210536" y="329680"/>
                        </a:lnTo>
                        <a:cubicBezTo>
                          <a:pt x="211330" y="325913"/>
                          <a:pt x="213217" y="322542"/>
                          <a:pt x="215798" y="319965"/>
                        </a:cubicBezTo>
                        <a:cubicBezTo>
                          <a:pt x="225825" y="310051"/>
                          <a:pt x="439369" y="96719"/>
                          <a:pt x="457338" y="78776"/>
                        </a:cubicBezTo>
                        <a:cubicBezTo>
                          <a:pt x="473271" y="62865"/>
                          <a:pt x="494219" y="54885"/>
                          <a:pt x="515178" y="54984"/>
                        </a:cubicBezTo>
                        <a:close/>
                        <a:moveTo>
                          <a:pt x="42688" y="0"/>
                        </a:moveTo>
                        <a:lnTo>
                          <a:pt x="398388" y="0"/>
                        </a:lnTo>
                        <a:cubicBezTo>
                          <a:pt x="421519" y="0"/>
                          <a:pt x="440381" y="18438"/>
                          <a:pt x="441076" y="41337"/>
                        </a:cubicBezTo>
                        <a:lnTo>
                          <a:pt x="402160" y="78907"/>
                        </a:lnTo>
                        <a:lnTo>
                          <a:pt x="402160" y="42625"/>
                        </a:lnTo>
                        <a:cubicBezTo>
                          <a:pt x="402160" y="40643"/>
                          <a:pt x="400473" y="38958"/>
                          <a:pt x="398388" y="38958"/>
                        </a:cubicBezTo>
                        <a:lnTo>
                          <a:pt x="42688" y="38958"/>
                        </a:lnTo>
                        <a:cubicBezTo>
                          <a:pt x="40702" y="38958"/>
                          <a:pt x="39015" y="40643"/>
                          <a:pt x="39015" y="42625"/>
                        </a:cubicBezTo>
                        <a:lnTo>
                          <a:pt x="39015" y="562656"/>
                        </a:lnTo>
                        <a:cubicBezTo>
                          <a:pt x="39015" y="564738"/>
                          <a:pt x="40702" y="566423"/>
                          <a:pt x="42688" y="566423"/>
                        </a:cubicBezTo>
                        <a:lnTo>
                          <a:pt x="398388" y="566423"/>
                        </a:lnTo>
                        <a:cubicBezTo>
                          <a:pt x="400473" y="566423"/>
                          <a:pt x="402160" y="564738"/>
                          <a:pt x="402160" y="562656"/>
                        </a:cubicBezTo>
                        <a:lnTo>
                          <a:pt x="402160" y="418622"/>
                        </a:lnTo>
                        <a:lnTo>
                          <a:pt x="441175" y="379664"/>
                        </a:lnTo>
                        <a:lnTo>
                          <a:pt x="441175" y="562656"/>
                        </a:lnTo>
                        <a:cubicBezTo>
                          <a:pt x="441175" y="586249"/>
                          <a:pt x="422015" y="605381"/>
                          <a:pt x="398388" y="605381"/>
                        </a:cubicBezTo>
                        <a:lnTo>
                          <a:pt x="42688" y="605381"/>
                        </a:lnTo>
                        <a:cubicBezTo>
                          <a:pt x="19160" y="605381"/>
                          <a:pt x="0" y="586249"/>
                          <a:pt x="0" y="562656"/>
                        </a:cubicBezTo>
                        <a:lnTo>
                          <a:pt x="0" y="42625"/>
                        </a:lnTo>
                        <a:cubicBezTo>
                          <a:pt x="0" y="19132"/>
                          <a:pt x="19160" y="0"/>
                          <a:pt x="42688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lIns="68580" tIns="34290" rIns="68580" bIns="34290" anchor="ctr">
                    <a:norm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sz="1350"/>
                  </a:p>
                </p:txBody>
              </p:sp>
            </p:grpSp>
            <p:grpSp>
              <p:nvGrpSpPr>
                <p:cNvPr id="120" name="iS1íḍe"/>
                <p:cNvGrpSpPr/>
                <p:nvPr/>
              </p:nvGrpSpPr>
              <p:grpSpPr>
                <a:xfrm>
                  <a:off x="8192587" y="3108564"/>
                  <a:ext cx="651762" cy="2243961"/>
                  <a:chOff x="7602217" y="360636"/>
                  <a:chExt cx="651762" cy="2243961"/>
                </a:xfrm>
              </p:grpSpPr>
              <p:sp>
                <p:nvSpPr>
                  <p:cNvPr id="125" name="í$ḷidê"/>
                  <p:cNvSpPr/>
                  <p:nvPr/>
                </p:nvSpPr>
                <p:spPr>
                  <a:xfrm>
                    <a:off x="7602217" y="1952835"/>
                    <a:ext cx="651762" cy="651762"/>
                  </a:xfrm>
                  <a:prstGeom prst="ellipse">
                    <a:avLst/>
                  </a:prstGeom>
                  <a:solidFill>
                    <a:srgbClr val="3864F7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68580" tIns="34290" rIns="68580" bIns="34290" anchor="ctr">
                    <a:norm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sz="1350"/>
                  </a:p>
                </p:txBody>
              </p:sp>
              <p:sp>
                <p:nvSpPr>
                  <p:cNvPr id="126" name="isľîďe"/>
                  <p:cNvSpPr/>
                  <p:nvPr/>
                </p:nvSpPr>
                <p:spPr bwMode="auto">
                  <a:xfrm>
                    <a:off x="7777746" y="360636"/>
                    <a:ext cx="277462" cy="332491"/>
                  </a:xfrm>
                  <a:custGeom>
                    <a:avLst/>
                    <a:gdLst>
                      <a:gd name="connsiteX0" fmla="*/ 234347 w 506307"/>
                      <a:gd name="connsiteY0" fmla="*/ 379219 h 606722"/>
                      <a:gd name="connsiteX1" fmla="*/ 271960 w 506307"/>
                      <a:gd name="connsiteY1" fmla="*/ 379219 h 606722"/>
                      <a:gd name="connsiteX2" fmla="*/ 278451 w 506307"/>
                      <a:gd name="connsiteY2" fmla="*/ 385705 h 606722"/>
                      <a:gd name="connsiteX3" fmla="*/ 278451 w 506307"/>
                      <a:gd name="connsiteY3" fmla="*/ 448520 h 606722"/>
                      <a:gd name="connsiteX4" fmla="*/ 271960 w 506307"/>
                      <a:gd name="connsiteY4" fmla="*/ 455006 h 606722"/>
                      <a:gd name="connsiteX5" fmla="*/ 234347 w 506307"/>
                      <a:gd name="connsiteY5" fmla="*/ 455006 h 606722"/>
                      <a:gd name="connsiteX6" fmla="*/ 227856 w 506307"/>
                      <a:gd name="connsiteY6" fmla="*/ 448520 h 606722"/>
                      <a:gd name="connsiteX7" fmla="*/ 227856 w 506307"/>
                      <a:gd name="connsiteY7" fmla="*/ 385705 h 606722"/>
                      <a:gd name="connsiteX8" fmla="*/ 234347 w 506307"/>
                      <a:gd name="connsiteY8" fmla="*/ 379219 h 606722"/>
                      <a:gd name="connsiteX9" fmla="*/ 234331 w 506307"/>
                      <a:gd name="connsiteY9" fmla="*/ 328645 h 606722"/>
                      <a:gd name="connsiteX10" fmla="*/ 177194 w 506307"/>
                      <a:gd name="connsiteY10" fmla="*/ 385700 h 606722"/>
                      <a:gd name="connsiteX11" fmla="*/ 177194 w 506307"/>
                      <a:gd name="connsiteY11" fmla="*/ 448532 h 606722"/>
                      <a:gd name="connsiteX12" fmla="*/ 234331 w 506307"/>
                      <a:gd name="connsiteY12" fmla="*/ 505587 h 606722"/>
                      <a:gd name="connsiteX13" fmla="*/ 271977 w 506307"/>
                      <a:gd name="connsiteY13" fmla="*/ 505587 h 606722"/>
                      <a:gd name="connsiteX14" fmla="*/ 329113 w 506307"/>
                      <a:gd name="connsiteY14" fmla="*/ 448532 h 606722"/>
                      <a:gd name="connsiteX15" fmla="*/ 329113 w 506307"/>
                      <a:gd name="connsiteY15" fmla="*/ 385700 h 606722"/>
                      <a:gd name="connsiteX16" fmla="*/ 271977 w 506307"/>
                      <a:gd name="connsiteY16" fmla="*/ 328645 h 606722"/>
                      <a:gd name="connsiteX17" fmla="*/ 253109 w 506307"/>
                      <a:gd name="connsiteY17" fmla="*/ 0 h 606722"/>
                      <a:gd name="connsiteX18" fmla="*/ 430303 w 506307"/>
                      <a:gd name="connsiteY18" fmla="*/ 176942 h 606722"/>
                      <a:gd name="connsiteX19" fmla="*/ 430303 w 506307"/>
                      <a:gd name="connsiteY19" fmla="*/ 252749 h 606722"/>
                      <a:gd name="connsiteX20" fmla="*/ 480943 w 506307"/>
                      <a:gd name="connsiteY20" fmla="*/ 252749 h 606722"/>
                      <a:gd name="connsiteX21" fmla="*/ 506307 w 506307"/>
                      <a:gd name="connsiteY21" fmla="*/ 278077 h 606722"/>
                      <a:gd name="connsiteX22" fmla="*/ 506307 w 506307"/>
                      <a:gd name="connsiteY22" fmla="*/ 581394 h 606722"/>
                      <a:gd name="connsiteX23" fmla="*/ 480943 w 506307"/>
                      <a:gd name="connsiteY23" fmla="*/ 606722 h 606722"/>
                      <a:gd name="connsiteX24" fmla="*/ 25275 w 506307"/>
                      <a:gd name="connsiteY24" fmla="*/ 606722 h 606722"/>
                      <a:gd name="connsiteX25" fmla="*/ 0 w 506307"/>
                      <a:gd name="connsiteY25" fmla="*/ 581394 h 606722"/>
                      <a:gd name="connsiteX26" fmla="*/ 0 w 506307"/>
                      <a:gd name="connsiteY26" fmla="*/ 278077 h 606722"/>
                      <a:gd name="connsiteX27" fmla="*/ 25275 w 506307"/>
                      <a:gd name="connsiteY27" fmla="*/ 252749 h 606722"/>
                      <a:gd name="connsiteX28" fmla="*/ 379753 w 506307"/>
                      <a:gd name="connsiteY28" fmla="*/ 252749 h 606722"/>
                      <a:gd name="connsiteX29" fmla="*/ 379753 w 506307"/>
                      <a:gd name="connsiteY29" fmla="*/ 176942 h 606722"/>
                      <a:gd name="connsiteX30" fmla="*/ 253109 w 506307"/>
                      <a:gd name="connsiteY30" fmla="*/ 50568 h 606722"/>
                      <a:gd name="connsiteX31" fmla="*/ 126554 w 506307"/>
                      <a:gd name="connsiteY31" fmla="*/ 176942 h 606722"/>
                      <a:gd name="connsiteX32" fmla="*/ 101279 w 506307"/>
                      <a:gd name="connsiteY32" fmla="*/ 202270 h 606722"/>
                      <a:gd name="connsiteX33" fmla="*/ 75915 w 506307"/>
                      <a:gd name="connsiteY33" fmla="*/ 176942 h 606722"/>
                      <a:gd name="connsiteX34" fmla="*/ 253109 w 506307"/>
                      <a:gd name="connsiteY34" fmla="*/ 0 h 606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506307" h="606722">
                        <a:moveTo>
                          <a:pt x="234347" y="379219"/>
                        </a:moveTo>
                        <a:lnTo>
                          <a:pt x="271960" y="379219"/>
                        </a:lnTo>
                        <a:cubicBezTo>
                          <a:pt x="275517" y="379219"/>
                          <a:pt x="278451" y="382062"/>
                          <a:pt x="278451" y="385705"/>
                        </a:cubicBezTo>
                        <a:lnTo>
                          <a:pt x="278451" y="448520"/>
                        </a:lnTo>
                        <a:cubicBezTo>
                          <a:pt x="278451" y="452074"/>
                          <a:pt x="275517" y="455006"/>
                          <a:pt x="271960" y="455006"/>
                        </a:cubicBezTo>
                        <a:lnTo>
                          <a:pt x="234347" y="455006"/>
                        </a:lnTo>
                        <a:cubicBezTo>
                          <a:pt x="230791" y="455006"/>
                          <a:pt x="227856" y="452074"/>
                          <a:pt x="227856" y="448520"/>
                        </a:cubicBezTo>
                        <a:lnTo>
                          <a:pt x="227856" y="385705"/>
                        </a:lnTo>
                        <a:cubicBezTo>
                          <a:pt x="227856" y="382062"/>
                          <a:pt x="230791" y="379219"/>
                          <a:pt x="234347" y="379219"/>
                        </a:cubicBezTo>
                        <a:close/>
                        <a:moveTo>
                          <a:pt x="234331" y="328645"/>
                        </a:moveTo>
                        <a:cubicBezTo>
                          <a:pt x="202825" y="328645"/>
                          <a:pt x="177194" y="354240"/>
                          <a:pt x="177194" y="385700"/>
                        </a:cubicBezTo>
                        <a:lnTo>
                          <a:pt x="177194" y="448532"/>
                        </a:lnTo>
                        <a:cubicBezTo>
                          <a:pt x="177194" y="479992"/>
                          <a:pt x="202825" y="505587"/>
                          <a:pt x="234331" y="505587"/>
                        </a:cubicBezTo>
                        <a:lnTo>
                          <a:pt x="271977" y="505587"/>
                        </a:lnTo>
                        <a:cubicBezTo>
                          <a:pt x="303482" y="505587"/>
                          <a:pt x="329113" y="479992"/>
                          <a:pt x="329113" y="448532"/>
                        </a:cubicBezTo>
                        <a:lnTo>
                          <a:pt x="329113" y="385700"/>
                        </a:lnTo>
                        <a:cubicBezTo>
                          <a:pt x="329113" y="354240"/>
                          <a:pt x="303482" y="328645"/>
                          <a:pt x="271977" y="328645"/>
                        </a:cubicBezTo>
                        <a:close/>
                        <a:moveTo>
                          <a:pt x="253109" y="0"/>
                        </a:moveTo>
                        <a:cubicBezTo>
                          <a:pt x="350829" y="0"/>
                          <a:pt x="430303" y="79362"/>
                          <a:pt x="430303" y="176942"/>
                        </a:cubicBezTo>
                        <a:lnTo>
                          <a:pt x="430303" y="252749"/>
                        </a:lnTo>
                        <a:lnTo>
                          <a:pt x="480943" y="252749"/>
                        </a:lnTo>
                        <a:cubicBezTo>
                          <a:pt x="494916" y="252749"/>
                          <a:pt x="506307" y="264124"/>
                          <a:pt x="506307" y="278077"/>
                        </a:cubicBezTo>
                        <a:lnTo>
                          <a:pt x="506307" y="581394"/>
                        </a:lnTo>
                        <a:cubicBezTo>
                          <a:pt x="506307" y="595435"/>
                          <a:pt x="494916" y="606722"/>
                          <a:pt x="480943" y="606722"/>
                        </a:cubicBezTo>
                        <a:lnTo>
                          <a:pt x="25275" y="606722"/>
                        </a:lnTo>
                        <a:cubicBezTo>
                          <a:pt x="11302" y="606722"/>
                          <a:pt x="0" y="595435"/>
                          <a:pt x="0" y="581394"/>
                        </a:cubicBezTo>
                        <a:lnTo>
                          <a:pt x="0" y="278077"/>
                        </a:lnTo>
                        <a:cubicBezTo>
                          <a:pt x="0" y="264124"/>
                          <a:pt x="11302" y="252749"/>
                          <a:pt x="25275" y="252749"/>
                        </a:cubicBezTo>
                        <a:lnTo>
                          <a:pt x="379753" y="252749"/>
                        </a:lnTo>
                        <a:lnTo>
                          <a:pt x="379753" y="176942"/>
                        </a:lnTo>
                        <a:cubicBezTo>
                          <a:pt x="379753" y="107267"/>
                          <a:pt x="322972" y="50568"/>
                          <a:pt x="253109" y="50568"/>
                        </a:cubicBezTo>
                        <a:cubicBezTo>
                          <a:pt x="183335" y="50568"/>
                          <a:pt x="126554" y="107267"/>
                          <a:pt x="126554" y="176942"/>
                        </a:cubicBezTo>
                        <a:cubicBezTo>
                          <a:pt x="126554" y="190895"/>
                          <a:pt x="115252" y="202270"/>
                          <a:pt x="101279" y="202270"/>
                        </a:cubicBezTo>
                        <a:cubicBezTo>
                          <a:pt x="87306" y="202270"/>
                          <a:pt x="75915" y="190895"/>
                          <a:pt x="75915" y="176942"/>
                        </a:cubicBezTo>
                        <a:cubicBezTo>
                          <a:pt x="75915" y="79362"/>
                          <a:pt x="155389" y="0"/>
                          <a:pt x="253109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lIns="68580" tIns="34290" rIns="68580" bIns="34290" anchor="ctr">
                    <a:norm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sz="1350"/>
                  </a:p>
                </p:txBody>
              </p:sp>
            </p:grpSp>
            <p:grpSp>
              <p:nvGrpSpPr>
                <p:cNvPr id="121" name="işľîḍe"/>
                <p:cNvGrpSpPr/>
                <p:nvPr/>
              </p:nvGrpSpPr>
              <p:grpSpPr>
                <a:xfrm>
                  <a:off x="8198403" y="3014378"/>
                  <a:ext cx="651762" cy="2185608"/>
                  <a:chOff x="3972473" y="4101953"/>
                  <a:chExt cx="651762" cy="2185608"/>
                </a:xfrm>
              </p:grpSpPr>
              <p:sp>
                <p:nvSpPr>
                  <p:cNvPr id="123" name="ïSḻiḓe"/>
                  <p:cNvSpPr/>
                  <p:nvPr/>
                </p:nvSpPr>
                <p:spPr>
                  <a:xfrm>
                    <a:off x="3972473" y="4101953"/>
                    <a:ext cx="651762" cy="651762"/>
                  </a:xfrm>
                  <a:prstGeom prst="ellipse">
                    <a:avLst/>
                  </a:prstGeom>
                  <a:solidFill>
                    <a:srgbClr val="3864F7"/>
                  </a:solidFill>
                  <a:ln w="38100"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68580" tIns="34290" rIns="68580" bIns="34290" anchor="ctr">
                    <a:norm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sz="1350"/>
                  </a:p>
                </p:txBody>
              </p:sp>
              <p:sp>
                <p:nvSpPr>
                  <p:cNvPr id="124" name="íşḷíḑê"/>
                  <p:cNvSpPr/>
                  <p:nvPr/>
                </p:nvSpPr>
                <p:spPr bwMode="auto">
                  <a:xfrm>
                    <a:off x="4132358" y="5955572"/>
                    <a:ext cx="332491" cy="331989"/>
                  </a:xfrm>
                  <a:custGeom>
                    <a:avLst/>
                    <a:gdLst>
                      <a:gd name="connsiteX0" fmla="*/ 506334 w 607638"/>
                      <a:gd name="connsiteY0" fmla="*/ 455027 h 606722"/>
                      <a:gd name="connsiteX1" fmla="*/ 506334 w 607638"/>
                      <a:gd name="connsiteY1" fmla="*/ 505592 h 606722"/>
                      <a:gd name="connsiteX2" fmla="*/ 531616 w 607638"/>
                      <a:gd name="connsiteY2" fmla="*/ 505592 h 606722"/>
                      <a:gd name="connsiteX3" fmla="*/ 556986 w 607638"/>
                      <a:gd name="connsiteY3" fmla="*/ 480265 h 606722"/>
                      <a:gd name="connsiteX4" fmla="*/ 531616 w 607638"/>
                      <a:gd name="connsiteY4" fmla="*/ 455027 h 606722"/>
                      <a:gd name="connsiteX5" fmla="*/ 430401 w 607638"/>
                      <a:gd name="connsiteY5" fmla="*/ 353896 h 606722"/>
                      <a:gd name="connsiteX6" fmla="*/ 405031 w 607638"/>
                      <a:gd name="connsiteY6" fmla="*/ 379223 h 606722"/>
                      <a:gd name="connsiteX7" fmla="*/ 430401 w 607638"/>
                      <a:gd name="connsiteY7" fmla="*/ 404461 h 606722"/>
                      <a:gd name="connsiteX8" fmla="*/ 455683 w 607638"/>
                      <a:gd name="connsiteY8" fmla="*/ 404461 h 606722"/>
                      <a:gd name="connsiteX9" fmla="*/ 455683 w 607638"/>
                      <a:gd name="connsiteY9" fmla="*/ 353896 h 606722"/>
                      <a:gd name="connsiteX10" fmla="*/ 480964 w 607638"/>
                      <a:gd name="connsiteY10" fmla="*/ 252766 h 606722"/>
                      <a:gd name="connsiteX11" fmla="*/ 506334 w 607638"/>
                      <a:gd name="connsiteY11" fmla="*/ 278093 h 606722"/>
                      <a:gd name="connsiteX12" fmla="*/ 506334 w 607638"/>
                      <a:gd name="connsiteY12" fmla="*/ 303331 h 606722"/>
                      <a:gd name="connsiteX13" fmla="*/ 556986 w 607638"/>
                      <a:gd name="connsiteY13" fmla="*/ 303331 h 606722"/>
                      <a:gd name="connsiteX14" fmla="*/ 582268 w 607638"/>
                      <a:gd name="connsiteY14" fmla="*/ 328658 h 606722"/>
                      <a:gd name="connsiteX15" fmla="*/ 556986 w 607638"/>
                      <a:gd name="connsiteY15" fmla="*/ 353896 h 606722"/>
                      <a:gd name="connsiteX16" fmla="*/ 506334 w 607638"/>
                      <a:gd name="connsiteY16" fmla="*/ 353896 h 606722"/>
                      <a:gd name="connsiteX17" fmla="*/ 506334 w 607638"/>
                      <a:gd name="connsiteY17" fmla="*/ 404461 h 606722"/>
                      <a:gd name="connsiteX18" fmla="*/ 531616 w 607638"/>
                      <a:gd name="connsiteY18" fmla="*/ 404461 h 606722"/>
                      <a:gd name="connsiteX19" fmla="*/ 607638 w 607638"/>
                      <a:gd name="connsiteY19" fmla="*/ 480265 h 606722"/>
                      <a:gd name="connsiteX20" fmla="*/ 531616 w 607638"/>
                      <a:gd name="connsiteY20" fmla="*/ 556157 h 606722"/>
                      <a:gd name="connsiteX21" fmla="*/ 506334 w 607638"/>
                      <a:gd name="connsiteY21" fmla="*/ 556157 h 606722"/>
                      <a:gd name="connsiteX22" fmla="*/ 506334 w 607638"/>
                      <a:gd name="connsiteY22" fmla="*/ 581395 h 606722"/>
                      <a:gd name="connsiteX23" fmla="*/ 480964 w 607638"/>
                      <a:gd name="connsiteY23" fmla="*/ 606722 h 606722"/>
                      <a:gd name="connsiteX24" fmla="*/ 455683 w 607638"/>
                      <a:gd name="connsiteY24" fmla="*/ 581395 h 606722"/>
                      <a:gd name="connsiteX25" fmla="*/ 455683 w 607638"/>
                      <a:gd name="connsiteY25" fmla="*/ 556157 h 606722"/>
                      <a:gd name="connsiteX26" fmla="*/ 405031 w 607638"/>
                      <a:gd name="connsiteY26" fmla="*/ 556157 h 606722"/>
                      <a:gd name="connsiteX27" fmla="*/ 379749 w 607638"/>
                      <a:gd name="connsiteY27" fmla="*/ 530830 h 606722"/>
                      <a:gd name="connsiteX28" fmla="*/ 405031 w 607638"/>
                      <a:gd name="connsiteY28" fmla="*/ 505592 h 606722"/>
                      <a:gd name="connsiteX29" fmla="*/ 455683 w 607638"/>
                      <a:gd name="connsiteY29" fmla="*/ 505592 h 606722"/>
                      <a:gd name="connsiteX30" fmla="*/ 455683 w 607638"/>
                      <a:gd name="connsiteY30" fmla="*/ 455027 h 606722"/>
                      <a:gd name="connsiteX31" fmla="*/ 430401 w 607638"/>
                      <a:gd name="connsiteY31" fmla="*/ 455027 h 606722"/>
                      <a:gd name="connsiteX32" fmla="*/ 354379 w 607638"/>
                      <a:gd name="connsiteY32" fmla="*/ 379223 h 606722"/>
                      <a:gd name="connsiteX33" fmla="*/ 430401 w 607638"/>
                      <a:gd name="connsiteY33" fmla="*/ 303331 h 606722"/>
                      <a:gd name="connsiteX34" fmla="*/ 455683 w 607638"/>
                      <a:gd name="connsiteY34" fmla="*/ 303331 h 606722"/>
                      <a:gd name="connsiteX35" fmla="*/ 455683 w 607638"/>
                      <a:gd name="connsiteY35" fmla="*/ 278093 h 606722"/>
                      <a:gd name="connsiteX36" fmla="*/ 480964 w 607638"/>
                      <a:gd name="connsiteY36" fmla="*/ 252766 h 606722"/>
                      <a:gd name="connsiteX37" fmla="*/ 303759 w 607638"/>
                      <a:gd name="connsiteY37" fmla="*/ 151716 h 606722"/>
                      <a:gd name="connsiteX38" fmla="*/ 329117 w 607638"/>
                      <a:gd name="connsiteY38" fmla="*/ 176950 h 606722"/>
                      <a:gd name="connsiteX39" fmla="*/ 329117 w 607638"/>
                      <a:gd name="connsiteY39" fmla="*/ 303301 h 606722"/>
                      <a:gd name="connsiteX40" fmla="*/ 303759 w 607638"/>
                      <a:gd name="connsiteY40" fmla="*/ 328624 h 606722"/>
                      <a:gd name="connsiteX41" fmla="*/ 227862 w 607638"/>
                      <a:gd name="connsiteY41" fmla="*/ 328624 h 606722"/>
                      <a:gd name="connsiteX42" fmla="*/ 202593 w 607638"/>
                      <a:gd name="connsiteY42" fmla="*/ 303301 h 606722"/>
                      <a:gd name="connsiteX43" fmla="*/ 227862 w 607638"/>
                      <a:gd name="connsiteY43" fmla="*/ 278066 h 606722"/>
                      <a:gd name="connsiteX44" fmla="*/ 278490 w 607638"/>
                      <a:gd name="connsiteY44" fmla="*/ 278066 h 606722"/>
                      <a:gd name="connsiteX45" fmla="*/ 278490 w 607638"/>
                      <a:gd name="connsiteY45" fmla="*/ 176950 h 606722"/>
                      <a:gd name="connsiteX46" fmla="*/ 303759 w 607638"/>
                      <a:gd name="connsiteY46" fmla="*/ 151716 h 606722"/>
                      <a:gd name="connsiteX47" fmla="*/ 303762 w 607638"/>
                      <a:gd name="connsiteY47" fmla="*/ 0 h 606722"/>
                      <a:gd name="connsiteX48" fmla="*/ 606634 w 607638"/>
                      <a:gd name="connsiteY48" fmla="*/ 220667 h 606722"/>
                      <a:gd name="connsiteX49" fmla="*/ 589190 w 607638"/>
                      <a:gd name="connsiteY49" fmla="*/ 251860 h 606722"/>
                      <a:gd name="connsiteX50" fmla="*/ 557950 w 607638"/>
                      <a:gd name="connsiteY50" fmla="*/ 234353 h 606722"/>
                      <a:gd name="connsiteX51" fmla="*/ 303762 w 607638"/>
                      <a:gd name="connsiteY51" fmla="*/ 50568 h 606722"/>
                      <a:gd name="connsiteX52" fmla="*/ 50642 w 607638"/>
                      <a:gd name="connsiteY52" fmla="*/ 303317 h 606722"/>
                      <a:gd name="connsiteX53" fmla="*/ 303762 w 607638"/>
                      <a:gd name="connsiteY53" fmla="*/ 556154 h 606722"/>
                      <a:gd name="connsiteX54" fmla="*/ 329127 w 607638"/>
                      <a:gd name="connsiteY54" fmla="*/ 581394 h 606722"/>
                      <a:gd name="connsiteX55" fmla="*/ 303762 w 607638"/>
                      <a:gd name="connsiteY55" fmla="*/ 606722 h 606722"/>
                      <a:gd name="connsiteX56" fmla="*/ 0 w 607638"/>
                      <a:gd name="connsiteY56" fmla="*/ 303317 h 606722"/>
                      <a:gd name="connsiteX57" fmla="*/ 303762 w 607638"/>
                      <a:gd name="connsiteY57" fmla="*/ 0 h 6067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</a:cxnLst>
                    <a:rect l="l" t="t" r="r" b="b"/>
                    <a:pathLst>
                      <a:path w="607638" h="606722">
                        <a:moveTo>
                          <a:pt x="506334" y="455027"/>
                        </a:moveTo>
                        <a:lnTo>
                          <a:pt x="506334" y="505592"/>
                        </a:lnTo>
                        <a:lnTo>
                          <a:pt x="531616" y="505592"/>
                        </a:lnTo>
                        <a:cubicBezTo>
                          <a:pt x="545592" y="505592"/>
                          <a:pt x="556986" y="494217"/>
                          <a:pt x="556986" y="480265"/>
                        </a:cubicBezTo>
                        <a:cubicBezTo>
                          <a:pt x="556986" y="466401"/>
                          <a:pt x="545592" y="455027"/>
                          <a:pt x="531616" y="455027"/>
                        </a:cubicBezTo>
                        <a:close/>
                        <a:moveTo>
                          <a:pt x="430401" y="353896"/>
                        </a:moveTo>
                        <a:cubicBezTo>
                          <a:pt x="416425" y="353896"/>
                          <a:pt x="405031" y="365271"/>
                          <a:pt x="405031" y="379223"/>
                        </a:cubicBezTo>
                        <a:cubicBezTo>
                          <a:pt x="405031" y="393087"/>
                          <a:pt x="416425" y="404461"/>
                          <a:pt x="430401" y="404461"/>
                        </a:cubicBezTo>
                        <a:lnTo>
                          <a:pt x="455683" y="404461"/>
                        </a:lnTo>
                        <a:lnTo>
                          <a:pt x="455683" y="353896"/>
                        </a:lnTo>
                        <a:close/>
                        <a:moveTo>
                          <a:pt x="480964" y="252766"/>
                        </a:moveTo>
                        <a:cubicBezTo>
                          <a:pt x="495029" y="252766"/>
                          <a:pt x="506334" y="264141"/>
                          <a:pt x="506334" y="278093"/>
                        </a:cubicBezTo>
                        <a:lnTo>
                          <a:pt x="506334" y="303331"/>
                        </a:lnTo>
                        <a:lnTo>
                          <a:pt x="556986" y="303331"/>
                        </a:lnTo>
                        <a:cubicBezTo>
                          <a:pt x="570962" y="303331"/>
                          <a:pt x="582268" y="314706"/>
                          <a:pt x="582268" y="328658"/>
                        </a:cubicBezTo>
                        <a:cubicBezTo>
                          <a:pt x="582268" y="342610"/>
                          <a:pt x="570962" y="353896"/>
                          <a:pt x="556986" y="353896"/>
                        </a:cubicBezTo>
                        <a:lnTo>
                          <a:pt x="506334" y="353896"/>
                        </a:lnTo>
                        <a:lnTo>
                          <a:pt x="506334" y="404461"/>
                        </a:lnTo>
                        <a:lnTo>
                          <a:pt x="531616" y="404461"/>
                        </a:lnTo>
                        <a:cubicBezTo>
                          <a:pt x="573544" y="404461"/>
                          <a:pt x="607638" y="438497"/>
                          <a:pt x="607638" y="480265"/>
                        </a:cubicBezTo>
                        <a:cubicBezTo>
                          <a:pt x="607638" y="522121"/>
                          <a:pt x="573544" y="556157"/>
                          <a:pt x="531616" y="556157"/>
                        </a:cubicBezTo>
                        <a:lnTo>
                          <a:pt x="506334" y="556157"/>
                        </a:lnTo>
                        <a:lnTo>
                          <a:pt x="506334" y="581395"/>
                        </a:lnTo>
                        <a:cubicBezTo>
                          <a:pt x="506334" y="595347"/>
                          <a:pt x="495029" y="606722"/>
                          <a:pt x="480964" y="606722"/>
                        </a:cubicBezTo>
                        <a:cubicBezTo>
                          <a:pt x="466988" y="606722"/>
                          <a:pt x="455683" y="595347"/>
                          <a:pt x="455683" y="581395"/>
                        </a:cubicBezTo>
                        <a:lnTo>
                          <a:pt x="455683" y="556157"/>
                        </a:lnTo>
                        <a:lnTo>
                          <a:pt x="405031" y="556157"/>
                        </a:lnTo>
                        <a:cubicBezTo>
                          <a:pt x="391055" y="556157"/>
                          <a:pt x="379749" y="544782"/>
                          <a:pt x="379749" y="530830"/>
                        </a:cubicBezTo>
                        <a:cubicBezTo>
                          <a:pt x="379749" y="516878"/>
                          <a:pt x="391055" y="505592"/>
                          <a:pt x="405031" y="505592"/>
                        </a:cubicBezTo>
                        <a:lnTo>
                          <a:pt x="455683" y="505592"/>
                        </a:lnTo>
                        <a:lnTo>
                          <a:pt x="455683" y="455027"/>
                        </a:lnTo>
                        <a:lnTo>
                          <a:pt x="430401" y="455027"/>
                        </a:lnTo>
                        <a:cubicBezTo>
                          <a:pt x="388473" y="455027"/>
                          <a:pt x="354379" y="420991"/>
                          <a:pt x="354379" y="379223"/>
                        </a:cubicBezTo>
                        <a:cubicBezTo>
                          <a:pt x="354379" y="337367"/>
                          <a:pt x="388473" y="303331"/>
                          <a:pt x="430401" y="303331"/>
                        </a:cubicBezTo>
                        <a:lnTo>
                          <a:pt x="455683" y="303331"/>
                        </a:lnTo>
                        <a:lnTo>
                          <a:pt x="455683" y="278093"/>
                        </a:lnTo>
                        <a:cubicBezTo>
                          <a:pt x="455683" y="264141"/>
                          <a:pt x="466988" y="252766"/>
                          <a:pt x="480964" y="252766"/>
                        </a:cubicBezTo>
                        <a:close/>
                        <a:moveTo>
                          <a:pt x="303759" y="151716"/>
                        </a:moveTo>
                        <a:cubicBezTo>
                          <a:pt x="317817" y="151716"/>
                          <a:pt x="329117" y="163000"/>
                          <a:pt x="329117" y="176950"/>
                        </a:cubicBezTo>
                        <a:lnTo>
                          <a:pt x="329117" y="303301"/>
                        </a:lnTo>
                        <a:cubicBezTo>
                          <a:pt x="329117" y="317251"/>
                          <a:pt x="317817" y="328624"/>
                          <a:pt x="303759" y="328624"/>
                        </a:cubicBezTo>
                        <a:lnTo>
                          <a:pt x="227862" y="328624"/>
                        </a:lnTo>
                        <a:cubicBezTo>
                          <a:pt x="213893" y="328624"/>
                          <a:pt x="202593" y="317251"/>
                          <a:pt x="202593" y="303301"/>
                        </a:cubicBezTo>
                        <a:cubicBezTo>
                          <a:pt x="202593" y="289351"/>
                          <a:pt x="213893" y="278066"/>
                          <a:pt x="227862" y="278066"/>
                        </a:cubicBezTo>
                        <a:lnTo>
                          <a:pt x="278490" y="278066"/>
                        </a:lnTo>
                        <a:lnTo>
                          <a:pt x="278490" y="176950"/>
                        </a:lnTo>
                        <a:cubicBezTo>
                          <a:pt x="278490" y="163000"/>
                          <a:pt x="289790" y="151716"/>
                          <a:pt x="303759" y="151716"/>
                        </a:cubicBezTo>
                        <a:close/>
                        <a:moveTo>
                          <a:pt x="303762" y="0"/>
                        </a:moveTo>
                        <a:cubicBezTo>
                          <a:pt x="443049" y="0"/>
                          <a:pt x="570410" y="92781"/>
                          <a:pt x="606634" y="220667"/>
                        </a:cubicBezTo>
                        <a:cubicBezTo>
                          <a:pt x="610461" y="234086"/>
                          <a:pt x="602629" y="248039"/>
                          <a:pt x="589190" y="251860"/>
                        </a:cubicBezTo>
                        <a:cubicBezTo>
                          <a:pt x="575839" y="255504"/>
                          <a:pt x="561688" y="247861"/>
                          <a:pt x="557950" y="234353"/>
                        </a:cubicBezTo>
                        <a:cubicBezTo>
                          <a:pt x="527779" y="127885"/>
                          <a:pt x="420888" y="50568"/>
                          <a:pt x="303762" y="50568"/>
                        </a:cubicBezTo>
                        <a:cubicBezTo>
                          <a:pt x="164208" y="50568"/>
                          <a:pt x="50642" y="163967"/>
                          <a:pt x="50642" y="303317"/>
                        </a:cubicBezTo>
                        <a:cubicBezTo>
                          <a:pt x="50642" y="442755"/>
                          <a:pt x="164208" y="556154"/>
                          <a:pt x="303762" y="556154"/>
                        </a:cubicBezTo>
                        <a:cubicBezTo>
                          <a:pt x="317824" y="556154"/>
                          <a:pt x="329127" y="567441"/>
                          <a:pt x="329127" y="581394"/>
                        </a:cubicBezTo>
                        <a:cubicBezTo>
                          <a:pt x="329127" y="595347"/>
                          <a:pt x="317824" y="606722"/>
                          <a:pt x="303762" y="606722"/>
                        </a:cubicBezTo>
                        <a:cubicBezTo>
                          <a:pt x="136261" y="606722"/>
                          <a:pt x="0" y="470661"/>
                          <a:pt x="0" y="303317"/>
                        </a:cubicBezTo>
                        <a:cubicBezTo>
                          <a:pt x="0" y="136061"/>
                          <a:pt x="136261" y="0"/>
                          <a:pt x="303762" y="0"/>
                        </a:cubicBezTo>
                        <a:close/>
                      </a:path>
                    </a:pathLst>
                  </a:custGeom>
                  <a:solidFill>
                    <a:schemeClr val="bg1"/>
                  </a:solidFill>
                  <a:ln>
                    <a:noFill/>
                  </a:ln>
                </p:spPr>
                <p:txBody>
                  <a:bodyPr wrap="square" lIns="68580" tIns="34290" rIns="68580" bIns="34290" anchor="ctr">
                    <a:normAutofit/>
                  </a:bodyPr>
                  <a:lstStyle>
                    <a:defPPr>
                      <a:defRPr lang="en-US"/>
                    </a:defPPr>
                    <a:lvl1pPr marL="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4572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endParaRPr sz="1350"/>
                  </a:p>
                </p:txBody>
              </p:sp>
            </p:grpSp>
            <p:sp>
              <p:nvSpPr>
                <p:cNvPr id="122" name="íṩlîďè"/>
                <p:cNvSpPr/>
                <p:nvPr/>
              </p:nvSpPr>
              <p:spPr>
                <a:xfrm>
                  <a:off x="9904154" y="1624411"/>
                  <a:ext cx="934862" cy="93486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68580" tIns="34290" rIns="68580" bIns="34290" anchor="ctr">
                  <a:normAutofit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r>
                    <a:rPr lang="zh-CN" altLang="en-US" sz="1400" b="1" i="1" dirty="0">
                      <a:solidFill>
                        <a:schemeClr val="bg1">
                          <a:lumMod val="50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区块链</a:t>
                  </a:r>
                </a:p>
              </p:txBody>
            </p:sp>
          </p:grpSp>
          <p:grpSp>
            <p:nvGrpSpPr>
              <p:cNvPr id="132" name="组合 131"/>
              <p:cNvGrpSpPr/>
              <p:nvPr/>
            </p:nvGrpSpPr>
            <p:grpSpPr>
              <a:xfrm>
                <a:off x="13833" y="8224"/>
                <a:ext cx="2875" cy="900"/>
                <a:chOff x="8402845" y="2972099"/>
                <a:chExt cx="2433885" cy="762379"/>
              </a:xfrm>
            </p:grpSpPr>
            <p:sp>
              <p:nvSpPr>
                <p:cNvPr id="133" name="文本框 6"/>
                <p:cNvSpPr txBox="1"/>
                <p:nvPr/>
              </p:nvSpPr>
              <p:spPr bwMode="auto">
                <a:xfrm>
                  <a:off x="8402845" y="3293365"/>
                  <a:ext cx="2433885" cy="44111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en-US"/>
                  </a:defPPr>
                  <a:lvl1pPr marR="0" lvl="0" indent="0" defTabSz="914400" fontAlgn="auto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000" b="0" i="0" u="none" strike="noStrike" kern="0" cap="none" spc="0" normalizeH="0" baseline="0">
                      <a:ln>
                        <a:noFill/>
                      </a:ln>
                      <a:gradFill>
                        <a:gsLst>
                          <a:gs pos="0">
                            <a:schemeClr val="tx1">
                              <a:lumMod val="50000"/>
                              <a:lumOff val="50000"/>
                            </a:schemeClr>
                          </a:gs>
                          <a:gs pos="100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zh-CN" altLang="en-U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</a:rPr>
                    <a:t>全球金融危机爆发</a:t>
                  </a:r>
                </a:p>
              </p:txBody>
            </p:sp>
            <p:sp>
              <p:nvSpPr>
                <p:cNvPr id="134" name="文本框 7"/>
                <p:cNvSpPr txBox="1"/>
                <p:nvPr/>
              </p:nvSpPr>
              <p:spPr bwMode="auto">
                <a:xfrm>
                  <a:off x="8402845" y="2972099"/>
                  <a:ext cx="1156811" cy="367453"/>
                </a:xfrm>
                <a:prstGeom prst="rect">
                  <a:avLst/>
                </a:prstGeom>
                <a:noFill/>
              </p:spPr>
              <p:txBody>
                <a:bodyPr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685800">
                    <a:defRPr/>
                  </a:pPr>
                  <a:r>
                    <a:rPr lang="en-US" altLang="zh-CN" sz="1200" b="1" kern="0" dirty="0">
                      <a:latin typeface="Times New Roman" panose="02020603050405020304" charset="0"/>
                      <a:ea typeface="微软雅黑" panose="020B0503020204020204" charset="-122"/>
                      <a:cs typeface="Times New Roman" panose="02020603050405020304" charset="0"/>
                    </a:rPr>
                    <a:t>2008</a:t>
                  </a:r>
                  <a:r>
                    <a:rPr lang="zh-CN" altLang="en-US" sz="1200" b="1" kern="0" dirty="0">
                      <a:latin typeface="Times New Roman" panose="02020603050405020304" charset="0"/>
                      <a:ea typeface="微软雅黑" panose="020B0503020204020204" charset="-122"/>
                      <a:cs typeface="Times New Roman" panose="02020603050405020304" charset="0"/>
                    </a:rPr>
                    <a:t>年</a:t>
                  </a:r>
                </a:p>
              </p:txBody>
            </p:sp>
          </p:grpSp>
          <p:grpSp>
            <p:nvGrpSpPr>
              <p:cNvPr id="135" name="组合 134"/>
              <p:cNvGrpSpPr/>
              <p:nvPr/>
            </p:nvGrpSpPr>
            <p:grpSpPr>
              <a:xfrm>
                <a:off x="13756" y="4963"/>
                <a:ext cx="2875" cy="2033"/>
                <a:chOff x="8402845" y="2972099"/>
                <a:chExt cx="2433885" cy="1721651"/>
              </a:xfrm>
            </p:grpSpPr>
            <p:sp>
              <p:nvSpPr>
                <p:cNvPr id="136" name="文本框 6"/>
                <p:cNvSpPr txBox="1"/>
                <p:nvPr/>
              </p:nvSpPr>
              <p:spPr bwMode="auto">
                <a:xfrm>
                  <a:off x="8402845" y="3293365"/>
                  <a:ext cx="2433885" cy="14003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en-US"/>
                  </a:defPPr>
                  <a:lvl1pPr marR="0" lvl="0" indent="0" defTabSz="914400" fontAlgn="auto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000" b="0" i="0" u="none" strike="noStrike" kern="0" cap="none" spc="0" normalizeH="0" baseline="0">
                      <a:ln>
                        <a:noFill/>
                      </a:ln>
                      <a:gradFill>
                        <a:gsLst>
                          <a:gs pos="0">
                            <a:schemeClr val="tx1">
                              <a:lumMod val="50000"/>
                              <a:lumOff val="50000"/>
                            </a:schemeClr>
                          </a:gs>
                          <a:gs pos="100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zh-CN" altLang="en-U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charset="0"/>
                      <a:ea typeface="微软雅黑" panose="020B0503020204020204" charset="-122"/>
                      <a:cs typeface="Times New Roman" panose="02020603050405020304" charset="0"/>
                    </a:rPr>
                    <a:t>序号为0的创世区块（Genesis Block）产生，比特币的底层采用了区块链技术</a:t>
                  </a:r>
                </a:p>
              </p:txBody>
            </p:sp>
            <p:sp>
              <p:nvSpPr>
                <p:cNvPr id="137" name="文本框 7"/>
                <p:cNvSpPr txBox="1"/>
                <p:nvPr/>
              </p:nvSpPr>
              <p:spPr bwMode="auto">
                <a:xfrm>
                  <a:off x="8402845" y="2972099"/>
                  <a:ext cx="1478280" cy="3674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defTabSz="685800">
                    <a:defRPr/>
                  </a:pPr>
                  <a:r>
                    <a:rPr lang="en-US" altLang="zh-CN" sz="1200" b="1" kern="0" dirty="0">
                      <a:latin typeface="Times New Roman" panose="02020603050405020304" charset="0"/>
                      <a:ea typeface="微软雅黑" panose="020B0503020204020204" charset="-122"/>
                      <a:cs typeface="Times New Roman" panose="02020603050405020304" charset="0"/>
                    </a:rPr>
                    <a:t>2009</a:t>
                  </a:r>
                  <a:r>
                    <a:rPr lang="zh-CN" altLang="en-US" sz="1200" b="1" kern="0" dirty="0">
                      <a:latin typeface="Times New Roman" panose="02020603050405020304" charset="0"/>
                      <a:ea typeface="微软雅黑" panose="020B0503020204020204" charset="-122"/>
                      <a:cs typeface="Times New Roman" panose="02020603050405020304" charset="0"/>
                    </a:rPr>
                    <a:t>年</a:t>
                  </a:r>
                  <a:r>
                    <a:rPr lang="en-US" altLang="zh-CN" sz="1200" b="1" kern="0" dirty="0">
                      <a:latin typeface="Times New Roman" panose="02020603050405020304" charset="0"/>
                      <a:ea typeface="微软雅黑" panose="020B0503020204020204" charset="-122"/>
                      <a:cs typeface="Times New Roman" panose="02020603050405020304" charset="0"/>
                    </a:rPr>
                    <a:t>1</a:t>
                  </a:r>
                  <a:r>
                    <a:rPr lang="zh-CN" altLang="en-US" sz="1200" b="1" kern="0" dirty="0">
                      <a:latin typeface="Times New Roman" panose="02020603050405020304" charset="0"/>
                      <a:ea typeface="微软雅黑" panose="020B0503020204020204" charset="-122"/>
                      <a:cs typeface="Times New Roman" panose="02020603050405020304" charset="0"/>
                    </a:rPr>
                    <a:t>月</a:t>
                  </a:r>
                  <a:r>
                    <a:rPr lang="en-US" altLang="zh-CN" sz="1200" b="1" kern="0" dirty="0">
                      <a:latin typeface="Times New Roman" panose="02020603050405020304" charset="0"/>
                      <a:ea typeface="微软雅黑" panose="020B0503020204020204" charset="-122"/>
                      <a:cs typeface="Times New Roman" panose="02020603050405020304" charset="0"/>
                    </a:rPr>
                    <a:t>3</a:t>
                  </a:r>
                  <a:r>
                    <a:rPr lang="zh-CN" altLang="en-US" sz="1200" b="1" kern="0" dirty="0">
                      <a:latin typeface="Times New Roman" panose="02020603050405020304" charset="0"/>
                      <a:ea typeface="微软雅黑" panose="020B0503020204020204" charset="-122"/>
                      <a:cs typeface="Times New Roman" panose="02020603050405020304" charset="0"/>
                    </a:rPr>
                    <a:t>日</a:t>
                  </a:r>
                </a:p>
              </p:txBody>
            </p:sp>
          </p:grpSp>
          <p:grpSp>
            <p:nvGrpSpPr>
              <p:cNvPr id="138" name="组合 137"/>
              <p:cNvGrpSpPr/>
              <p:nvPr/>
            </p:nvGrpSpPr>
            <p:grpSpPr>
              <a:xfrm>
                <a:off x="2743" y="4252"/>
                <a:ext cx="2755" cy="1655"/>
                <a:chOff x="8521378" y="2972099"/>
                <a:chExt cx="2332566" cy="1401231"/>
              </a:xfrm>
            </p:grpSpPr>
            <p:sp>
              <p:nvSpPr>
                <p:cNvPr id="139" name="文本框 6"/>
                <p:cNvSpPr txBox="1"/>
                <p:nvPr/>
              </p:nvSpPr>
              <p:spPr bwMode="auto">
                <a:xfrm>
                  <a:off x="8521378" y="3292985"/>
                  <a:ext cx="2332566" cy="108034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en-US"/>
                  </a:defPPr>
                  <a:lvl1pPr marR="0" lvl="0" indent="0" defTabSz="914400" fontAlgn="auto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000" b="0" i="0" u="none" strike="noStrike" kern="0" cap="none" spc="0" normalizeH="0" baseline="0">
                      <a:ln>
                        <a:noFill/>
                      </a:ln>
                      <a:gradFill>
                        <a:gsLst>
                          <a:gs pos="0">
                            <a:schemeClr val="tx1">
                              <a:lumMod val="50000"/>
                              <a:lumOff val="50000"/>
                            </a:schemeClr>
                          </a:gs>
                          <a:gs pos="100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just" eaLnBrk="1" hangingPunct="1">
                    <a:defRPr/>
                  </a:pPr>
                  <a:r>
                    <a:rPr lang="zh-CN" altLang="en-U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微软雅黑" panose="020B0503020204020204" charset="-122"/>
                      <a:ea typeface="微软雅黑" panose="020B0503020204020204" charset="-122"/>
                      <a:cs typeface="微软雅黑" panose="020B0503020204020204" charset="-122"/>
                    </a:rPr>
                    <a:t>序号为1的第二个区块产生，与创世区块相连形成了链</a:t>
                  </a:r>
                </a:p>
              </p:txBody>
            </p:sp>
            <p:sp>
              <p:nvSpPr>
                <p:cNvPr id="140" name="文本框 7"/>
                <p:cNvSpPr txBox="1"/>
                <p:nvPr/>
              </p:nvSpPr>
              <p:spPr bwMode="auto">
                <a:xfrm>
                  <a:off x="9290152" y="2972099"/>
                  <a:ext cx="1546013" cy="3674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 defTabSz="685800">
                    <a:defRPr/>
                  </a:pPr>
                  <a:r>
                    <a:rPr lang="en-US" altLang="zh-CN" sz="1200" b="1" kern="0" dirty="0">
                      <a:latin typeface="Times New Roman" panose="02020603050405020304" charset="0"/>
                      <a:ea typeface="微软雅黑" panose="020B0503020204020204" charset="-122"/>
                      <a:cs typeface="Times New Roman" panose="02020603050405020304" charset="0"/>
                    </a:rPr>
                    <a:t>2009</a:t>
                  </a:r>
                  <a:r>
                    <a:rPr lang="zh-CN" altLang="en-US" sz="1200" b="1" kern="0" dirty="0">
                      <a:latin typeface="Times New Roman" panose="02020603050405020304" charset="0"/>
                      <a:ea typeface="微软雅黑" panose="020B0503020204020204" charset="-122"/>
                      <a:cs typeface="Times New Roman" panose="02020603050405020304" charset="0"/>
                    </a:rPr>
                    <a:t>年</a:t>
                  </a:r>
                  <a:r>
                    <a:rPr lang="en-US" altLang="zh-CN" sz="1200" b="1" kern="0" dirty="0">
                      <a:latin typeface="Times New Roman" panose="02020603050405020304" charset="0"/>
                      <a:ea typeface="微软雅黑" panose="020B0503020204020204" charset="-122"/>
                      <a:cs typeface="Times New Roman" panose="02020603050405020304" charset="0"/>
                    </a:rPr>
                    <a:t>1</a:t>
                  </a:r>
                  <a:r>
                    <a:rPr lang="zh-CN" altLang="en-US" sz="1200" b="1" kern="0" dirty="0">
                      <a:latin typeface="Times New Roman" panose="02020603050405020304" charset="0"/>
                      <a:ea typeface="微软雅黑" panose="020B0503020204020204" charset="-122"/>
                      <a:cs typeface="Times New Roman" panose="02020603050405020304" charset="0"/>
                    </a:rPr>
                    <a:t>月</a:t>
                  </a:r>
                  <a:r>
                    <a:rPr lang="en-US" altLang="zh-CN" sz="1200" b="1" kern="0" dirty="0">
                      <a:latin typeface="Times New Roman" panose="02020603050405020304" charset="0"/>
                      <a:ea typeface="微软雅黑" panose="020B0503020204020204" charset="-122"/>
                      <a:cs typeface="Times New Roman" panose="02020603050405020304" charset="0"/>
                    </a:rPr>
                    <a:t>9</a:t>
                  </a:r>
                  <a:r>
                    <a:rPr lang="zh-CN" altLang="en-US" sz="1200" b="1" kern="0" dirty="0">
                      <a:latin typeface="Times New Roman" panose="02020603050405020304" charset="0"/>
                      <a:ea typeface="微软雅黑" panose="020B0503020204020204" charset="-122"/>
                      <a:cs typeface="Times New Roman" panose="02020603050405020304" charset="0"/>
                    </a:rPr>
                    <a:t>日</a:t>
                  </a:r>
                </a:p>
              </p:txBody>
            </p:sp>
          </p:grpSp>
          <p:grpSp>
            <p:nvGrpSpPr>
              <p:cNvPr id="141" name="组合 140"/>
              <p:cNvGrpSpPr/>
              <p:nvPr/>
            </p:nvGrpSpPr>
            <p:grpSpPr>
              <a:xfrm>
                <a:off x="2540" y="6519"/>
                <a:ext cx="3128" cy="2411"/>
                <a:chOff x="8335096" y="2972099"/>
                <a:chExt cx="2648373" cy="2041310"/>
              </a:xfrm>
            </p:grpSpPr>
            <p:sp>
              <p:nvSpPr>
                <p:cNvPr id="142" name="文本框 6"/>
                <p:cNvSpPr txBox="1"/>
                <p:nvPr/>
              </p:nvSpPr>
              <p:spPr bwMode="auto">
                <a:xfrm>
                  <a:off x="8335096" y="3292985"/>
                  <a:ext cx="2648373" cy="172042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en-US"/>
                  </a:defPPr>
                  <a:lvl1pPr marR="0" lvl="0" indent="0" defTabSz="914400" fontAlgn="auto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 kumimoji="0" sz="1000" b="0" i="0" u="none" strike="noStrike" kern="0" cap="none" spc="0" normalizeH="0" baseline="0">
                      <a:ln>
                        <a:noFill/>
                      </a:ln>
                      <a:gradFill>
                        <a:gsLst>
                          <a:gs pos="0">
                            <a:schemeClr val="tx1">
                              <a:lumMod val="50000"/>
                              <a:lumOff val="50000"/>
                            </a:schemeClr>
                          </a:gs>
                          <a:gs pos="100000">
                            <a:schemeClr val="tx1">
                              <a:lumMod val="65000"/>
                              <a:lumOff val="35000"/>
                            </a:schemeClr>
                          </a:gs>
                        </a:gsLst>
                        <a:lin ang="5400000" scaled="1"/>
                      </a:gradFill>
                      <a:effectLst/>
                      <a:uLnTx/>
                      <a:uFillTx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 eaLnBrk="1" hangingPunct="1">
                    <a:defRPr/>
                  </a:pPr>
                  <a:r>
                    <a:rPr lang="zh-CN" altLang="en-US" sz="1200" dirty="0" smtClean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Times New Roman" panose="02020603050405020304" charset="0"/>
                      <a:ea typeface="微软雅黑" panose="020B0503020204020204" charset="-122"/>
                      <a:cs typeface="Times New Roman" panose="02020603050405020304" charset="0"/>
                    </a:rPr>
                    <a:t>化名为“中本聪（Satoshi Nakamoto）”的作者在网上发表了一篇名为《比特币：一种点对点的电子现金系统》的论文</a:t>
                  </a:r>
                </a:p>
              </p:txBody>
            </p:sp>
            <p:sp>
              <p:nvSpPr>
                <p:cNvPr id="143" name="文本框 7"/>
                <p:cNvSpPr txBox="1"/>
                <p:nvPr/>
              </p:nvSpPr>
              <p:spPr bwMode="auto">
                <a:xfrm>
                  <a:off x="9425619" y="2972099"/>
                  <a:ext cx="1410546" cy="3674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  <a:scene3d>
                    <a:camera prst="orthographicFront"/>
                    <a:lightRig rig="threePt" dir="t"/>
                  </a:scene3d>
                  <a:sp3d contourW="12700"/>
                </a:bodyPr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r" defTabSz="685800">
                    <a:defRPr/>
                  </a:pPr>
                  <a:r>
                    <a:rPr lang="en-US" altLang="zh-CN" sz="1200" b="1" kern="0" dirty="0">
                      <a:latin typeface="Times New Roman" panose="02020603050405020304" charset="0"/>
                      <a:ea typeface="微软雅黑" panose="020B0503020204020204" charset="-122"/>
                      <a:cs typeface="Times New Roman" panose="02020603050405020304" charset="0"/>
                    </a:rPr>
                    <a:t>2008</a:t>
                  </a:r>
                  <a:r>
                    <a:rPr lang="zh-CN" altLang="en-US" sz="1200" b="1" kern="0" dirty="0">
                      <a:latin typeface="Times New Roman" panose="02020603050405020304" charset="0"/>
                      <a:ea typeface="微软雅黑" panose="020B0503020204020204" charset="-122"/>
                      <a:cs typeface="Times New Roman" panose="02020603050405020304" charset="0"/>
                    </a:rPr>
                    <a:t>年</a:t>
                  </a:r>
                  <a:r>
                    <a:rPr lang="en-US" altLang="zh-CN" sz="1200" b="1" kern="0" dirty="0">
                      <a:latin typeface="Times New Roman" panose="02020603050405020304" charset="0"/>
                      <a:ea typeface="微软雅黑" panose="020B0503020204020204" charset="-122"/>
                      <a:cs typeface="Times New Roman" panose="02020603050405020304" charset="0"/>
                    </a:rPr>
                    <a:t>11</a:t>
                  </a:r>
                  <a:r>
                    <a:rPr lang="zh-CN" altLang="en-US" sz="1200" b="1" kern="0" dirty="0">
                      <a:latin typeface="Times New Roman" panose="02020603050405020304" charset="0"/>
                      <a:ea typeface="微软雅黑" panose="020B0503020204020204" charset="-122"/>
                      <a:cs typeface="Times New Roman" panose="02020603050405020304" charset="0"/>
                    </a:rPr>
                    <a:t>月</a:t>
                  </a:r>
                </a:p>
              </p:txBody>
            </p:sp>
          </p:grpSp>
        </p:grpSp>
        <p:grpSp>
          <p:nvGrpSpPr>
            <p:cNvPr id="94" name="Group 123"/>
            <p:cNvGrpSpPr/>
            <p:nvPr/>
          </p:nvGrpSpPr>
          <p:grpSpPr>
            <a:xfrm>
              <a:off x="6419" y="4607"/>
              <a:ext cx="771" cy="273"/>
              <a:chOff x="1441430" y="4357700"/>
              <a:chExt cx="503238" cy="177800"/>
            </a:xfrm>
            <a:solidFill>
              <a:schemeClr val="bg1"/>
            </a:solidFill>
          </p:grpSpPr>
          <p:sp>
            <p:nvSpPr>
              <p:cNvPr id="95" name="Freeform 19"/>
              <p:cNvSpPr/>
              <p:nvPr/>
            </p:nvSpPr>
            <p:spPr bwMode="auto">
              <a:xfrm>
                <a:off x="1441430" y="4357700"/>
                <a:ext cx="231775" cy="177800"/>
              </a:xfrm>
              <a:custGeom>
                <a:avLst/>
                <a:gdLst/>
                <a:ahLst/>
                <a:cxnLst>
                  <a:cxn ang="0">
                    <a:pos x="192" y="0"/>
                  </a:cxn>
                  <a:cxn ang="0">
                    <a:pos x="203" y="0"/>
                  </a:cxn>
                  <a:cxn ang="0">
                    <a:pos x="225" y="5"/>
                  </a:cxn>
                  <a:cxn ang="0">
                    <a:pos x="245" y="13"/>
                  </a:cxn>
                  <a:cxn ang="0">
                    <a:pos x="262" y="26"/>
                  </a:cxn>
                  <a:cxn ang="0">
                    <a:pos x="271" y="32"/>
                  </a:cxn>
                  <a:cxn ang="0">
                    <a:pos x="282" y="47"/>
                  </a:cxn>
                  <a:cxn ang="0">
                    <a:pos x="292" y="63"/>
                  </a:cxn>
                  <a:cxn ang="0">
                    <a:pos x="232" y="63"/>
                  </a:cxn>
                  <a:cxn ang="0">
                    <a:pos x="213" y="53"/>
                  </a:cxn>
                  <a:cxn ang="0">
                    <a:pos x="192" y="49"/>
                  </a:cxn>
                  <a:cxn ang="0">
                    <a:pos x="112" y="49"/>
                  </a:cxn>
                  <a:cxn ang="0">
                    <a:pos x="88" y="54"/>
                  </a:cxn>
                  <a:cxn ang="0">
                    <a:pos x="68" y="68"/>
                  </a:cxn>
                  <a:cxn ang="0">
                    <a:pos x="61" y="77"/>
                  </a:cxn>
                  <a:cxn ang="0">
                    <a:pos x="51" y="99"/>
                  </a:cxn>
                  <a:cxn ang="0">
                    <a:pos x="50" y="111"/>
                  </a:cxn>
                  <a:cxn ang="0">
                    <a:pos x="51" y="124"/>
                  </a:cxn>
                  <a:cxn ang="0">
                    <a:pos x="61" y="146"/>
                  </a:cxn>
                  <a:cxn ang="0">
                    <a:pos x="68" y="154"/>
                  </a:cxn>
                  <a:cxn ang="0">
                    <a:pos x="88" y="168"/>
                  </a:cxn>
                  <a:cxn ang="0">
                    <a:pos x="112" y="173"/>
                  </a:cxn>
                  <a:cxn ang="0">
                    <a:pos x="192" y="173"/>
                  </a:cxn>
                  <a:cxn ang="0">
                    <a:pos x="213" y="169"/>
                  </a:cxn>
                  <a:cxn ang="0">
                    <a:pos x="232" y="158"/>
                  </a:cxn>
                  <a:cxn ang="0">
                    <a:pos x="292" y="158"/>
                  </a:cxn>
                  <a:cxn ang="0">
                    <a:pos x="282" y="175"/>
                  </a:cxn>
                  <a:cxn ang="0">
                    <a:pos x="271" y="189"/>
                  </a:cxn>
                  <a:cxn ang="0">
                    <a:pos x="262" y="196"/>
                  </a:cxn>
                  <a:cxn ang="0">
                    <a:pos x="245" y="209"/>
                  </a:cxn>
                  <a:cxn ang="0">
                    <a:pos x="225" y="217"/>
                  </a:cxn>
                  <a:cxn ang="0">
                    <a:pos x="203" y="221"/>
                  </a:cxn>
                  <a:cxn ang="0">
                    <a:pos x="112" y="222"/>
                  </a:cxn>
                  <a:cxn ang="0">
                    <a:pos x="100" y="221"/>
                  </a:cxn>
                  <a:cxn ang="0">
                    <a:pos x="78" y="217"/>
                  </a:cxn>
                  <a:cxn ang="0">
                    <a:pos x="58" y="209"/>
                  </a:cxn>
                  <a:cxn ang="0">
                    <a:pos x="41" y="196"/>
                  </a:cxn>
                  <a:cxn ang="0">
                    <a:pos x="34" y="189"/>
                  </a:cxn>
                  <a:cxn ang="0">
                    <a:pos x="20" y="173"/>
                  </a:cxn>
                  <a:cxn ang="0">
                    <a:pos x="9" y="154"/>
                  </a:cxn>
                  <a:cxn ang="0">
                    <a:pos x="3" y="133"/>
                  </a:cxn>
                  <a:cxn ang="0">
                    <a:pos x="0" y="111"/>
                  </a:cxn>
                  <a:cxn ang="0">
                    <a:pos x="0" y="111"/>
                  </a:cxn>
                  <a:cxn ang="0">
                    <a:pos x="3" y="89"/>
                  </a:cxn>
                  <a:cxn ang="0">
                    <a:pos x="9" y="68"/>
                  </a:cxn>
                  <a:cxn ang="0">
                    <a:pos x="20" y="49"/>
                  </a:cxn>
                  <a:cxn ang="0">
                    <a:pos x="34" y="32"/>
                  </a:cxn>
                  <a:cxn ang="0">
                    <a:pos x="41" y="26"/>
                  </a:cxn>
                  <a:cxn ang="0">
                    <a:pos x="58" y="13"/>
                  </a:cxn>
                  <a:cxn ang="0">
                    <a:pos x="78" y="5"/>
                  </a:cxn>
                  <a:cxn ang="0">
                    <a:pos x="100" y="0"/>
                  </a:cxn>
                  <a:cxn ang="0">
                    <a:pos x="112" y="0"/>
                  </a:cxn>
                </a:cxnLst>
                <a:rect l="0" t="0" r="r" b="b"/>
                <a:pathLst>
                  <a:path w="292" h="222">
                    <a:moveTo>
                      <a:pt x="112" y="0"/>
                    </a:moveTo>
                    <a:lnTo>
                      <a:pt x="192" y="0"/>
                    </a:lnTo>
                    <a:lnTo>
                      <a:pt x="192" y="0"/>
                    </a:lnTo>
                    <a:lnTo>
                      <a:pt x="203" y="0"/>
                    </a:lnTo>
                    <a:lnTo>
                      <a:pt x="214" y="2"/>
                    </a:lnTo>
                    <a:lnTo>
                      <a:pt x="225" y="5"/>
                    </a:lnTo>
                    <a:lnTo>
                      <a:pt x="235" y="9"/>
                    </a:lnTo>
                    <a:lnTo>
                      <a:pt x="245" y="13"/>
                    </a:lnTo>
                    <a:lnTo>
                      <a:pt x="254" y="18"/>
                    </a:lnTo>
                    <a:lnTo>
                      <a:pt x="262" y="26"/>
                    </a:lnTo>
                    <a:lnTo>
                      <a:pt x="271" y="32"/>
                    </a:lnTo>
                    <a:lnTo>
                      <a:pt x="271" y="32"/>
                    </a:lnTo>
                    <a:lnTo>
                      <a:pt x="277" y="39"/>
                    </a:lnTo>
                    <a:lnTo>
                      <a:pt x="282" y="47"/>
                    </a:lnTo>
                    <a:lnTo>
                      <a:pt x="288" y="56"/>
                    </a:lnTo>
                    <a:lnTo>
                      <a:pt x="292" y="63"/>
                    </a:lnTo>
                    <a:lnTo>
                      <a:pt x="232" y="63"/>
                    </a:lnTo>
                    <a:lnTo>
                      <a:pt x="232" y="63"/>
                    </a:lnTo>
                    <a:lnTo>
                      <a:pt x="223" y="58"/>
                    </a:lnTo>
                    <a:lnTo>
                      <a:pt x="213" y="53"/>
                    </a:lnTo>
                    <a:lnTo>
                      <a:pt x="203" y="51"/>
                    </a:lnTo>
                    <a:lnTo>
                      <a:pt x="192" y="49"/>
                    </a:lnTo>
                    <a:lnTo>
                      <a:pt x="112" y="49"/>
                    </a:lnTo>
                    <a:lnTo>
                      <a:pt x="112" y="49"/>
                    </a:lnTo>
                    <a:lnTo>
                      <a:pt x="99" y="51"/>
                    </a:lnTo>
                    <a:lnTo>
                      <a:pt x="88" y="54"/>
                    </a:lnTo>
                    <a:lnTo>
                      <a:pt x="77" y="60"/>
                    </a:lnTo>
                    <a:lnTo>
                      <a:pt x="68" y="68"/>
                    </a:lnTo>
                    <a:lnTo>
                      <a:pt x="68" y="68"/>
                    </a:lnTo>
                    <a:lnTo>
                      <a:pt x="61" y="77"/>
                    </a:lnTo>
                    <a:lnTo>
                      <a:pt x="55" y="86"/>
                    </a:lnTo>
                    <a:lnTo>
                      <a:pt x="51" y="99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50" y="111"/>
                    </a:lnTo>
                    <a:lnTo>
                      <a:pt x="51" y="124"/>
                    </a:lnTo>
                    <a:lnTo>
                      <a:pt x="55" y="135"/>
                    </a:lnTo>
                    <a:lnTo>
                      <a:pt x="61" y="146"/>
                    </a:lnTo>
                    <a:lnTo>
                      <a:pt x="68" y="154"/>
                    </a:lnTo>
                    <a:lnTo>
                      <a:pt x="68" y="154"/>
                    </a:lnTo>
                    <a:lnTo>
                      <a:pt x="77" y="162"/>
                    </a:lnTo>
                    <a:lnTo>
                      <a:pt x="88" y="168"/>
                    </a:lnTo>
                    <a:lnTo>
                      <a:pt x="99" y="172"/>
                    </a:lnTo>
                    <a:lnTo>
                      <a:pt x="112" y="173"/>
                    </a:lnTo>
                    <a:lnTo>
                      <a:pt x="192" y="173"/>
                    </a:lnTo>
                    <a:lnTo>
                      <a:pt x="192" y="173"/>
                    </a:lnTo>
                    <a:lnTo>
                      <a:pt x="203" y="172"/>
                    </a:lnTo>
                    <a:lnTo>
                      <a:pt x="213" y="169"/>
                    </a:lnTo>
                    <a:lnTo>
                      <a:pt x="223" y="164"/>
                    </a:lnTo>
                    <a:lnTo>
                      <a:pt x="232" y="158"/>
                    </a:lnTo>
                    <a:lnTo>
                      <a:pt x="292" y="158"/>
                    </a:lnTo>
                    <a:lnTo>
                      <a:pt x="292" y="158"/>
                    </a:lnTo>
                    <a:lnTo>
                      <a:pt x="288" y="167"/>
                    </a:lnTo>
                    <a:lnTo>
                      <a:pt x="282" y="175"/>
                    </a:lnTo>
                    <a:lnTo>
                      <a:pt x="277" y="183"/>
                    </a:lnTo>
                    <a:lnTo>
                      <a:pt x="271" y="189"/>
                    </a:lnTo>
                    <a:lnTo>
                      <a:pt x="271" y="189"/>
                    </a:lnTo>
                    <a:lnTo>
                      <a:pt x="262" y="196"/>
                    </a:lnTo>
                    <a:lnTo>
                      <a:pt x="254" y="203"/>
                    </a:lnTo>
                    <a:lnTo>
                      <a:pt x="245" y="209"/>
                    </a:lnTo>
                    <a:lnTo>
                      <a:pt x="235" y="214"/>
                    </a:lnTo>
                    <a:lnTo>
                      <a:pt x="225" y="217"/>
                    </a:lnTo>
                    <a:lnTo>
                      <a:pt x="214" y="220"/>
                    </a:lnTo>
                    <a:lnTo>
                      <a:pt x="203" y="221"/>
                    </a:lnTo>
                    <a:lnTo>
                      <a:pt x="192" y="222"/>
                    </a:lnTo>
                    <a:lnTo>
                      <a:pt x="112" y="222"/>
                    </a:lnTo>
                    <a:lnTo>
                      <a:pt x="112" y="222"/>
                    </a:lnTo>
                    <a:lnTo>
                      <a:pt x="100" y="221"/>
                    </a:lnTo>
                    <a:lnTo>
                      <a:pt x="89" y="220"/>
                    </a:lnTo>
                    <a:lnTo>
                      <a:pt x="78" y="217"/>
                    </a:lnTo>
                    <a:lnTo>
                      <a:pt x="68" y="214"/>
                    </a:lnTo>
                    <a:lnTo>
                      <a:pt x="58" y="209"/>
                    </a:lnTo>
                    <a:lnTo>
                      <a:pt x="50" y="203"/>
                    </a:lnTo>
                    <a:lnTo>
                      <a:pt x="41" y="196"/>
                    </a:lnTo>
                    <a:lnTo>
                      <a:pt x="34" y="189"/>
                    </a:lnTo>
                    <a:lnTo>
                      <a:pt x="34" y="189"/>
                    </a:lnTo>
                    <a:lnTo>
                      <a:pt x="26" y="182"/>
                    </a:lnTo>
                    <a:lnTo>
                      <a:pt x="20" y="173"/>
                    </a:lnTo>
                    <a:lnTo>
                      <a:pt x="14" y="164"/>
                    </a:lnTo>
                    <a:lnTo>
                      <a:pt x="9" y="154"/>
                    </a:lnTo>
                    <a:lnTo>
                      <a:pt x="5" y="143"/>
                    </a:lnTo>
                    <a:lnTo>
                      <a:pt x="3" y="133"/>
                    </a:lnTo>
                    <a:lnTo>
                      <a:pt x="2" y="122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0" y="111"/>
                    </a:lnTo>
                    <a:lnTo>
                      <a:pt x="2" y="100"/>
                    </a:lnTo>
                    <a:lnTo>
                      <a:pt x="3" y="89"/>
                    </a:lnTo>
                    <a:lnTo>
                      <a:pt x="5" y="78"/>
                    </a:lnTo>
                    <a:lnTo>
                      <a:pt x="9" y="68"/>
                    </a:lnTo>
                    <a:lnTo>
                      <a:pt x="14" y="58"/>
                    </a:lnTo>
                    <a:lnTo>
                      <a:pt x="20" y="49"/>
                    </a:lnTo>
                    <a:lnTo>
                      <a:pt x="26" y="41"/>
                    </a:lnTo>
                    <a:lnTo>
                      <a:pt x="34" y="32"/>
                    </a:lnTo>
                    <a:lnTo>
                      <a:pt x="34" y="32"/>
                    </a:lnTo>
                    <a:lnTo>
                      <a:pt x="41" y="26"/>
                    </a:lnTo>
                    <a:lnTo>
                      <a:pt x="50" y="18"/>
                    </a:lnTo>
                    <a:lnTo>
                      <a:pt x="58" y="13"/>
                    </a:lnTo>
                    <a:lnTo>
                      <a:pt x="68" y="9"/>
                    </a:lnTo>
                    <a:lnTo>
                      <a:pt x="78" y="5"/>
                    </a:lnTo>
                    <a:lnTo>
                      <a:pt x="89" y="2"/>
                    </a:lnTo>
                    <a:lnTo>
                      <a:pt x="100" y="0"/>
                    </a:lnTo>
                    <a:lnTo>
                      <a:pt x="112" y="0"/>
                    </a:lnTo>
                    <a:lnTo>
                      <a:pt x="112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ea"/>
                  <a:ea typeface="+mn-ea"/>
                </a:endParaRPr>
              </a:p>
            </p:txBody>
          </p:sp>
          <p:sp>
            <p:nvSpPr>
              <p:cNvPr id="96" name="Freeform 20"/>
              <p:cNvSpPr/>
              <p:nvPr/>
            </p:nvSpPr>
            <p:spPr bwMode="auto">
              <a:xfrm>
                <a:off x="1714480" y="4357700"/>
                <a:ext cx="230188" cy="177800"/>
              </a:xfrm>
              <a:custGeom>
                <a:avLst/>
                <a:gdLst/>
                <a:ahLst/>
                <a:cxnLst>
                  <a:cxn ang="0">
                    <a:pos x="181" y="0"/>
                  </a:cxn>
                  <a:cxn ang="0">
                    <a:pos x="192" y="0"/>
                  </a:cxn>
                  <a:cxn ang="0">
                    <a:pos x="213" y="5"/>
                  </a:cxn>
                  <a:cxn ang="0">
                    <a:pos x="234" y="13"/>
                  </a:cxn>
                  <a:cxn ang="0">
                    <a:pos x="251" y="26"/>
                  </a:cxn>
                  <a:cxn ang="0">
                    <a:pos x="258" y="32"/>
                  </a:cxn>
                  <a:cxn ang="0">
                    <a:pos x="272" y="49"/>
                  </a:cxn>
                  <a:cxn ang="0">
                    <a:pos x="283" y="68"/>
                  </a:cxn>
                  <a:cxn ang="0">
                    <a:pos x="289" y="89"/>
                  </a:cxn>
                  <a:cxn ang="0">
                    <a:pos x="292" y="111"/>
                  </a:cxn>
                  <a:cxn ang="0">
                    <a:pos x="292" y="111"/>
                  </a:cxn>
                  <a:cxn ang="0">
                    <a:pos x="289" y="133"/>
                  </a:cxn>
                  <a:cxn ang="0">
                    <a:pos x="283" y="154"/>
                  </a:cxn>
                  <a:cxn ang="0">
                    <a:pos x="272" y="173"/>
                  </a:cxn>
                  <a:cxn ang="0">
                    <a:pos x="258" y="189"/>
                  </a:cxn>
                  <a:cxn ang="0">
                    <a:pos x="251" y="196"/>
                  </a:cxn>
                  <a:cxn ang="0">
                    <a:pos x="234" y="209"/>
                  </a:cxn>
                  <a:cxn ang="0">
                    <a:pos x="213" y="217"/>
                  </a:cxn>
                  <a:cxn ang="0">
                    <a:pos x="192" y="221"/>
                  </a:cxn>
                  <a:cxn ang="0">
                    <a:pos x="100" y="222"/>
                  </a:cxn>
                  <a:cxn ang="0">
                    <a:pos x="89" y="221"/>
                  </a:cxn>
                  <a:cxn ang="0">
                    <a:pos x="67" y="217"/>
                  </a:cxn>
                  <a:cxn ang="0">
                    <a:pos x="47" y="209"/>
                  </a:cxn>
                  <a:cxn ang="0">
                    <a:pos x="30" y="196"/>
                  </a:cxn>
                  <a:cxn ang="0">
                    <a:pos x="21" y="189"/>
                  </a:cxn>
                  <a:cxn ang="0">
                    <a:pos x="9" y="175"/>
                  </a:cxn>
                  <a:cxn ang="0">
                    <a:pos x="0" y="158"/>
                  </a:cxn>
                  <a:cxn ang="0">
                    <a:pos x="61" y="158"/>
                  </a:cxn>
                  <a:cxn ang="0">
                    <a:pos x="79" y="169"/>
                  </a:cxn>
                  <a:cxn ang="0">
                    <a:pos x="100" y="173"/>
                  </a:cxn>
                  <a:cxn ang="0">
                    <a:pos x="181" y="173"/>
                  </a:cxn>
                  <a:cxn ang="0">
                    <a:pos x="204" y="168"/>
                  </a:cxn>
                  <a:cxn ang="0">
                    <a:pos x="224" y="154"/>
                  </a:cxn>
                  <a:cxn ang="0">
                    <a:pos x="231" y="146"/>
                  </a:cxn>
                  <a:cxn ang="0">
                    <a:pos x="241" y="124"/>
                  </a:cxn>
                  <a:cxn ang="0">
                    <a:pos x="242" y="111"/>
                  </a:cxn>
                  <a:cxn ang="0">
                    <a:pos x="241" y="99"/>
                  </a:cxn>
                  <a:cxn ang="0">
                    <a:pos x="231" y="77"/>
                  </a:cxn>
                  <a:cxn ang="0">
                    <a:pos x="224" y="68"/>
                  </a:cxn>
                  <a:cxn ang="0">
                    <a:pos x="204" y="54"/>
                  </a:cxn>
                  <a:cxn ang="0">
                    <a:pos x="181" y="49"/>
                  </a:cxn>
                  <a:cxn ang="0">
                    <a:pos x="100" y="49"/>
                  </a:cxn>
                  <a:cxn ang="0">
                    <a:pos x="79" y="53"/>
                  </a:cxn>
                  <a:cxn ang="0">
                    <a:pos x="61" y="63"/>
                  </a:cxn>
                  <a:cxn ang="0">
                    <a:pos x="0" y="63"/>
                  </a:cxn>
                  <a:cxn ang="0">
                    <a:pos x="9" y="47"/>
                  </a:cxn>
                  <a:cxn ang="0">
                    <a:pos x="21" y="32"/>
                  </a:cxn>
                  <a:cxn ang="0">
                    <a:pos x="30" y="26"/>
                  </a:cxn>
                  <a:cxn ang="0">
                    <a:pos x="47" y="13"/>
                  </a:cxn>
                  <a:cxn ang="0">
                    <a:pos x="67" y="5"/>
                  </a:cxn>
                  <a:cxn ang="0">
                    <a:pos x="89" y="0"/>
                  </a:cxn>
                  <a:cxn ang="0">
                    <a:pos x="100" y="0"/>
                  </a:cxn>
                </a:cxnLst>
                <a:rect l="0" t="0" r="r" b="b"/>
                <a:pathLst>
                  <a:path w="292" h="222">
                    <a:moveTo>
                      <a:pt x="100" y="0"/>
                    </a:moveTo>
                    <a:lnTo>
                      <a:pt x="181" y="0"/>
                    </a:lnTo>
                    <a:lnTo>
                      <a:pt x="181" y="0"/>
                    </a:lnTo>
                    <a:lnTo>
                      <a:pt x="192" y="0"/>
                    </a:lnTo>
                    <a:lnTo>
                      <a:pt x="203" y="2"/>
                    </a:lnTo>
                    <a:lnTo>
                      <a:pt x="213" y="5"/>
                    </a:lnTo>
                    <a:lnTo>
                      <a:pt x="224" y="9"/>
                    </a:lnTo>
                    <a:lnTo>
                      <a:pt x="234" y="13"/>
                    </a:lnTo>
                    <a:lnTo>
                      <a:pt x="242" y="18"/>
                    </a:lnTo>
                    <a:lnTo>
                      <a:pt x="251" y="26"/>
                    </a:lnTo>
                    <a:lnTo>
                      <a:pt x="258" y="32"/>
                    </a:lnTo>
                    <a:lnTo>
                      <a:pt x="258" y="32"/>
                    </a:lnTo>
                    <a:lnTo>
                      <a:pt x="266" y="41"/>
                    </a:lnTo>
                    <a:lnTo>
                      <a:pt x="272" y="49"/>
                    </a:lnTo>
                    <a:lnTo>
                      <a:pt x="278" y="58"/>
                    </a:lnTo>
                    <a:lnTo>
                      <a:pt x="283" y="68"/>
                    </a:lnTo>
                    <a:lnTo>
                      <a:pt x="287" y="78"/>
                    </a:lnTo>
                    <a:lnTo>
                      <a:pt x="289" y="89"/>
                    </a:lnTo>
                    <a:lnTo>
                      <a:pt x="291" y="100"/>
                    </a:lnTo>
                    <a:lnTo>
                      <a:pt x="292" y="111"/>
                    </a:lnTo>
                    <a:lnTo>
                      <a:pt x="292" y="111"/>
                    </a:lnTo>
                    <a:lnTo>
                      <a:pt x="292" y="111"/>
                    </a:lnTo>
                    <a:lnTo>
                      <a:pt x="291" y="122"/>
                    </a:lnTo>
                    <a:lnTo>
                      <a:pt x="289" y="133"/>
                    </a:lnTo>
                    <a:lnTo>
                      <a:pt x="287" y="143"/>
                    </a:lnTo>
                    <a:lnTo>
                      <a:pt x="283" y="154"/>
                    </a:lnTo>
                    <a:lnTo>
                      <a:pt x="278" y="164"/>
                    </a:lnTo>
                    <a:lnTo>
                      <a:pt x="272" y="173"/>
                    </a:lnTo>
                    <a:lnTo>
                      <a:pt x="266" y="182"/>
                    </a:lnTo>
                    <a:lnTo>
                      <a:pt x="258" y="189"/>
                    </a:lnTo>
                    <a:lnTo>
                      <a:pt x="258" y="189"/>
                    </a:lnTo>
                    <a:lnTo>
                      <a:pt x="251" y="196"/>
                    </a:lnTo>
                    <a:lnTo>
                      <a:pt x="242" y="203"/>
                    </a:lnTo>
                    <a:lnTo>
                      <a:pt x="234" y="209"/>
                    </a:lnTo>
                    <a:lnTo>
                      <a:pt x="224" y="214"/>
                    </a:lnTo>
                    <a:lnTo>
                      <a:pt x="213" y="217"/>
                    </a:lnTo>
                    <a:lnTo>
                      <a:pt x="203" y="220"/>
                    </a:lnTo>
                    <a:lnTo>
                      <a:pt x="192" y="221"/>
                    </a:lnTo>
                    <a:lnTo>
                      <a:pt x="181" y="222"/>
                    </a:lnTo>
                    <a:lnTo>
                      <a:pt x="100" y="222"/>
                    </a:lnTo>
                    <a:lnTo>
                      <a:pt x="100" y="222"/>
                    </a:lnTo>
                    <a:lnTo>
                      <a:pt x="89" y="221"/>
                    </a:lnTo>
                    <a:lnTo>
                      <a:pt x="78" y="220"/>
                    </a:lnTo>
                    <a:lnTo>
                      <a:pt x="67" y="217"/>
                    </a:lnTo>
                    <a:lnTo>
                      <a:pt x="57" y="214"/>
                    </a:lnTo>
                    <a:lnTo>
                      <a:pt x="47" y="209"/>
                    </a:lnTo>
                    <a:lnTo>
                      <a:pt x="38" y="203"/>
                    </a:lnTo>
                    <a:lnTo>
                      <a:pt x="30" y="196"/>
                    </a:lnTo>
                    <a:lnTo>
                      <a:pt x="21" y="189"/>
                    </a:lnTo>
                    <a:lnTo>
                      <a:pt x="21" y="189"/>
                    </a:lnTo>
                    <a:lnTo>
                      <a:pt x="15" y="183"/>
                    </a:lnTo>
                    <a:lnTo>
                      <a:pt x="9" y="175"/>
                    </a:lnTo>
                    <a:lnTo>
                      <a:pt x="4" y="167"/>
                    </a:lnTo>
                    <a:lnTo>
                      <a:pt x="0" y="158"/>
                    </a:lnTo>
                    <a:lnTo>
                      <a:pt x="61" y="158"/>
                    </a:lnTo>
                    <a:lnTo>
                      <a:pt x="61" y="158"/>
                    </a:lnTo>
                    <a:lnTo>
                      <a:pt x="69" y="164"/>
                    </a:lnTo>
                    <a:lnTo>
                      <a:pt x="79" y="169"/>
                    </a:lnTo>
                    <a:lnTo>
                      <a:pt x="89" y="172"/>
                    </a:lnTo>
                    <a:lnTo>
                      <a:pt x="100" y="173"/>
                    </a:lnTo>
                    <a:lnTo>
                      <a:pt x="181" y="173"/>
                    </a:lnTo>
                    <a:lnTo>
                      <a:pt x="181" y="173"/>
                    </a:lnTo>
                    <a:lnTo>
                      <a:pt x="193" y="172"/>
                    </a:lnTo>
                    <a:lnTo>
                      <a:pt x="204" y="168"/>
                    </a:lnTo>
                    <a:lnTo>
                      <a:pt x="215" y="162"/>
                    </a:lnTo>
                    <a:lnTo>
                      <a:pt x="224" y="154"/>
                    </a:lnTo>
                    <a:lnTo>
                      <a:pt x="224" y="154"/>
                    </a:lnTo>
                    <a:lnTo>
                      <a:pt x="231" y="146"/>
                    </a:lnTo>
                    <a:lnTo>
                      <a:pt x="237" y="135"/>
                    </a:lnTo>
                    <a:lnTo>
                      <a:pt x="241" y="124"/>
                    </a:lnTo>
                    <a:lnTo>
                      <a:pt x="242" y="111"/>
                    </a:lnTo>
                    <a:lnTo>
                      <a:pt x="242" y="111"/>
                    </a:lnTo>
                    <a:lnTo>
                      <a:pt x="242" y="111"/>
                    </a:lnTo>
                    <a:lnTo>
                      <a:pt x="241" y="99"/>
                    </a:lnTo>
                    <a:lnTo>
                      <a:pt x="237" y="86"/>
                    </a:lnTo>
                    <a:lnTo>
                      <a:pt x="231" y="77"/>
                    </a:lnTo>
                    <a:lnTo>
                      <a:pt x="224" y="68"/>
                    </a:lnTo>
                    <a:lnTo>
                      <a:pt x="224" y="68"/>
                    </a:lnTo>
                    <a:lnTo>
                      <a:pt x="215" y="60"/>
                    </a:lnTo>
                    <a:lnTo>
                      <a:pt x="204" y="54"/>
                    </a:lnTo>
                    <a:lnTo>
                      <a:pt x="193" y="51"/>
                    </a:lnTo>
                    <a:lnTo>
                      <a:pt x="181" y="49"/>
                    </a:lnTo>
                    <a:lnTo>
                      <a:pt x="100" y="49"/>
                    </a:lnTo>
                    <a:lnTo>
                      <a:pt x="100" y="49"/>
                    </a:lnTo>
                    <a:lnTo>
                      <a:pt x="89" y="51"/>
                    </a:lnTo>
                    <a:lnTo>
                      <a:pt x="79" y="53"/>
                    </a:lnTo>
                    <a:lnTo>
                      <a:pt x="69" y="58"/>
                    </a:lnTo>
                    <a:lnTo>
                      <a:pt x="61" y="63"/>
                    </a:lnTo>
                    <a:lnTo>
                      <a:pt x="0" y="63"/>
                    </a:lnTo>
                    <a:lnTo>
                      <a:pt x="0" y="63"/>
                    </a:lnTo>
                    <a:lnTo>
                      <a:pt x="4" y="56"/>
                    </a:lnTo>
                    <a:lnTo>
                      <a:pt x="9" y="47"/>
                    </a:lnTo>
                    <a:lnTo>
                      <a:pt x="15" y="39"/>
                    </a:lnTo>
                    <a:lnTo>
                      <a:pt x="21" y="32"/>
                    </a:lnTo>
                    <a:lnTo>
                      <a:pt x="21" y="32"/>
                    </a:lnTo>
                    <a:lnTo>
                      <a:pt x="30" y="26"/>
                    </a:lnTo>
                    <a:lnTo>
                      <a:pt x="38" y="18"/>
                    </a:lnTo>
                    <a:lnTo>
                      <a:pt x="47" y="13"/>
                    </a:lnTo>
                    <a:lnTo>
                      <a:pt x="57" y="9"/>
                    </a:lnTo>
                    <a:lnTo>
                      <a:pt x="67" y="5"/>
                    </a:lnTo>
                    <a:lnTo>
                      <a:pt x="78" y="2"/>
                    </a:lnTo>
                    <a:lnTo>
                      <a:pt x="89" y="0"/>
                    </a:lnTo>
                    <a:lnTo>
                      <a:pt x="100" y="0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ea"/>
                  <a:ea typeface="+mn-ea"/>
                </a:endParaRPr>
              </a:p>
            </p:txBody>
          </p:sp>
          <p:sp>
            <p:nvSpPr>
              <p:cNvPr id="97" name="Freeform 21"/>
              <p:cNvSpPr/>
              <p:nvPr/>
            </p:nvSpPr>
            <p:spPr bwMode="auto">
              <a:xfrm>
                <a:off x="1601767" y="4427550"/>
                <a:ext cx="195263" cy="36513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224" y="0"/>
                  </a:cxn>
                  <a:cxn ang="0">
                    <a:pos x="224" y="0"/>
                  </a:cxn>
                  <a:cxn ang="0">
                    <a:pos x="229" y="1"/>
                  </a:cxn>
                  <a:cxn ang="0">
                    <a:pos x="233" y="2"/>
                  </a:cxn>
                  <a:cxn ang="0">
                    <a:pos x="236" y="5"/>
                  </a:cxn>
                  <a:cxn ang="0">
                    <a:pos x="240" y="7"/>
                  </a:cxn>
                  <a:cxn ang="0">
                    <a:pos x="242" y="11"/>
                  </a:cxn>
                  <a:cxn ang="0">
                    <a:pos x="245" y="14"/>
                  </a:cxn>
                  <a:cxn ang="0">
                    <a:pos x="246" y="18"/>
                  </a:cxn>
                  <a:cxn ang="0">
                    <a:pos x="246" y="23"/>
                  </a:cxn>
                  <a:cxn ang="0">
                    <a:pos x="246" y="23"/>
                  </a:cxn>
                  <a:cxn ang="0">
                    <a:pos x="246" y="23"/>
                  </a:cxn>
                  <a:cxn ang="0">
                    <a:pos x="246" y="28"/>
                  </a:cxn>
                  <a:cxn ang="0">
                    <a:pos x="245" y="32"/>
                  </a:cxn>
                  <a:cxn ang="0">
                    <a:pos x="242" y="36"/>
                  </a:cxn>
                  <a:cxn ang="0">
                    <a:pos x="240" y="39"/>
                  </a:cxn>
                  <a:cxn ang="0">
                    <a:pos x="236" y="42"/>
                  </a:cxn>
                  <a:cxn ang="0">
                    <a:pos x="233" y="44"/>
                  </a:cxn>
                  <a:cxn ang="0">
                    <a:pos x="229" y="45"/>
                  </a:cxn>
                  <a:cxn ang="0">
                    <a:pos x="224" y="45"/>
                  </a:cxn>
                  <a:cxn ang="0">
                    <a:pos x="24" y="45"/>
                  </a:cxn>
                  <a:cxn ang="0">
                    <a:pos x="24" y="45"/>
                  </a:cxn>
                  <a:cxn ang="0">
                    <a:pos x="19" y="45"/>
                  </a:cxn>
                  <a:cxn ang="0">
                    <a:pos x="14" y="44"/>
                  </a:cxn>
                  <a:cxn ang="0">
                    <a:pos x="10" y="42"/>
                  </a:cxn>
                  <a:cxn ang="0">
                    <a:pos x="6" y="39"/>
                  </a:cxn>
                  <a:cxn ang="0">
                    <a:pos x="4" y="36"/>
                  </a:cxn>
                  <a:cxn ang="0">
                    <a:pos x="3" y="32"/>
                  </a:cxn>
                  <a:cxn ang="0">
                    <a:pos x="0" y="28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23"/>
                  </a:cxn>
                  <a:cxn ang="0">
                    <a:pos x="0" y="18"/>
                  </a:cxn>
                  <a:cxn ang="0">
                    <a:pos x="3" y="14"/>
                  </a:cxn>
                  <a:cxn ang="0">
                    <a:pos x="4" y="11"/>
                  </a:cxn>
                  <a:cxn ang="0">
                    <a:pos x="6" y="7"/>
                  </a:cxn>
                  <a:cxn ang="0">
                    <a:pos x="10" y="5"/>
                  </a:cxn>
                  <a:cxn ang="0">
                    <a:pos x="14" y="2"/>
                  </a:cxn>
                  <a:cxn ang="0">
                    <a:pos x="19" y="1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246" h="45">
                    <a:moveTo>
                      <a:pt x="24" y="0"/>
                    </a:moveTo>
                    <a:lnTo>
                      <a:pt x="224" y="0"/>
                    </a:lnTo>
                    <a:lnTo>
                      <a:pt x="224" y="0"/>
                    </a:lnTo>
                    <a:lnTo>
                      <a:pt x="229" y="1"/>
                    </a:lnTo>
                    <a:lnTo>
                      <a:pt x="233" y="2"/>
                    </a:lnTo>
                    <a:lnTo>
                      <a:pt x="236" y="5"/>
                    </a:lnTo>
                    <a:lnTo>
                      <a:pt x="240" y="7"/>
                    </a:lnTo>
                    <a:lnTo>
                      <a:pt x="242" y="11"/>
                    </a:lnTo>
                    <a:lnTo>
                      <a:pt x="245" y="14"/>
                    </a:lnTo>
                    <a:lnTo>
                      <a:pt x="246" y="18"/>
                    </a:lnTo>
                    <a:lnTo>
                      <a:pt x="246" y="23"/>
                    </a:lnTo>
                    <a:lnTo>
                      <a:pt x="246" y="23"/>
                    </a:lnTo>
                    <a:lnTo>
                      <a:pt x="246" y="23"/>
                    </a:lnTo>
                    <a:lnTo>
                      <a:pt x="246" y="28"/>
                    </a:lnTo>
                    <a:lnTo>
                      <a:pt x="245" y="32"/>
                    </a:lnTo>
                    <a:lnTo>
                      <a:pt x="242" y="36"/>
                    </a:lnTo>
                    <a:lnTo>
                      <a:pt x="240" y="39"/>
                    </a:lnTo>
                    <a:lnTo>
                      <a:pt x="236" y="42"/>
                    </a:lnTo>
                    <a:lnTo>
                      <a:pt x="233" y="44"/>
                    </a:lnTo>
                    <a:lnTo>
                      <a:pt x="229" y="45"/>
                    </a:lnTo>
                    <a:lnTo>
                      <a:pt x="224" y="45"/>
                    </a:lnTo>
                    <a:lnTo>
                      <a:pt x="24" y="45"/>
                    </a:lnTo>
                    <a:lnTo>
                      <a:pt x="24" y="45"/>
                    </a:lnTo>
                    <a:lnTo>
                      <a:pt x="19" y="45"/>
                    </a:lnTo>
                    <a:lnTo>
                      <a:pt x="14" y="44"/>
                    </a:lnTo>
                    <a:lnTo>
                      <a:pt x="10" y="42"/>
                    </a:lnTo>
                    <a:lnTo>
                      <a:pt x="6" y="39"/>
                    </a:lnTo>
                    <a:lnTo>
                      <a:pt x="4" y="36"/>
                    </a:lnTo>
                    <a:lnTo>
                      <a:pt x="3" y="32"/>
                    </a:lnTo>
                    <a:lnTo>
                      <a:pt x="0" y="28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23"/>
                    </a:lnTo>
                    <a:lnTo>
                      <a:pt x="0" y="18"/>
                    </a:lnTo>
                    <a:lnTo>
                      <a:pt x="3" y="14"/>
                    </a:lnTo>
                    <a:lnTo>
                      <a:pt x="4" y="11"/>
                    </a:lnTo>
                    <a:lnTo>
                      <a:pt x="6" y="7"/>
                    </a:lnTo>
                    <a:lnTo>
                      <a:pt x="10" y="5"/>
                    </a:lnTo>
                    <a:lnTo>
                      <a:pt x="14" y="2"/>
                    </a:lnTo>
                    <a:lnTo>
                      <a:pt x="19" y="1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lIns="121920" tIns="60960" rIns="121920" bIns="60960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3200">
                  <a:latin typeface="+mn-ea"/>
                  <a:ea typeface="+mn-ea"/>
                </a:endParaRPr>
              </a:p>
            </p:txBody>
          </p:sp>
        </p:grpSp>
        <p:sp>
          <p:nvSpPr>
            <p:cNvPr id="155" name="Freeform 21"/>
            <p:cNvSpPr>
              <a:spLocks noEditPoints="1"/>
            </p:cNvSpPr>
            <p:nvPr/>
          </p:nvSpPr>
          <p:spPr bwMode="auto">
            <a:xfrm>
              <a:off x="12466" y="5758"/>
              <a:ext cx="570" cy="570"/>
            </a:xfrm>
            <a:custGeom>
              <a:avLst/>
              <a:gdLst>
                <a:gd name="T0" fmla="*/ 390 w 403"/>
                <a:gd name="T1" fmla="*/ 150 h 404"/>
                <a:gd name="T2" fmla="*/ 241 w 403"/>
                <a:gd name="T3" fmla="*/ 110 h 404"/>
                <a:gd name="T4" fmla="*/ 215 w 403"/>
                <a:gd name="T5" fmla="*/ 13 h 404"/>
                <a:gd name="T6" fmla="*/ 195 w 403"/>
                <a:gd name="T7" fmla="*/ 2 h 404"/>
                <a:gd name="T8" fmla="*/ 14 w 403"/>
                <a:gd name="T9" fmla="*/ 51 h 404"/>
                <a:gd name="T10" fmla="*/ 2 w 403"/>
                <a:gd name="T11" fmla="*/ 70 h 404"/>
                <a:gd name="T12" fmla="*/ 67 w 403"/>
                <a:gd name="T13" fmla="*/ 311 h 404"/>
                <a:gd name="T14" fmla="*/ 86 w 403"/>
                <a:gd name="T15" fmla="*/ 322 h 404"/>
                <a:gd name="T16" fmla="*/ 159 w 403"/>
                <a:gd name="T17" fmla="*/ 302 h 404"/>
                <a:gd name="T18" fmla="*/ 149 w 403"/>
                <a:gd name="T19" fmla="*/ 339 h 404"/>
                <a:gd name="T20" fmla="*/ 160 w 403"/>
                <a:gd name="T21" fmla="*/ 358 h 404"/>
                <a:gd name="T22" fmla="*/ 322 w 403"/>
                <a:gd name="T23" fmla="*/ 401 h 404"/>
                <a:gd name="T24" fmla="*/ 342 w 403"/>
                <a:gd name="T25" fmla="*/ 391 h 404"/>
                <a:gd name="T26" fmla="*/ 401 w 403"/>
                <a:gd name="T27" fmla="*/ 169 h 404"/>
                <a:gd name="T28" fmla="*/ 390 w 403"/>
                <a:gd name="T29" fmla="*/ 150 h 404"/>
                <a:gd name="T30" fmla="*/ 34 w 403"/>
                <a:gd name="T31" fmla="*/ 75 h 404"/>
                <a:gd name="T32" fmla="*/ 191 w 403"/>
                <a:gd name="T33" fmla="*/ 33 h 404"/>
                <a:gd name="T34" fmla="*/ 249 w 403"/>
                <a:gd name="T35" fmla="*/ 249 h 404"/>
                <a:gd name="T36" fmla="*/ 92 w 403"/>
                <a:gd name="T37" fmla="*/ 291 h 404"/>
                <a:gd name="T38" fmla="*/ 34 w 403"/>
                <a:gd name="T39" fmla="*/ 75 h 404"/>
                <a:gd name="T40" fmla="*/ 315 w 403"/>
                <a:gd name="T41" fmla="*/ 371 h 404"/>
                <a:gd name="T42" fmla="*/ 179 w 403"/>
                <a:gd name="T43" fmla="*/ 334 h 404"/>
                <a:gd name="T44" fmla="*/ 190 w 403"/>
                <a:gd name="T45" fmla="*/ 294 h 404"/>
                <a:gd name="T46" fmla="*/ 268 w 403"/>
                <a:gd name="T47" fmla="*/ 273 h 404"/>
                <a:gd name="T48" fmla="*/ 279 w 403"/>
                <a:gd name="T49" fmla="*/ 254 h 404"/>
                <a:gd name="T50" fmla="*/ 249 w 403"/>
                <a:gd name="T51" fmla="*/ 142 h 404"/>
                <a:gd name="T52" fmla="*/ 368 w 403"/>
                <a:gd name="T53" fmla="*/ 174 h 404"/>
                <a:gd name="T54" fmla="*/ 315 w 403"/>
                <a:gd name="T55" fmla="*/ 371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403" h="404">
                  <a:moveTo>
                    <a:pt x="390" y="150"/>
                  </a:moveTo>
                  <a:cubicBezTo>
                    <a:pt x="241" y="110"/>
                    <a:pt x="241" y="110"/>
                    <a:pt x="241" y="110"/>
                  </a:cubicBezTo>
                  <a:cubicBezTo>
                    <a:pt x="215" y="13"/>
                    <a:pt x="215" y="13"/>
                    <a:pt x="215" y="13"/>
                  </a:cubicBezTo>
                  <a:cubicBezTo>
                    <a:pt x="213" y="5"/>
                    <a:pt x="204" y="0"/>
                    <a:pt x="195" y="2"/>
                  </a:cubicBezTo>
                  <a:cubicBezTo>
                    <a:pt x="14" y="51"/>
                    <a:pt x="14" y="51"/>
                    <a:pt x="14" y="51"/>
                  </a:cubicBezTo>
                  <a:cubicBezTo>
                    <a:pt x="5" y="53"/>
                    <a:pt x="0" y="62"/>
                    <a:pt x="2" y="70"/>
                  </a:cubicBezTo>
                  <a:cubicBezTo>
                    <a:pt x="67" y="311"/>
                    <a:pt x="67" y="311"/>
                    <a:pt x="67" y="311"/>
                  </a:cubicBezTo>
                  <a:cubicBezTo>
                    <a:pt x="69" y="319"/>
                    <a:pt x="78" y="324"/>
                    <a:pt x="86" y="322"/>
                  </a:cubicBezTo>
                  <a:cubicBezTo>
                    <a:pt x="159" y="302"/>
                    <a:pt x="159" y="302"/>
                    <a:pt x="159" y="302"/>
                  </a:cubicBezTo>
                  <a:cubicBezTo>
                    <a:pt x="149" y="339"/>
                    <a:pt x="149" y="339"/>
                    <a:pt x="149" y="339"/>
                  </a:cubicBezTo>
                  <a:cubicBezTo>
                    <a:pt x="147" y="347"/>
                    <a:pt x="152" y="356"/>
                    <a:pt x="160" y="358"/>
                  </a:cubicBezTo>
                  <a:cubicBezTo>
                    <a:pt x="322" y="401"/>
                    <a:pt x="322" y="401"/>
                    <a:pt x="322" y="401"/>
                  </a:cubicBezTo>
                  <a:cubicBezTo>
                    <a:pt x="331" y="404"/>
                    <a:pt x="340" y="399"/>
                    <a:pt x="342" y="391"/>
                  </a:cubicBezTo>
                  <a:cubicBezTo>
                    <a:pt x="401" y="169"/>
                    <a:pt x="401" y="169"/>
                    <a:pt x="401" y="169"/>
                  </a:cubicBezTo>
                  <a:cubicBezTo>
                    <a:pt x="403" y="161"/>
                    <a:pt x="398" y="152"/>
                    <a:pt x="390" y="150"/>
                  </a:cubicBezTo>
                  <a:close/>
                  <a:moveTo>
                    <a:pt x="34" y="75"/>
                  </a:moveTo>
                  <a:cubicBezTo>
                    <a:pt x="191" y="33"/>
                    <a:pt x="191" y="33"/>
                    <a:pt x="191" y="33"/>
                  </a:cubicBezTo>
                  <a:cubicBezTo>
                    <a:pt x="249" y="249"/>
                    <a:pt x="249" y="249"/>
                    <a:pt x="249" y="249"/>
                  </a:cubicBezTo>
                  <a:cubicBezTo>
                    <a:pt x="92" y="291"/>
                    <a:pt x="92" y="291"/>
                    <a:pt x="92" y="291"/>
                  </a:cubicBezTo>
                  <a:lnTo>
                    <a:pt x="34" y="75"/>
                  </a:lnTo>
                  <a:close/>
                  <a:moveTo>
                    <a:pt x="315" y="371"/>
                  </a:moveTo>
                  <a:cubicBezTo>
                    <a:pt x="179" y="334"/>
                    <a:pt x="179" y="334"/>
                    <a:pt x="179" y="334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268" y="273"/>
                    <a:pt x="268" y="273"/>
                    <a:pt x="268" y="273"/>
                  </a:cubicBezTo>
                  <a:cubicBezTo>
                    <a:pt x="276" y="271"/>
                    <a:pt x="282" y="262"/>
                    <a:pt x="279" y="254"/>
                  </a:cubicBezTo>
                  <a:cubicBezTo>
                    <a:pt x="249" y="142"/>
                    <a:pt x="249" y="142"/>
                    <a:pt x="249" y="142"/>
                  </a:cubicBezTo>
                  <a:cubicBezTo>
                    <a:pt x="368" y="174"/>
                    <a:pt x="368" y="174"/>
                    <a:pt x="368" y="174"/>
                  </a:cubicBezTo>
                  <a:lnTo>
                    <a:pt x="315" y="371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lIns="121920" tIns="60960" rIns="121920" bIns="6096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3200" dirty="0">
                <a:latin typeface="+mn-ea"/>
                <a:ea typeface="+mn-ea"/>
              </a:endParaRPr>
            </a:p>
          </p:txBody>
        </p:sp>
      </p:grpSp>
      <p:pic>
        <p:nvPicPr>
          <p:cNvPr id="3" name="图片 2" descr="201276673948598458"/>
          <p:cNvPicPr>
            <a:picLocks noChangeAspect="1"/>
          </p:cNvPicPr>
          <p:nvPr/>
        </p:nvPicPr>
        <p:blipFill>
          <a:blip r:embed="rId3"/>
          <a:srcRect l="15426" t="13692" r="15250"/>
          <a:stretch>
            <a:fillRect/>
          </a:stretch>
        </p:blipFill>
        <p:spPr>
          <a:xfrm>
            <a:off x="67945" y="2358390"/>
            <a:ext cx="3152140" cy="3312160"/>
          </a:xfrm>
          <a:prstGeom prst="rect">
            <a:avLst/>
          </a:prstGeom>
        </p:spPr>
      </p:pic>
      <p:pic>
        <p:nvPicPr>
          <p:cNvPr id="7" name="图片 6" descr="LGlogo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组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3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53200" y="1071880"/>
            <a:ext cx="42818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>
                <a:latin typeface="微软雅黑" panose="020B0503020204020204" charset="-122"/>
                <a:ea typeface="微软雅黑" panose="020B0503020204020204" charset="-122"/>
              </a:rPr>
              <a:t>            </a:t>
            </a:r>
            <a:r>
              <a:rPr lang="zh-CN" altLang="en-US" sz="3200">
                <a:latin typeface="微软雅黑" panose="020B0503020204020204" charset="-122"/>
                <a:ea typeface="微软雅黑" panose="020B0503020204020204" charset="-122"/>
              </a:rPr>
              <a:t>什么是区块链？</a:t>
            </a:r>
          </a:p>
        </p:txBody>
      </p:sp>
      <p:sp>
        <p:nvSpPr>
          <p:cNvPr id="5" name="Freeform 5"/>
          <p:cNvSpPr/>
          <p:nvPr/>
        </p:nvSpPr>
        <p:spPr bwMode="auto">
          <a:xfrm>
            <a:off x="4388784" y="4523573"/>
            <a:ext cx="2462967" cy="1943318"/>
          </a:xfrm>
          <a:custGeom>
            <a:avLst/>
            <a:gdLst>
              <a:gd name="T0" fmla="*/ 134 w 608"/>
              <a:gd name="T1" fmla="*/ 0 h 480"/>
              <a:gd name="T2" fmla="*/ 136 w 608"/>
              <a:gd name="T3" fmla="*/ 2 h 480"/>
              <a:gd name="T4" fmla="*/ 118 w 608"/>
              <a:gd name="T5" fmla="*/ 78 h 480"/>
              <a:gd name="T6" fmla="*/ 91 w 608"/>
              <a:gd name="T7" fmla="*/ 291 h 480"/>
              <a:gd name="T8" fmla="*/ 317 w 608"/>
              <a:gd name="T9" fmla="*/ 355 h 480"/>
              <a:gd name="T10" fmla="*/ 482 w 608"/>
              <a:gd name="T11" fmla="*/ 187 h 480"/>
              <a:gd name="T12" fmla="*/ 512 w 608"/>
              <a:gd name="T13" fmla="*/ 128 h 480"/>
              <a:gd name="T14" fmla="*/ 473 w 608"/>
              <a:gd name="T15" fmla="*/ 115 h 480"/>
              <a:gd name="T16" fmla="*/ 576 w 608"/>
              <a:gd name="T17" fmla="*/ 20 h 480"/>
              <a:gd name="T18" fmla="*/ 608 w 608"/>
              <a:gd name="T19" fmla="*/ 154 h 480"/>
              <a:gd name="T20" fmla="*/ 603 w 608"/>
              <a:gd name="T21" fmla="*/ 155 h 480"/>
              <a:gd name="T22" fmla="*/ 546 w 608"/>
              <a:gd name="T23" fmla="*/ 183 h 480"/>
              <a:gd name="T24" fmla="*/ 355 w 608"/>
              <a:gd name="T25" fmla="*/ 397 h 480"/>
              <a:gd name="T26" fmla="*/ 7 w 608"/>
              <a:gd name="T27" fmla="*/ 211 h 480"/>
              <a:gd name="T28" fmla="*/ 134 w 608"/>
              <a:gd name="T2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8" h="480">
                <a:moveTo>
                  <a:pt x="134" y="0"/>
                </a:moveTo>
                <a:cubicBezTo>
                  <a:pt x="135" y="1"/>
                  <a:pt x="136" y="2"/>
                  <a:pt x="136" y="2"/>
                </a:cubicBezTo>
                <a:cubicBezTo>
                  <a:pt x="148" y="32"/>
                  <a:pt x="147" y="53"/>
                  <a:pt x="118" y="78"/>
                </a:cubicBezTo>
                <a:cubicBezTo>
                  <a:pt x="53" y="133"/>
                  <a:pt x="45" y="224"/>
                  <a:pt x="91" y="291"/>
                </a:cubicBezTo>
                <a:cubicBezTo>
                  <a:pt x="144" y="367"/>
                  <a:pt x="237" y="394"/>
                  <a:pt x="317" y="355"/>
                </a:cubicBezTo>
                <a:cubicBezTo>
                  <a:pt x="392" y="319"/>
                  <a:pt x="443" y="258"/>
                  <a:pt x="482" y="187"/>
                </a:cubicBezTo>
                <a:cubicBezTo>
                  <a:pt x="492" y="168"/>
                  <a:pt x="501" y="149"/>
                  <a:pt x="512" y="128"/>
                </a:cubicBezTo>
                <a:cubicBezTo>
                  <a:pt x="498" y="123"/>
                  <a:pt x="487" y="120"/>
                  <a:pt x="473" y="115"/>
                </a:cubicBezTo>
                <a:cubicBezTo>
                  <a:pt x="507" y="83"/>
                  <a:pt x="540" y="53"/>
                  <a:pt x="576" y="20"/>
                </a:cubicBezTo>
                <a:cubicBezTo>
                  <a:pt x="587" y="68"/>
                  <a:pt x="598" y="111"/>
                  <a:pt x="608" y="154"/>
                </a:cubicBezTo>
                <a:cubicBezTo>
                  <a:pt x="604" y="155"/>
                  <a:pt x="603" y="156"/>
                  <a:pt x="603" y="155"/>
                </a:cubicBezTo>
                <a:cubicBezTo>
                  <a:pt x="563" y="146"/>
                  <a:pt x="564" y="146"/>
                  <a:pt x="546" y="183"/>
                </a:cubicBezTo>
                <a:cubicBezTo>
                  <a:pt x="503" y="273"/>
                  <a:pt x="443" y="348"/>
                  <a:pt x="355" y="397"/>
                </a:cubicBezTo>
                <a:cubicBezTo>
                  <a:pt x="206" y="480"/>
                  <a:pt x="20" y="381"/>
                  <a:pt x="7" y="211"/>
                </a:cubicBezTo>
                <a:cubicBezTo>
                  <a:pt x="0" y="130"/>
                  <a:pt x="63" y="26"/>
                  <a:pt x="134" y="0"/>
                </a:cubicBezTo>
                <a:close/>
              </a:path>
            </a:pathLst>
          </a:custGeom>
          <a:solidFill>
            <a:srgbClr val="3864F7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3" name="Freeform 6"/>
          <p:cNvSpPr/>
          <p:nvPr/>
        </p:nvSpPr>
        <p:spPr bwMode="auto">
          <a:xfrm>
            <a:off x="5348633" y="4070490"/>
            <a:ext cx="2377075" cy="2164490"/>
          </a:xfrm>
          <a:custGeom>
            <a:avLst/>
            <a:gdLst>
              <a:gd name="T0" fmla="*/ 0 w 587"/>
              <a:gd name="T1" fmla="*/ 91 h 535"/>
              <a:gd name="T2" fmla="*/ 98 w 587"/>
              <a:gd name="T3" fmla="*/ 0 h 535"/>
              <a:gd name="T4" fmla="*/ 104 w 587"/>
              <a:gd name="T5" fmla="*/ 5 h 535"/>
              <a:gd name="T6" fmla="*/ 150 w 587"/>
              <a:gd name="T7" fmla="*/ 36 h 535"/>
              <a:gd name="T8" fmla="*/ 411 w 587"/>
              <a:gd name="T9" fmla="*/ 79 h 535"/>
              <a:gd name="T10" fmla="*/ 478 w 587"/>
              <a:gd name="T11" fmla="*/ 466 h 535"/>
              <a:gd name="T12" fmla="*/ 245 w 587"/>
              <a:gd name="T13" fmla="*/ 506 h 535"/>
              <a:gd name="T14" fmla="*/ 216 w 587"/>
              <a:gd name="T15" fmla="*/ 493 h 535"/>
              <a:gd name="T16" fmla="*/ 203 w 587"/>
              <a:gd name="T17" fmla="*/ 484 h 535"/>
              <a:gd name="T18" fmla="*/ 237 w 587"/>
              <a:gd name="T19" fmla="*/ 451 h 535"/>
              <a:gd name="T20" fmla="*/ 255 w 587"/>
              <a:gd name="T21" fmla="*/ 452 h 535"/>
              <a:gd name="T22" fmla="*/ 349 w 587"/>
              <a:gd name="T23" fmla="*/ 466 h 535"/>
              <a:gd name="T24" fmla="*/ 490 w 587"/>
              <a:gd name="T25" fmla="*/ 248 h 535"/>
              <a:gd name="T26" fmla="*/ 358 w 587"/>
              <a:gd name="T27" fmla="*/ 116 h 535"/>
              <a:gd name="T28" fmla="*/ 137 w 587"/>
              <a:gd name="T29" fmla="*/ 92 h 535"/>
              <a:gd name="T30" fmla="*/ 127 w 587"/>
              <a:gd name="T31" fmla="*/ 95 h 535"/>
              <a:gd name="T32" fmla="*/ 131 w 587"/>
              <a:gd name="T33" fmla="*/ 131 h 535"/>
              <a:gd name="T34" fmla="*/ 0 w 587"/>
              <a:gd name="T35" fmla="*/ 91 h 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87" h="535">
                <a:moveTo>
                  <a:pt x="0" y="91"/>
                </a:moveTo>
                <a:cubicBezTo>
                  <a:pt x="35" y="59"/>
                  <a:pt x="67" y="29"/>
                  <a:pt x="98" y="0"/>
                </a:cubicBezTo>
                <a:cubicBezTo>
                  <a:pt x="101" y="2"/>
                  <a:pt x="103" y="3"/>
                  <a:pt x="104" y="5"/>
                </a:cubicBezTo>
                <a:cubicBezTo>
                  <a:pt x="115" y="38"/>
                  <a:pt x="115" y="39"/>
                  <a:pt x="150" y="36"/>
                </a:cubicBezTo>
                <a:cubicBezTo>
                  <a:pt x="241" y="29"/>
                  <a:pt x="328" y="40"/>
                  <a:pt x="411" y="79"/>
                </a:cubicBezTo>
                <a:cubicBezTo>
                  <a:pt x="584" y="161"/>
                  <a:pt x="587" y="364"/>
                  <a:pt x="478" y="466"/>
                </a:cubicBezTo>
                <a:cubicBezTo>
                  <a:pt x="411" y="529"/>
                  <a:pt x="330" y="535"/>
                  <a:pt x="245" y="506"/>
                </a:cubicBezTo>
                <a:cubicBezTo>
                  <a:pt x="235" y="503"/>
                  <a:pt x="225" y="498"/>
                  <a:pt x="216" y="493"/>
                </a:cubicBezTo>
                <a:cubicBezTo>
                  <a:pt x="211" y="491"/>
                  <a:pt x="208" y="488"/>
                  <a:pt x="203" y="484"/>
                </a:cubicBezTo>
                <a:cubicBezTo>
                  <a:pt x="214" y="472"/>
                  <a:pt x="225" y="460"/>
                  <a:pt x="237" y="451"/>
                </a:cubicBezTo>
                <a:cubicBezTo>
                  <a:pt x="240" y="448"/>
                  <a:pt x="249" y="451"/>
                  <a:pt x="255" y="452"/>
                </a:cubicBezTo>
                <a:cubicBezTo>
                  <a:pt x="286" y="457"/>
                  <a:pt x="318" y="468"/>
                  <a:pt x="349" y="466"/>
                </a:cubicBezTo>
                <a:cubicBezTo>
                  <a:pt x="472" y="455"/>
                  <a:pt x="513" y="330"/>
                  <a:pt x="490" y="248"/>
                </a:cubicBezTo>
                <a:cubicBezTo>
                  <a:pt x="472" y="180"/>
                  <a:pt x="422" y="140"/>
                  <a:pt x="358" y="116"/>
                </a:cubicBezTo>
                <a:cubicBezTo>
                  <a:pt x="286" y="88"/>
                  <a:pt x="213" y="84"/>
                  <a:pt x="137" y="92"/>
                </a:cubicBezTo>
                <a:cubicBezTo>
                  <a:pt x="134" y="93"/>
                  <a:pt x="131" y="94"/>
                  <a:pt x="127" y="95"/>
                </a:cubicBezTo>
                <a:cubicBezTo>
                  <a:pt x="128" y="106"/>
                  <a:pt x="129" y="116"/>
                  <a:pt x="131" y="131"/>
                </a:cubicBezTo>
                <a:cubicBezTo>
                  <a:pt x="87" y="118"/>
                  <a:pt x="46" y="105"/>
                  <a:pt x="0" y="91"/>
                </a:cubicBezTo>
                <a:close/>
              </a:path>
            </a:pathLst>
          </a:custGeom>
          <a:solidFill>
            <a:srgbClr val="3864F7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4" name="Freeform 7"/>
          <p:cNvSpPr/>
          <p:nvPr/>
        </p:nvSpPr>
        <p:spPr bwMode="auto">
          <a:xfrm>
            <a:off x="4959969" y="3127821"/>
            <a:ext cx="1911108" cy="2570332"/>
          </a:xfrm>
          <a:custGeom>
            <a:avLst/>
            <a:gdLst>
              <a:gd name="T0" fmla="*/ 226 w 472"/>
              <a:gd name="T1" fmla="*/ 635 h 635"/>
              <a:gd name="T2" fmla="*/ 104 w 472"/>
              <a:gd name="T3" fmla="*/ 597 h 635"/>
              <a:gd name="T4" fmla="*/ 108 w 472"/>
              <a:gd name="T5" fmla="*/ 589 h 635"/>
              <a:gd name="T6" fmla="*/ 108 w 472"/>
              <a:gd name="T7" fmla="*/ 533 h 635"/>
              <a:gd name="T8" fmla="*/ 84 w 472"/>
              <a:gd name="T9" fmla="*/ 502 h 635"/>
              <a:gd name="T10" fmla="*/ 20 w 472"/>
              <a:gd name="T11" fmla="*/ 327 h 635"/>
              <a:gd name="T12" fmla="*/ 177 w 472"/>
              <a:gd name="T13" fmla="*/ 41 h 635"/>
              <a:gd name="T14" fmla="*/ 457 w 472"/>
              <a:gd name="T15" fmla="*/ 181 h 635"/>
              <a:gd name="T16" fmla="*/ 467 w 472"/>
              <a:gd name="T17" fmla="*/ 261 h 635"/>
              <a:gd name="T18" fmla="*/ 414 w 472"/>
              <a:gd name="T19" fmla="*/ 223 h 635"/>
              <a:gd name="T20" fmla="*/ 134 w 472"/>
              <a:gd name="T21" fmla="*/ 121 h 635"/>
              <a:gd name="T22" fmla="*/ 69 w 472"/>
              <a:gd name="T23" fmla="*/ 306 h 635"/>
              <a:gd name="T24" fmla="*/ 123 w 472"/>
              <a:gd name="T25" fmla="*/ 459 h 635"/>
              <a:gd name="T26" fmla="*/ 154 w 472"/>
              <a:gd name="T27" fmla="*/ 508 h 635"/>
              <a:gd name="T28" fmla="*/ 183 w 472"/>
              <a:gd name="T29" fmla="*/ 516 h 635"/>
              <a:gd name="T30" fmla="*/ 206 w 472"/>
              <a:gd name="T31" fmla="*/ 528 h 635"/>
              <a:gd name="T32" fmla="*/ 222 w 472"/>
              <a:gd name="T33" fmla="*/ 610 h 635"/>
              <a:gd name="T34" fmla="*/ 226 w 472"/>
              <a:gd name="T35" fmla="*/ 635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72" h="635">
                <a:moveTo>
                  <a:pt x="226" y="635"/>
                </a:moveTo>
                <a:cubicBezTo>
                  <a:pt x="183" y="622"/>
                  <a:pt x="144" y="609"/>
                  <a:pt x="104" y="597"/>
                </a:cubicBezTo>
                <a:cubicBezTo>
                  <a:pt x="106" y="593"/>
                  <a:pt x="107" y="590"/>
                  <a:pt x="108" y="589"/>
                </a:cubicBezTo>
                <a:cubicBezTo>
                  <a:pt x="131" y="566"/>
                  <a:pt x="131" y="557"/>
                  <a:pt x="108" y="533"/>
                </a:cubicBezTo>
                <a:cubicBezTo>
                  <a:pt x="99" y="524"/>
                  <a:pt x="90" y="514"/>
                  <a:pt x="84" y="502"/>
                </a:cubicBezTo>
                <a:cubicBezTo>
                  <a:pt x="57" y="446"/>
                  <a:pt x="29" y="390"/>
                  <a:pt x="20" y="327"/>
                </a:cubicBezTo>
                <a:cubicBezTo>
                  <a:pt x="0" y="194"/>
                  <a:pt x="49" y="86"/>
                  <a:pt x="177" y="41"/>
                </a:cubicBezTo>
                <a:cubicBezTo>
                  <a:pt x="294" y="0"/>
                  <a:pt x="418" y="62"/>
                  <a:pt x="457" y="181"/>
                </a:cubicBezTo>
                <a:cubicBezTo>
                  <a:pt x="465" y="207"/>
                  <a:pt x="472" y="233"/>
                  <a:pt x="467" y="261"/>
                </a:cubicBezTo>
                <a:cubicBezTo>
                  <a:pt x="432" y="263"/>
                  <a:pt x="421" y="253"/>
                  <a:pt x="414" y="223"/>
                </a:cubicBezTo>
                <a:cubicBezTo>
                  <a:pt x="383" y="75"/>
                  <a:pt x="235" y="44"/>
                  <a:pt x="134" y="121"/>
                </a:cubicBezTo>
                <a:cubicBezTo>
                  <a:pt x="73" y="169"/>
                  <a:pt x="62" y="235"/>
                  <a:pt x="69" y="306"/>
                </a:cubicBezTo>
                <a:cubicBezTo>
                  <a:pt x="75" y="361"/>
                  <a:pt x="98" y="411"/>
                  <a:pt x="123" y="459"/>
                </a:cubicBezTo>
                <a:cubicBezTo>
                  <a:pt x="131" y="477"/>
                  <a:pt x="143" y="493"/>
                  <a:pt x="154" y="508"/>
                </a:cubicBezTo>
                <a:cubicBezTo>
                  <a:pt x="161" y="518"/>
                  <a:pt x="170" y="523"/>
                  <a:pt x="183" y="516"/>
                </a:cubicBezTo>
                <a:cubicBezTo>
                  <a:pt x="200" y="506"/>
                  <a:pt x="203" y="509"/>
                  <a:pt x="206" y="528"/>
                </a:cubicBezTo>
                <a:cubicBezTo>
                  <a:pt x="211" y="555"/>
                  <a:pt x="217" y="582"/>
                  <a:pt x="222" y="610"/>
                </a:cubicBezTo>
                <a:cubicBezTo>
                  <a:pt x="223" y="617"/>
                  <a:pt x="224" y="624"/>
                  <a:pt x="226" y="635"/>
                </a:cubicBezTo>
                <a:close/>
              </a:path>
            </a:pathLst>
          </a:custGeom>
          <a:solidFill>
            <a:srgbClr val="3864F7"/>
          </a:solidFill>
          <a:ln w="28575">
            <a:noFill/>
          </a:ln>
          <a:effectLst>
            <a:outerShdw blurRad="254000" dist="127000" dir="2700000" algn="tl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/>
            <a:endParaRPr lang="zh-CN" altLang="en-US" sz="2000">
              <a:solidFill>
                <a:schemeClr val="bg1">
                  <a:lumMod val="95000"/>
                </a:schemeClr>
              </a:solidFill>
              <a:latin typeface="Calibri" panose="020F050202020403020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725410" y="4953635"/>
            <a:ext cx="3237230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区块链是一种几乎不可能被篡改的分布式数据库。所谓的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“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分布式</a:t>
            </a:r>
            <a:r>
              <a:rPr lang="en-US" altLang="zh-CN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不仅体现为数据的分布式存储，也体现为数据的分布式记录，由系统参与者共同维护。</a:t>
            </a:r>
          </a:p>
        </p:txBody>
      </p:sp>
      <p:sp>
        <p:nvSpPr>
          <p:cNvPr id="10" name="TextBox 76"/>
          <p:cNvSpPr txBox="1"/>
          <p:nvPr/>
        </p:nvSpPr>
        <p:spPr>
          <a:xfrm>
            <a:off x="8409299" y="4523573"/>
            <a:ext cx="13370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数据角度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282700" y="4953635"/>
            <a:ext cx="3053715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区块链并不是一种单一的技术，而是多种技术整合的结果。这些技术以新的结构组合在一起，形成了一种新的数据记录、存储和表达的方式。</a:t>
            </a:r>
          </a:p>
        </p:txBody>
      </p:sp>
      <p:sp>
        <p:nvSpPr>
          <p:cNvPr id="12" name="TextBox 76"/>
          <p:cNvSpPr txBox="1"/>
          <p:nvPr/>
        </p:nvSpPr>
        <p:spPr>
          <a:xfrm>
            <a:off x="2181390" y="4523573"/>
            <a:ext cx="13370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技术角度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4387850" y="1935480"/>
            <a:ext cx="3463925" cy="1209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30000"/>
              </a:lnSpc>
            </a:pPr>
            <a:r>
              <a:rPr lang="zh-CN" altLang="en-US" sz="1400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区块链是分布式数据存储、点对点传输、共识机制、加密算法等计算机技术的新型应用模式，一种通过去中心化、去信任的方式集体维护一个可靠数据库的技术方案。</a:t>
            </a:r>
          </a:p>
        </p:txBody>
      </p:sp>
      <p:sp>
        <p:nvSpPr>
          <p:cNvPr id="14" name="TextBox 76"/>
          <p:cNvSpPr txBox="1"/>
          <p:nvPr/>
        </p:nvSpPr>
        <p:spPr>
          <a:xfrm>
            <a:off x="5488350" y="1505251"/>
            <a:ext cx="1337024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1" dirty="0" smtClean="0">
                <a:solidFill>
                  <a:srgbClr val="002B41"/>
                </a:solidFill>
                <a:latin typeface="微软雅黑" panose="020B0503020204020204" charset="-122"/>
                <a:ea typeface="微软雅黑" panose="020B0503020204020204" charset="-122"/>
              </a:rPr>
              <a:t>概述</a:t>
            </a:r>
          </a:p>
        </p:txBody>
      </p:sp>
      <p:pic>
        <p:nvPicPr>
          <p:cNvPr id="7" name="图片 6" descr="LG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295" y="467995"/>
            <a:ext cx="2588260" cy="57531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704ad9b0-dfcb-4b77-a38a-ea720af15154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2774</Words>
  <Application>Microsoft Office PowerPoint</Application>
  <PresentationFormat>宽屏</PresentationFormat>
  <Paragraphs>284</Paragraphs>
  <Slides>28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0" baseType="lpstr">
      <vt:lpstr>DIN</vt:lpstr>
      <vt:lpstr>Open Sans</vt:lpstr>
      <vt:lpstr>方正兰亭细黑_GBK</vt:lpstr>
      <vt:lpstr>黑体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</dc:creator>
  <cp:lastModifiedBy>Lenovo</cp:lastModifiedBy>
  <cp:revision>72</cp:revision>
  <dcterms:created xsi:type="dcterms:W3CDTF">2021-07-15T11:31:00Z</dcterms:created>
  <dcterms:modified xsi:type="dcterms:W3CDTF">2025-03-02T04:29:35Z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2052-11.8.2.8276</vt:lpwstr>
  </property>
  <property fmtid="{D5CDD505-2E9C-101B-9397-08002B2CF9AE}" pid="3" name="ICV">
    <vt:lpwstr>E218AD4FFD5343DABD4A70E76A26DE53</vt:lpwstr>
  </property>
</Properties>
</file>