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94" r:id="rId2"/>
    <p:sldId id="660" r:id="rId3"/>
    <p:sldId id="661" r:id="rId4"/>
    <p:sldId id="662" r:id="rId5"/>
    <p:sldId id="663" r:id="rId6"/>
    <p:sldId id="685" r:id="rId7"/>
    <p:sldId id="686" r:id="rId8"/>
    <p:sldId id="664" r:id="rId9"/>
    <p:sldId id="684" r:id="rId10"/>
    <p:sldId id="665" r:id="rId11"/>
    <p:sldId id="681" r:id="rId12"/>
    <p:sldId id="683" r:id="rId13"/>
    <p:sldId id="688" r:id="rId14"/>
    <p:sldId id="689" r:id="rId15"/>
    <p:sldId id="667" r:id="rId16"/>
    <p:sldId id="668" r:id="rId17"/>
    <p:sldId id="666" r:id="rId18"/>
    <p:sldId id="669" r:id="rId19"/>
    <p:sldId id="671" r:id="rId20"/>
    <p:sldId id="687" r:id="rId21"/>
    <p:sldId id="672" r:id="rId22"/>
    <p:sldId id="673" r:id="rId23"/>
    <p:sldId id="674" r:id="rId24"/>
    <p:sldId id="675" r:id="rId25"/>
    <p:sldId id="676" r:id="rId26"/>
    <p:sldId id="677" r:id="rId27"/>
    <p:sldId id="678" r:id="rId28"/>
    <p:sldId id="679" r:id="rId29"/>
    <p:sldId id="680" r:id="rId30"/>
    <p:sldId id="333" r:id="rId31"/>
  </p:sldIdLst>
  <p:sldSz cx="9144000" cy="6858000" type="screen4x3"/>
  <p:notesSz cx="6735763" cy="9799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rard" initials="G" lastIdx="1" clrIdx="0">
    <p:extLst>
      <p:ext uri="{19B8F6BF-5375-455C-9EA6-DF929625EA0E}">
        <p15:presenceInfo xmlns:p15="http://schemas.microsoft.com/office/powerpoint/2012/main" userId="Gerrar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FF"/>
    <a:srgbClr val="66FFCC"/>
    <a:srgbClr val="FFFF66"/>
    <a:srgbClr val="00FFCC"/>
    <a:srgbClr val="00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38" autoAdjust="0"/>
    <p:restoredTop sz="86330" autoAdjust="0"/>
  </p:normalViewPr>
  <p:slideViewPr>
    <p:cSldViewPr snapToGrid="0">
      <p:cViewPr varScale="1">
        <p:scale>
          <a:sx n="60" d="100"/>
          <a:sy n="60" d="100"/>
        </p:scale>
        <p:origin x="6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26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56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BC9E47-F62B-4E2B-9F48-4DDA80F47558}" type="doc">
      <dgm:prSet loTypeId="urn:microsoft.com/office/officeart/2005/8/layout/radial1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E645D210-94E4-4E4E-ABD5-07CD1C2EAD83}">
      <dgm:prSet phldrT="[文本]" custT="1"/>
      <dgm:spPr>
        <a:ln w="19050">
          <a:solidFill>
            <a:srgbClr val="0000FF"/>
          </a:solidFill>
        </a:ln>
      </dgm:spPr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比特币所有权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67CBB7-C532-4A70-B68A-69FD57DAC3D6}" type="parTrans" cxnId="{62CB2985-BEC2-450A-AB1C-76941F0B7DC9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B472AC-AD56-44AD-82BE-1BE79F6B99B1}" type="sibTrans" cxnId="{62CB2985-BEC2-450A-AB1C-76941F0B7DC9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128F54-0FE0-4301-9349-77BD1A922684}">
      <dgm:prSet phldrT="[文本]" custT="1"/>
      <dgm:spPr>
        <a:ln w="19050">
          <a:solidFill>
            <a:srgbClr val="0000FF"/>
          </a:solidFill>
        </a:ln>
      </dgm:spPr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密钥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4799F-908E-4850-8C1D-9E91F8EEE3E8}" type="parTrans" cxnId="{FAACC187-8C75-4D67-8F22-E953CB11EB64}">
      <dgm:prSet/>
      <dgm:spPr>
        <a:ln w="19050">
          <a:solidFill>
            <a:srgbClr val="0000FF"/>
          </a:solidFill>
          <a:headEnd type="arrow" w="med" len="med"/>
          <a:tailEnd type="none" w="med" len="med"/>
        </a:ln>
      </dgm:spPr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4F1A6C-CC8B-480C-A494-0194D630E891}" type="sibTrans" cxnId="{FAACC187-8C75-4D67-8F22-E953CB11EB64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2D2115-D7AA-4563-A367-EABF58A1A377}">
      <dgm:prSet phldrT="[文本]" custT="1"/>
      <dgm:spPr>
        <a:ln w="19050">
          <a:solidFill>
            <a:srgbClr val="0000FF"/>
          </a:solidFill>
        </a:ln>
      </dgm:spPr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数字签名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1B4841-F19A-482D-A557-39D77CD14356}" type="parTrans" cxnId="{55E463BD-7D04-4681-8999-67A92902AA7B}">
      <dgm:prSet/>
      <dgm:spPr>
        <a:ln w="19050">
          <a:solidFill>
            <a:srgbClr val="0000FF"/>
          </a:solidFill>
          <a:headEnd type="triangle" w="med" len="med"/>
          <a:tailEnd type="none" w="med" len="med"/>
        </a:ln>
      </dgm:spPr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8310B2-478A-44EE-B92C-9DD1F89292DF}" type="sibTrans" cxnId="{55E463BD-7D04-4681-8999-67A92902AA7B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141B66-BBDA-43F0-B5A0-C9099CDBD7D1}">
      <dgm:prSet phldrT="[文本]" custT="1"/>
      <dgm:spPr>
        <a:ln w="19050">
          <a:solidFill>
            <a:srgbClr val="0000FF"/>
          </a:solidFill>
        </a:ln>
      </dgm:spPr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比特币地址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FCDDC0-7FAA-4288-B653-699032CDCC8C}" type="parTrans" cxnId="{B38BE179-E528-4F3B-8858-2ED214A83EAC}">
      <dgm:prSet/>
      <dgm:spPr>
        <a:ln w="19050">
          <a:solidFill>
            <a:srgbClr val="0000FF"/>
          </a:solidFill>
          <a:headEnd type="triangle" w="med" len="med"/>
          <a:tailEnd type="none" w="med" len="med"/>
        </a:ln>
      </dgm:spPr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425C54-4E3A-4EAA-BEC0-0DCFF2D3B981}" type="sibTrans" cxnId="{B38BE179-E528-4F3B-8858-2ED214A83EAC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202BD0-BC6B-4514-BA11-55239165550C}" type="pres">
      <dgm:prSet presAssocID="{1EBC9E47-F62B-4E2B-9F48-4DDA80F4755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7987175-8695-45C5-B1C7-7660AF004B28}" type="pres">
      <dgm:prSet presAssocID="{E645D210-94E4-4E4E-ABD5-07CD1C2EAD83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1BFD8376-C8CD-4BB4-8702-7BC4013EFA77}" type="pres">
      <dgm:prSet presAssocID="{AC84799F-908E-4850-8C1D-9E91F8EEE3E8}" presName="Name9" presStyleLbl="parChTrans1D2" presStyleIdx="0" presStyleCnt="3"/>
      <dgm:spPr/>
      <dgm:t>
        <a:bodyPr/>
        <a:lstStyle/>
        <a:p>
          <a:endParaRPr lang="zh-CN" altLang="en-US"/>
        </a:p>
      </dgm:t>
    </dgm:pt>
    <dgm:pt modelId="{FF0879E2-FDBF-424C-96A9-A838713E70AA}" type="pres">
      <dgm:prSet presAssocID="{AC84799F-908E-4850-8C1D-9E91F8EEE3E8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45960102-C345-47A7-8784-794757A52337}" type="pres">
      <dgm:prSet presAssocID="{95128F54-0FE0-4301-9349-77BD1A92268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2EBB00-BA17-479A-9BF4-B8C4D166A66E}" type="pres">
      <dgm:prSet presAssocID="{211B4841-F19A-482D-A557-39D77CD14356}" presName="Name9" presStyleLbl="parChTrans1D2" presStyleIdx="1" presStyleCnt="3"/>
      <dgm:spPr/>
      <dgm:t>
        <a:bodyPr/>
        <a:lstStyle/>
        <a:p>
          <a:endParaRPr lang="zh-CN" altLang="en-US"/>
        </a:p>
      </dgm:t>
    </dgm:pt>
    <dgm:pt modelId="{0E5E47BA-67A5-45AD-9FBE-47AAFB5ACFE4}" type="pres">
      <dgm:prSet presAssocID="{211B4841-F19A-482D-A557-39D77CD14356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62DEAFEA-C42C-42D3-96FB-5C3C8AEA0B0C}" type="pres">
      <dgm:prSet presAssocID="{892D2115-D7AA-4563-A367-EABF58A1A37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A3F441-6A3A-43FC-85B2-859A1C42FD48}" type="pres">
      <dgm:prSet presAssocID="{60FCDDC0-7FAA-4288-B653-699032CDCC8C}" presName="Name9" presStyleLbl="parChTrans1D2" presStyleIdx="2" presStyleCnt="3"/>
      <dgm:spPr/>
      <dgm:t>
        <a:bodyPr/>
        <a:lstStyle/>
        <a:p>
          <a:endParaRPr lang="zh-CN" altLang="en-US"/>
        </a:p>
      </dgm:t>
    </dgm:pt>
    <dgm:pt modelId="{CC302EB8-CF44-4F99-953D-22DA29E7315F}" type="pres">
      <dgm:prSet presAssocID="{60FCDDC0-7FAA-4288-B653-699032CDCC8C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63EA245F-AD26-4F8C-A823-A5E0D8D74777}" type="pres">
      <dgm:prSet presAssocID="{22141B66-BBDA-43F0-B5A0-C9099CDBD7D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E463BD-7D04-4681-8999-67A92902AA7B}" srcId="{E645D210-94E4-4E4E-ABD5-07CD1C2EAD83}" destId="{892D2115-D7AA-4563-A367-EABF58A1A377}" srcOrd="1" destOrd="0" parTransId="{211B4841-F19A-482D-A557-39D77CD14356}" sibTransId="{818310B2-478A-44EE-B92C-9DD1F89292DF}"/>
    <dgm:cxn modelId="{180A40FF-6FE4-4ACE-BAFB-C1FC14313303}" type="presOf" srcId="{211B4841-F19A-482D-A557-39D77CD14356}" destId="{0E5E47BA-67A5-45AD-9FBE-47AAFB5ACFE4}" srcOrd="1" destOrd="0" presId="urn:microsoft.com/office/officeart/2005/8/layout/radial1"/>
    <dgm:cxn modelId="{89C70E93-59CD-43CF-A366-9072874475FB}" type="presOf" srcId="{892D2115-D7AA-4563-A367-EABF58A1A377}" destId="{62DEAFEA-C42C-42D3-96FB-5C3C8AEA0B0C}" srcOrd="0" destOrd="0" presId="urn:microsoft.com/office/officeart/2005/8/layout/radial1"/>
    <dgm:cxn modelId="{7F23E0C1-DA37-46C6-8DFB-B812B787E84E}" type="presOf" srcId="{60FCDDC0-7FAA-4288-B653-699032CDCC8C}" destId="{CC302EB8-CF44-4F99-953D-22DA29E7315F}" srcOrd="1" destOrd="0" presId="urn:microsoft.com/office/officeart/2005/8/layout/radial1"/>
    <dgm:cxn modelId="{EDE1F849-E31B-4537-9FC6-28E3C50F9109}" type="presOf" srcId="{211B4841-F19A-482D-A557-39D77CD14356}" destId="{242EBB00-BA17-479A-9BF4-B8C4D166A66E}" srcOrd="0" destOrd="0" presId="urn:microsoft.com/office/officeart/2005/8/layout/radial1"/>
    <dgm:cxn modelId="{6B3E5105-1CF3-4F72-BE23-0AFE7B696BE6}" type="presOf" srcId="{1EBC9E47-F62B-4E2B-9F48-4DDA80F47558}" destId="{89202BD0-BC6B-4514-BA11-55239165550C}" srcOrd="0" destOrd="0" presId="urn:microsoft.com/office/officeart/2005/8/layout/radial1"/>
    <dgm:cxn modelId="{8669BB2B-AC96-467B-B120-DB670A6B72F0}" type="presOf" srcId="{AC84799F-908E-4850-8C1D-9E91F8EEE3E8}" destId="{1BFD8376-C8CD-4BB4-8702-7BC4013EFA77}" srcOrd="0" destOrd="0" presId="urn:microsoft.com/office/officeart/2005/8/layout/radial1"/>
    <dgm:cxn modelId="{B38BE179-E528-4F3B-8858-2ED214A83EAC}" srcId="{E645D210-94E4-4E4E-ABD5-07CD1C2EAD83}" destId="{22141B66-BBDA-43F0-B5A0-C9099CDBD7D1}" srcOrd="2" destOrd="0" parTransId="{60FCDDC0-7FAA-4288-B653-699032CDCC8C}" sibTransId="{E8425C54-4E3A-4EAA-BEC0-0DCFF2D3B981}"/>
    <dgm:cxn modelId="{C04B02DA-CA6C-4EC8-AF08-03D14DB8BB95}" type="presOf" srcId="{60FCDDC0-7FAA-4288-B653-699032CDCC8C}" destId="{52A3F441-6A3A-43FC-85B2-859A1C42FD48}" srcOrd="0" destOrd="0" presId="urn:microsoft.com/office/officeart/2005/8/layout/radial1"/>
    <dgm:cxn modelId="{F46B1846-26E7-4295-9A9A-8A074BAD225B}" type="presOf" srcId="{E645D210-94E4-4E4E-ABD5-07CD1C2EAD83}" destId="{07987175-8695-45C5-B1C7-7660AF004B28}" srcOrd="0" destOrd="0" presId="urn:microsoft.com/office/officeart/2005/8/layout/radial1"/>
    <dgm:cxn modelId="{E780D8A0-D091-40AD-9006-CCBB3BE13BF8}" type="presOf" srcId="{95128F54-0FE0-4301-9349-77BD1A922684}" destId="{45960102-C345-47A7-8784-794757A52337}" srcOrd="0" destOrd="0" presId="urn:microsoft.com/office/officeart/2005/8/layout/radial1"/>
    <dgm:cxn modelId="{C231F847-EFDE-44FD-A474-FB0E7585A44D}" type="presOf" srcId="{AC84799F-908E-4850-8C1D-9E91F8EEE3E8}" destId="{FF0879E2-FDBF-424C-96A9-A838713E70AA}" srcOrd="1" destOrd="0" presId="urn:microsoft.com/office/officeart/2005/8/layout/radial1"/>
    <dgm:cxn modelId="{CE30829D-DC84-4A9A-95DD-0D7906605004}" type="presOf" srcId="{22141B66-BBDA-43F0-B5A0-C9099CDBD7D1}" destId="{63EA245F-AD26-4F8C-A823-A5E0D8D74777}" srcOrd="0" destOrd="0" presId="urn:microsoft.com/office/officeart/2005/8/layout/radial1"/>
    <dgm:cxn modelId="{62CB2985-BEC2-450A-AB1C-76941F0B7DC9}" srcId="{1EBC9E47-F62B-4E2B-9F48-4DDA80F47558}" destId="{E645D210-94E4-4E4E-ABD5-07CD1C2EAD83}" srcOrd="0" destOrd="0" parTransId="{8B67CBB7-C532-4A70-B68A-69FD57DAC3D6}" sibTransId="{A0B472AC-AD56-44AD-82BE-1BE79F6B99B1}"/>
    <dgm:cxn modelId="{FAACC187-8C75-4D67-8F22-E953CB11EB64}" srcId="{E645D210-94E4-4E4E-ABD5-07CD1C2EAD83}" destId="{95128F54-0FE0-4301-9349-77BD1A922684}" srcOrd="0" destOrd="0" parTransId="{AC84799F-908E-4850-8C1D-9E91F8EEE3E8}" sibTransId="{0F4F1A6C-CC8B-480C-A494-0194D630E891}"/>
    <dgm:cxn modelId="{DBE703EB-11F2-4D1A-AD48-FE2111646CD1}" type="presParOf" srcId="{89202BD0-BC6B-4514-BA11-55239165550C}" destId="{07987175-8695-45C5-B1C7-7660AF004B28}" srcOrd="0" destOrd="0" presId="urn:microsoft.com/office/officeart/2005/8/layout/radial1"/>
    <dgm:cxn modelId="{5ACE436F-2EF7-468F-8343-406BAACCB811}" type="presParOf" srcId="{89202BD0-BC6B-4514-BA11-55239165550C}" destId="{1BFD8376-C8CD-4BB4-8702-7BC4013EFA77}" srcOrd="1" destOrd="0" presId="urn:microsoft.com/office/officeart/2005/8/layout/radial1"/>
    <dgm:cxn modelId="{8AFCE738-CF55-4193-9F76-C6F708126AC7}" type="presParOf" srcId="{1BFD8376-C8CD-4BB4-8702-7BC4013EFA77}" destId="{FF0879E2-FDBF-424C-96A9-A838713E70AA}" srcOrd="0" destOrd="0" presId="urn:microsoft.com/office/officeart/2005/8/layout/radial1"/>
    <dgm:cxn modelId="{0AC77C32-7F92-4373-8291-F7CD3D247F2C}" type="presParOf" srcId="{89202BD0-BC6B-4514-BA11-55239165550C}" destId="{45960102-C345-47A7-8784-794757A52337}" srcOrd="2" destOrd="0" presId="urn:microsoft.com/office/officeart/2005/8/layout/radial1"/>
    <dgm:cxn modelId="{20325E16-CB56-4CC1-B393-86CCF49A8515}" type="presParOf" srcId="{89202BD0-BC6B-4514-BA11-55239165550C}" destId="{242EBB00-BA17-479A-9BF4-B8C4D166A66E}" srcOrd="3" destOrd="0" presId="urn:microsoft.com/office/officeart/2005/8/layout/radial1"/>
    <dgm:cxn modelId="{7B8651C1-BF11-400E-B925-97ADB52613E8}" type="presParOf" srcId="{242EBB00-BA17-479A-9BF4-B8C4D166A66E}" destId="{0E5E47BA-67A5-45AD-9FBE-47AAFB5ACFE4}" srcOrd="0" destOrd="0" presId="urn:microsoft.com/office/officeart/2005/8/layout/radial1"/>
    <dgm:cxn modelId="{7D22F860-305F-4D0E-BBE0-8D8402AAB375}" type="presParOf" srcId="{89202BD0-BC6B-4514-BA11-55239165550C}" destId="{62DEAFEA-C42C-42D3-96FB-5C3C8AEA0B0C}" srcOrd="4" destOrd="0" presId="urn:microsoft.com/office/officeart/2005/8/layout/radial1"/>
    <dgm:cxn modelId="{69163505-BC00-42C2-81CC-32A97024E915}" type="presParOf" srcId="{89202BD0-BC6B-4514-BA11-55239165550C}" destId="{52A3F441-6A3A-43FC-85B2-859A1C42FD48}" srcOrd="5" destOrd="0" presId="urn:microsoft.com/office/officeart/2005/8/layout/radial1"/>
    <dgm:cxn modelId="{3FB1BE6B-B166-4836-867B-5599A14306D1}" type="presParOf" srcId="{52A3F441-6A3A-43FC-85B2-859A1C42FD48}" destId="{CC302EB8-CF44-4F99-953D-22DA29E7315F}" srcOrd="0" destOrd="0" presId="urn:microsoft.com/office/officeart/2005/8/layout/radial1"/>
    <dgm:cxn modelId="{E493E0FF-3A54-4BCA-AD4E-1A0D500B7049}" type="presParOf" srcId="{89202BD0-BC6B-4514-BA11-55239165550C}" destId="{63EA245F-AD26-4F8C-A823-A5E0D8D74777}" srcOrd="6" destOrd="0" presId="urn:microsoft.com/office/officeart/2005/8/layout/radial1"/>
  </dgm:cxnLst>
  <dgm:bg/>
  <dgm:whole>
    <a:ln w="28575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87175-8695-45C5-B1C7-7660AF004B28}">
      <dsp:nvSpPr>
        <dsp:cNvPr id="0" name=""/>
        <dsp:cNvSpPr/>
      </dsp:nvSpPr>
      <dsp:spPr>
        <a:xfrm>
          <a:off x="842529" y="1053577"/>
          <a:ext cx="738543" cy="7385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比特币所有权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50686" y="1161734"/>
        <a:ext cx="522229" cy="522229"/>
      </dsp:txXfrm>
    </dsp:sp>
    <dsp:sp modelId="{1BFD8376-C8CD-4BB4-8702-7BC4013EFA77}">
      <dsp:nvSpPr>
        <dsp:cNvPr id="0" name=""/>
        <dsp:cNvSpPr/>
      </dsp:nvSpPr>
      <dsp:spPr>
        <a:xfrm rot="16200000">
          <a:off x="1100121" y="914471"/>
          <a:ext cx="223360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223360" y="27425"/>
              </a:lnTo>
            </a:path>
          </a:pathLst>
        </a:custGeom>
        <a:noFill/>
        <a:ln w="19050" cap="flat" cmpd="sng" algn="ctr">
          <a:solidFill>
            <a:srgbClr val="0000FF"/>
          </a:solidFill>
          <a:prstDash val="solid"/>
          <a:miter lim="800000"/>
          <a:headEnd type="arrow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06217" y="936313"/>
        <a:ext cx="11168" cy="11168"/>
      </dsp:txXfrm>
    </dsp:sp>
    <dsp:sp modelId="{45960102-C345-47A7-8784-794757A52337}">
      <dsp:nvSpPr>
        <dsp:cNvPr id="0" name=""/>
        <dsp:cNvSpPr/>
      </dsp:nvSpPr>
      <dsp:spPr>
        <a:xfrm>
          <a:off x="842529" y="91673"/>
          <a:ext cx="738543" cy="7385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密钥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50686" y="199830"/>
        <a:ext cx="522229" cy="522229"/>
      </dsp:txXfrm>
    </dsp:sp>
    <dsp:sp modelId="{242EBB00-BA17-479A-9BF4-B8C4D166A66E}">
      <dsp:nvSpPr>
        <dsp:cNvPr id="0" name=""/>
        <dsp:cNvSpPr/>
      </dsp:nvSpPr>
      <dsp:spPr>
        <a:xfrm rot="1800000">
          <a:off x="1516637" y="1635899"/>
          <a:ext cx="223360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223360" y="27425"/>
              </a:lnTo>
            </a:path>
          </a:pathLst>
        </a:custGeom>
        <a:noFill/>
        <a:ln w="19050" cap="flat" cmpd="sng" algn="ctr">
          <a:solidFill>
            <a:srgbClr val="0000FF"/>
          </a:solidFill>
          <a:prstDash val="solid"/>
          <a:miter lim="800000"/>
          <a:headEnd type="triangl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2733" y="1657740"/>
        <a:ext cx="11168" cy="11168"/>
      </dsp:txXfrm>
    </dsp:sp>
    <dsp:sp modelId="{62DEAFEA-C42C-42D3-96FB-5C3C8AEA0B0C}">
      <dsp:nvSpPr>
        <dsp:cNvPr id="0" name=""/>
        <dsp:cNvSpPr/>
      </dsp:nvSpPr>
      <dsp:spPr>
        <a:xfrm>
          <a:off x="1675562" y="1534528"/>
          <a:ext cx="738543" cy="7385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数字签名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3719" y="1642685"/>
        <a:ext cx="522229" cy="522229"/>
      </dsp:txXfrm>
    </dsp:sp>
    <dsp:sp modelId="{52A3F441-6A3A-43FC-85B2-859A1C42FD48}">
      <dsp:nvSpPr>
        <dsp:cNvPr id="0" name=""/>
        <dsp:cNvSpPr/>
      </dsp:nvSpPr>
      <dsp:spPr>
        <a:xfrm rot="9000000">
          <a:off x="683605" y="1635899"/>
          <a:ext cx="223360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223360" y="27425"/>
              </a:lnTo>
            </a:path>
          </a:pathLst>
        </a:custGeom>
        <a:noFill/>
        <a:ln w="19050" cap="flat" cmpd="sng" algn="ctr">
          <a:solidFill>
            <a:srgbClr val="0000FF"/>
          </a:solidFill>
          <a:prstDash val="solid"/>
          <a:miter lim="800000"/>
          <a:headEnd type="triangl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789701" y="1657740"/>
        <a:ext cx="11168" cy="11168"/>
      </dsp:txXfrm>
    </dsp:sp>
    <dsp:sp modelId="{63EA245F-AD26-4F8C-A823-A5E0D8D74777}">
      <dsp:nvSpPr>
        <dsp:cNvPr id="0" name=""/>
        <dsp:cNvSpPr/>
      </dsp:nvSpPr>
      <dsp:spPr>
        <a:xfrm>
          <a:off x="9497" y="1534528"/>
          <a:ext cx="738543" cy="7385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比特币地址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7654" y="1642685"/>
        <a:ext cx="522229" cy="522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F5F2A-38B3-4F3C-92C2-B0C4EF01D2F1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AB151-BFF6-4736-AC9A-7591E2A2C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995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E51B2-2983-4754-927D-E36664A08E35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25550"/>
            <a:ext cx="4408487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CB60B-78DB-4D1A-9F70-70871A508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34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CC7A7-8263-4974-BD72-E9CBE288D8D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851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291D8-887B-4882-B866-799544B85CF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373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CB60B-78DB-4D1A-9F70-70871A508AB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493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CB60B-78DB-4D1A-9F70-70871A508A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040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随机是不可预测的，随机的结果是不可遍历的，如果不是安全的随机数生成器，生成的私钥就有可能被别人碰撞到。不依赖随机生成的私钥就会大大的降低其生成的概率空间。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CB60B-78DB-4D1A-9F70-70871A508A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61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CB60B-78DB-4D1A-9F70-70871A508A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203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CB60B-78DB-4D1A-9F70-70871A508A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625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因此私钥字符串就是对于原始的随机数进行一定的转换</a:t>
            </a:r>
            <a:r>
              <a:rPr lang="en-US" altLang="zh-CN" dirty="0" smtClean="0"/>
              <a:t>,</a:t>
            </a:r>
            <a:r>
              <a:rPr lang="zh-CN" altLang="en-US" dirty="0" smtClean="0"/>
              <a:t>转换为识别率高的形式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—&gt;</a:t>
            </a:r>
            <a:r>
              <a:rPr lang="zh-CN" altLang="en-US" dirty="0" smtClean="0"/>
              <a:t>那就是对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数组就做了</a:t>
            </a:r>
            <a:r>
              <a:rPr lang="en-US" altLang="zh-CN" dirty="0" smtClean="0"/>
              <a:t>Base58</a:t>
            </a:r>
            <a:r>
              <a:rPr lang="zh-CN" altLang="en-US" dirty="0" smtClean="0"/>
              <a:t>的转换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CB60B-78DB-4D1A-9F70-70871A508A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5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因此私钥字符串就是对于原始的随机数进行一定的转换</a:t>
            </a:r>
            <a:r>
              <a:rPr lang="en-US" altLang="zh-CN" dirty="0" smtClean="0"/>
              <a:t>,</a:t>
            </a:r>
            <a:r>
              <a:rPr lang="zh-CN" altLang="en-US" dirty="0" smtClean="0"/>
              <a:t>转换为识别率高的形式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—&gt;</a:t>
            </a:r>
            <a:r>
              <a:rPr lang="zh-CN" altLang="en-US" dirty="0" smtClean="0"/>
              <a:t>那就是对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数组就做了</a:t>
            </a:r>
            <a:r>
              <a:rPr lang="en-US" altLang="zh-CN" dirty="0" smtClean="0"/>
              <a:t>Base58</a:t>
            </a:r>
            <a:r>
              <a:rPr lang="zh-CN" altLang="en-US" dirty="0" smtClean="0"/>
              <a:t>的转换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CB60B-78DB-4D1A-9F70-70871A508A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36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因此私钥字符串就是对于原始的随机数进行一定的转换</a:t>
            </a:r>
            <a:r>
              <a:rPr lang="en-US" altLang="zh-CN" dirty="0" smtClean="0"/>
              <a:t>,</a:t>
            </a:r>
            <a:r>
              <a:rPr lang="zh-CN" altLang="en-US" dirty="0" smtClean="0"/>
              <a:t>转换为识别率高的形式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—&gt;</a:t>
            </a:r>
            <a:r>
              <a:rPr lang="zh-CN" altLang="en-US" dirty="0" smtClean="0"/>
              <a:t>那就是对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数组就做了</a:t>
            </a:r>
            <a:r>
              <a:rPr lang="en-US" altLang="zh-CN" dirty="0" smtClean="0"/>
              <a:t>Base58</a:t>
            </a:r>
            <a:r>
              <a:rPr lang="zh-CN" altLang="en-US" dirty="0" smtClean="0"/>
              <a:t>的转换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CB60B-78DB-4D1A-9F70-70871A508A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074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在编码后的字符串中，每一个字符都是从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个字符中当中选择出来的。那么这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种不同的信息可以用多少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来代替呢？显然答案是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。换句话说，每一个字母代表的信息量是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258 bit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我们输入的字节流信息量是固定的：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byte_length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8)bit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那么，需要预留的字符数量就是（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byte_length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log</a:t>
            </a:r>
            <a:r>
              <a:rPr lang="en-US" altLang="zh-CN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58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经过换算，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byte_length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8)/ log</a:t>
            </a:r>
            <a:r>
              <a:rPr lang="en-US" altLang="zh-CN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58 =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byte_length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log</a:t>
            </a:r>
            <a:r>
              <a:rPr lang="en-US" altLang="zh-CN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256) / log</a:t>
            </a:r>
            <a:r>
              <a:rPr lang="en-US" altLang="zh-CN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58 =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byte_length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1.38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最后，还需要加向上取整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CB60B-78DB-4D1A-9F70-70871A508A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301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2BF5-DF61-4EAD-8A28-23B716CFFB1F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FF10-C9DC-4C9A-BF14-D2170FAB7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09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2BF5-DF61-4EAD-8A28-23B716CFFB1F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FF10-C9DC-4C9A-BF14-D2170FAB7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43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2BF5-DF61-4EAD-8A28-23B716CFFB1F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FF10-C9DC-4C9A-BF14-D2170FAB7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77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 descr="水印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37112"/>
            <a:ext cx="9144000" cy="2436386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74904" y="6488267"/>
            <a:ext cx="2133600" cy="365125"/>
          </a:xfr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A998C4A-4E66-44D5-82D4-A59560566C0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1986" name="AutoShape 2" descr="http://img4.imgtn.bdimg.com/it/u=3550827752,935928192&amp;fm=21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" name="组合 25"/>
          <p:cNvGrpSpPr/>
          <p:nvPr userDrawn="1"/>
        </p:nvGrpSpPr>
        <p:grpSpPr>
          <a:xfrm>
            <a:off x="-71438" y="285728"/>
            <a:ext cx="8215338" cy="1210220"/>
            <a:chOff x="0" y="504268"/>
            <a:chExt cx="8215338" cy="1210220"/>
          </a:xfrm>
        </p:grpSpPr>
        <p:cxnSp>
          <p:nvCxnSpPr>
            <p:cNvPr id="16" name="直接连接符 15"/>
            <p:cNvCxnSpPr>
              <a:cxnSpLocks/>
            </p:cNvCxnSpPr>
            <p:nvPr userDrawn="1"/>
          </p:nvCxnSpPr>
          <p:spPr>
            <a:xfrm>
              <a:off x="1142976" y="1214422"/>
              <a:ext cx="7072362" cy="1588"/>
            </a:xfrm>
            <a:prstGeom prst="line">
              <a:avLst/>
            </a:prstGeom>
            <a:ln w="38100">
              <a:gradFill flip="none" rotWithShape="1">
                <a:gsLst>
                  <a:gs pos="0">
                    <a:srgbClr val="002060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path path="circle">
                  <a:fillToRect t="100000" r="100000"/>
                </a:path>
                <a:tileRect l="-100000" b="-100000"/>
              </a:gra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pic>
          <p:nvPicPr>
            <p:cNvPr id="9" name="图片 8" descr="校徽.jpg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0" y="504268"/>
              <a:ext cx="1285852" cy="1210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922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 descr="水印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786322"/>
            <a:ext cx="9144000" cy="2087176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29486" y="6303970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fld id="{CA998C4A-4E66-44D5-82D4-A59560566C0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1986" name="AutoShape 2" descr="http://img4.imgtn.bdimg.com/it/u=3550827752,935928192&amp;fm=21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451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 descr="水印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786322"/>
            <a:ext cx="9144000" cy="2087176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26832" y="6021288"/>
            <a:ext cx="2133600" cy="365125"/>
          </a:xfr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A998C4A-4E66-44D5-82D4-A59560566C0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1986" name="AutoShape 2" descr="http://img4.imgtn.bdimg.com/it/u=3550827752,935928192&amp;fm=21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" name="组合 25"/>
          <p:cNvGrpSpPr/>
          <p:nvPr userDrawn="1"/>
        </p:nvGrpSpPr>
        <p:grpSpPr>
          <a:xfrm>
            <a:off x="-71438" y="285728"/>
            <a:ext cx="8215338" cy="1210220"/>
            <a:chOff x="0" y="504268"/>
            <a:chExt cx="8215338" cy="1210220"/>
          </a:xfrm>
        </p:grpSpPr>
        <p:cxnSp>
          <p:nvCxnSpPr>
            <p:cNvPr id="16" name="直接连接符 15"/>
            <p:cNvCxnSpPr>
              <a:cxnSpLocks/>
            </p:cNvCxnSpPr>
            <p:nvPr userDrawn="1"/>
          </p:nvCxnSpPr>
          <p:spPr>
            <a:xfrm>
              <a:off x="1142976" y="1214422"/>
              <a:ext cx="7072362" cy="1588"/>
            </a:xfrm>
            <a:prstGeom prst="line">
              <a:avLst/>
            </a:prstGeom>
            <a:ln w="38100">
              <a:gradFill flip="none" rotWithShape="1">
                <a:gsLst>
                  <a:gs pos="0">
                    <a:srgbClr val="002060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path path="circle">
                  <a:fillToRect t="100000" r="100000"/>
                </a:path>
                <a:tileRect l="-100000" b="-100000"/>
              </a:gra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pic>
          <p:nvPicPr>
            <p:cNvPr id="9" name="图片 8" descr="校徽.jpg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0" y="504268"/>
              <a:ext cx="1285852" cy="1210220"/>
            </a:xfrm>
            <a:prstGeom prst="rect">
              <a:avLst/>
            </a:prstGeom>
          </p:spPr>
        </p:pic>
      </p:grpSp>
      <p:sp>
        <p:nvSpPr>
          <p:cNvPr id="12" name="标题占位符 1"/>
          <p:cNvSpPr>
            <a:spLocks noGrp="1"/>
          </p:cNvSpPr>
          <p:nvPr>
            <p:ph type="title"/>
          </p:nvPr>
        </p:nvSpPr>
        <p:spPr bwMode="auto">
          <a:xfrm>
            <a:off x="1071538" y="274638"/>
            <a:ext cx="7748934" cy="721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algn="l" defTabSz="914400" rtl="0" eaLnBrk="1" latinLnBrk="0" hangingPunct="1">
              <a:defRPr lang="zh-CN" altLang="en-US" sz="3200" b="1" kern="1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73919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2BF5-DF61-4EAD-8A28-23B716CFFB1F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FF10-C9DC-4C9A-BF14-D2170FAB7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58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2BF5-DF61-4EAD-8A28-23B716CFFB1F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FF10-C9DC-4C9A-BF14-D2170FAB7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86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2BF5-DF61-4EAD-8A28-23B716CFFB1F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FF10-C9DC-4C9A-BF14-D2170FAB7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54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2BF5-DF61-4EAD-8A28-23B716CFFB1F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FF10-C9DC-4C9A-BF14-D2170FAB7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65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2BF5-DF61-4EAD-8A28-23B716CFFB1F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FF10-C9DC-4C9A-BF14-D2170FAB7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9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2BF5-DF61-4EAD-8A28-23B716CFFB1F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FF10-C9DC-4C9A-BF14-D2170FAB7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19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2BF5-DF61-4EAD-8A28-23B716CFFB1F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FF10-C9DC-4C9A-BF14-D2170FAB7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81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2BF5-DF61-4EAD-8A28-23B716CFFB1F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FF10-C9DC-4C9A-BF14-D2170FAB7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09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2BF5-DF61-4EAD-8A28-23B716CFFB1F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4FF10-C9DC-4C9A-BF14-D2170FAB7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95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74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hyperlink" Target="https://bitcoin.org/zh_TW/choose-your-wallet" TargetMode="Externa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Grp="1" noChangeArrowheads="1"/>
          </p:cNvSpPr>
          <p:nvPr/>
        </p:nvSpPr>
        <p:spPr bwMode="auto">
          <a:xfrm>
            <a:off x="301625" y="607695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D909F0F9-3DA8-414A-B97B-CB5CFE7FA49F}" type="datetime1">
              <a:rPr lang="zh-CN" altLang="en-US" sz="1400">
                <a:latin typeface="Arial" pitchFamily="34" charset="0"/>
              </a:rPr>
              <a:pPr/>
              <a:t>2025/3/2</a:t>
            </a:fld>
            <a:endParaRPr lang="en-US" altLang="zh-CN" sz="1400" dirty="0">
              <a:latin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67870" y="2000240"/>
            <a:ext cx="36952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kern="0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密钥和地址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298353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kern="0" spc="50" dirty="0" smtClean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dirty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57290" y="4316664"/>
            <a:ext cx="6400800" cy="235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2400" kern="0" spc="50" dirty="0" smtClean="0">
                <a:ln w="11430"/>
                <a:ea typeface="黑体" panose="02010609060101010101" pitchFamily="49" charset="-122"/>
                <a:cs typeface="Arial Unicode MS" pitchFamily="34" charset="-122"/>
              </a:rPr>
              <a:t>黄海</a:t>
            </a:r>
            <a:endParaRPr lang="en-US" altLang="zh-CN" sz="2400" kern="0" spc="50" dirty="0" smtClean="0">
              <a:ln w="11430"/>
              <a:ea typeface="黑体" panose="02010609060101010101" pitchFamily="49" charset="-122"/>
              <a:cs typeface="Arial Unicode MS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kern="0" spc="50" dirty="0" smtClean="0">
                <a:ln w="11430"/>
                <a:ea typeface="黑体" panose="02010609060101010101" pitchFamily="49" charset="-122"/>
                <a:cs typeface="Arial Unicode MS" pitchFamily="34" charset="-122"/>
              </a:rPr>
              <a:t>浙江理工大学 计算机学院</a:t>
            </a:r>
            <a:endParaRPr lang="en-US" altLang="zh-CN" sz="2400" kern="0" spc="50" dirty="0" smtClean="0">
              <a:ln w="11430"/>
              <a:ea typeface="黑体" panose="02010609060101010101" pitchFamily="49" charset="-122"/>
              <a:cs typeface="Arial Unicode MS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kern="0" spc="50" dirty="0" smtClean="0">
                <a:ln w="11430"/>
                <a:ea typeface="黑体" panose="02010609060101010101" pitchFamily="49" charset="-122"/>
                <a:cs typeface="Arial Unicode MS" pitchFamily="34" charset="-122"/>
              </a:rPr>
              <a:t> 2024</a:t>
            </a:r>
            <a:r>
              <a:rPr lang="zh-CN" altLang="en-US" sz="2400" kern="0" spc="50" dirty="0" smtClean="0">
                <a:ln w="11430"/>
                <a:ea typeface="黑体" panose="02010609060101010101" pitchFamily="49" charset="-122"/>
                <a:cs typeface="Arial Unicode MS" pitchFamily="34" charset="-122"/>
              </a:rPr>
              <a:t>年</a:t>
            </a:r>
            <a:r>
              <a:rPr lang="en-US" altLang="zh-CN" sz="2400" kern="0" spc="50" dirty="0">
                <a:ln w="11430"/>
                <a:ea typeface="黑体" panose="02010609060101010101" pitchFamily="49" charset="-122"/>
                <a:cs typeface="Arial Unicode MS" pitchFamily="34" charset="-122"/>
              </a:rPr>
              <a:t>2</a:t>
            </a:r>
            <a:r>
              <a:rPr lang="zh-CN" altLang="en-US" sz="2400" kern="0" spc="50" dirty="0" smtClean="0">
                <a:ln w="11430"/>
                <a:ea typeface="黑体" panose="02010609060101010101" pitchFamily="49" charset="-122"/>
                <a:cs typeface="Arial Unicode MS" pitchFamily="34" charset="-122"/>
              </a:rPr>
              <a:t>月</a:t>
            </a:r>
            <a:r>
              <a:rPr lang="en-US" altLang="zh-CN" sz="2400" kern="0" spc="50" dirty="0" smtClean="0">
                <a:ln w="11430"/>
                <a:ea typeface="黑体" panose="02010609060101010101" pitchFamily="49" charset="-122"/>
                <a:cs typeface="Arial Unicode MS" pitchFamily="34" charset="-122"/>
              </a:rPr>
              <a:t>28</a:t>
            </a:r>
            <a:r>
              <a:rPr lang="zh-CN" altLang="en-US" sz="2400" kern="0" spc="50" dirty="0" smtClean="0">
                <a:ln w="11430"/>
                <a:ea typeface="黑体" panose="02010609060101010101" pitchFamily="49" charset="-122"/>
                <a:cs typeface="Arial Unicode MS" pitchFamily="34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48170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538" y="476672"/>
            <a:ext cx="19543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0" dirty="0">
                <a:solidFill>
                  <a:prstClr val="black"/>
                </a:solidFill>
                <a:ea typeface="黑体" pitchFamily="49" charset="-122"/>
              </a:rPr>
              <a:t>Base58</a:t>
            </a:r>
            <a:r>
              <a:rPr lang="zh-CN" altLang="en-US" sz="2800" kern="0" dirty="0">
                <a:solidFill>
                  <a:prstClr val="black"/>
                </a:solidFill>
                <a:ea typeface="黑体" pitchFamily="49" charset="-122"/>
              </a:rPr>
              <a:t>编码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13239" y="1215025"/>
            <a:ext cx="8538931" cy="100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>
                <a:solidFill>
                  <a:schemeClr val="tx1"/>
                </a:solidFill>
                <a:latin typeface="+mj-lt"/>
                <a:ea typeface="宋体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j-lt"/>
                <a:ea typeface="宋体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Base58Check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编码中的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“版本”前缀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使得编码之后的数据显示了易于辨识的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属性，直观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的反映了数据的类型及如何使用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它们。</a:t>
            </a:r>
            <a:endPara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760942"/>
              </p:ext>
            </p:extLst>
          </p:nvPr>
        </p:nvGraphicFramePr>
        <p:xfrm>
          <a:off x="703214" y="2801198"/>
          <a:ext cx="7896037" cy="31292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22756"/>
                <a:gridCol w="2417920"/>
                <a:gridCol w="2255361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版本前缀（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hex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Base58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比特币地址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0x00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Pay-to-Script-Hash Address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0x05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比特币测试网络地址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0x6F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 or n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WIF</a:t>
                      </a:r>
                      <a:r>
                        <a:rPr lang="zh-CN" altLang="en-US" sz="18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格式的私钥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0x80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5, K or L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BIP38 Encrypted Private Key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0x0142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6P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17780" marB="1778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BIP32 Extended Public Key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0x0488B21E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xpub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17780" marB="177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04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538" y="476672"/>
            <a:ext cx="46233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0" dirty="0">
                <a:solidFill>
                  <a:prstClr val="black"/>
                </a:solidFill>
                <a:ea typeface="黑体" pitchFamily="49" charset="-122"/>
              </a:rPr>
              <a:t>比特</a:t>
            </a:r>
            <a:r>
              <a:rPr lang="zh-CN" altLang="en-US" sz="2800" kern="0" dirty="0" smtClean="0">
                <a:solidFill>
                  <a:prstClr val="black"/>
                </a:solidFill>
                <a:ea typeface="黑体" pitchFamily="49" charset="-122"/>
              </a:rPr>
              <a:t>币</a:t>
            </a:r>
            <a:r>
              <a:rPr lang="zh-CN" altLang="en-US" sz="2800" kern="0" dirty="0" smtClean="0">
                <a:solidFill>
                  <a:prstClr val="black"/>
                </a:solidFill>
                <a:ea typeface="黑体" pitchFamily="49" charset="-122"/>
              </a:rPr>
              <a:t>地址（</a:t>
            </a:r>
            <a:r>
              <a:rPr lang="en-US" altLang="zh-CN" sz="2800" kern="0" dirty="0" smtClean="0">
                <a:solidFill>
                  <a:prstClr val="black"/>
                </a:solidFill>
                <a:ea typeface="黑体" pitchFamily="49" charset="-122"/>
              </a:rPr>
              <a:t>Base58Check</a:t>
            </a:r>
            <a:r>
              <a:rPr lang="zh-CN" altLang="en-US" sz="2800" kern="0" dirty="0" smtClean="0">
                <a:solidFill>
                  <a:prstClr val="black"/>
                </a:solidFill>
                <a:ea typeface="黑体" pitchFamily="49" charset="-122"/>
              </a:rPr>
              <a:t>）</a:t>
            </a:r>
            <a:endParaRPr lang="zh-CN" altLang="en-US" sz="2800" kern="0" dirty="0">
              <a:solidFill>
                <a:prstClr val="black"/>
              </a:solidFill>
              <a:ea typeface="黑体" pitchFamily="49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13239" y="1215026"/>
            <a:ext cx="8859336" cy="101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>
                <a:solidFill>
                  <a:schemeClr val="tx1"/>
                </a:solidFill>
                <a:latin typeface="+mj-lt"/>
                <a:ea typeface="宋体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j-lt"/>
                <a:ea typeface="宋体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比特币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地址由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公钥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经过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SHA256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RIPEMD160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计算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并编码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得到，解决公钥长、隐私保护等问题。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14338" name="图片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892" y="1721330"/>
            <a:ext cx="4410836" cy="513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481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538" y="476672"/>
            <a:ext cx="462338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0" dirty="0">
                <a:solidFill>
                  <a:prstClr val="black"/>
                </a:solidFill>
                <a:ea typeface="黑体" pitchFamily="49" charset="-122"/>
              </a:rPr>
              <a:t>比特</a:t>
            </a:r>
            <a:r>
              <a:rPr lang="zh-CN" altLang="en-US" sz="2800" kern="0" dirty="0" smtClean="0">
                <a:solidFill>
                  <a:prstClr val="black"/>
                </a:solidFill>
                <a:ea typeface="黑体" pitchFamily="49" charset="-122"/>
              </a:rPr>
              <a:t>币</a:t>
            </a:r>
            <a:r>
              <a:rPr lang="zh-CN" altLang="en-US" sz="2800" kern="0" dirty="0">
                <a:solidFill>
                  <a:prstClr val="black"/>
                </a:solidFill>
                <a:ea typeface="黑体" pitchFamily="49" charset="-122"/>
              </a:rPr>
              <a:t>地址（</a:t>
            </a:r>
            <a:r>
              <a:rPr lang="en-US" altLang="zh-CN" sz="2800" kern="0" dirty="0">
                <a:solidFill>
                  <a:prstClr val="black"/>
                </a:solidFill>
                <a:ea typeface="黑体" pitchFamily="49" charset="-122"/>
              </a:rPr>
              <a:t>Base58Check</a:t>
            </a:r>
            <a:r>
              <a:rPr lang="zh-CN" altLang="en-US" sz="2800" kern="0" dirty="0">
                <a:solidFill>
                  <a:prstClr val="black"/>
                </a:solidFill>
                <a:ea typeface="黑体" pitchFamily="49" charset="-122"/>
              </a:rPr>
              <a:t>）</a:t>
            </a:r>
          </a:p>
          <a:p>
            <a:endParaRPr lang="zh-CN" altLang="en-US" sz="2800" kern="0" dirty="0">
              <a:solidFill>
                <a:prstClr val="black"/>
              </a:solidFill>
              <a:ea typeface="黑体" pitchFamily="49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13239" y="1215026"/>
            <a:ext cx="8859336" cy="101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>
                <a:solidFill>
                  <a:schemeClr val="tx1"/>
                </a:solidFill>
                <a:latin typeface="+mj-lt"/>
                <a:ea typeface="宋体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j-lt"/>
                <a:ea typeface="宋体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比特币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地址由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公钥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经过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SHA256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RIPEMD160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计算并编码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得到，解决公钥长、隐私保护等问题。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14338" name="图片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61" y="2164338"/>
            <a:ext cx="3097094" cy="3606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514852" y="5852614"/>
            <a:ext cx="8456110" cy="8602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address=Base58(version+RIPEMD160(SHA-256(public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key))+checksum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checksum=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get_front_four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(SHA-256(SHA-256(version+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RIPEMD160(SHA-256(public key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)))))</a:t>
            </a:r>
          </a:p>
        </p:txBody>
      </p:sp>
      <p:pic>
        <p:nvPicPr>
          <p:cNvPr id="14340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264" y="2227634"/>
            <a:ext cx="4150536" cy="3429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5362464" y="2303303"/>
            <a:ext cx="19670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Base58Check</a:t>
            </a:r>
            <a:r>
              <a:rPr lang="zh-CN" altLang="en-US" dirty="0" smtClean="0"/>
              <a:t>编码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91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1538" y="476672"/>
            <a:ext cx="2912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0" dirty="0" smtClean="0">
                <a:solidFill>
                  <a:prstClr val="black"/>
                </a:solidFill>
                <a:ea typeface="黑体" pitchFamily="49" charset="-122"/>
              </a:rPr>
              <a:t>WIF</a:t>
            </a:r>
            <a:r>
              <a:rPr lang="zh-CN" altLang="en-US" sz="2800" kern="0" dirty="0" smtClean="0">
                <a:solidFill>
                  <a:prstClr val="black"/>
                </a:solidFill>
                <a:ea typeface="黑体" pitchFamily="49" charset="-122"/>
              </a:rPr>
              <a:t>私钥生成实例</a:t>
            </a:r>
            <a:endParaRPr lang="en-US" altLang="zh-CN" sz="2800" kern="0" dirty="0">
              <a:solidFill>
                <a:prstClr val="black"/>
              </a:solidFill>
              <a:ea typeface="黑体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13889" y="1215024"/>
            <a:ext cx="8363412" cy="4820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>
                <a:solidFill>
                  <a:schemeClr val="tx1"/>
                </a:solidFill>
                <a:latin typeface="+mj-lt"/>
                <a:ea typeface="宋体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j-lt"/>
                <a:ea typeface="宋体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随机生成一个脑钱包密码，经过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SHA256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得到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256bit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的数，用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进制表示为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0C28FCA386C7A227600B2FE50B7CAE11EC86D3BF1FBE471BE89827E19D72AA1D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结果前面增加网络标示，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0x80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表示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mainnet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网络，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0x6F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表示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测试网络（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testnet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）：</a:t>
            </a:r>
            <a:r>
              <a:rPr lang="en-US" altLang="zh-CN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80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0C28FCA386C7A227600B2FE50B7CAE11EC86D3BF1FBE471BE89827E19D72AA1D</a:t>
            </a:r>
          </a:p>
          <a:p>
            <a:pPr algn="l" eaLnBrk="1" hangingPunct="1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如果使用压缩公钥，在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的结果后面增加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；若使用非压缩公钥，则不追加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（本次不使用压缩公钥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/>
            </a:r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</a:br>
            <a:r>
              <a:rPr lang="en-US" altLang="zh-CN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80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0C28FCA386C7A227600B2FE50B7CAE11EC86D3BF1FBE471BE89827E19D72AA1D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的结果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执行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SHA-56 hash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算法</a:t>
            </a:r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507A5B8D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FED0FC6FE8801743720CEDEC06AA5C6FCA72B07C49964492FB98A714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取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结果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字节（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507A5B8D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作为校验和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追加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的后面：</a:t>
            </a:r>
            <a:r>
              <a:rPr lang="en-US" altLang="zh-CN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80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0C28FCA386C7A227600B2FE50B7CAE11EC86D3BF1FBE471BE89827E19D72AA1D</a:t>
            </a:r>
            <a:r>
              <a:rPr lang="en-US" altLang="zh-CN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507A5B8D</a:t>
            </a:r>
          </a:p>
          <a:p>
            <a:pPr algn="l" eaLnBrk="1" hangingPunct="1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结果执行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Base58Check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算法，得到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WIF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格式的私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钥：</a:t>
            </a:r>
            <a:r>
              <a:rPr lang="en-US" altLang="zh-CN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HueCGU8rMjxEXxiPuD5BDku4MkFqeZyd4dZ1jvhTVqvbTLvyTJ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202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1538" y="476672"/>
            <a:ext cx="5785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0" dirty="0" smtClean="0">
                <a:solidFill>
                  <a:prstClr val="black"/>
                </a:solidFill>
                <a:ea typeface="黑体" pitchFamily="49" charset="-122"/>
              </a:rPr>
              <a:t>WIF</a:t>
            </a:r>
            <a:r>
              <a:rPr lang="zh-CN" altLang="en-US" sz="2800" kern="0" dirty="0" smtClean="0">
                <a:solidFill>
                  <a:prstClr val="black"/>
                </a:solidFill>
                <a:ea typeface="黑体" pitchFamily="49" charset="-122"/>
              </a:rPr>
              <a:t>（钱包导入格式）私</a:t>
            </a:r>
            <a:r>
              <a:rPr lang="zh-CN" altLang="en-US" sz="2800" kern="0" dirty="0" smtClean="0">
                <a:solidFill>
                  <a:prstClr val="black"/>
                </a:solidFill>
                <a:ea typeface="黑体" pitchFamily="49" charset="-122"/>
              </a:rPr>
              <a:t>钥生成实例</a:t>
            </a:r>
            <a:endParaRPr lang="en-US" altLang="zh-CN" sz="2800" kern="0" dirty="0">
              <a:solidFill>
                <a:prstClr val="black"/>
              </a:solidFill>
              <a:ea typeface="黑体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13889" y="1215024"/>
            <a:ext cx="8363412" cy="4820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>
                <a:solidFill>
                  <a:schemeClr val="tx1"/>
                </a:solidFill>
                <a:latin typeface="+mj-lt"/>
                <a:ea typeface="宋体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j-lt"/>
                <a:ea typeface="宋体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随机生成一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256bit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进制表示为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0C28FCA386C7A227600B2FE50B7CAE11EC86D3BF1FBE471BE89827E19D72AA1D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结果前面增加网络标示，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0x80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表示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mainnet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网络，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0x6F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表示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测试网络（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testnet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）：</a:t>
            </a:r>
            <a:r>
              <a:rPr lang="en-US" altLang="zh-CN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80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0C28FCA386C7A227600B2FE50B7CAE11EC86D3BF1FBE471BE89827E19D72AA1D</a:t>
            </a:r>
          </a:p>
          <a:p>
            <a:pPr algn="l" eaLnBrk="1" hangingPunct="1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如果使用压缩公钥，在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的结果后面增加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；若使用非压缩公钥，则不追加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（本次不使用压缩公钥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/>
            </a:r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</a:br>
            <a:r>
              <a:rPr lang="en-US" altLang="zh-CN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80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0C28FCA386C7A227600B2FE50B7CAE11EC86D3BF1FBE471BE89827E19D72AA1D</a:t>
            </a:r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01</a:t>
            </a:r>
            <a:endParaRPr lang="en-US" altLang="zh-CN" sz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的结果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执行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SHA-56 hash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算法</a:t>
            </a:r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507A5B8D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FED0FC6FE8801743720CEDEC06AA5C6FCA72B07C49964492FB98A714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取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结果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字节（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507A5B8D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作为校验和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追加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的后面：</a:t>
            </a:r>
            <a:r>
              <a:rPr lang="en-US" altLang="zh-CN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80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0C28FCA386C7A227600B2FE50B7CAE11EC86D3BF1FBE471BE89827E19D72AA1D</a:t>
            </a:r>
            <a:r>
              <a:rPr lang="en-US" altLang="zh-CN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507A5B8D</a:t>
            </a:r>
          </a:p>
          <a:p>
            <a:pPr algn="l" eaLnBrk="1" hangingPunct="1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结果执行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Base58Check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算法，得到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WIF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格式的私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钥：</a:t>
            </a:r>
            <a:r>
              <a:rPr lang="en-US" altLang="zh-CN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HueCGU8rMjxEXxiPuD5BDku4MkFqeZyd4dZ1jvhTVqvbTLvyTJ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274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538" y="476672"/>
            <a:ext cx="3849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0" dirty="0" smtClean="0">
                <a:solidFill>
                  <a:prstClr val="black"/>
                </a:solidFill>
                <a:ea typeface="黑体" pitchFamily="49" charset="-122"/>
              </a:rPr>
              <a:t>WIF(</a:t>
            </a:r>
            <a:r>
              <a:rPr lang="zh-CN" altLang="en-US" sz="2800" kern="0" dirty="0" smtClean="0">
                <a:solidFill>
                  <a:prstClr val="black"/>
                </a:solidFill>
                <a:ea typeface="黑体" pitchFamily="49" charset="-122"/>
              </a:rPr>
              <a:t>压缩</a:t>
            </a:r>
            <a:r>
              <a:rPr lang="en-US" altLang="zh-CN" sz="2800" kern="0" dirty="0" smtClean="0">
                <a:solidFill>
                  <a:prstClr val="black"/>
                </a:solidFill>
                <a:ea typeface="黑体" pitchFamily="49" charset="-122"/>
              </a:rPr>
              <a:t>)</a:t>
            </a:r>
            <a:r>
              <a:rPr lang="zh-CN" altLang="en-US" sz="2800" kern="0" dirty="0" smtClean="0">
                <a:solidFill>
                  <a:prstClr val="black"/>
                </a:solidFill>
                <a:ea typeface="黑体" pitchFamily="49" charset="-122"/>
              </a:rPr>
              <a:t>私钥生成算法</a:t>
            </a:r>
            <a:endParaRPr lang="en-US" altLang="zh-CN" sz="2800" kern="0" dirty="0">
              <a:solidFill>
                <a:prstClr val="black"/>
              </a:solidFill>
              <a:ea typeface="黑体" pitchFamily="49" charset="-122"/>
            </a:endParaRPr>
          </a:p>
        </p:txBody>
      </p:sp>
      <p:pic>
        <p:nvPicPr>
          <p:cNvPr id="17414" name="Picture 6" descr="https://leanote.com/api/file/getImage?fileId=59cfeea8ab6441435d00015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09" y="1158311"/>
            <a:ext cx="7334492" cy="400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462717" y="5309675"/>
            <a:ext cx="8189410" cy="13650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一个私钥可以有一个压缩的公钥和一个未压缩的公钥，每个公钥都会生成一个地址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这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两个地址都是这一个私钥的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地址，每个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地址上面的钱都可以用这个私钥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花费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但是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目前大多数的应用都是支持压缩格式的私钥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.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65824" y="630560"/>
            <a:ext cx="2886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https://www.bitaddress.org/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192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1538" y="476672"/>
            <a:ext cx="2912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0" dirty="0" smtClean="0">
                <a:solidFill>
                  <a:prstClr val="black"/>
                </a:solidFill>
                <a:ea typeface="黑体" pitchFamily="49" charset="-122"/>
              </a:rPr>
              <a:t>WIF</a:t>
            </a:r>
            <a:r>
              <a:rPr lang="zh-CN" altLang="en-US" sz="2800" kern="0" dirty="0" smtClean="0">
                <a:solidFill>
                  <a:prstClr val="black"/>
                </a:solidFill>
                <a:ea typeface="黑体" pitchFamily="49" charset="-122"/>
              </a:rPr>
              <a:t>私钥生成实例</a:t>
            </a:r>
            <a:endParaRPr lang="en-US" altLang="zh-CN" sz="2800" kern="0" dirty="0">
              <a:solidFill>
                <a:prstClr val="black"/>
              </a:solidFill>
              <a:ea typeface="黑体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13889" y="1215024"/>
            <a:ext cx="8363412" cy="4820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>
                <a:solidFill>
                  <a:schemeClr val="tx1"/>
                </a:solidFill>
                <a:latin typeface="+mj-lt"/>
                <a:ea typeface="宋体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j-lt"/>
                <a:ea typeface="宋体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672"/>
            <a:ext cx="9144000" cy="507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99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538" y="476672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0" dirty="0">
                <a:solidFill>
                  <a:prstClr val="black"/>
                </a:solidFill>
                <a:ea typeface="黑体" pitchFamily="49" charset="-122"/>
              </a:rPr>
              <a:t>比特</a:t>
            </a:r>
            <a:r>
              <a:rPr lang="zh-CN" altLang="en-US" sz="2800" kern="0" dirty="0" smtClean="0">
                <a:solidFill>
                  <a:prstClr val="black"/>
                </a:solidFill>
                <a:ea typeface="黑体" pitchFamily="49" charset="-122"/>
              </a:rPr>
              <a:t>币私钥格式</a:t>
            </a:r>
            <a:endParaRPr lang="zh-CN" altLang="en-US" sz="2800" kern="0" dirty="0">
              <a:solidFill>
                <a:prstClr val="black"/>
              </a:solidFill>
              <a:ea typeface="黑体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746639"/>
              </p:ext>
            </p:extLst>
          </p:nvPr>
        </p:nvGraphicFramePr>
        <p:xfrm>
          <a:off x="561456" y="1365039"/>
          <a:ext cx="8345642" cy="27345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85801"/>
                <a:gridCol w="944907"/>
                <a:gridCol w="2066948"/>
                <a:gridCol w="3347986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编码格式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举例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Hex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个十六进制数字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1E99423A4ED27608A15A2616A2B0E9E52CED330AC530EDCC32C8FFC6A526AEDD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WIF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Base58Check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编码：包含</a:t>
                      </a:r>
                      <a:r>
                        <a:rPr 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r>
                        <a:rPr 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版本前缀和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比特的校验码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5J3mBbAH58CpQ3Y5RNJpUKPE62SQ5tfcvU2JpbnkeyhfsYB1Jcn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WIF-compressed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 or L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编码前添加后缀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0x01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KxFC1jmwwCoACiCAWZ3eXa96mBM6tb3TYzGmf6YwgdGWZgawvrtJ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/>
                </a:tc>
              </a:tr>
            </a:tbl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46099" y="4203700"/>
            <a:ext cx="8369301" cy="2501900"/>
          </a:xfrm>
          <a:prstGeom prst="round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>
                <a:solidFill>
                  <a:schemeClr val="tx1"/>
                </a:solidFill>
                <a:latin typeface="+mj-lt"/>
                <a:ea typeface="宋体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j-lt"/>
                <a:ea typeface="宋体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压缩地址和非压缩地址在使用上没有任何区别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3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非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压缩私钥的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WIF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格式是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51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Base58Check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，数字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开头。</a:t>
            </a:r>
          </a:p>
          <a:p>
            <a:pPr eaLnBrk="1" hangingPunct="1">
              <a:lnSpc>
                <a:spcPct val="13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压缩私钥的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WIF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格式是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52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Base58Check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，字母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开头。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3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压缩私钥在较老版本中不被支持，在新版软件上没有区别。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3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较新的实现了压缩格式公钥的钱包中，私钥只能且永远被导出为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WIF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压缩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格式。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3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对于较老的没有实现压缩格式公钥的钱包，私钥将只能被导出为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WIF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格式。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664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538" y="476672"/>
            <a:ext cx="3717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0" dirty="0" smtClean="0">
                <a:solidFill>
                  <a:prstClr val="black"/>
                </a:solidFill>
                <a:ea typeface="黑体" pitchFamily="49" charset="-122"/>
              </a:rPr>
              <a:t>WIF</a:t>
            </a:r>
            <a:r>
              <a:rPr lang="zh-CN" altLang="en-US" sz="2800" kern="0" dirty="0">
                <a:solidFill>
                  <a:prstClr val="black"/>
                </a:solidFill>
                <a:ea typeface="黑体" pitchFamily="49" charset="-122"/>
              </a:rPr>
              <a:t> </a:t>
            </a:r>
            <a:r>
              <a:rPr lang="en-US" altLang="zh-CN" sz="2800" kern="0" dirty="0" err="1" smtClean="0">
                <a:solidFill>
                  <a:prstClr val="black"/>
                </a:solidFill>
                <a:ea typeface="黑体" pitchFamily="49" charset="-122"/>
              </a:rPr>
              <a:t>vs</a:t>
            </a:r>
            <a:r>
              <a:rPr lang="en-US" altLang="zh-CN" sz="2800" kern="0" dirty="0" smtClean="0">
                <a:solidFill>
                  <a:prstClr val="black"/>
                </a:solidFill>
                <a:ea typeface="黑体" pitchFamily="49" charset="-122"/>
              </a:rPr>
              <a:t> WIF-Compressed</a:t>
            </a:r>
            <a:endParaRPr lang="en-US" altLang="zh-CN" sz="2800" kern="0" dirty="0">
              <a:solidFill>
                <a:prstClr val="black"/>
              </a:solidFill>
              <a:ea typeface="黑体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13889" y="1215026"/>
            <a:ext cx="4832981" cy="287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>
                <a:solidFill>
                  <a:schemeClr val="tx1"/>
                </a:solidFill>
                <a:latin typeface="+mj-lt"/>
                <a:ea typeface="宋体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j-lt"/>
                <a:ea typeface="宋体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使复制比特币私钥不容易出错，用在钱包之间密钥的输入和输出，也用于代表私钥的二维码（条形码）。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同一个私钥压缩前后在数值上相等，写法不同，可以互相转换。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压缩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私钥对应的地址与非压缩私钥对应的地址没有关系，不能相互推导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788" y="1312708"/>
            <a:ext cx="3255012" cy="287727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94517" y="4480963"/>
            <a:ext cx="8189410" cy="11066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压缩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WIF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钥：</a:t>
            </a:r>
            <a:r>
              <a:rPr lang="en-US" altLang="zh-CN" dirty="0" smtClean="0"/>
              <a:t>L52LeAjvxeDgPeN2p4ouku7pHLrnbZCX6SH6F5wuqdC1AftywpWR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非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压缩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WIF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钥：</a:t>
            </a:r>
            <a:r>
              <a:rPr lang="en-US" altLang="zh-CN" dirty="0" smtClean="0"/>
              <a:t>5KaqQNh5yZSyxRn6Pu4qCkypsNie4kYcNAohA5kFh1x4DGUQVV8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爆炸形 2 9"/>
          <p:cNvSpPr/>
          <p:nvPr/>
        </p:nvSpPr>
        <p:spPr>
          <a:xfrm>
            <a:off x="2711403" y="5772223"/>
            <a:ext cx="5270933" cy="830104"/>
          </a:xfrm>
          <a:prstGeom prst="irregularSeal2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到底哪儿压缩了？！</a:t>
            </a:r>
            <a:endParaRPr lang="zh-CN" altLang="en-US" i="0" dirty="0">
              <a:solidFill>
                <a:srgbClr val="1A1A1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379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538" y="476672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0" dirty="0">
                <a:solidFill>
                  <a:prstClr val="black"/>
                </a:solidFill>
                <a:ea typeface="黑体" pitchFamily="49" charset="-122"/>
              </a:rPr>
              <a:t>比特</a:t>
            </a:r>
            <a:r>
              <a:rPr lang="zh-CN" altLang="en-US" sz="2800" kern="0" dirty="0" smtClean="0">
                <a:solidFill>
                  <a:prstClr val="black"/>
                </a:solidFill>
                <a:ea typeface="黑体" pitchFamily="49" charset="-122"/>
              </a:rPr>
              <a:t>币公钥类型</a:t>
            </a:r>
            <a:endParaRPr lang="zh-CN" altLang="en-US" sz="2800" kern="0" dirty="0">
              <a:solidFill>
                <a:prstClr val="black"/>
              </a:solidFill>
              <a:ea typeface="黑体" pitchFamily="49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13239" y="1215026"/>
            <a:ext cx="8859336" cy="373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>
                <a:solidFill>
                  <a:schemeClr val="tx1"/>
                </a:solidFill>
                <a:latin typeface="+mj-lt"/>
                <a:ea typeface="宋体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j-lt"/>
                <a:ea typeface="宋体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非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压缩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格式私钥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非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压缩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格式公钥。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非压缩公钥是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04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开头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130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位十六进制 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2+64+64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（共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65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个字符）</a:t>
            </a:r>
            <a:endParaRPr lang="en-US" altLang="zh-CN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04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1DC1A701EBB8EF3FC55093E25D78DCB56D21F11DD88D62714549A38539978D9D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8C953064030B72C6D468DE2676ACB46197297124FBA4F58A3ADBFF93F8D58376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压缩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格式私钥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压缩格式公钥。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压缩格式公钥是以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02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或者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03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开头，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66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位十六进制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2+64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（共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33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个字符）。</a:t>
            </a:r>
            <a:endParaRPr lang="en-US" altLang="zh-CN" sz="18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02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1DC1A701EBB8EF3FC55093E25D78DCB56D21F11DD88D62714549A38539978D9D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40240" y="5254625"/>
            <a:ext cx="8456110" cy="141315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可只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存储公钥的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坐标，略去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坐标，从而将公钥的大小和存储空间减少了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256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比特。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区分在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素数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阶的有限域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上计算椭圆曲线得到的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坐标是奇数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还是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偶数，需要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在生成压缩格式公钥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时给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添加前缀。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52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538" y="476672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0" dirty="0">
                <a:solidFill>
                  <a:prstClr val="black"/>
                </a:solidFill>
                <a:ea typeface="黑体" pitchFamily="49" charset="-122"/>
              </a:rPr>
              <a:t>比特币核心概念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70390" y="1215027"/>
            <a:ext cx="8773610" cy="270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>
                <a:solidFill>
                  <a:schemeClr val="tx1"/>
                </a:solidFill>
                <a:latin typeface="+mj-lt"/>
                <a:ea typeface="宋体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j-lt"/>
                <a:ea typeface="宋体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比特币密钥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比特币地址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比特币交易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比特币脚本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比特币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网络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8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538" y="476672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0" dirty="0">
                <a:solidFill>
                  <a:prstClr val="black"/>
                </a:solidFill>
                <a:ea typeface="黑体" pitchFamily="49" charset="-122"/>
              </a:rPr>
              <a:t>比特</a:t>
            </a:r>
            <a:r>
              <a:rPr lang="zh-CN" altLang="en-US" sz="2800" kern="0" dirty="0" smtClean="0">
                <a:solidFill>
                  <a:prstClr val="black"/>
                </a:solidFill>
                <a:ea typeface="黑体" pitchFamily="49" charset="-122"/>
              </a:rPr>
              <a:t>币公钥类型</a:t>
            </a:r>
            <a:endParaRPr lang="zh-CN" altLang="en-US" sz="2800" kern="0" dirty="0">
              <a:solidFill>
                <a:prstClr val="black"/>
              </a:solidFill>
              <a:ea typeface="黑体" pitchFamily="49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13239" y="1215026"/>
            <a:ext cx="8859336" cy="373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>
                <a:solidFill>
                  <a:schemeClr val="tx1"/>
                </a:solidFill>
                <a:latin typeface="+mj-lt"/>
                <a:ea typeface="宋体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j-lt"/>
                <a:ea typeface="宋体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非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压缩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格式公钥。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非压缩公钥是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04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开头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130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位十六进制 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2+64+64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（共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65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个字符）</a:t>
            </a:r>
            <a:endParaRPr lang="en-US" altLang="zh-CN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CN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04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1DC1A701EBB8EF3FC55093E25D78DCB56D21F11DD88D62714549A38539978D9D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8C953064030B72C6D468DE2676ACB46197297124FBA4F58A3ADBFF93F8D58376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压缩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格式公钥。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压缩格式公钥是以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02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或者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03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开头，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66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位十六进制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2+64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（共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33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个字符）。</a:t>
            </a:r>
            <a:endParaRPr lang="en-US" altLang="zh-CN" sz="18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CN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02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1DC1A701EBB8EF3FC55093E25D78DCB56D21F11DD88D62714549A38539978D9D</a:t>
            </a:r>
            <a:endParaRPr lang="en-US" altLang="zh-CN" sz="18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40240" y="5254625"/>
            <a:ext cx="8456110" cy="141315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可只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存储公钥的</a:t>
            </a:r>
            <a:r>
              <a:rPr lang="en-US" altLang="zh-CN" sz="16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坐标，略去</a:t>
            </a:r>
            <a:r>
              <a:rPr lang="en-US" altLang="zh-CN" sz="16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坐标，从而将公钥的大小和存储空间减少了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256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比特。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为了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区分在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素数</a:t>
            </a:r>
            <a:r>
              <a:rPr lang="en-US" altLang="zh-CN" sz="16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阶的有限域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上计算椭圆曲线得到的</a:t>
            </a:r>
            <a:r>
              <a:rPr lang="en-US" altLang="zh-CN" sz="16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坐标是奇数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还是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偶数，需要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在生成压缩格式公钥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时给</a:t>
            </a:r>
            <a:r>
              <a:rPr lang="en-US" altLang="zh-CN" sz="16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添加前缀。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332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1538" y="476672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0" dirty="0">
                <a:solidFill>
                  <a:prstClr val="black"/>
                </a:solidFill>
                <a:ea typeface="黑体" pitchFamily="49" charset="-122"/>
              </a:rPr>
              <a:t>比特币压缩格式公钥</a:t>
            </a:r>
          </a:p>
        </p:txBody>
      </p:sp>
      <p:pic>
        <p:nvPicPr>
          <p:cNvPr id="15362" name="图片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1535817"/>
            <a:ext cx="3379154" cy="408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4086225" y="1143938"/>
            <a:ext cx="4572000" cy="240065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04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1DC1A701EBB8EF3FC55093E25D78DCB56D21F11DD88D62714549A38539978D9D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8C953064030B72C6D468DE2676ACB46197297124FBA4F58A3ADBFF93F8D58376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200525" y="4334813"/>
            <a:ext cx="4572000" cy="142712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02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1DC1A701EBB8EF3FC55093E25D78DCB56D21F11DD88D62714549A38539978D9D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6162675" y="3608514"/>
            <a:ext cx="419100" cy="662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86000" y="26903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73565" y="5881797"/>
            <a:ext cx="8456110" cy="7751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个私钥可以生成两种不同格式的公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钥（压缩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格式和非压缩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格式），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而这两种格式的公钥可以生成两个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不同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的、合法的、可被私钥签名的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比特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地址；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但这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两个不同的比特币地址的私钥是一样的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09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538" y="47667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0" dirty="0">
                <a:solidFill>
                  <a:prstClr val="black"/>
                </a:solidFill>
                <a:ea typeface="黑体" pitchFamily="49" charset="-122"/>
              </a:rPr>
              <a:t>比特</a:t>
            </a:r>
            <a:r>
              <a:rPr lang="zh-CN" altLang="en-US" sz="2800" kern="0" dirty="0" smtClean="0">
                <a:solidFill>
                  <a:prstClr val="black"/>
                </a:solidFill>
                <a:ea typeface="黑体" pitchFamily="49" charset="-122"/>
              </a:rPr>
              <a:t>币地址</a:t>
            </a:r>
            <a:endParaRPr lang="zh-CN" altLang="en-US" sz="2800" kern="0" dirty="0">
              <a:solidFill>
                <a:prstClr val="black"/>
              </a:solidFill>
              <a:ea typeface="黑体" pitchFamily="49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13239" y="1215026"/>
            <a:ext cx="8859336" cy="101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>
                <a:solidFill>
                  <a:schemeClr val="tx1"/>
                </a:solidFill>
                <a:latin typeface="+mj-lt"/>
                <a:ea typeface="宋体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j-lt"/>
                <a:ea typeface="宋体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比特币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地址由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公钥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经过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SHA256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RIPEMD160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计算并编码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得到，解决公钥长、隐私保护等问题。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14338" name="图片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59" y="2227634"/>
            <a:ext cx="2889206" cy="336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514852" y="5852614"/>
            <a:ext cx="8456110" cy="8602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address=Base58(version+RIPEMD160(SHA-256(public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key))+checksum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checksum=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get_front_four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(SHA-256(SHA-256(version+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RIPEMD160(SHA-256(public key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)))))</a:t>
            </a:r>
          </a:p>
        </p:txBody>
      </p:sp>
      <p:pic>
        <p:nvPicPr>
          <p:cNvPr id="14340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264" y="2227634"/>
            <a:ext cx="4150536" cy="3429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 descr="Image result for æ¯ç¹å¸å°å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004" y="999892"/>
            <a:ext cx="4406564" cy="577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95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C4A-4E66-44D5-82D4-A59560566C02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71538" y="482746"/>
            <a:ext cx="1988045" cy="480131"/>
          </a:xfrm>
        </p:spPr>
        <p:txBody>
          <a:bodyPr wrap="none">
            <a:spAutoFit/>
          </a:bodyPr>
          <a:lstStyle/>
          <a:p>
            <a:r>
              <a:rPr lang="zh-CN" altLang="en-US" sz="2800" kern="0" dirty="0">
                <a:solidFill>
                  <a:prstClr val="black"/>
                </a:solidFill>
                <a:latin typeface="+mn-lt"/>
                <a:ea typeface="黑体" pitchFamily="49" charset="-122"/>
                <a:cs typeface="+mn-cs"/>
              </a:rPr>
              <a:t>密钥的格式</a:t>
            </a:r>
          </a:p>
        </p:txBody>
      </p:sp>
      <p:sp>
        <p:nvSpPr>
          <p:cNvPr id="6" name="Shape 274"/>
          <p:cNvSpPr>
            <a:spLocks noGrp="1"/>
          </p:cNvSpPr>
          <p:nvPr/>
        </p:nvSpPr>
        <p:spPr>
          <a:xfrm>
            <a:off x="391788" y="3322653"/>
            <a:ext cx="3482675" cy="690484"/>
          </a:xfrm>
          <a:prstGeom prst="roundRect">
            <a:avLst/>
          </a:prstGeom>
          <a:ln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b">
            <a:noAutofit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all" spc="79" baseline="0">
                <a:ln>
                  <a:noFill/>
                </a:ln>
                <a:solidFill>
                  <a:srgbClr val="5B5854"/>
                </a:solidFill>
                <a:uFillTx/>
                <a:latin typeface="Baskerville"/>
                <a:ea typeface="Baskerville"/>
                <a:cs typeface="Baskerville"/>
                <a:sym typeface="Baskerville"/>
              </a:defRPr>
            </a:lvl1pPr>
            <a:lvl2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all" spc="79" baseline="0">
                <a:ln>
                  <a:noFill/>
                </a:ln>
                <a:solidFill>
                  <a:srgbClr val="5B5854"/>
                </a:solidFill>
                <a:uFillTx/>
                <a:latin typeface="Baskerville"/>
                <a:ea typeface="Baskerville"/>
                <a:cs typeface="Baskerville"/>
                <a:sym typeface="Baskerville"/>
              </a:defRPr>
            </a:lvl2pPr>
            <a:lvl3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all" spc="79" baseline="0">
                <a:ln>
                  <a:noFill/>
                </a:ln>
                <a:solidFill>
                  <a:srgbClr val="5B5854"/>
                </a:solidFill>
                <a:uFillTx/>
                <a:latin typeface="Baskerville"/>
                <a:ea typeface="Baskerville"/>
                <a:cs typeface="Baskerville"/>
                <a:sym typeface="Baskerville"/>
              </a:defRPr>
            </a:lvl3pPr>
            <a:lvl4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all" spc="79" baseline="0">
                <a:ln>
                  <a:noFill/>
                </a:ln>
                <a:solidFill>
                  <a:srgbClr val="5B5854"/>
                </a:solidFill>
                <a:uFillTx/>
                <a:latin typeface="Baskerville"/>
                <a:ea typeface="Baskerville"/>
                <a:cs typeface="Baskerville"/>
                <a:sym typeface="Baskerville"/>
              </a:defRPr>
            </a:lvl4pPr>
            <a:lvl5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all" spc="79" baseline="0">
                <a:ln>
                  <a:noFill/>
                </a:ln>
                <a:solidFill>
                  <a:srgbClr val="5B5854"/>
                </a:solidFill>
                <a:uFillTx/>
                <a:latin typeface="Baskerville"/>
                <a:ea typeface="Baskerville"/>
                <a:cs typeface="Baskerville"/>
                <a:sym typeface="Baskerville"/>
              </a:defRPr>
            </a:lvl5pPr>
            <a:lvl6pPr marL="2286000" marR="0" indent="-381000" algn="l" defTabSz="4572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800" b="0" i="0" u="none" strike="noStrike" cap="none" spc="56" baseline="0">
                <a:ln>
                  <a:noFill/>
                </a:ln>
                <a:solidFill>
                  <a:srgbClr val="5B5854"/>
                </a:solidFill>
                <a:uFillTx/>
                <a:latin typeface="Avenir Medium"/>
                <a:ea typeface="Avenir Medium"/>
                <a:cs typeface="Avenir Medium"/>
                <a:sym typeface="Avenir Medium"/>
              </a:defRPr>
            </a:lvl6pPr>
            <a:lvl7pPr marL="2667000" marR="0" indent="-381000" algn="l" defTabSz="4572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800" b="0" i="0" u="none" strike="noStrike" cap="none" spc="56" baseline="0">
                <a:ln>
                  <a:noFill/>
                </a:ln>
                <a:solidFill>
                  <a:srgbClr val="5B5854"/>
                </a:solidFill>
                <a:uFillTx/>
                <a:latin typeface="Avenir Medium"/>
                <a:ea typeface="Avenir Medium"/>
                <a:cs typeface="Avenir Medium"/>
                <a:sym typeface="Avenir Medium"/>
              </a:defRPr>
            </a:lvl7pPr>
            <a:lvl8pPr marL="3048000" marR="0" indent="-381000" algn="l" defTabSz="4572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800" b="0" i="0" u="none" strike="noStrike" cap="none" spc="56" baseline="0">
                <a:ln>
                  <a:noFill/>
                </a:ln>
                <a:solidFill>
                  <a:srgbClr val="5B5854"/>
                </a:solidFill>
                <a:uFillTx/>
                <a:latin typeface="Avenir Medium"/>
                <a:ea typeface="Avenir Medium"/>
                <a:cs typeface="Avenir Medium"/>
                <a:sym typeface="Avenir Medium"/>
              </a:defRPr>
            </a:lvl8pPr>
            <a:lvl9pPr marL="3429000" marR="0" indent="-381000" algn="l" defTabSz="4572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800" b="0" i="0" u="none" strike="noStrike" cap="none" spc="56" baseline="0">
                <a:ln>
                  <a:noFill/>
                </a:ln>
                <a:solidFill>
                  <a:srgbClr val="5B5854"/>
                </a:solidFill>
                <a:uFillTx/>
                <a:latin typeface="Avenir Medium"/>
                <a:ea typeface="Avenir Medium"/>
                <a:cs typeface="Avenir Medium"/>
                <a:sym typeface="Avenir Medium"/>
              </a:defRPr>
            </a:lvl9pPr>
          </a:lstStyle>
          <a:p>
            <a:pPr defTabSz="384047">
              <a:buClr>
                <a:srgbClr val="9A958E"/>
              </a:buClr>
              <a:buSzPct val="75000"/>
              <a:defRPr sz="2900" spc="0"/>
            </a:pPr>
            <a:r>
              <a:rPr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 160</a:t>
            </a:r>
            <a:endParaRPr sz="1600" spc="58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384047">
              <a:buClr>
                <a:srgbClr val="9A958E"/>
              </a:buClr>
              <a:buSzPct val="75000"/>
              <a:defRPr sz="2900" spc="0"/>
            </a:pPr>
            <a:r>
              <a:rPr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bASE58 encoding</a:t>
            </a:r>
          </a:p>
        </p:txBody>
      </p:sp>
      <p:pic>
        <p:nvPicPr>
          <p:cNvPr id="7" name="image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7944" y="1010513"/>
            <a:ext cx="5053858" cy="59371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276"/>
          <p:cNvSpPr/>
          <p:nvPr/>
        </p:nvSpPr>
        <p:spPr>
          <a:xfrm>
            <a:off x="391789" y="1404768"/>
            <a:ext cx="3482674" cy="1354030"/>
          </a:xfrm>
          <a:prstGeom prst="rect">
            <a:avLst/>
          </a:prstGeom>
          <a:ln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b">
            <a:noAutofit/>
          </a:bodyPr>
          <a:lstStyle/>
          <a:p>
            <a:pPr defTabSz="384047">
              <a:buClr>
                <a:srgbClr val="9A958E"/>
              </a:buClr>
              <a:buSzPct val="75000"/>
            </a:pPr>
            <a:r>
              <a:rPr sz="1600" cap="all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skerville"/>
              </a:rPr>
              <a:t>04f29a7f486c90281f9396945e99ab35e2ed732c008ada71e8e745da38dc63ac97b723fe731555dfba9dd60c0cc8fbc8f26c35739f10c068125e6394839a47eb1e</a:t>
            </a:r>
          </a:p>
        </p:txBody>
      </p:sp>
      <p:sp>
        <p:nvSpPr>
          <p:cNvPr id="9" name="Shape 277"/>
          <p:cNvSpPr/>
          <p:nvPr/>
        </p:nvSpPr>
        <p:spPr>
          <a:xfrm flipH="1" flipV="1">
            <a:off x="3874463" y="2110902"/>
            <a:ext cx="568081" cy="21954"/>
          </a:xfrm>
          <a:prstGeom prst="line">
            <a:avLst/>
          </a:prstGeom>
          <a:ln w="127000">
            <a:solidFill>
              <a:srgbClr val="9A958E"/>
            </a:solidFill>
            <a:miter lim="400000"/>
            <a:tailEnd type="triangle"/>
          </a:ln>
        </p:spPr>
        <p:txBody>
          <a:bodyPr lIns="45718" tIns="45718" rIns="45718" bIns="45718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Baskerville"/>
                <a:ea typeface="Baskerville"/>
                <a:cs typeface="Baskerville"/>
                <a:sym typeface="Baskerville"/>
              </a:defRPr>
            </a:lvl1pPr>
            <a:lvl2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Baskerville"/>
                <a:ea typeface="Baskerville"/>
                <a:cs typeface="Baskerville"/>
                <a:sym typeface="Baskerville"/>
              </a:defRPr>
            </a:lvl2pPr>
            <a:lvl3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Baskerville"/>
                <a:ea typeface="Baskerville"/>
                <a:cs typeface="Baskerville"/>
                <a:sym typeface="Baskerville"/>
              </a:defRPr>
            </a:lvl3pPr>
            <a:lvl4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Baskerville"/>
                <a:ea typeface="Baskerville"/>
                <a:cs typeface="Baskerville"/>
                <a:sym typeface="Baskerville"/>
              </a:defRPr>
            </a:lvl4pPr>
            <a:lvl5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Baskerville"/>
                <a:ea typeface="Baskerville"/>
                <a:cs typeface="Baskerville"/>
                <a:sym typeface="Baskerville"/>
              </a:defRPr>
            </a:lvl5pPr>
            <a:lvl6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Baskerville"/>
                <a:ea typeface="Baskerville"/>
                <a:cs typeface="Baskerville"/>
                <a:sym typeface="Baskerville"/>
              </a:defRPr>
            </a:lvl6pPr>
            <a:lvl7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Baskerville"/>
                <a:ea typeface="Baskerville"/>
                <a:cs typeface="Baskerville"/>
                <a:sym typeface="Baskerville"/>
              </a:defRPr>
            </a:lvl7pPr>
            <a:lvl8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Baskerville"/>
                <a:ea typeface="Baskerville"/>
                <a:cs typeface="Baskerville"/>
                <a:sym typeface="Baskerville"/>
              </a:defRPr>
            </a:lvl8pPr>
            <a:lvl9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Baskerville"/>
                <a:ea typeface="Baskerville"/>
                <a:cs typeface="Baskerville"/>
                <a:sym typeface="Baskerville"/>
              </a:defRPr>
            </a:lvl9pPr>
          </a:lstStyle>
          <a:p>
            <a:endParaRPr/>
          </a:p>
        </p:txBody>
      </p:sp>
      <p:sp>
        <p:nvSpPr>
          <p:cNvPr id="10" name="Shape 278"/>
          <p:cNvSpPr/>
          <p:nvPr/>
        </p:nvSpPr>
        <p:spPr>
          <a:xfrm>
            <a:off x="391789" y="4635182"/>
            <a:ext cx="3482675" cy="656590"/>
          </a:xfrm>
          <a:prstGeom prst="rect">
            <a:avLst/>
          </a:prstGeom>
          <a:ln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b">
            <a:noAutofit/>
          </a:bodyPr>
          <a:lstStyle/>
          <a:p>
            <a:pPr defTabSz="384047">
              <a:buClr>
                <a:srgbClr val="9A958E"/>
              </a:buClr>
              <a:buSzPct val="75000"/>
            </a:pPr>
            <a:r>
              <a:rPr sz="1600" cap="all" dirty="0">
                <a:latin typeface="微软雅黑" panose="020B0503020204020204" pitchFamily="34" charset="-122"/>
                <a:ea typeface="微软雅黑" panose="020B0503020204020204" pitchFamily="34" charset="-122"/>
                <a:cs typeface="Baskerville"/>
              </a:rPr>
              <a:t>7c4c8fc7afbf33660bef88460b8ef86bcc9d1134</a:t>
            </a:r>
          </a:p>
        </p:txBody>
      </p:sp>
      <p:sp>
        <p:nvSpPr>
          <p:cNvPr id="11" name="Shape 279"/>
          <p:cNvSpPr/>
          <p:nvPr/>
        </p:nvSpPr>
        <p:spPr>
          <a:xfrm flipH="1">
            <a:off x="3874463" y="4640912"/>
            <a:ext cx="544197" cy="322565"/>
          </a:xfrm>
          <a:prstGeom prst="line">
            <a:avLst/>
          </a:prstGeom>
          <a:ln w="127000">
            <a:solidFill>
              <a:srgbClr val="9A958E"/>
            </a:solidFill>
            <a:miter lim="400000"/>
            <a:tailEnd type="triangle"/>
          </a:ln>
        </p:spPr>
        <p:txBody>
          <a:bodyPr lIns="45718" tIns="45718" rIns="45718" bIns="45718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Baskerville"/>
                <a:ea typeface="Baskerville"/>
                <a:cs typeface="Baskerville"/>
                <a:sym typeface="Baskerville"/>
              </a:defRPr>
            </a:lvl1pPr>
            <a:lvl2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Baskerville"/>
                <a:ea typeface="Baskerville"/>
                <a:cs typeface="Baskerville"/>
                <a:sym typeface="Baskerville"/>
              </a:defRPr>
            </a:lvl2pPr>
            <a:lvl3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Baskerville"/>
                <a:ea typeface="Baskerville"/>
                <a:cs typeface="Baskerville"/>
                <a:sym typeface="Baskerville"/>
              </a:defRPr>
            </a:lvl3pPr>
            <a:lvl4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Baskerville"/>
                <a:ea typeface="Baskerville"/>
                <a:cs typeface="Baskerville"/>
                <a:sym typeface="Baskerville"/>
              </a:defRPr>
            </a:lvl4pPr>
            <a:lvl5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Baskerville"/>
                <a:ea typeface="Baskerville"/>
                <a:cs typeface="Baskerville"/>
                <a:sym typeface="Baskerville"/>
              </a:defRPr>
            </a:lvl5pPr>
            <a:lvl6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Baskerville"/>
                <a:ea typeface="Baskerville"/>
                <a:cs typeface="Baskerville"/>
                <a:sym typeface="Baskerville"/>
              </a:defRPr>
            </a:lvl6pPr>
            <a:lvl7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Baskerville"/>
                <a:ea typeface="Baskerville"/>
                <a:cs typeface="Baskerville"/>
                <a:sym typeface="Baskerville"/>
              </a:defRPr>
            </a:lvl7pPr>
            <a:lvl8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Baskerville"/>
                <a:ea typeface="Baskerville"/>
                <a:cs typeface="Baskerville"/>
                <a:sym typeface="Baskerville"/>
              </a:defRPr>
            </a:lvl8pPr>
            <a:lvl9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Baskerville"/>
                <a:ea typeface="Baskerville"/>
                <a:cs typeface="Baskerville"/>
                <a:sym typeface="Baskerville"/>
              </a:defRPr>
            </a:lvl9pPr>
          </a:lstStyle>
          <a:p>
            <a:endParaRPr/>
          </a:p>
        </p:txBody>
      </p:sp>
      <p:sp>
        <p:nvSpPr>
          <p:cNvPr id="12" name="Shape 280"/>
          <p:cNvSpPr/>
          <p:nvPr/>
        </p:nvSpPr>
        <p:spPr>
          <a:xfrm>
            <a:off x="391788" y="6004169"/>
            <a:ext cx="3562117" cy="656590"/>
          </a:xfrm>
          <a:prstGeom prst="rect">
            <a:avLst/>
          </a:prstGeom>
          <a:ln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b">
            <a:noAutofit/>
          </a:bodyPr>
          <a:lstStyle/>
          <a:p>
            <a:pPr defTabSz="384047">
              <a:buClr>
                <a:srgbClr val="9A958E"/>
              </a:buClr>
              <a:buSzPct val="75000"/>
            </a:pPr>
            <a:r>
              <a:rPr sz="1600" cap="all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skerville"/>
              </a:rPr>
              <a:t>1CLEWPDWRkTV2wEKZsDGPUWR1yXZwxsPQk</a:t>
            </a:r>
          </a:p>
        </p:txBody>
      </p:sp>
      <p:sp>
        <p:nvSpPr>
          <p:cNvPr id="13" name="Shape 281"/>
          <p:cNvSpPr/>
          <p:nvPr/>
        </p:nvSpPr>
        <p:spPr>
          <a:xfrm flipH="1">
            <a:off x="3914601" y="6021288"/>
            <a:ext cx="544197" cy="322564"/>
          </a:xfrm>
          <a:prstGeom prst="line">
            <a:avLst/>
          </a:prstGeom>
          <a:ln w="127000">
            <a:solidFill>
              <a:srgbClr val="9A958E"/>
            </a:solidFill>
            <a:miter lim="400000"/>
            <a:tailEnd type="triangle"/>
          </a:ln>
        </p:spPr>
        <p:txBody>
          <a:bodyPr lIns="45718" tIns="45718" rIns="45718" bIns="45718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Baskerville"/>
                <a:ea typeface="Baskerville"/>
                <a:cs typeface="Baskerville"/>
                <a:sym typeface="Baskerville"/>
              </a:defRPr>
            </a:lvl1pPr>
            <a:lvl2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Baskerville"/>
                <a:ea typeface="Baskerville"/>
                <a:cs typeface="Baskerville"/>
                <a:sym typeface="Baskerville"/>
              </a:defRPr>
            </a:lvl2pPr>
            <a:lvl3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Baskerville"/>
                <a:ea typeface="Baskerville"/>
                <a:cs typeface="Baskerville"/>
                <a:sym typeface="Baskerville"/>
              </a:defRPr>
            </a:lvl3pPr>
            <a:lvl4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Baskerville"/>
                <a:ea typeface="Baskerville"/>
                <a:cs typeface="Baskerville"/>
                <a:sym typeface="Baskerville"/>
              </a:defRPr>
            </a:lvl4pPr>
            <a:lvl5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Baskerville"/>
                <a:ea typeface="Baskerville"/>
                <a:cs typeface="Baskerville"/>
                <a:sym typeface="Baskerville"/>
              </a:defRPr>
            </a:lvl5pPr>
            <a:lvl6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Baskerville"/>
                <a:ea typeface="Baskerville"/>
                <a:cs typeface="Baskerville"/>
                <a:sym typeface="Baskerville"/>
              </a:defRPr>
            </a:lvl6pPr>
            <a:lvl7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Baskerville"/>
                <a:ea typeface="Baskerville"/>
                <a:cs typeface="Baskerville"/>
                <a:sym typeface="Baskerville"/>
              </a:defRPr>
            </a:lvl7pPr>
            <a:lvl8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Baskerville"/>
                <a:ea typeface="Baskerville"/>
                <a:cs typeface="Baskerville"/>
                <a:sym typeface="Baskerville"/>
              </a:defRPr>
            </a:lvl8pPr>
            <a:lvl9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Baskerville"/>
                <a:ea typeface="Baskerville"/>
                <a:cs typeface="Baskerville"/>
                <a:sym typeface="Baskervill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679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538" y="476672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0" dirty="0">
                <a:solidFill>
                  <a:prstClr val="black"/>
                </a:solidFill>
                <a:ea typeface="黑体" pitchFamily="49" charset="-122"/>
              </a:rPr>
              <a:t>比特</a:t>
            </a:r>
            <a:r>
              <a:rPr lang="zh-CN" altLang="en-US" sz="2800" kern="0" dirty="0" smtClean="0">
                <a:solidFill>
                  <a:prstClr val="black"/>
                </a:solidFill>
                <a:ea typeface="黑体" pitchFamily="49" charset="-122"/>
              </a:rPr>
              <a:t>币地址格式</a:t>
            </a:r>
            <a:endParaRPr lang="zh-CN" altLang="en-US" sz="2800" kern="0" dirty="0">
              <a:solidFill>
                <a:prstClr val="black"/>
              </a:solidFill>
              <a:ea typeface="黑体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311285" y="1542915"/>
          <a:ext cx="8745165" cy="4983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6971"/>
                <a:gridCol w="4455268"/>
                <a:gridCol w="2752926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例子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BASE58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常说的比特币地址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开头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1M8DPUBQXsVUNnNiXw5oFdRciguXctWpUD 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HASH160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‘tab-content’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RIPEMD160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算法对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位公钥的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SHA256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签名进行计算得到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fbfb58defc272942fc31d00c007b59aa4cb5087a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WIF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压缩格式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钱包输入格式，是将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BASE58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格式进行压缩后的结果，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130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位公钥格式。这是最原始的由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ECDSA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算法计算出来的比特币公钥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0469B0E479C9A358908DB9CF4628BDD643C3F81C4F0096AAD442DA6CA8BCC4FD86A8D47D7A865E178B6D062CC9B702908973952062A1D767DA9B2BD2095D5CCF6E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位公钥格式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位公钥进行压缩后的结果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0269B0E479C9A358908DB9CF4628BDD643C3F81C4F0096AAD442DA6CA8BCC4FD86 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807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538" y="476672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0" dirty="0">
                <a:solidFill>
                  <a:prstClr val="black"/>
                </a:solidFill>
                <a:ea typeface="黑体" pitchFamily="49" charset="-122"/>
              </a:rPr>
              <a:t>高级密钥和地址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13239" y="1215026"/>
            <a:ext cx="8859336" cy="246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>
                <a:solidFill>
                  <a:schemeClr val="tx1"/>
                </a:solidFill>
                <a:latin typeface="+mj-lt"/>
                <a:ea typeface="宋体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j-lt"/>
                <a:ea typeface="宋体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加密私钥（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BIP0038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脚本和多重签名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地址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靓号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地址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纸钱包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1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538" y="476672"/>
            <a:ext cx="3541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0" dirty="0">
                <a:solidFill>
                  <a:prstClr val="black"/>
                </a:solidFill>
                <a:ea typeface="黑体" pitchFamily="49" charset="-122"/>
              </a:rPr>
              <a:t>加密私钥（</a:t>
            </a:r>
            <a:r>
              <a:rPr lang="en-US" altLang="zh-CN" sz="2800" kern="0" dirty="0">
                <a:solidFill>
                  <a:prstClr val="black"/>
                </a:solidFill>
                <a:ea typeface="黑体" pitchFamily="49" charset="-122"/>
              </a:rPr>
              <a:t>BIP0038</a:t>
            </a:r>
            <a:r>
              <a:rPr lang="zh-CN" altLang="en-US" sz="2800" kern="0" dirty="0">
                <a:solidFill>
                  <a:prstClr val="black"/>
                </a:solidFill>
                <a:ea typeface="黑体" pitchFamily="49" charset="-122"/>
              </a:rPr>
              <a:t>）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70390" y="1215026"/>
            <a:ext cx="8316410" cy="534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>
                <a:solidFill>
                  <a:schemeClr val="tx1"/>
                </a:solidFill>
                <a:latin typeface="+mj-lt"/>
                <a:ea typeface="宋体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j-lt"/>
                <a:ea typeface="宋体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BIP0038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提出了一个通用标准，使用一个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口令加密私钥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并使用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Base58Check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对加密的私钥进行编码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加密的私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钥可以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安全地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保存于备份介质中；安全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地在钱包间传输；保持密钥在任何可能被暴露情况下的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安全性。</a:t>
            </a:r>
            <a:endParaRPr lang="en-US" altLang="zh-CN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BIP0038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加密方案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输入一个比特币私钥，通常使用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WIF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编码过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Base58check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字符串前缀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“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5”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使用一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个长密码作为口令，通常由多个单词或一段复杂的数字字母字符串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组成。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加密标准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使用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AES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，结果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是一个由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base58check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编码过的加密私钥，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前缀为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通常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BIP0038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加密的密钥用例是纸钱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包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(https://www.bitaddress.org/)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只要用户选择了强口令，使用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BIP0038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加密的私钥的纸钱包就无比的安全，这也是一种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好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比特币离线存储方式（也被称作“冷存储”）。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998" y="999892"/>
            <a:ext cx="4843636" cy="3228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638" y="4128830"/>
            <a:ext cx="4881766" cy="26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538" y="476672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0" dirty="0">
                <a:solidFill>
                  <a:prstClr val="black"/>
                </a:solidFill>
                <a:ea typeface="黑体" pitchFamily="49" charset="-122"/>
              </a:rPr>
              <a:t>脚本和多重签名地址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13239" y="1215025"/>
            <a:ext cx="8659311" cy="50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>
                <a:solidFill>
                  <a:schemeClr val="tx1"/>
                </a:solidFill>
                <a:latin typeface="+mj-lt"/>
                <a:ea typeface="宋体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j-lt"/>
                <a:ea typeface="宋体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P2SH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Pay-to-Script Hash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）地址：从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交易脚本中创建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，定义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谁能消耗这个交易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输出。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数字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开头的比特币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地址。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比特币交易中受益人为哈希的脚本，而不是公钥的所有者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编码一个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P2SH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地址涉及使用一个在创建比特币地址用到过的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双重哈希函数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，并且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只能应用在脚本而不是公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钥。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script hash = RIPEMD160(SHA256(script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))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产生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的脚本哈希由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Base58Check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编码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前缀为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的版本、编码后得到开头为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的编码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地址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P2SH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函数最常见的实现是多重签名地址脚本。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11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538" y="476672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0" dirty="0">
                <a:solidFill>
                  <a:prstClr val="black"/>
                </a:solidFill>
                <a:ea typeface="黑体" pitchFamily="49" charset="-122"/>
              </a:rPr>
              <a:t>比特币靓号地址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13239" y="1215024"/>
            <a:ext cx="8659311" cy="53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>
                <a:solidFill>
                  <a:schemeClr val="tx1"/>
                </a:solidFill>
                <a:latin typeface="+mj-lt"/>
                <a:ea typeface="宋体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j-lt"/>
                <a:ea typeface="宋体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靓号地址包含了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人类可读信息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的有效比特币地址。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靓号地址需要生成并通过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数十亿的候选私钥测试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，直到一个私钥能生成具有所需图案的比特币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地址，如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1LoveBPzzD72PUXLzCkYAtGFYmK5vYNR33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靓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号地址不比其他地址具有更多或更少的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安全性。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比特币地址不过是由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Base58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字母代表的一个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数字。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生成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一个靓号地址是一项通过蛮力的过程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：尝试一个随机密钥，检查生成的地址是否和所需的图案相匹配，重复这个过程直到成功找到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为止。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靓号地址既可以增加、也可以削弱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安全措施。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安全性：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个独特的地址使对手难以使用他们自己的地址替代你的地址，以欺骗你的顾客支付他们的账单。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威胁挑战：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靓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号地址也可能使得任何人都能创建一个类似于随机地址的地址，甚至另一个靓号地址，从而欺骗你的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客户。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15364" name="Picture 4" descr="è¡¨4-12 éå·çåºç°çé¢çï¼1KidsCharityï¼ä»¥åçææéæ¶é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303924"/>
            <a:ext cx="5435600" cy="533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è¡¨4-8 çæå¹éæéæºå°åçå¤ä¸ªéå·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761779"/>
            <a:ext cx="862965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39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538" y="476672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0" dirty="0">
                <a:solidFill>
                  <a:prstClr val="black"/>
                </a:solidFill>
                <a:ea typeface="黑体" pitchFamily="49" charset="-122"/>
              </a:rPr>
              <a:t>纸钱包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13239" y="1215025"/>
            <a:ext cx="8659311" cy="50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>
                <a:solidFill>
                  <a:schemeClr val="tx1"/>
                </a:solidFill>
                <a:latin typeface="+mj-lt"/>
                <a:ea typeface="宋体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j-lt"/>
                <a:ea typeface="宋体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纸钱包是打印在纸张上的比特币私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钥。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基本原则：一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个密钥和一个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地址（可选）打印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在纸张上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不足之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处：被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打印下来的密钥容易被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盗窃；改进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BIP0038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纸钱包是一个非常有效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建立备份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或者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线下存储比特币（即冷存储）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的方式。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备份机制：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个纸钱包可以提供安全性，以防在电脑硬盘损坏、失窃或意外删除的情况下造成密钥的的丢失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冷存储：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纸钱包密钥在线下生成并永久不在电脑系统中存储，他们在应对黑客攻击，键盘记录器，或其他在线电脑威胁更有安全性。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16386" name="Picture 2" descr="è¡¨4-9 æ¯ç¹å¸çº¸é±åçç§é¥åå¬é¥çæå°å½¢å¼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89" y="5706954"/>
            <a:ext cx="8475161" cy="9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09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538" y="47667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0" dirty="0">
                <a:solidFill>
                  <a:prstClr val="black"/>
                </a:solidFill>
                <a:ea typeface="黑体" pitchFamily="49" charset="-122"/>
              </a:rPr>
              <a:t>比特</a:t>
            </a:r>
            <a:r>
              <a:rPr lang="zh-CN" altLang="en-US" sz="2800" kern="0" dirty="0" smtClean="0">
                <a:solidFill>
                  <a:prstClr val="black"/>
                </a:solidFill>
                <a:ea typeface="黑体" pitchFamily="49" charset="-122"/>
              </a:rPr>
              <a:t>币</a:t>
            </a:r>
            <a:r>
              <a:rPr lang="zh-CN" altLang="en-US" sz="2800" kern="0" dirty="0">
                <a:solidFill>
                  <a:prstClr val="black"/>
                </a:solidFill>
                <a:ea typeface="黑体" pitchFamily="49" charset="-122"/>
              </a:rPr>
              <a:t>所有权</a:t>
            </a:r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987037" y="4312450"/>
          <a:ext cx="2423603" cy="2364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70390" y="1215027"/>
            <a:ext cx="8123161" cy="3052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>
                <a:solidFill>
                  <a:schemeClr val="tx1"/>
                </a:solidFill>
                <a:latin typeface="+mj-lt"/>
                <a:ea typeface="宋体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j-lt"/>
                <a:ea typeface="宋体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比特币的所有权是通过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密钥、比特币地址和数字签名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来确立的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密钥：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由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一个成对的公钥（类似于银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⾏帐号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）和私钥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（类似于控制账户的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PIN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码或支票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的签名）组成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，存储于比特币钱包。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42900" lvl="1" indent="-3429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比特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币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地址：由接收者公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钥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生成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，但并非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所有比特币地址都是公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也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可以代表其他支付对象，譬如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脚本。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42900" lvl="1" indent="-3429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数字签名：由发送者私钥产生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，决定对应地址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下存储的比特币所有权和控制权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419" y="4578457"/>
            <a:ext cx="2824849" cy="196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50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80770" y="442863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kern="0">
                <a:solidFill>
                  <a:prstClr val="black"/>
                </a:solidFill>
                <a:ea typeface="黑体" pitchFamily="49" charset="-122"/>
              </a:defRPr>
            </a:lvl1pPr>
          </a:lstStyle>
          <a:p>
            <a:r>
              <a:rPr lang="zh-CN" altLang="en-US" dirty="0"/>
              <a:t>比特</a:t>
            </a:r>
            <a:r>
              <a:rPr lang="zh-CN" altLang="en-US" dirty="0" smtClean="0"/>
              <a:t>币钱包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70390" y="1215024"/>
            <a:ext cx="8684710" cy="5544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indent="-342900" algn="just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Wingdings" pitchFamily="2" charset="2"/>
              <a:buChar char="p"/>
              <a:defRPr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>
                <a:latin typeface="+mj-lt"/>
                <a:ea typeface="宋体" charset="-122"/>
              </a:defRPr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latin typeface="+mj-lt"/>
                <a:ea typeface="宋体" charset="-122"/>
              </a:defRPr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latin typeface="+mj-lt"/>
                <a:ea typeface="宋体" charset="-122"/>
              </a:defRPr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+mj-lt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latin typeface="+mj-lt"/>
                <a:ea typeface="+mj-ea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latin typeface="+mj-lt"/>
                <a:ea typeface="+mj-ea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latin typeface="+mj-lt"/>
                <a:ea typeface="+mj-ea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latin typeface="+mj-lt"/>
                <a:ea typeface="+mj-ea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dirty="0" smtClean="0">
                <a:solidFill>
                  <a:srgbClr val="FF0000"/>
                </a:solidFill>
              </a:rPr>
              <a:t>比特币钱包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保存⽐特币地址（类似于银行卡账号）和私钥（类似于你银行卡的密码）。</a:t>
            </a:r>
            <a:endParaRPr lang="en-US" altLang="zh-CN" sz="1800" dirty="0" smtClean="0"/>
          </a:p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核心</a:t>
            </a:r>
            <a:r>
              <a:rPr lang="zh-CN" altLang="en-US" sz="1800" dirty="0"/>
              <a:t>功能就是保护你的私钥，如果钱包丢失，你将永远失去比特币。</a:t>
            </a:r>
            <a:endParaRPr lang="en-US" altLang="zh-CN" sz="1800" dirty="0"/>
          </a:p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dirty="0">
                <a:solidFill>
                  <a:srgbClr val="FF0000"/>
                </a:solidFill>
              </a:rPr>
              <a:t>比特币</a:t>
            </a:r>
            <a:r>
              <a:rPr lang="zh-CN" altLang="en-US" dirty="0" smtClean="0">
                <a:solidFill>
                  <a:srgbClr val="FF0000"/>
                </a:solidFill>
              </a:rPr>
              <a:t>钱包功能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随机产生（足够强度的）私钥。</a:t>
            </a:r>
            <a:endParaRPr lang="en-US" altLang="zh-CN" sz="1800" dirty="0" smtClean="0"/>
          </a:p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根据私钥运算出公钥及地址。</a:t>
            </a:r>
            <a:endParaRPr lang="en-US" altLang="zh-CN" sz="1800" dirty="0" smtClean="0"/>
          </a:p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同步区块链头部信息，查询</a:t>
            </a:r>
            <a:r>
              <a:rPr lang="zh-CN" altLang="en-US" sz="1800" dirty="0" smtClean="0">
                <a:solidFill>
                  <a:srgbClr val="FF0000"/>
                </a:solidFill>
              </a:rPr>
              <a:t>区块链账户余额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提供地址用于接收比特币。</a:t>
            </a:r>
            <a:endParaRPr lang="en-US" altLang="zh-CN" sz="1800" dirty="0" smtClean="0"/>
          </a:p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签名比特币交易。</a:t>
            </a:r>
            <a:endParaRPr lang="en-US" altLang="zh-CN" sz="1800" dirty="0" smtClean="0"/>
          </a:p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管理使用过的地址和产生新地址。</a:t>
            </a:r>
            <a:endParaRPr lang="en-US" altLang="zh-CN" sz="1800" dirty="0" smtClean="0"/>
          </a:p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其他备份、恢复、密钥管理等附加功能。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736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70390" y="1215027"/>
            <a:ext cx="8773610" cy="245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>
                <a:solidFill>
                  <a:schemeClr val="tx1"/>
                </a:solidFill>
                <a:latin typeface="+mj-lt"/>
                <a:ea typeface="宋体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j-lt"/>
                <a:ea typeface="宋体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一个比特币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钱包包含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一系列密钥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私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钥（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是一个数字，通常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</a:t>
            </a:r>
            <a:r>
              <a:rPr lang="zh-CN" altLang="en-US" sz="1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随机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选出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公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钥（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由椭圆曲线乘法加密函数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secp256k1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产生。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比特币地址（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由一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个单向加密哈希函数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生成。</a:t>
            </a:r>
            <a:endParaRPr lang="en-US" altLang="zh-CN" sz="1600" baseline="30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6" name="Picture 2" descr="å¾4-1ç§é¥ãå¬é¥åæ¯ç¹å¸å°åä¹é´çå³ç³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395" y="4496708"/>
            <a:ext cx="6705600" cy="163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071538" y="47667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0" dirty="0">
                <a:solidFill>
                  <a:prstClr val="black"/>
                </a:solidFill>
                <a:ea typeface="黑体" pitchFamily="49" charset="-122"/>
              </a:rPr>
              <a:t>比特</a:t>
            </a:r>
            <a:r>
              <a:rPr lang="zh-CN" altLang="en-US" sz="2800" kern="0" dirty="0" smtClean="0">
                <a:solidFill>
                  <a:prstClr val="black"/>
                </a:solidFill>
                <a:ea typeface="黑体" pitchFamily="49" charset="-122"/>
              </a:rPr>
              <a:t>币密钥</a:t>
            </a:r>
            <a:endParaRPr lang="zh-CN" altLang="en-US" sz="2800" kern="0" dirty="0">
              <a:solidFill>
                <a:prstClr val="black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053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538" y="47667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0" dirty="0">
                <a:solidFill>
                  <a:prstClr val="black"/>
                </a:solidFill>
                <a:ea typeface="黑体" pitchFamily="49" charset="-122"/>
              </a:rPr>
              <a:t>比特</a:t>
            </a:r>
            <a:r>
              <a:rPr lang="zh-CN" altLang="en-US" sz="2800" kern="0" dirty="0" smtClean="0">
                <a:solidFill>
                  <a:prstClr val="black"/>
                </a:solidFill>
                <a:ea typeface="黑体" pitchFamily="49" charset="-122"/>
              </a:rPr>
              <a:t>币私钥</a:t>
            </a:r>
            <a:endParaRPr lang="zh-CN" altLang="en-US" sz="2800" kern="0" dirty="0">
              <a:solidFill>
                <a:prstClr val="black"/>
              </a:solidFill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70390" y="1215026"/>
            <a:ext cx="7280090" cy="405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>
                <a:solidFill>
                  <a:schemeClr val="tx1"/>
                </a:solidFill>
                <a:latin typeface="+mj-lt"/>
                <a:ea typeface="宋体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j-lt"/>
                <a:ea typeface="宋体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私钥用于生成其对应地址上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支付比特币所必需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的签名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，以唯一确定这些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比特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币所有权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钥保密性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至关重要，一旦泄露、损坏或丢失，其对应地址上的比特币也将丢失。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私钥的产生依赖密码学安全的伪随机数生成器（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CSPRNG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），一般为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256bit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私钥范围：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理论上是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0~2</a:t>
            </a:r>
            <a:r>
              <a:rPr lang="en-US" altLang="zh-CN" sz="1800" baseline="30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256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，实际上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0x1~0xFFFF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FFFF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FFFF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FFFF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FFFF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FFFF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FFFF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FFFE BAAE DCE6 AF48 A03B BFD2 5E8C D036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4141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（有效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私钥的范围由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secp256k1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ECDSA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算法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决定）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76062" y="5993333"/>
            <a:ext cx="8804438" cy="50680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1E99423A4ED27608A15A2616A2B0E9E52CED330AC530EDCC32C8FFC6A526AEDD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image13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7766686" y="1352186"/>
            <a:ext cx="1102070" cy="1102071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  <p:pic>
        <p:nvPicPr>
          <p:cNvPr id="8" name="image9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66686" y="2798518"/>
            <a:ext cx="1209653" cy="1081967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  <p:pic>
        <p:nvPicPr>
          <p:cNvPr id="9" name="image14.png">
            <a:hlinkClick r:id="rId5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766686" y="4303773"/>
            <a:ext cx="1268094" cy="1268093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  <p:sp>
        <p:nvSpPr>
          <p:cNvPr id="11" name="圆角矩形 10"/>
          <p:cNvSpPr/>
          <p:nvPr/>
        </p:nvSpPr>
        <p:spPr>
          <a:xfrm>
            <a:off x="423198" y="1352186"/>
            <a:ext cx="8445558" cy="15068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会不会我的私钥和别人相同呢？那样我的钱岂不是可以被人可以划走了。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55502" y="2919965"/>
            <a:ext cx="8445558" cy="13819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怎样能做自己的私钥和别人不一样呢？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55502" y="4391348"/>
            <a:ext cx="8445558" cy="13819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随机生成私钥多难记？有没有更好的办法呢？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412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538" y="476672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0" dirty="0">
                <a:solidFill>
                  <a:prstClr val="black"/>
                </a:solidFill>
                <a:ea typeface="黑体" pitchFamily="49" charset="-122"/>
              </a:rPr>
              <a:t>比特</a:t>
            </a:r>
            <a:r>
              <a:rPr lang="zh-CN" altLang="en-US" sz="2800" kern="0" dirty="0" smtClean="0">
                <a:solidFill>
                  <a:prstClr val="black"/>
                </a:solidFill>
                <a:ea typeface="黑体" pitchFamily="49" charset="-122"/>
              </a:rPr>
              <a:t>币公钥生成</a:t>
            </a:r>
            <a:endParaRPr lang="zh-CN" altLang="en-US" sz="2800" kern="0" dirty="0">
              <a:solidFill>
                <a:prstClr val="black"/>
              </a:solidFill>
              <a:ea typeface="黑体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70390" y="1215026"/>
            <a:ext cx="8316410" cy="478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>
                <a:solidFill>
                  <a:schemeClr val="tx1"/>
                </a:solidFill>
                <a:latin typeface="+mj-lt"/>
                <a:ea typeface="宋体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j-lt"/>
                <a:ea typeface="宋体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K=</a:t>
            </a:r>
            <a:r>
              <a:rPr lang="en-US" altLang="zh-CN"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k×G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：通过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椭圆曲线乘法可以从私钥计算得到公钥。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：所得公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钥；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：私钥；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：生成点</a:t>
            </a:r>
            <a:endParaRPr lang="en-US" altLang="zh-CN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比特币使用了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secp256k1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标准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所定义的一种特殊的椭圆曲线和一系列数学常数。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secp256k1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曲线：</a:t>
            </a:r>
            <a:endParaRPr lang="en-US" altLang="zh-CN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公钥作为私钥到地址的中间桥梁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交易验证中至关重要。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公钥生成地址，验证发送交易的地址是否和该公钥生成的地址一致。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公钥验证私钥的签名，用来验证该交易是否使用了正确的私钥签名。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私钥生成公钥是成对出现，公钥可以生成对应的唯一地址，这样就能确认了该地址发送的交易是否使用了对应的私钥。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baseline="30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2491370" y="2963765"/>
          <a:ext cx="607218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8" name="Formula" r:id="rId4" imgW="6072120" imgH="266760" progId="Equation.Ribbit">
                  <p:embed/>
                </p:oleObj>
              </mc:Choice>
              <mc:Fallback>
                <p:oleObj name="Formula" r:id="rId4" imgW="6072120" imgH="26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91370" y="2963765"/>
                        <a:ext cx="6072187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071538" y="3529125"/>
            <a:ext cx="3094062" cy="3218930"/>
            <a:chOff x="1071538" y="3529125"/>
            <a:chExt cx="3094062" cy="3218930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/>
            </p:nvPr>
          </p:nvGraphicFramePr>
          <p:xfrm>
            <a:off x="2176251" y="6530568"/>
            <a:ext cx="630237" cy="217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9" name="Formula" r:id="rId6" imgW="630000" imgH="217440" progId="Equation.Ribbit">
                    <p:embed/>
                  </p:oleObj>
                </mc:Choice>
                <mc:Fallback>
                  <p:oleObj name="Formula" r:id="rId6" imgW="630000" imgH="217440" progId="Equation.Ribbi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176251" y="6530568"/>
                          <a:ext cx="630237" cy="2174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3328" name="Picture 16" descr="å¾4-3å¾ä¸ºï¼æ¤­åæ²çº¿å¯ç å­¦F(p)ä¸çæ¤­åæ²çº¿ï¼å¶ä¸­p = 1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538" y="3529125"/>
              <a:ext cx="3094062" cy="2900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330" name="Picture 18" descr="å¾4-4æ²çº¿ä¸ Gã2Gã4G çå ä½æä½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3420782"/>
            <a:ext cx="3118441" cy="312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9"/>
          <p:cNvSpPr/>
          <p:nvPr/>
        </p:nvSpPr>
        <p:spPr>
          <a:xfrm>
            <a:off x="0" y="3855399"/>
            <a:ext cx="9144000" cy="204311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K=1E99423A4ED27608A15A2616A2B0E9E52CED330AC530EDCC32C8FFC6A526AEDD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×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G</a:t>
            </a:r>
            <a:endParaRPr lang="en-US" altLang="zh-CN" sz="1400" dirty="0">
              <a:solidFill>
                <a:srgbClr val="0000FF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此时，公钥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K=(</a:t>
            </a:r>
            <a:r>
              <a:rPr lang="en-US" altLang="zh-CN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x,y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为一个点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其中</a:t>
            </a:r>
            <a:endParaRPr lang="en-US" altLang="zh-CN" sz="1400" dirty="0" smtClean="0">
              <a:solidFill>
                <a:srgbClr val="0000FF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= F028892BAD7ED57D2FB57BF33081D5CFCF6F9ED3D3D7F159C2E2FFF579DC341A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07CF33DA18BD734C600B96A72BBC4749D5141C90EC8AC328AE52DDFE2E505BDB</a:t>
            </a:r>
          </a:p>
        </p:txBody>
      </p:sp>
    </p:spTree>
    <p:extLst>
      <p:ext uri="{BB962C8B-B14F-4D97-AF65-F5344CB8AC3E}">
        <p14:creationId xmlns:p14="http://schemas.microsoft.com/office/powerpoint/2010/main" val="304211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538" y="47667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0" dirty="0">
                <a:solidFill>
                  <a:prstClr val="black"/>
                </a:solidFill>
                <a:ea typeface="黑体" pitchFamily="49" charset="-122"/>
              </a:rPr>
              <a:t>比特</a:t>
            </a:r>
            <a:r>
              <a:rPr lang="zh-CN" altLang="en-US" sz="2800" kern="0" dirty="0" smtClean="0">
                <a:solidFill>
                  <a:prstClr val="black"/>
                </a:solidFill>
                <a:ea typeface="黑体" pitchFamily="49" charset="-122"/>
              </a:rPr>
              <a:t>币地址</a:t>
            </a:r>
            <a:endParaRPr lang="zh-CN" altLang="en-US" sz="2800" kern="0" dirty="0">
              <a:solidFill>
                <a:prstClr val="black"/>
              </a:solidFill>
              <a:ea typeface="黑体" pitchFamily="49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13239" y="1215026"/>
            <a:ext cx="8859336" cy="101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>
                <a:solidFill>
                  <a:schemeClr val="tx1"/>
                </a:solidFill>
                <a:latin typeface="+mj-lt"/>
                <a:ea typeface="宋体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j-lt"/>
                <a:ea typeface="宋体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比特币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地址由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公钥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经过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SHA256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RIPEMD160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计算得到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，解决公钥长、隐私保护等问题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A=RIPEMD160(SHA256(K)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其中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是公钥，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是生成的比特币地址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0" y="3855399"/>
            <a:ext cx="9144000" cy="56185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比特币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地址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公钥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不同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，比特币地址是由公钥经过单向哈希函数生成的。</a:t>
            </a:r>
            <a:endParaRPr lang="en-US" altLang="zh-CN" dirty="0" smtClean="0">
              <a:solidFill>
                <a:srgbClr val="0000FF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68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538" y="476672"/>
            <a:ext cx="19543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0" dirty="0">
                <a:solidFill>
                  <a:prstClr val="black"/>
                </a:solidFill>
                <a:ea typeface="黑体" pitchFamily="49" charset="-122"/>
              </a:rPr>
              <a:t>Base58</a:t>
            </a:r>
            <a:r>
              <a:rPr lang="zh-CN" altLang="en-US" sz="2800" kern="0" dirty="0">
                <a:solidFill>
                  <a:prstClr val="black"/>
                </a:solidFill>
                <a:ea typeface="黑体" pitchFamily="49" charset="-122"/>
              </a:rPr>
              <a:t>编码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13239" y="1215025"/>
            <a:ext cx="8538931" cy="425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>
                <a:solidFill>
                  <a:schemeClr val="tx1"/>
                </a:solidFill>
                <a:latin typeface="+mj-lt"/>
                <a:ea typeface="宋体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j-lt"/>
                <a:ea typeface="宋体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j-lt"/>
                <a:ea typeface="宋体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Base58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一种基于文本的二进制编码格式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实现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数据压缩、保持易读性，还具有错误诊断功能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Base58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编码是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Base64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编码格式的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子集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使用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大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小写字母（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A-Z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a-z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10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数字（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0-9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但舍弃了一些容易错读和在特定字体中容易混淆的字符，如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以及“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+”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和“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/”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Base58Check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是用于比特币中的一种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Base58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编码格式，增加了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错误校验码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来检查数据在转录中出现的错误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Base58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字母表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8604" y="464280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14852" y="5852614"/>
            <a:ext cx="8456110" cy="4626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123456789ABCDEFGHJKLMNPQRSTUVWXYZabcdefghijkmnopqrstuvwxyz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814244" y="1137042"/>
          <a:ext cx="5469149" cy="5172692"/>
        </p:xfrm>
        <a:graphic>
          <a:graphicData uri="http://schemas.openxmlformats.org/drawingml/2006/table">
            <a:tbl>
              <a:tblPr/>
              <a:tblGrid>
                <a:gridCol w="606464"/>
                <a:gridCol w="606464"/>
                <a:gridCol w="187199"/>
                <a:gridCol w="690515"/>
                <a:gridCol w="600398"/>
                <a:gridCol w="187199"/>
                <a:gridCol w="606547"/>
                <a:gridCol w="610573"/>
                <a:gridCol w="187199"/>
                <a:gridCol w="657427"/>
                <a:gridCol w="529164"/>
              </a:tblGrid>
              <a:tr h="2683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</a:rPr>
                        <a:t>Value</a:t>
                      </a:r>
                      <a:endParaRPr lang="en-US" sz="1600" dirty="0">
                        <a:effectLst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Char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rowSpan="17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60435" marR="60435" marT="30218" marB="30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effectLst/>
                        </a:rPr>
                        <a:t> </a:t>
                      </a:r>
                      <a:r>
                        <a:rPr lang="en-US" altLang="zh-CN" sz="1600" dirty="0" smtClean="0">
                          <a:effectLst/>
                        </a:rPr>
                        <a:t>Value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</a:rPr>
                        <a:t>C</a:t>
                      </a:r>
                      <a:r>
                        <a:rPr lang="en-US" altLang="zh-CN" sz="1600" dirty="0" smtClean="0">
                          <a:effectLst/>
                        </a:rPr>
                        <a:t>har</a:t>
                      </a:r>
                      <a:endParaRPr lang="en-US" sz="1600" dirty="0">
                        <a:effectLst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rowSpan="17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60435" marR="60435" marT="30218" marB="30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</a:rPr>
                        <a:t>V</a:t>
                      </a:r>
                      <a:r>
                        <a:rPr lang="en-US" altLang="zh-CN" sz="1600" dirty="0" smtClean="0">
                          <a:effectLst/>
                        </a:rPr>
                        <a:t>alue</a:t>
                      </a:r>
                      <a:endParaRPr lang="en-US" sz="1600" dirty="0">
                        <a:effectLst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effectLst/>
                        </a:rPr>
                        <a:t> </a:t>
                      </a:r>
                      <a:r>
                        <a:rPr lang="en-US" altLang="zh-CN" sz="1600" dirty="0" smtClean="0">
                          <a:effectLst/>
                        </a:rPr>
                        <a:t>Char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rowSpan="17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60435" marR="60435" marT="30218" marB="30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Value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Char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  <a:tr h="2683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16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H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32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Z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48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q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  <a:tr h="2683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2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17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J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33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a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49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r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  <a:tr h="2683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2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3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18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K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34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b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50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s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  <a:tr h="2683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3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4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19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L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35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c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51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t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  <a:tr h="2683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4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5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20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M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36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d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52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u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  <a:tr h="2683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5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6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21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N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37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e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53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v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  <a:tr h="2683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6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7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22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38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f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54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w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  <a:tr h="2683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7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8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23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Q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39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g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55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  <a:tr h="2683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8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9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24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R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40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h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56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y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  <a:tr h="2683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9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A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25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S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41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i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57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z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  <a:tr h="2683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10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B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26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T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42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j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  <a:tr h="2683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11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C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27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U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43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k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  <a:tr h="2683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12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D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28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V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44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m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  <a:tr h="2683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13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E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29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W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45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n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  <a:tr h="2683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14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F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30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X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46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o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  <a:tr h="2683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15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G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31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Y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47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effectLst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60435" marR="60435" marT="30218" marB="302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65325" y="181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8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538" y="476672"/>
            <a:ext cx="2828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0" dirty="0" smtClean="0">
                <a:solidFill>
                  <a:prstClr val="black"/>
                </a:solidFill>
                <a:ea typeface="黑体" pitchFamily="49" charset="-122"/>
              </a:rPr>
              <a:t>Base58Check</a:t>
            </a:r>
            <a:r>
              <a:rPr lang="zh-CN" altLang="en-US" sz="2800" kern="0" dirty="0" smtClean="0">
                <a:solidFill>
                  <a:prstClr val="black"/>
                </a:solidFill>
                <a:ea typeface="黑体" pitchFamily="49" charset="-122"/>
              </a:rPr>
              <a:t>编码</a:t>
            </a:r>
            <a:endParaRPr lang="zh-CN" altLang="en-US" sz="2800" kern="0" dirty="0">
              <a:solidFill>
                <a:prstClr val="black"/>
              </a:solidFill>
              <a:ea typeface="黑体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" y="5613560"/>
            <a:ext cx="9144000" cy="9023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字节检验和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get_front_four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(SHA-256(SHA-256(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版本前缀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))))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Base58Check=Base58(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版本前缀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+4</a:t>
            </a:r>
            <a:r>
              <a:rPr lang="zh-CN" altLang="en-US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字节检验和</a:t>
            </a:r>
            <a:r>
              <a:rPr lang="en-US" altLang="zh-CN" sz="1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1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80215"/>
            <a:ext cx="5794040" cy="443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3742308" y="1303084"/>
            <a:ext cx="19670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Base58Check</a:t>
            </a:r>
            <a:r>
              <a:rPr lang="zh-CN" altLang="en-US" dirty="0" smtClean="0"/>
              <a:t>编码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332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10511</TotalTime>
  <Words>3019</Words>
  <Application>Microsoft Office PowerPoint</Application>
  <PresentationFormat>全屏显示(4:3)</PresentationFormat>
  <Paragraphs>388</Paragraphs>
  <Slides>30</Slides>
  <Notes>11</Notes>
  <HiddenSlides>4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 Unicode MS</vt:lpstr>
      <vt:lpstr>Baskerville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Formula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密钥的格式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Gerrard</dc:creator>
  <cp:lastModifiedBy>Lenovo</cp:lastModifiedBy>
  <cp:revision>1421</cp:revision>
  <cp:lastPrinted>2018-12-25T10:09:03Z</cp:lastPrinted>
  <dcterms:created xsi:type="dcterms:W3CDTF">2018-11-07T14:37:21Z</dcterms:created>
  <dcterms:modified xsi:type="dcterms:W3CDTF">2025-03-02T09:54:53Z</dcterms:modified>
</cp:coreProperties>
</file>