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56" r:id="rId3"/>
    <p:sldId id="259" r:id="rId4"/>
    <p:sldId id="262" r:id="rId5"/>
    <p:sldId id="270" r:id="rId6"/>
    <p:sldId id="272" r:id="rId7"/>
    <p:sldId id="273" r:id="rId8"/>
    <p:sldId id="265" r:id="rId9"/>
    <p:sldId id="296" r:id="rId10"/>
    <p:sldId id="297" r:id="rId11"/>
    <p:sldId id="298" r:id="rId12"/>
    <p:sldId id="299" r:id="rId13"/>
    <p:sldId id="300" r:id="rId14"/>
    <p:sldId id="301" r:id="rId15"/>
    <p:sldId id="302" r:id="rId16"/>
    <p:sldId id="303" r:id="rId17"/>
    <p:sldId id="304" r:id="rId18"/>
    <p:sldId id="305" r:id="rId19"/>
    <p:sldId id="306" r:id="rId20"/>
    <p:sldId id="275" r:id="rId21"/>
    <p:sldId id="310" r:id="rId2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5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1853" autoAdjust="0"/>
  </p:normalViewPr>
  <p:slideViewPr>
    <p:cSldViewPr snapToGrid="0">
      <p:cViewPr varScale="1">
        <p:scale>
          <a:sx n="51" d="100"/>
          <a:sy n="51" d="100"/>
        </p:scale>
        <p:origin x="28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711B40D0-4207-49AE-9478-C13A472026E0}" type="datetimeFigureOut">
              <a:rPr lang="zh-CN" altLang="en-US" smtClean="0"/>
              <a:t>2025/3/2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9DE8468B-CCC8-43F3-96A6-1A97B1361249}" type="slidenum">
              <a:rPr lang="zh-CN" altLang="en-US" smtClean="0"/>
              <a:t>‹#›</a:t>
            </a:fld>
            <a:endParaRPr lang="zh-CN" altLang="en-US"/>
          </a:p>
        </p:txBody>
      </p:sp>
    </p:spTree>
    <p:extLst>
      <p:ext uri="{BB962C8B-B14F-4D97-AF65-F5344CB8AC3E}">
        <p14:creationId xmlns:p14="http://schemas.microsoft.com/office/powerpoint/2010/main" val="282449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公有链</a:t>
            </a:r>
            <a:r>
              <a:rPr lang="en-US" altLang="zh-CN" dirty="0" smtClean="0"/>
              <a:t>:</a:t>
            </a:r>
            <a:r>
              <a:rPr lang="zh-CN" altLang="en-US" dirty="0" smtClean="0"/>
              <a:t>非许可链（</a:t>
            </a:r>
            <a:r>
              <a:rPr lang="en-US" altLang="zh-CN" dirty="0" err="1" smtClean="0"/>
              <a:t>permissionless</a:t>
            </a:r>
            <a:r>
              <a:rPr lang="zh-CN" altLang="en-US" dirty="0" smtClean="0"/>
              <a:t>）</a:t>
            </a:r>
            <a:endParaRPr lang="en-US" altLang="zh-CN" dirty="0" smtClean="0"/>
          </a:p>
          <a:p>
            <a:r>
              <a:rPr lang="zh-CN" altLang="en-US" dirty="0" smtClean="0"/>
              <a:t>联盟链、私有链</a:t>
            </a:r>
            <a:r>
              <a:rPr lang="en-US" altLang="zh-CN" dirty="0" smtClean="0"/>
              <a:t>:</a:t>
            </a:r>
            <a:r>
              <a:rPr lang="zh-CN" altLang="en-US" dirty="0" smtClean="0"/>
              <a:t>许可链（</a:t>
            </a:r>
            <a:r>
              <a:rPr lang="en-US" altLang="zh-CN" dirty="0" smtClean="0"/>
              <a:t>permissioned</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9DE8468B-CCC8-43F3-96A6-1A97B1361249}" type="slidenum">
              <a:rPr lang="zh-CN" altLang="en-US" smtClean="0"/>
              <a:t>7</a:t>
            </a:fld>
            <a:endParaRPr lang="zh-CN" altLang="en-US"/>
          </a:p>
        </p:txBody>
      </p:sp>
    </p:spTree>
    <p:extLst>
      <p:ext uri="{BB962C8B-B14F-4D97-AF65-F5344CB8AC3E}">
        <p14:creationId xmlns:p14="http://schemas.microsoft.com/office/powerpoint/2010/main" val="15191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2025/3/2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2025/3/2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画板 1"/>
          <p:cNvPicPr>
            <a:picLocks noChangeAspect="1"/>
          </p:cNvPicPr>
          <p:nvPr/>
        </p:nvPicPr>
        <p:blipFill>
          <a:blip r:embed="rId2"/>
          <a:stretch>
            <a:fillRect/>
          </a:stretch>
        </p:blipFill>
        <p:spPr>
          <a:xfrm>
            <a:off x="0" y="0"/>
            <a:ext cx="12193905" cy="6858635"/>
          </a:xfrm>
          <a:prstGeom prst="rect">
            <a:avLst/>
          </a:prstGeom>
        </p:spPr>
      </p:pic>
      <p:grpSp>
        <p:nvGrpSpPr>
          <p:cNvPr id="14" name="组合 13"/>
          <p:cNvGrpSpPr/>
          <p:nvPr/>
        </p:nvGrpSpPr>
        <p:grpSpPr>
          <a:xfrm>
            <a:off x="3964305" y="1591945"/>
            <a:ext cx="4457700" cy="2470785"/>
            <a:chOff x="6089" y="3449"/>
            <a:chExt cx="7020" cy="3891"/>
          </a:xfrm>
        </p:grpSpPr>
        <p:sp>
          <p:nvSpPr>
            <p:cNvPr id="5" name="文本框 4"/>
            <p:cNvSpPr txBox="1"/>
            <p:nvPr/>
          </p:nvSpPr>
          <p:spPr>
            <a:xfrm>
              <a:off x="6979" y="3449"/>
              <a:ext cx="5239" cy="1425"/>
            </a:xfrm>
            <a:prstGeom prst="rect">
              <a:avLst/>
            </a:prstGeom>
            <a:noFill/>
          </p:spPr>
          <p:txBody>
            <a:bodyPr wrap="none" rtlCol="0">
              <a:spAutoFit/>
            </a:bodyPr>
            <a:lstStyle/>
            <a:p>
              <a:pPr algn="ctr">
                <a:lnSpc>
                  <a:spcPct val="110000"/>
                </a:lnSpc>
              </a:pPr>
              <a:r>
                <a:rPr lang="zh-CN" altLang="en-US" sz="4800" b="1" spc="100" smtClean="0">
                  <a:solidFill>
                    <a:srgbClr val="415FEB"/>
                  </a:solidFill>
                  <a:uFillTx/>
                  <a:latin typeface="微软雅黑" panose="020B0503020204020204" charset="-122"/>
                  <a:ea typeface="微软雅黑" panose="020B0503020204020204" charset="-122"/>
                  <a:cs typeface="微软雅黑" panose="020B0503020204020204" charset="-122"/>
                </a:rPr>
                <a:t>区块链分类</a:t>
              </a:r>
              <a:endParaRPr lang="zh-CN" sz="4800" b="1" spc="100" dirty="0">
                <a:solidFill>
                  <a:srgbClr val="415FEB"/>
                </a:solidFill>
                <a:uFillTx/>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6089" y="6560"/>
              <a:ext cx="7020" cy="780"/>
              <a:chOff x="6098" y="6560"/>
              <a:chExt cx="7020" cy="780"/>
            </a:xfrm>
          </p:grpSpPr>
          <p:sp>
            <p:nvSpPr>
              <p:cNvPr id="6" name="文本框 5"/>
              <p:cNvSpPr txBox="1"/>
              <p:nvPr/>
            </p:nvSpPr>
            <p:spPr>
              <a:xfrm>
                <a:off x="6734" y="6652"/>
                <a:ext cx="5748" cy="628"/>
              </a:xfrm>
              <a:prstGeom prst="rect">
                <a:avLst/>
              </a:prstGeom>
              <a:noFill/>
            </p:spPr>
            <p:txBody>
              <a:bodyPr wrap="none" rtlCol="0">
                <a:spAutoFit/>
              </a:bodyPr>
              <a:lstStyle/>
              <a:p>
                <a:r>
                  <a:rPr lang="zh-CN" altLang="en-US" sz="2000" spc="100" dirty="0">
                    <a:solidFill>
                      <a:srgbClr val="415FEB"/>
                    </a:solidFill>
                    <a:uFillTx/>
                    <a:latin typeface="微软雅黑" panose="020B0503020204020204" charset="-122"/>
                    <a:ea typeface="微软雅黑" panose="020B0503020204020204" charset="-122"/>
                  </a:rPr>
                  <a:t>让信任更简单，让数据有价值</a:t>
                </a:r>
              </a:p>
            </p:txBody>
          </p:sp>
          <p:sp>
            <p:nvSpPr>
              <p:cNvPr id="12" name="圆角矩形 11"/>
              <p:cNvSpPr/>
              <p:nvPr/>
            </p:nvSpPr>
            <p:spPr>
              <a:xfrm>
                <a:off x="6098" y="6560"/>
                <a:ext cx="7020" cy="780"/>
              </a:xfrm>
              <a:prstGeom prst="roundRect">
                <a:avLst>
                  <a:gd name="adj" fmla="val 50000"/>
                </a:avLst>
              </a:prstGeom>
              <a:noFill/>
              <a:ln>
                <a:solidFill>
                  <a:srgbClr val="415FE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
        <p:nvSpPr>
          <p:cNvPr id="4" name="文本框 3"/>
          <p:cNvSpPr txBox="1"/>
          <p:nvPr/>
        </p:nvSpPr>
        <p:spPr>
          <a:xfrm>
            <a:off x="4119880" y="4277360"/>
            <a:ext cx="4134485" cy="398780"/>
          </a:xfrm>
          <a:prstGeom prst="rect">
            <a:avLst/>
          </a:prstGeom>
          <a:noFill/>
        </p:spPr>
        <p:txBody>
          <a:bodyPr wrap="square" rtlCol="0">
            <a:spAutoFit/>
          </a:bodyPr>
          <a:lstStyle/>
          <a:p>
            <a:pPr algn="ctr"/>
            <a:r>
              <a:rPr lang="en-US" altLang="zh-CN" sz="2000" dirty="0" smtClean="0">
                <a:solidFill>
                  <a:srgbClr val="3B71F9"/>
                </a:solidFill>
                <a:latin typeface="黑体" panose="02010609060101010101" charset="-122"/>
                <a:ea typeface="黑体" panose="02010609060101010101" charset="-122"/>
              </a:rPr>
              <a:t> </a:t>
            </a:r>
            <a:endParaRPr lang="en-US" altLang="zh-CN" sz="2000" dirty="0">
              <a:solidFill>
                <a:srgbClr val="3B71F9"/>
              </a:solidFill>
              <a:latin typeface="黑体" panose="02010609060101010101" charset="-122"/>
              <a:ea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776" y="1071880"/>
            <a:ext cx="8370971" cy="551815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5"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b="1" dirty="0">
                <a:solidFill>
                  <a:schemeClr val="accent1">
                    <a:lumMod val="75000"/>
                  </a:schemeClr>
                </a:solidFill>
                <a:latin typeface="微软雅黑" panose="020B0503020204020204" charset="-122"/>
                <a:ea typeface="微软雅黑" panose="020B0503020204020204" charset="-122"/>
              </a:rPr>
              <a:t>数据层</a:t>
            </a:r>
            <a:r>
              <a:rPr lang="zh-CN" altLang="en-US" sz="2800" dirty="0">
                <a:solidFill>
                  <a:srgbClr val="002B41"/>
                </a:solidFill>
                <a:latin typeface="微软雅黑" panose="020B0503020204020204" charset="-122"/>
                <a:ea typeface="微软雅黑" panose="020B0503020204020204" charset="-122"/>
              </a:rPr>
              <a:t>      网络层      共识层      激励层      合约层      应用层</a:t>
            </a:r>
          </a:p>
        </p:txBody>
      </p:sp>
      <p:sp>
        <p:nvSpPr>
          <p:cNvPr id="7" name="文本框 6"/>
          <p:cNvSpPr txBox="1"/>
          <p:nvPr/>
        </p:nvSpPr>
        <p:spPr>
          <a:xfrm>
            <a:off x="1159298" y="2522942"/>
            <a:ext cx="5353306" cy="2926314"/>
          </a:xfrm>
          <a:prstGeom prst="rect">
            <a:avLst/>
          </a:prstGeom>
          <a:noFill/>
          <a:effectLst/>
        </p:spPr>
        <p:txBody>
          <a:bodyPr wrap="square" rtlCol="0">
            <a:spAutoFit/>
          </a:bodyPr>
          <a:lstStyle/>
          <a:p>
            <a:pPr algn="just">
              <a:lnSpc>
                <a:spcPct val="130000"/>
              </a:lnSpc>
            </a:pPr>
            <a:r>
              <a:rPr lang="zh-CN" altLang="en-US" sz="2000" dirty="0">
                <a:solidFill>
                  <a:srgbClr val="002B41"/>
                </a:solidFill>
                <a:latin typeface="微软雅黑" panose="020B0503020204020204" charset="-122"/>
                <a:ea typeface="微软雅黑" panose="020B0503020204020204" charset="-122"/>
              </a:rPr>
              <a:t>       </a:t>
            </a:r>
            <a:r>
              <a:rPr lang="zh-CN" altLang="en-US" sz="2400" dirty="0">
                <a:solidFill>
                  <a:srgbClr val="002B41"/>
                </a:solidFill>
                <a:latin typeface="微软雅黑" panose="020B0503020204020204" charset="-122"/>
                <a:ea typeface="微软雅黑" panose="020B0503020204020204" charset="-122"/>
              </a:rPr>
              <a:t>交易是区块链的原子数据结构。通常，交易由一组用户或类似智能合约的自主对象创建，完成代币从发送者到指定接收者的转移。为了保证交易记录的完整性，数据层中包含了</a:t>
            </a:r>
            <a:r>
              <a:rPr lang="zh-CN" altLang="en-US" sz="2400" b="1" dirty="0">
                <a:solidFill>
                  <a:schemeClr val="accent1">
                    <a:lumMod val="75000"/>
                  </a:schemeClr>
                </a:solidFill>
                <a:latin typeface="微软雅黑" panose="020B0503020204020204" charset="-122"/>
                <a:ea typeface="微软雅黑" panose="020B0503020204020204" charset="-122"/>
              </a:rPr>
              <a:t>哈希函数</a:t>
            </a:r>
            <a:r>
              <a:rPr lang="zh-CN" altLang="en-US" sz="2400" dirty="0">
                <a:solidFill>
                  <a:srgbClr val="002B41"/>
                </a:solidFill>
                <a:latin typeface="微软雅黑" panose="020B0503020204020204" charset="-122"/>
                <a:ea typeface="微软雅黑" panose="020B0503020204020204" charset="-122"/>
              </a:rPr>
              <a:t>和</a:t>
            </a:r>
            <a:r>
              <a:rPr lang="zh-CN" altLang="en-US" sz="2400" b="1" dirty="0">
                <a:solidFill>
                  <a:schemeClr val="accent1">
                    <a:lumMod val="75000"/>
                  </a:schemeClr>
                </a:solidFill>
                <a:latin typeface="微软雅黑" panose="020B0503020204020204" charset="-122"/>
                <a:ea typeface="微软雅黑" panose="020B0503020204020204" charset="-122"/>
              </a:rPr>
              <a:t>非对称加密</a:t>
            </a:r>
            <a:r>
              <a:rPr lang="zh-CN" altLang="en-US" sz="2400" dirty="0">
                <a:solidFill>
                  <a:srgbClr val="002B41"/>
                </a:solidFill>
                <a:latin typeface="微软雅黑" panose="020B0503020204020204" charset="-122"/>
                <a:ea typeface="微软雅黑" panose="020B0503020204020204" charset="-122"/>
              </a:rPr>
              <a:t>的功能。</a:t>
            </a:r>
            <a:endParaRPr lang="en-US" altLang="zh-CN" sz="2400" dirty="0">
              <a:solidFill>
                <a:srgbClr val="002B41"/>
              </a:solidFill>
              <a:latin typeface="微软雅黑" panose="020B0503020204020204" charset="-122"/>
              <a:ea typeface="微软雅黑" panose="020B0503020204020204" charset="-122"/>
            </a:endParaRPr>
          </a:p>
        </p:txBody>
      </p:sp>
      <p:sp>
        <p:nvSpPr>
          <p:cNvPr id="9" name="文本框 8"/>
          <p:cNvSpPr txBox="1"/>
          <p:nvPr/>
        </p:nvSpPr>
        <p:spPr>
          <a:xfrm>
            <a:off x="7734475" y="5071241"/>
            <a:ext cx="2898713" cy="525657"/>
          </a:xfrm>
          <a:prstGeom prst="rect">
            <a:avLst/>
          </a:prstGeom>
          <a:noFill/>
          <a:effectLst/>
        </p:spPr>
        <p:txBody>
          <a:bodyPr wrap="square" rtlCol="0">
            <a:spAutoFit/>
          </a:bodyPr>
          <a:lstStyle/>
          <a:p>
            <a:pPr algn="ctr">
              <a:lnSpc>
                <a:spcPct val="130000"/>
              </a:lnSpc>
            </a:pPr>
            <a:r>
              <a:rPr lang="zh-CN" altLang="en-US" sz="2400" dirty="0">
                <a:solidFill>
                  <a:srgbClr val="002B41"/>
                </a:solidFill>
                <a:latin typeface="微软雅黑" panose="020B0503020204020204" charset="-122"/>
                <a:ea typeface="微软雅黑" panose="020B0503020204020204" charset="-122"/>
              </a:rPr>
              <a:t>交易数据</a:t>
            </a:r>
            <a:endParaRPr lang="en-US" altLang="zh-CN" sz="2400" dirty="0">
              <a:solidFill>
                <a:srgbClr val="002B4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1019" y="2706988"/>
            <a:ext cx="5104978" cy="2364253"/>
          </a:xfrm>
          <a:prstGeom prst="rect">
            <a:avLst/>
          </a:prstGeom>
        </p:spPr>
      </p:pic>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6985"/>
            <a:ext cx="12192000" cy="6857365"/>
          </a:xfrm>
          <a:prstGeom prst="rect">
            <a:avLst/>
          </a:prstGeom>
        </p:spPr>
      </p:pic>
      <p:sp>
        <p:nvSpPr>
          <p:cNvPr id="5"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b="1" dirty="0">
                <a:solidFill>
                  <a:schemeClr val="accent1">
                    <a:lumMod val="75000"/>
                  </a:schemeClr>
                </a:solidFill>
                <a:latin typeface="微软雅黑" panose="020B0503020204020204" charset="-122"/>
                <a:ea typeface="微软雅黑" panose="020B0503020204020204" charset="-122"/>
              </a:rPr>
              <a:t>数据层</a:t>
            </a:r>
            <a:r>
              <a:rPr lang="zh-CN" altLang="en-US" sz="2800" dirty="0">
                <a:solidFill>
                  <a:srgbClr val="002B41"/>
                </a:solidFill>
                <a:latin typeface="微软雅黑" panose="020B0503020204020204" charset="-122"/>
                <a:ea typeface="微软雅黑" panose="020B0503020204020204" charset="-122"/>
              </a:rPr>
              <a:t>      网络层      共识层      激励层      合约层      应用层</a:t>
            </a:r>
          </a:p>
        </p:txBody>
      </p:sp>
      <p:sp>
        <p:nvSpPr>
          <p:cNvPr id="7" name="文本框 6"/>
          <p:cNvSpPr txBox="1"/>
          <p:nvPr/>
        </p:nvSpPr>
        <p:spPr>
          <a:xfrm>
            <a:off x="1127705" y="2756938"/>
            <a:ext cx="4788039" cy="2009775"/>
          </a:xfrm>
          <a:prstGeom prst="rect">
            <a:avLst/>
          </a:prstGeom>
          <a:noFill/>
          <a:effectLst/>
        </p:spPr>
        <p:txBody>
          <a:bodyPr wrap="square" rtlCol="0">
            <a:spAutoFit/>
          </a:bodyPr>
          <a:lstStyle/>
          <a:p>
            <a:pPr algn="just">
              <a:lnSpc>
                <a:spcPct val="130000"/>
              </a:lnSpc>
            </a:pPr>
            <a:r>
              <a:rPr lang="zh-CN" altLang="en-US" sz="2000" dirty="0">
                <a:solidFill>
                  <a:srgbClr val="002B41"/>
                </a:solidFill>
                <a:latin typeface="微软雅黑" panose="020B0503020204020204" charset="-122"/>
                <a:ea typeface="微软雅黑" panose="020B0503020204020204" charset="-122"/>
              </a:rPr>
              <a:t>       </a:t>
            </a:r>
            <a:r>
              <a:rPr lang="zh-CN" altLang="en-US" sz="2400" b="1" dirty="0">
                <a:solidFill>
                  <a:schemeClr val="accent1">
                    <a:lumMod val="75000"/>
                  </a:schemeClr>
                </a:solidFill>
                <a:latin typeface="微软雅黑" panose="020B0503020204020204" charset="-122"/>
                <a:ea typeface="微软雅黑" panose="020B0503020204020204" charset="-122"/>
              </a:rPr>
              <a:t>非对称加密</a:t>
            </a:r>
            <a:r>
              <a:rPr lang="zh-CN" altLang="en-US" sz="2400" dirty="0">
                <a:latin typeface="微软雅黑" panose="020B0503020204020204" charset="-122"/>
                <a:ea typeface="微软雅黑" panose="020B0503020204020204" charset="-122"/>
              </a:rPr>
              <a:t>中加解密时采用的密钥不相同，这样的密钥称为公私钥。区块链网络中的每个节点都会生成一对</a:t>
            </a:r>
            <a:r>
              <a:rPr lang="zh-CN" altLang="en-US" sz="2400" b="1" dirty="0">
                <a:solidFill>
                  <a:schemeClr val="accent1">
                    <a:lumMod val="75000"/>
                  </a:schemeClr>
                </a:solidFill>
                <a:latin typeface="微软雅黑" panose="020B0503020204020204" charset="-122"/>
                <a:ea typeface="微软雅黑" panose="020B0503020204020204" charset="-122"/>
              </a:rPr>
              <a:t>公钥和私钥</a:t>
            </a:r>
            <a:r>
              <a:rPr lang="zh-CN" altLang="en-US" sz="2400" dirty="0">
                <a:latin typeface="微软雅黑" panose="020B0503020204020204" charset="-122"/>
                <a:ea typeface="微软雅黑" panose="020B0503020204020204" charset="-122"/>
              </a:rPr>
              <a:t>。</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4210" y="2858479"/>
            <a:ext cx="4788039" cy="1762968"/>
          </a:xfrm>
          <a:prstGeom prst="rect">
            <a:avLst/>
          </a:prstGeom>
        </p:spPr>
      </p:pic>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5"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b="1" dirty="0">
                <a:solidFill>
                  <a:schemeClr val="accent1">
                    <a:lumMod val="75000"/>
                  </a:schemeClr>
                </a:solidFill>
                <a:latin typeface="微软雅黑" panose="020B0503020204020204" charset="-122"/>
                <a:ea typeface="微软雅黑" panose="020B0503020204020204" charset="-122"/>
              </a:rPr>
              <a:t>数据层</a:t>
            </a:r>
            <a:r>
              <a:rPr lang="zh-CN" altLang="en-US" sz="2800" dirty="0">
                <a:solidFill>
                  <a:srgbClr val="002B41"/>
                </a:solidFill>
                <a:latin typeface="微软雅黑" panose="020B0503020204020204" charset="-122"/>
                <a:ea typeface="微软雅黑" panose="020B0503020204020204" charset="-122"/>
              </a:rPr>
              <a:t>      网络层      共识层      激励层      合约层      应用层</a:t>
            </a:r>
          </a:p>
        </p:txBody>
      </p:sp>
      <p:sp>
        <p:nvSpPr>
          <p:cNvPr id="7" name="文本框 6"/>
          <p:cNvSpPr txBox="1"/>
          <p:nvPr/>
        </p:nvSpPr>
        <p:spPr>
          <a:xfrm>
            <a:off x="1127704" y="2568581"/>
            <a:ext cx="5633313" cy="3406445"/>
          </a:xfrm>
          <a:prstGeom prst="rect">
            <a:avLst/>
          </a:prstGeom>
          <a:noFill/>
          <a:effectLst/>
        </p:spPr>
        <p:txBody>
          <a:bodyPr wrap="square" rtlCol="0">
            <a:spAutoFit/>
          </a:bodyPr>
          <a:lstStyle/>
          <a:p>
            <a:pPr algn="just">
              <a:lnSpc>
                <a:spcPct val="130000"/>
              </a:lnSpc>
            </a:pPr>
            <a:r>
              <a:rPr lang="zh-CN" altLang="en-US" sz="2400" dirty="0">
                <a:solidFill>
                  <a:srgbClr val="002B41"/>
                </a:solidFill>
                <a:latin typeface="微软雅黑" panose="020B0503020204020204" charset="-122"/>
                <a:ea typeface="微软雅黑" panose="020B0503020204020204" charset="-122"/>
              </a:rPr>
              <a:t>       区块中的</a:t>
            </a:r>
            <a:r>
              <a:rPr lang="zh-CN" altLang="en-US" sz="2400" b="1" dirty="0">
                <a:solidFill>
                  <a:schemeClr val="accent1">
                    <a:lumMod val="75000"/>
                  </a:schemeClr>
                </a:solidFill>
                <a:latin typeface="微软雅黑" panose="020B0503020204020204" charset="-122"/>
                <a:ea typeface="微软雅黑" panose="020B0503020204020204" charset="-122"/>
              </a:rPr>
              <a:t>哈希指针</a:t>
            </a:r>
            <a:r>
              <a:rPr lang="zh-CN" altLang="en-US" sz="2400" dirty="0">
                <a:solidFill>
                  <a:srgbClr val="002B41"/>
                </a:solidFill>
                <a:latin typeface="微软雅黑" panose="020B0503020204020204" charset="-122"/>
                <a:ea typeface="微软雅黑" panose="020B0503020204020204" charset="-122"/>
              </a:rPr>
              <a:t>字段，又被称作父哈希。将上一区块的哈希码存储为当前区块的指针，区块通过哈希指针实现</a:t>
            </a:r>
            <a:r>
              <a:rPr lang="zh-CN" altLang="en-US" sz="2400" b="1" dirty="0">
                <a:solidFill>
                  <a:schemeClr val="accent1">
                    <a:lumMod val="75000"/>
                  </a:schemeClr>
                </a:solidFill>
                <a:latin typeface="微软雅黑" panose="020B0503020204020204" charset="-122"/>
                <a:ea typeface="微软雅黑" panose="020B0503020204020204" charset="-122"/>
              </a:rPr>
              <a:t>链状结构</a:t>
            </a:r>
            <a:r>
              <a:rPr lang="zh-CN" altLang="en-US" sz="2400" dirty="0">
                <a:solidFill>
                  <a:srgbClr val="002B41"/>
                </a:solidFill>
                <a:latin typeface="微软雅黑" panose="020B0503020204020204" charset="-122"/>
                <a:ea typeface="微软雅黑" panose="020B0503020204020204" charset="-122"/>
              </a:rPr>
              <a:t>。哈希指针不仅可以指向数据存储位置，还可以明晰某个时间戳下该数据的哈希值。一旦数据被篡改，哈希指针能即时反映出来。</a:t>
            </a:r>
            <a:endParaRPr lang="en-US" altLang="zh-CN" sz="2400" dirty="0">
              <a:solidFill>
                <a:srgbClr val="002B41"/>
              </a:solidFill>
              <a:latin typeface="微软雅黑" panose="020B0503020204020204" charset="-122"/>
              <a:ea typeface="微软雅黑" panose="020B0503020204020204" charset="-122"/>
            </a:endParaRPr>
          </a:p>
        </p:txBody>
      </p:sp>
      <p:sp>
        <p:nvSpPr>
          <p:cNvPr id="9" name="文本框 8"/>
          <p:cNvSpPr txBox="1"/>
          <p:nvPr/>
        </p:nvSpPr>
        <p:spPr>
          <a:xfrm>
            <a:off x="8199696" y="5619627"/>
            <a:ext cx="2741020" cy="525657"/>
          </a:xfrm>
          <a:prstGeom prst="rect">
            <a:avLst/>
          </a:prstGeom>
          <a:noFill/>
          <a:effectLst/>
        </p:spPr>
        <p:txBody>
          <a:bodyPr wrap="square" rtlCol="0">
            <a:spAutoFit/>
          </a:bodyPr>
          <a:lstStyle/>
          <a:p>
            <a:pPr algn="ctr">
              <a:lnSpc>
                <a:spcPct val="130000"/>
              </a:lnSpc>
            </a:pPr>
            <a:r>
              <a:rPr lang="zh-CN" altLang="en-US" sz="2400" dirty="0">
                <a:solidFill>
                  <a:srgbClr val="002B41"/>
                </a:solidFill>
                <a:latin typeface="微软雅黑" panose="020B0503020204020204" charset="-122"/>
                <a:ea typeface="微软雅黑" panose="020B0503020204020204" charset="-122"/>
              </a:rPr>
              <a:t>区块数据结构</a:t>
            </a:r>
            <a:endParaRPr lang="en-US" altLang="zh-CN" sz="2400" dirty="0">
              <a:solidFill>
                <a:srgbClr val="002B4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3"/>
          <a:stretch>
            <a:fillRect/>
          </a:stretch>
        </p:blipFill>
        <p:spPr>
          <a:xfrm>
            <a:off x="6879848" y="2568581"/>
            <a:ext cx="4060868" cy="2985997"/>
          </a:xfrm>
          <a:prstGeom prst="rect">
            <a:avLst/>
          </a:prstGeom>
        </p:spPr>
      </p:pic>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11"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a:t>
            </a:r>
            <a:r>
              <a:rPr lang="zh-CN" altLang="en-US" sz="2800" b="1" dirty="0">
                <a:solidFill>
                  <a:schemeClr val="accent1">
                    <a:lumMod val="75000"/>
                  </a:schemeClr>
                </a:solidFill>
                <a:latin typeface="微软雅黑" panose="020B0503020204020204" charset="-122"/>
                <a:ea typeface="微软雅黑" panose="020B0503020204020204" charset="-122"/>
              </a:rPr>
              <a:t>网络层</a:t>
            </a:r>
            <a:r>
              <a:rPr lang="zh-CN" altLang="en-US" sz="2800" dirty="0">
                <a:solidFill>
                  <a:srgbClr val="002B41"/>
                </a:solidFill>
                <a:latin typeface="微软雅黑" panose="020B0503020204020204" charset="-122"/>
                <a:ea typeface="微软雅黑" panose="020B0503020204020204" charset="-122"/>
              </a:rPr>
              <a:t>      共识层      激励层      合约层      应用层</a:t>
            </a:r>
          </a:p>
        </p:txBody>
      </p:sp>
      <p:sp>
        <p:nvSpPr>
          <p:cNvPr id="12" name="文本框 11"/>
          <p:cNvSpPr txBox="1"/>
          <p:nvPr/>
        </p:nvSpPr>
        <p:spPr>
          <a:xfrm>
            <a:off x="1127705" y="2210580"/>
            <a:ext cx="6070642" cy="3886577"/>
          </a:xfrm>
          <a:prstGeom prst="rect">
            <a:avLst/>
          </a:prstGeom>
          <a:noFill/>
          <a:effectLst/>
        </p:spPr>
        <p:txBody>
          <a:bodyPr wrap="square" rtlCol="0">
            <a:spAutoFit/>
          </a:bodyPr>
          <a:lstStyle/>
          <a:p>
            <a:pPr algn="just">
              <a:lnSpc>
                <a:spcPct val="130000"/>
              </a:lnSpc>
            </a:pPr>
            <a:r>
              <a:rPr lang="zh-CN" altLang="en-US" sz="2400" dirty="0">
                <a:solidFill>
                  <a:srgbClr val="002B41"/>
                </a:solidFill>
                <a:latin typeface="微软雅黑" panose="020B0503020204020204" charset="-122"/>
                <a:ea typeface="微软雅黑" panose="020B0503020204020204" charset="-122"/>
              </a:rPr>
              <a:t>       网络层涉及区块链网络中的分布式点对点网络和网络节点连接与网络运转所需要</a:t>
            </a:r>
            <a:r>
              <a:rPr lang="zh-CN" altLang="en-US" sz="2400" b="1" dirty="0">
                <a:solidFill>
                  <a:schemeClr val="accent1">
                    <a:lumMod val="75000"/>
                  </a:schemeClr>
                </a:solidFill>
                <a:latin typeface="微软雅黑" panose="020B0503020204020204" charset="-122"/>
                <a:ea typeface="微软雅黑" panose="020B0503020204020204" charset="-122"/>
              </a:rPr>
              <a:t>传播</a:t>
            </a:r>
            <a:r>
              <a:rPr lang="zh-CN" altLang="en-US" sz="2400" dirty="0">
                <a:solidFill>
                  <a:srgbClr val="002B41"/>
                </a:solidFill>
                <a:latin typeface="微软雅黑" panose="020B0503020204020204" charset="-122"/>
                <a:ea typeface="微软雅黑" panose="020B0503020204020204" charset="-122"/>
              </a:rPr>
              <a:t>和</a:t>
            </a:r>
            <a:r>
              <a:rPr lang="zh-CN" altLang="en-US" sz="2400" b="1" dirty="0">
                <a:solidFill>
                  <a:schemeClr val="accent1">
                    <a:lumMod val="75000"/>
                  </a:schemeClr>
                </a:solidFill>
                <a:latin typeface="微软雅黑" panose="020B0503020204020204" charset="-122"/>
                <a:ea typeface="微软雅黑" panose="020B0503020204020204" charset="-122"/>
              </a:rPr>
              <a:t>验证机制</a:t>
            </a:r>
            <a:r>
              <a:rPr lang="zh-CN" altLang="en-US" sz="2400" dirty="0">
                <a:solidFill>
                  <a:srgbClr val="002B41"/>
                </a:solidFill>
                <a:latin typeface="微软雅黑" panose="020B0503020204020204" charset="-122"/>
                <a:ea typeface="微软雅黑" panose="020B0503020204020204" charset="-122"/>
              </a:rPr>
              <a:t>。</a:t>
            </a:r>
            <a:endParaRPr lang="en-US" altLang="zh-CN" sz="2400" dirty="0">
              <a:solidFill>
                <a:srgbClr val="002B41"/>
              </a:solidFill>
              <a:latin typeface="微软雅黑" panose="020B0503020204020204" charset="-122"/>
              <a:ea typeface="微软雅黑" panose="020B0503020204020204" charset="-122"/>
            </a:endParaRPr>
          </a:p>
          <a:p>
            <a:pPr algn="just">
              <a:lnSpc>
                <a:spcPct val="130000"/>
              </a:lnSpc>
            </a:pPr>
            <a:r>
              <a:rPr lang="zh-CN" altLang="en-US" sz="2400" dirty="0">
                <a:solidFill>
                  <a:srgbClr val="002B41"/>
                </a:solidFill>
                <a:latin typeface="微软雅黑" panose="020B0503020204020204" charset="-122"/>
                <a:ea typeface="微软雅黑" panose="020B0503020204020204" charset="-122"/>
              </a:rPr>
              <a:t>       区块链网络的</a:t>
            </a:r>
            <a:r>
              <a:rPr lang="en-US" altLang="zh-CN" sz="2400" dirty="0">
                <a:solidFill>
                  <a:srgbClr val="002B41"/>
                </a:solidFill>
                <a:latin typeface="微软雅黑" panose="020B0503020204020204" charset="-122"/>
                <a:ea typeface="微软雅黑" panose="020B0503020204020204" charset="-122"/>
              </a:rPr>
              <a:t>P2P</a:t>
            </a:r>
            <a:r>
              <a:rPr lang="zh-CN" altLang="en-US" sz="2400" dirty="0">
                <a:solidFill>
                  <a:srgbClr val="002B41"/>
                </a:solidFill>
                <a:latin typeface="微软雅黑" panose="020B0503020204020204" charset="-122"/>
                <a:ea typeface="微软雅黑" panose="020B0503020204020204" charset="-122"/>
              </a:rPr>
              <a:t>链路建立在通过握手通信过程建立持久</a:t>
            </a:r>
            <a:r>
              <a:rPr lang="en-US" altLang="zh-CN" sz="2400" dirty="0">
                <a:solidFill>
                  <a:srgbClr val="002B41"/>
                </a:solidFill>
                <a:latin typeface="微软雅黑" panose="020B0503020204020204" charset="-122"/>
                <a:ea typeface="微软雅黑" panose="020B0503020204020204" charset="-122"/>
              </a:rPr>
              <a:t>TCP</a:t>
            </a:r>
            <a:r>
              <a:rPr lang="zh-CN" altLang="en-US" sz="2400" dirty="0">
                <a:solidFill>
                  <a:srgbClr val="002B41"/>
                </a:solidFill>
                <a:latin typeface="微软雅黑" panose="020B0503020204020204" charset="-122"/>
                <a:ea typeface="微软雅黑" panose="020B0503020204020204" charset="-122"/>
              </a:rPr>
              <a:t>连接的基础上，节点间通过握手协议交换存储区块状态和使用协议、软件版本等信息，实现区块链更新信息的有效传播和本地同步。</a:t>
            </a:r>
            <a:endParaRPr lang="en-US" altLang="zh-CN" sz="2400" dirty="0">
              <a:solidFill>
                <a:srgbClr val="002B41"/>
              </a:solidFill>
              <a:latin typeface="微软雅黑" panose="020B0503020204020204" charset="-122"/>
              <a:ea typeface="微软雅黑" panose="020B0503020204020204"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003" y="2765263"/>
            <a:ext cx="3232763" cy="2235481"/>
          </a:xfrm>
          <a:prstGeom prst="rect">
            <a:avLst/>
          </a:prstGeom>
        </p:spPr>
      </p:pic>
      <p:sp>
        <p:nvSpPr>
          <p:cNvPr id="14" name="文本框 13"/>
          <p:cNvSpPr txBox="1"/>
          <p:nvPr/>
        </p:nvSpPr>
        <p:spPr>
          <a:xfrm>
            <a:off x="7812350" y="5021564"/>
            <a:ext cx="2898713" cy="525657"/>
          </a:xfrm>
          <a:prstGeom prst="rect">
            <a:avLst/>
          </a:prstGeom>
          <a:noFill/>
          <a:effectLst/>
        </p:spPr>
        <p:txBody>
          <a:bodyPr wrap="square" rtlCol="0">
            <a:spAutoFit/>
          </a:bodyPr>
          <a:lstStyle/>
          <a:p>
            <a:pPr algn="ctr">
              <a:lnSpc>
                <a:spcPct val="130000"/>
              </a:lnSpc>
            </a:pPr>
            <a:r>
              <a:rPr lang="en-US" altLang="zh-CN" sz="2400" dirty="0">
                <a:solidFill>
                  <a:srgbClr val="002B41"/>
                </a:solidFill>
                <a:latin typeface="微软雅黑" panose="020B0503020204020204" charset="-122"/>
                <a:ea typeface="微软雅黑" panose="020B0503020204020204" charset="-122"/>
              </a:rPr>
              <a:t>P2P</a:t>
            </a:r>
            <a:r>
              <a:rPr lang="zh-CN" altLang="en-US" sz="2400" dirty="0">
                <a:solidFill>
                  <a:srgbClr val="002B41"/>
                </a:solidFill>
                <a:latin typeface="微软雅黑" panose="020B0503020204020204" charset="-122"/>
                <a:ea typeface="微软雅黑" panose="020B0503020204020204" charset="-122"/>
              </a:rPr>
              <a:t>网络</a:t>
            </a:r>
            <a:endParaRPr lang="en-US" altLang="zh-CN" sz="2400" dirty="0">
              <a:solidFill>
                <a:srgbClr val="002B41"/>
              </a:solidFill>
              <a:latin typeface="微软雅黑" panose="020B0503020204020204" charset="-122"/>
              <a:ea typeface="微软雅黑" panose="020B0503020204020204" charset="-122"/>
            </a:endParaRPr>
          </a:p>
        </p:txBody>
      </p:sp>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9"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a:t>
            </a:r>
            <a:r>
              <a:rPr lang="zh-CN" altLang="en-US" sz="2800" b="1" dirty="0">
                <a:solidFill>
                  <a:schemeClr val="accent1">
                    <a:lumMod val="75000"/>
                  </a:schemeClr>
                </a:solidFill>
                <a:latin typeface="微软雅黑" panose="020B0503020204020204" charset="-122"/>
                <a:ea typeface="微软雅黑" panose="020B0503020204020204" charset="-122"/>
              </a:rPr>
              <a:t>共识层</a:t>
            </a:r>
            <a:r>
              <a:rPr lang="zh-CN" altLang="en-US" sz="2800" dirty="0">
                <a:solidFill>
                  <a:srgbClr val="002B41"/>
                </a:solidFill>
                <a:latin typeface="微软雅黑" panose="020B0503020204020204" charset="-122"/>
                <a:ea typeface="微软雅黑" panose="020B0503020204020204" charset="-122"/>
              </a:rPr>
              <a:t>      激励层      合约层      应用层</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16866"/>
          <a:stretch>
            <a:fillRect/>
          </a:stretch>
        </p:blipFill>
        <p:spPr>
          <a:xfrm>
            <a:off x="6516210" y="2511027"/>
            <a:ext cx="4243231" cy="2892318"/>
          </a:xfrm>
          <a:prstGeom prst="rect">
            <a:avLst/>
          </a:prstGeom>
        </p:spPr>
      </p:pic>
      <p:sp>
        <p:nvSpPr>
          <p:cNvPr id="15" name="文本框 14"/>
          <p:cNvSpPr txBox="1"/>
          <p:nvPr/>
        </p:nvSpPr>
        <p:spPr>
          <a:xfrm>
            <a:off x="1127705" y="2367259"/>
            <a:ext cx="5477281" cy="3406445"/>
          </a:xfrm>
          <a:prstGeom prst="rect">
            <a:avLst/>
          </a:prstGeom>
          <a:noFill/>
          <a:effectLst/>
        </p:spPr>
        <p:txBody>
          <a:bodyPr wrap="square" rtlCol="0">
            <a:spAutoFit/>
          </a:bodyPr>
          <a:lstStyle/>
          <a:p>
            <a:pPr algn="just">
              <a:lnSpc>
                <a:spcPct val="130000"/>
              </a:lnSpc>
            </a:pPr>
            <a:r>
              <a:rPr lang="zh-CN" altLang="en-US" sz="2400" dirty="0">
                <a:solidFill>
                  <a:srgbClr val="002B41"/>
                </a:solidFill>
                <a:latin typeface="微软雅黑" panose="020B0503020204020204" charset="-122"/>
                <a:ea typeface="微软雅黑" panose="020B0503020204020204" charset="-122"/>
              </a:rPr>
              <a:t>       共识层主要封装网络节点的各类</a:t>
            </a:r>
            <a:r>
              <a:rPr lang="zh-CN" altLang="en-US" sz="2400" b="1" dirty="0">
                <a:solidFill>
                  <a:schemeClr val="accent1">
                    <a:lumMod val="75000"/>
                  </a:schemeClr>
                </a:solidFill>
                <a:latin typeface="微软雅黑" panose="020B0503020204020204" charset="-122"/>
                <a:ea typeface="微软雅黑" panose="020B0503020204020204" charset="-122"/>
              </a:rPr>
              <a:t>共识算法</a:t>
            </a:r>
            <a:r>
              <a:rPr lang="zh-CN" altLang="en-US" sz="2400" dirty="0">
                <a:solidFill>
                  <a:srgbClr val="002B41"/>
                </a:solidFill>
                <a:latin typeface="微软雅黑" panose="020B0503020204020204" charset="-122"/>
                <a:ea typeface="微软雅黑" panose="020B0503020204020204" charset="-122"/>
              </a:rPr>
              <a:t>，各节点之间通过共识算法对数据的真实和准确达成一致意见。</a:t>
            </a:r>
            <a:endParaRPr lang="en-US" altLang="zh-CN" sz="2400" dirty="0">
              <a:solidFill>
                <a:srgbClr val="002B41"/>
              </a:solidFill>
              <a:latin typeface="微软雅黑" panose="020B0503020204020204" charset="-122"/>
              <a:ea typeface="微软雅黑" panose="020B0503020204020204" charset="-122"/>
            </a:endParaRPr>
          </a:p>
          <a:p>
            <a:pPr algn="just">
              <a:lnSpc>
                <a:spcPct val="130000"/>
              </a:lnSpc>
            </a:pPr>
            <a:r>
              <a:rPr lang="zh-CN" altLang="en-US" sz="2400" dirty="0">
                <a:solidFill>
                  <a:srgbClr val="002B41"/>
                </a:solidFill>
                <a:latin typeface="微软雅黑" panose="020B0503020204020204" charset="-122"/>
                <a:ea typeface="微软雅黑" panose="020B0503020204020204" charset="-122"/>
              </a:rPr>
              <a:t>       共识层确保了每个节点都能够遵守“最长链原则”，在任何时间内，只有最长的链条可以被节点接纳为区块链的标准状态。</a:t>
            </a:r>
            <a:endParaRPr lang="en-US" altLang="zh-CN" sz="2400" dirty="0">
              <a:solidFill>
                <a:srgbClr val="002B41"/>
              </a:solidFill>
              <a:latin typeface="微软雅黑" panose="020B0503020204020204" charset="-122"/>
              <a:ea typeface="微软雅黑" panose="020B0503020204020204" charset="-122"/>
            </a:endParaRPr>
          </a:p>
        </p:txBody>
      </p:sp>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7"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a:t>
            </a:r>
            <a:r>
              <a:rPr lang="zh-CN" altLang="en-US" sz="2800" b="1" dirty="0">
                <a:solidFill>
                  <a:schemeClr val="accent1">
                    <a:lumMod val="75000"/>
                  </a:schemeClr>
                </a:solidFill>
                <a:latin typeface="微软雅黑" panose="020B0503020204020204" charset="-122"/>
                <a:ea typeface="微软雅黑" panose="020B0503020204020204" charset="-122"/>
              </a:rPr>
              <a:t>共识层</a:t>
            </a:r>
            <a:r>
              <a:rPr lang="zh-CN" altLang="en-US" sz="2800" dirty="0">
                <a:solidFill>
                  <a:srgbClr val="002B41"/>
                </a:solidFill>
                <a:latin typeface="微软雅黑" panose="020B0503020204020204" charset="-122"/>
                <a:ea typeface="微软雅黑" panose="020B0503020204020204" charset="-122"/>
              </a:rPr>
              <a:t>      激励层      合约层      应用层</a:t>
            </a:r>
          </a:p>
        </p:txBody>
      </p:sp>
      <p:sp>
        <p:nvSpPr>
          <p:cNvPr id="11" name="object 5"/>
          <p:cNvSpPr txBox="1"/>
          <p:nvPr/>
        </p:nvSpPr>
        <p:spPr>
          <a:xfrm>
            <a:off x="4920917" y="2515087"/>
            <a:ext cx="2409502" cy="325089"/>
          </a:xfrm>
          <a:prstGeom prst="rect">
            <a:avLst/>
          </a:prstGeom>
        </p:spPr>
        <p:txBody>
          <a:bodyPr vert="horz" wrap="square" lIns="0" tIns="17145"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5"/>
              </a:spcBef>
            </a:pPr>
            <a:r>
              <a:rPr lang="zh-CN" altLang="en-US" sz="2000" spc="35" dirty="0">
                <a:solidFill>
                  <a:srgbClr val="55719E"/>
                </a:solidFill>
                <a:latin typeface="微软雅黑" panose="020B0503020204020204" charset="-122"/>
                <a:ea typeface="微软雅黑" panose="020B0503020204020204" charset="-122"/>
                <a:cs typeface="Microsoft JhengHei UI Light" panose="020B0304030504040204" charset="-120"/>
              </a:rPr>
              <a:t>常见的几种共识机制</a:t>
            </a:r>
            <a:endParaRPr sz="2000" dirty="0">
              <a:latin typeface="微软雅黑" panose="020B0503020204020204" charset="-122"/>
              <a:ea typeface="微软雅黑" panose="020B0503020204020204" charset="-122"/>
              <a:cs typeface="Microsoft JhengHei UI Light" panose="020B0304030504040204" charset="-120"/>
            </a:endParaRPr>
          </a:p>
        </p:txBody>
      </p:sp>
      <p:sp>
        <p:nvSpPr>
          <p:cNvPr id="12" name="object 6"/>
          <p:cNvSpPr/>
          <p:nvPr/>
        </p:nvSpPr>
        <p:spPr>
          <a:xfrm>
            <a:off x="1944783" y="3152910"/>
            <a:ext cx="2110643" cy="426451"/>
          </a:xfrm>
          <a:custGeom>
            <a:avLst/>
            <a:gdLst/>
            <a:ahLst/>
            <a:cxnLst/>
            <a:rect l="l" t="t" r="r" b="b"/>
            <a:pathLst>
              <a:path w="3079115" h="892175">
                <a:moveTo>
                  <a:pt x="2903472" y="0"/>
                </a:moveTo>
                <a:lnTo>
                  <a:pt x="175810" y="0"/>
                </a:lnTo>
                <a:lnTo>
                  <a:pt x="141945" y="134"/>
                </a:lnTo>
                <a:lnTo>
                  <a:pt x="92730" y="3618"/>
                </a:lnTo>
                <a:lnTo>
                  <a:pt x="51369" y="18917"/>
                </a:lnTo>
                <a:lnTo>
                  <a:pt x="18918" y="51368"/>
                </a:lnTo>
                <a:lnTo>
                  <a:pt x="3617" y="92730"/>
                </a:lnTo>
                <a:lnTo>
                  <a:pt x="132" y="141944"/>
                </a:lnTo>
                <a:lnTo>
                  <a:pt x="0" y="175031"/>
                </a:lnTo>
                <a:lnTo>
                  <a:pt x="3" y="716559"/>
                </a:lnTo>
                <a:lnTo>
                  <a:pt x="1083" y="776590"/>
                </a:lnTo>
                <a:lnTo>
                  <a:pt x="8577" y="819285"/>
                </a:lnTo>
                <a:lnTo>
                  <a:pt x="33377" y="858212"/>
                </a:lnTo>
                <a:lnTo>
                  <a:pt x="72305" y="883012"/>
                </a:lnTo>
                <a:lnTo>
                  <a:pt x="115000" y="890518"/>
                </a:lnTo>
                <a:lnTo>
                  <a:pt x="175031" y="891590"/>
                </a:lnTo>
                <a:lnTo>
                  <a:pt x="2902693" y="891590"/>
                </a:lnTo>
                <a:lnTo>
                  <a:pt x="2963406" y="890518"/>
                </a:lnTo>
                <a:lnTo>
                  <a:pt x="3006198" y="883012"/>
                </a:lnTo>
                <a:lnTo>
                  <a:pt x="3045126" y="858212"/>
                </a:lnTo>
                <a:lnTo>
                  <a:pt x="3069926" y="819285"/>
                </a:lnTo>
                <a:lnTo>
                  <a:pt x="3077435" y="776493"/>
                </a:lnTo>
                <a:lnTo>
                  <a:pt x="3078504" y="716559"/>
                </a:lnTo>
                <a:lnTo>
                  <a:pt x="3078501" y="175031"/>
                </a:lnTo>
                <a:lnTo>
                  <a:pt x="3077420" y="115000"/>
                </a:lnTo>
                <a:lnTo>
                  <a:pt x="3069926" y="72305"/>
                </a:lnTo>
                <a:lnTo>
                  <a:pt x="3045126" y="33376"/>
                </a:lnTo>
                <a:lnTo>
                  <a:pt x="3006198" y="8576"/>
                </a:lnTo>
                <a:lnTo>
                  <a:pt x="2963504" y="1072"/>
                </a:lnTo>
                <a:lnTo>
                  <a:pt x="2903472"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13" name="object 7"/>
          <p:cNvSpPr txBox="1"/>
          <p:nvPr/>
        </p:nvSpPr>
        <p:spPr>
          <a:xfrm>
            <a:off x="2126802" y="3249611"/>
            <a:ext cx="1842947" cy="263534"/>
          </a:xfrm>
          <a:prstGeom prst="rect">
            <a:avLst/>
          </a:prstGeom>
        </p:spPr>
        <p:txBody>
          <a:bodyPr vert="horz" wrap="square" lIns="0" tIns="17145"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5"/>
              </a:spcBef>
            </a:pPr>
            <a:r>
              <a:rPr lang="en-US" sz="1600" spc="25" dirty="0">
                <a:solidFill>
                  <a:srgbClr val="FFFFFF"/>
                </a:solidFill>
                <a:latin typeface="微软雅黑" panose="020B0503020204020204" charset="-122"/>
                <a:ea typeface="微软雅黑" panose="020B0503020204020204" charset="-122"/>
                <a:cs typeface="Arial" panose="020B0604020202020204"/>
              </a:rPr>
              <a:t>POW(</a:t>
            </a:r>
            <a:r>
              <a:rPr lang="zh-CN" altLang="en-US" sz="1600" spc="25" dirty="0">
                <a:solidFill>
                  <a:srgbClr val="FFFFFF"/>
                </a:solidFill>
                <a:latin typeface="微软雅黑" panose="020B0503020204020204" charset="-122"/>
                <a:ea typeface="微软雅黑" panose="020B0503020204020204" charset="-122"/>
                <a:cs typeface="Arial" panose="020B0604020202020204"/>
              </a:rPr>
              <a:t>工作量证明</a:t>
            </a:r>
            <a:r>
              <a:rPr lang="en-US" sz="1600" spc="25" dirty="0">
                <a:solidFill>
                  <a:srgbClr val="FFFFFF"/>
                </a:solidFill>
                <a:latin typeface="微软雅黑" panose="020B0503020204020204" charset="-122"/>
                <a:ea typeface="微软雅黑" panose="020B0503020204020204" charset="-122"/>
                <a:cs typeface="Arial" panose="020B0604020202020204"/>
              </a:rPr>
              <a:t>)</a:t>
            </a:r>
            <a:endParaRPr sz="1600" dirty="0">
              <a:latin typeface="微软雅黑" panose="020B0503020204020204" charset="-122"/>
              <a:ea typeface="微软雅黑" panose="020B0503020204020204" charset="-122"/>
              <a:cs typeface="Arial" panose="020B0604020202020204"/>
            </a:endParaRPr>
          </a:p>
        </p:txBody>
      </p:sp>
      <p:sp>
        <p:nvSpPr>
          <p:cNvPr id="14" name="object 8"/>
          <p:cNvSpPr/>
          <p:nvPr/>
        </p:nvSpPr>
        <p:spPr>
          <a:xfrm>
            <a:off x="5070555" y="3152910"/>
            <a:ext cx="2110643" cy="426451"/>
          </a:xfrm>
          <a:custGeom>
            <a:avLst/>
            <a:gdLst/>
            <a:ahLst/>
            <a:cxnLst/>
            <a:rect l="l" t="t" r="r" b="b"/>
            <a:pathLst>
              <a:path w="3079115" h="892175">
                <a:moveTo>
                  <a:pt x="2903472" y="0"/>
                </a:moveTo>
                <a:lnTo>
                  <a:pt x="175810" y="0"/>
                </a:lnTo>
                <a:lnTo>
                  <a:pt x="141945" y="134"/>
                </a:lnTo>
                <a:lnTo>
                  <a:pt x="92731" y="3618"/>
                </a:lnTo>
                <a:lnTo>
                  <a:pt x="51369" y="18917"/>
                </a:lnTo>
                <a:lnTo>
                  <a:pt x="18918" y="51368"/>
                </a:lnTo>
                <a:lnTo>
                  <a:pt x="3617" y="92730"/>
                </a:lnTo>
                <a:lnTo>
                  <a:pt x="132" y="141944"/>
                </a:lnTo>
                <a:lnTo>
                  <a:pt x="0" y="175031"/>
                </a:lnTo>
                <a:lnTo>
                  <a:pt x="3" y="716559"/>
                </a:lnTo>
                <a:lnTo>
                  <a:pt x="1083" y="776590"/>
                </a:lnTo>
                <a:lnTo>
                  <a:pt x="8577" y="819285"/>
                </a:lnTo>
                <a:lnTo>
                  <a:pt x="33377" y="858212"/>
                </a:lnTo>
                <a:lnTo>
                  <a:pt x="72306" y="883012"/>
                </a:lnTo>
                <a:lnTo>
                  <a:pt x="115000" y="890518"/>
                </a:lnTo>
                <a:lnTo>
                  <a:pt x="175032" y="891590"/>
                </a:lnTo>
                <a:lnTo>
                  <a:pt x="2902698" y="891590"/>
                </a:lnTo>
                <a:lnTo>
                  <a:pt x="2963406" y="890518"/>
                </a:lnTo>
                <a:lnTo>
                  <a:pt x="3006202" y="883012"/>
                </a:lnTo>
                <a:lnTo>
                  <a:pt x="3045125" y="858212"/>
                </a:lnTo>
                <a:lnTo>
                  <a:pt x="3069928" y="819285"/>
                </a:lnTo>
                <a:lnTo>
                  <a:pt x="3077435" y="776493"/>
                </a:lnTo>
                <a:lnTo>
                  <a:pt x="3078504" y="716559"/>
                </a:lnTo>
                <a:lnTo>
                  <a:pt x="3078501" y="175031"/>
                </a:lnTo>
                <a:lnTo>
                  <a:pt x="3077421" y="115000"/>
                </a:lnTo>
                <a:lnTo>
                  <a:pt x="3069928" y="72305"/>
                </a:lnTo>
                <a:lnTo>
                  <a:pt x="3045125" y="33376"/>
                </a:lnTo>
                <a:lnTo>
                  <a:pt x="3006202" y="8576"/>
                </a:lnTo>
                <a:lnTo>
                  <a:pt x="2963503" y="1072"/>
                </a:lnTo>
                <a:lnTo>
                  <a:pt x="2903472"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16" name="object 9"/>
          <p:cNvSpPr/>
          <p:nvPr/>
        </p:nvSpPr>
        <p:spPr>
          <a:xfrm>
            <a:off x="8196328" y="3152910"/>
            <a:ext cx="2110643" cy="426451"/>
          </a:xfrm>
          <a:custGeom>
            <a:avLst/>
            <a:gdLst/>
            <a:ahLst/>
            <a:cxnLst/>
            <a:rect l="l" t="t" r="r" b="b"/>
            <a:pathLst>
              <a:path w="3079115" h="892175">
                <a:moveTo>
                  <a:pt x="2903471" y="0"/>
                </a:moveTo>
                <a:lnTo>
                  <a:pt x="175806" y="0"/>
                </a:lnTo>
                <a:lnTo>
                  <a:pt x="141940" y="134"/>
                </a:lnTo>
                <a:lnTo>
                  <a:pt x="92726" y="3618"/>
                </a:lnTo>
                <a:lnTo>
                  <a:pt x="51368" y="18917"/>
                </a:lnTo>
                <a:lnTo>
                  <a:pt x="18918" y="51368"/>
                </a:lnTo>
                <a:lnTo>
                  <a:pt x="3616" y="92730"/>
                </a:lnTo>
                <a:lnTo>
                  <a:pt x="132" y="141944"/>
                </a:lnTo>
                <a:lnTo>
                  <a:pt x="0" y="175031"/>
                </a:lnTo>
                <a:lnTo>
                  <a:pt x="3" y="716559"/>
                </a:lnTo>
                <a:lnTo>
                  <a:pt x="1083" y="776590"/>
                </a:lnTo>
                <a:lnTo>
                  <a:pt x="8575" y="819285"/>
                </a:lnTo>
                <a:lnTo>
                  <a:pt x="33378" y="858212"/>
                </a:lnTo>
                <a:lnTo>
                  <a:pt x="72301" y="883012"/>
                </a:lnTo>
                <a:lnTo>
                  <a:pt x="114996" y="890518"/>
                </a:lnTo>
                <a:lnTo>
                  <a:pt x="175031" y="891590"/>
                </a:lnTo>
                <a:lnTo>
                  <a:pt x="2902696" y="891590"/>
                </a:lnTo>
                <a:lnTo>
                  <a:pt x="2963405" y="890518"/>
                </a:lnTo>
                <a:lnTo>
                  <a:pt x="3006201" y="883012"/>
                </a:lnTo>
                <a:lnTo>
                  <a:pt x="3045124" y="858212"/>
                </a:lnTo>
                <a:lnTo>
                  <a:pt x="3069927" y="819285"/>
                </a:lnTo>
                <a:lnTo>
                  <a:pt x="3077434" y="776493"/>
                </a:lnTo>
                <a:lnTo>
                  <a:pt x="3078503" y="716559"/>
                </a:lnTo>
                <a:lnTo>
                  <a:pt x="3078500" y="175031"/>
                </a:lnTo>
                <a:lnTo>
                  <a:pt x="3077420" y="115000"/>
                </a:lnTo>
                <a:lnTo>
                  <a:pt x="3069927" y="72305"/>
                </a:lnTo>
                <a:lnTo>
                  <a:pt x="3045124" y="33376"/>
                </a:lnTo>
                <a:lnTo>
                  <a:pt x="3006201" y="8576"/>
                </a:lnTo>
                <a:lnTo>
                  <a:pt x="2963502" y="1072"/>
                </a:lnTo>
                <a:lnTo>
                  <a:pt x="2903471"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nvGrpSpPr>
          <p:cNvPr id="17" name="object 10"/>
          <p:cNvGrpSpPr/>
          <p:nvPr/>
        </p:nvGrpSpPr>
        <p:grpSpPr>
          <a:xfrm>
            <a:off x="1944783" y="3897462"/>
            <a:ext cx="2110643" cy="2004680"/>
            <a:chOff x="3952759" y="5208790"/>
            <a:chExt cx="3079115" cy="2449195"/>
          </a:xfrm>
        </p:grpSpPr>
        <p:sp>
          <p:nvSpPr>
            <p:cNvPr id="18" name="object 11"/>
            <p:cNvSpPr/>
            <p:nvPr/>
          </p:nvSpPr>
          <p:spPr>
            <a:xfrm>
              <a:off x="3952759" y="5208790"/>
              <a:ext cx="3079115" cy="2449195"/>
            </a:xfrm>
            <a:custGeom>
              <a:avLst/>
              <a:gdLst/>
              <a:ahLst/>
              <a:cxnLst/>
              <a:rect l="l" t="t" r="r" b="b"/>
              <a:pathLst>
                <a:path w="3079115" h="2449195">
                  <a:moveTo>
                    <a:pt x="2903472" y="0"/>
                  </a:moveTo>
                  <a:lnTo>
                    <a:pt x="175810" y="0"/>
                  </a:lnTo>
                  <a:lnTo>
                    <a:pt x="141945" y="134"/>
                  </a:lnTo>
                  <a:lnTo>
                    <a:pt x="92730" y="3618"/>
                  </a:lnTo>
                  <a:lnTo>
                    <a:pt x="51369" y="18917"/>
                  </a:lnTo>
                  <a:lnTo>
                    <a:pt x="18918" y="51369"/>
                  </a:lnTo>
                  <a:lnTo>
                    <a:pt x="3617" y="92730"/>
                  </a:lnTo>
                  <a:lnTo>
                    <a:pt x="132" y="141945"/>
                  </a:lnTo>
                  <a:lnTo>
                    <a:pt x="0" y="175031"/>
                  </a:lnTo>
                  <a:lnTo>
                    <a:pt x="3" y="2273617"/>
                  </a:lnTo>
                  <a:lnTo>
                    <a:pt x="1083" y="2333648"/>
                  </a:lnTo>
                  <a:lnTo>
                    <a:pt x="8577" y="2376343"/>
                  </a:lnTo>
                  <a:lnTo>
                    <a:pt x="33377" y="2415272"/>
                  </a:lnTo>
                  <a:lnTo>
                    <a:pt x="72305" y="2440072"/>
                  </a:lnTo>
                  <a:lnTo>
                    <a:pt x="115000" y="2447576"/>
                  </a:lnTo>
                  <a:lnTo>
                    <a:pt x="175031" y="2448649"/>
                  </a:lnTo>
                  <a:lnTo>
                    <a:pt x="2902693" y="2448649"/>
                  </a:lnTo>
                  <a:lnTo>
                    <a:pt x="2963406" y="2447576"/>
                  </a:lnTo>
                  <a:lnTo>
                    <a:pt x="3006198" y="2440072"/>
                  </a:lnTo>
                  <a:lnTo>
                    <a:pt x="3045126" y="2415272"/>
                  </a:lnTo>
                  <a:lnTo>
                    <a:pt x="3069926" y="2376343"/>
                  </a:lnTo>
                  <a:lnTo>
                    <a:pt x="3077435" y="2333551"/>
                  </a:lnTo>
                  <a:lnTo>
                    <a:pt x="3078504" y="2273617"/>
                  </a:lnTo>
                  <a:lnTo>
                    <a:pt x="3078501" y="175031"/>
                  </a:lnTo>
                  <a:lnTo>
                    <a:pt x="3077420" y="115000"/>
                  </a:lnTo>
                  <a:lnTo>
                    <a:pt x="3069926" y="72305"/>
                  </a:lnTo>
                  <a:lnTo>
                    <a:pt x="3045126" y="33377"/>
                  </a:lnTo>
                  <a:lnTo>
                    <a:pt x="3006198" y="8577"/>
                  </a:lnTo>
                  <a:lnTo>
                    <a:pt x="2963504" y="1072"/>
                  </a:lnTo>
                  <a:lnTo>
                    <a:pt x="2903472" y="0"/>
                  </a:lnTo>
                  <a:close/>
                </a:path>
              </a:pathLst>
            </a:custGeom>
            <a:solidFill>
              <a:srgbClr val="E4F2FF"/>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19" name="object 12"/>
            <p:cNvSpPr/>
            <p:nvPr/>
          </p:nvSpPr>
          <p:spPr>
            <a:xfrm>
              <a:off x="3952759" y="5208790"/>
              <a:ext cx="3079115" cy="414020"/>
            </a:xfrm>
            <a:custGeom>
              <a:avLst/>
              <a:gdLst/>
              <a:ahLst/>
              <a:cxnLst/>
              <a:rect l="l" t="t" r="r" b="b"/>
              <a:pathLst>
                <a:path w="3079115" h="414020">
                  <a:moveTo>
                    <a:pt x="2903472" y="0"/>
                  </a:moveTo>
                  <a:lnTo>
                    <a:pt x="175810" y="0"/>
                  </a:lnTo>
                  <a:lnTo>
                    <a:pt x="141944" y="134"/>
                  </a:lnTo>
                  <a:lnTo>
                    <a:pt x="103512" y="2094"/>
                  </a:lnTo>
                  <a:lnTo>
                    <a:pt x="61505" y="13195"/>
                  </a:lnTo>
                  <a:lnTo>
                    <a:pt x="25668" y="41968"/>
                  </a:lnTo>
                  <a:lnTo>
                    <a:pt x="5746" y="82433"/>
                  </a:lnTo>
                  <a:lnTo>
                    <a:pt x="448" y="127802"/>
                  </a:lnTo>
                  <a:lnTo>
                    <a:pt x="0" y="413176"/>
                  </a:lnTo>
                  <a:lnTo>
                    <a:pt x="3078504" y="413954"/>
                  </a:lnTo>
                  <a:lnTo>
                    <a:pt x="3078483" y="157319"/>
                  </a:lnTo>
                  <a:lnTo>
                    <a:pt x="3077423" y="114999"/>
                  </a:lnTo>
                  <a:lnTo>
                    <a:pt x="3069927" y="72305"/>
                  </a:lnTo>
                  <a:lnTo>
                    <a:pt x="3045127" y="33376"/>
                  </a:lnTo>
                  <a:lnTo>
                    <a:pt x="3006198" y="8577"/>
                  </a:lnTo>
                  <a:lnTo>
                    <a:pt x="2963504" y="1072"/>
                  </a:lnTo>
                  <a:lnTo>
                    <a:pt x="2903472"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sp>
        <p:nvSpPr>
          <p:cNvPr id="20" name="object 13"/>
          <p:cNvSpPr txBox="1"/>
          <p:nvPr/>
        </p:nvSpPr>
        <p:spPr>
          <a:xfrm>
            <a:off x="5377306" y="3231855"/>
            <a:ext cx="1574385" cy="263534"/>
          </a:xfrm>
          <a:prstGeom prst="rect">
            <a:avLst/>
          </a:prstGeom>
        </p:spPr>
        <p:txBody>
          <a:bodyPr vert="horz" wrap="square" lIns="0" tIns="17145"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5"/>
              </a:spcBef>
            </a:pPr>
            <a:r>
              <a:rPr sz="1600" spc="25" dirty="0">
                <a:solidFill>
                  <a:srgbClr val="FFFFFF"/>
                </a:solidFill>
                <a:latin typeface="微软雅黑" panose="020B0503020204020204" charset="-122"/>
                <a:ea typeface="微软雅黑" panose="020B0503020204020204" charset="-122"/>
                <a:cs typeface="Arial" panose="020B0604020202020204"/>
              </a:rPr>
              <a:t>P</a:t>
            </a:r>
            <a:r>
              <a:rPr sz="1600" spc="20" dirty="0">
                <a:solidFill>
                  <a:srgbClr val="FFFFFF"/>
                </a:solidFill>
                <a:latin typeface="微软雅黑" panose="020B0503020204020204" charset="-122"/>
                <a:ea typeface="微软雅黑" panose="020B0503020204020204" charset="-122"/>
                <a:cs typeface="Arial" panose="020B0604020202020204"/>
              </a:rPr>
              <a:t>O</a:t>
            </a:r>
            <a:r>
              <a:rPr sz="1600" spc="15" dirty="0">
                <a:solidFill>
                  <a:srgbClr val="FFFFFF"/>
                </a:solidFill>
                <a:latin typeface="微软雅黑" panose="020B0503020204020204" charset="-122"/>
                <a:ea typeface="微软雅黑" panose="020B0503020204020204" charset="-122"/>
                <a:cs typeface="Arial" panose="020B0604020202020204"/>
              </a:rPr>
              <a:t>S(</a:t>
            </a:r>
            <a:r>
              <a:rPr lang="zh-CN" altLang="en-US" sz="1600" b="0" spc="35" dirty="0">
                <a:solidFill>
                  <a:srgbClr val="FFFFFF"/>
                </a:solidFill>
                <a:latin typeface="微软雅黑" panose="020B0503020204020204" charset="-122"/>
                <a:ea typeface="微软雅黑" panose="020B0503020204020204" charset="-122"/>
                <a:cs typeface="Microsoft JhengHei UI Light" panose="020B0304030504040204" charset="-120"/>
              </a:rPr>
              <a:t>权益证明</a:t>
            </a:r>
            <a:r>
              <a:rPr sz="1600" spc="10" dirty="0">
                <a:solidFill>
                  <a:srgbClr val="FFFFFF"/>
                </a:solidFill>
                <a:latin typeface="微软雅黑" panose="020B0503020204020204" charset="-122"/>
                <a:ea typeface="微软雅黑" panose="020B0503020204020204" charset="-122"/>
                <a:cs typeface="Arial" panose="020B0604020202020204"/>
              </a:rPr>
              <a:t>)</a:t>
            </a:r>
            <a:endParaRPr sz="1600" dirty="0">
              <a:latin typeface="微软雅黑" panose="020B0503020204020204" charset="-122"/>
              <a:ea typeface="微软雅黑" panose="020B0503020204020204" charset="-122"/>
              <a:cs typeface="Arial" panose="020B0604020202020204"/>
            </a:endParaRPr>
          </a:p>
        </p:txBody>
      </p:sp>
      <p:sp>
        <p:nvSpPr>
          <p:cNvPr id="21" name="object 14"/>
          <p:cNvSpPr txBox="1"/>
          <p:nvPr/>
        </p:nvSpPr>
        <p:spPr>
          <a:xfrm>
            <a:off x="8238478" y="3231855"/>
            <a:ext cx="2006344" cy="263534"/>
          </a:xfrm>
          <a:prstGeom prst="rect">
            <a:avLst/>
          </a:prstGeom>
        </p:spPr>
        <p:txBody>
          <a:bodyPr vert="horz" wrap="square" lIns="0" tIns="17145"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35"/>
              </a:spcBef>
            </a:pPr>
            <a:r>
              <a:rPr sz="1600" spc="20" dirty="0">
                <a:solidFill>
                  <a:srgbClr val="FFFFFF"/>
                </a:solidFill>
                <a:latin typeface="微软雅黑" panose="020B0503020204020204" charset="-122"/>
                <a:ea typeface="微软雅黑" panose="020B0503020204020204" charset="-122"/>
                <a:cs typeface="Arial" panose="020B0604020202020204"/>
              </a:rPr>
              <a:t>DPOS(</a:t>
            </a:r>
            <a:r>
              <a:rPr lang="zh-CN" altLang="en-US" sz="1600" spc="20" dirty="0">
                <a:solidFill>
                  <a:srgbClr val="FFFFFF"/>
                </a:solidFill>
                <a:latin typeface="微软雅黑" panose="020B0503020204020204" charset="-122"/>
                <a:ea typeface="微软雅黑" panose="020B0503020204020204" charset="-122"/>
                <a:cs typeface="Arial" panose="020B0604020202020204"/>
              </a:rPr>
              <a:t>委托</a:t>
            </a:r>
            <a:r>
              <a:rPr lang="zh-CN" altLang="en-US" sz="1600" b="0" spc="35" dirty="0">
                <a:solidFill>
                  <a:srgbClr val="FFFFFF"/>
                </a:solidFill>
                <a:latin typeface="微软雅黑" panose="020B0503020204020204" charset="-122"/>
                <a:ea typeface="微软雅黑" panose="020B0503020204020204" charset="-122"/>
                <a:cs typeface="Microsoft JhengHei UI Light" panose="020B0304030504040204" charset="-120"/>
              </a:rPr>
              <a:t>权益证明</a:t>
            </a:r>
            <a:r>
              <a:rPr sz="1600" spc="10" dirty="0">
                <a:solidFill>
                  <a:srgbClr val="FFFFFF"/>
                </a:solidFill>
                <a:latin typeface="微软雅黑" panose="020B0503020204020204" charset="-122"/>
                <a:ea typeface="微软雅黑" panose="020B0503020204020204" charset="-122"/>
                <a:cs typeface="Arial" panose="020B0604020202020204"/>
              </a:rPr>
              <a:t>)</a:t>
            </a:r>
            <a:endParaRPr sz="1600" dirty="0">
              <a:latin typeface="微软雅黑" panose="020B0503020204020204" charset="-122"/>
              <a:ea typeface="微软雅黑" panose="020B0503020204020204" charset="-122"/>
              <a:cs typeface="Arial" panose="020B0604020202020204"/>
            </a:endParaRPr>
          </a:p>
        </p:txBody>
      </p:sp>
      <p:sp>
        <p:nvSpPr>
          <p:cNvPr id="22" name="object 15"/>
          <p:cNvSpPr txBox="1"/>
          <p:nvPr/>
        </p:nvSpPr>
        <p:spPr>
          <a:xfrm>
            <a:off x="2115612" y="4321928"/>
            <a:ext cx="1804080" cy="1491434"/>
          </a:xfrm>
          <a:prstGeom prst="rect">
            <a:avLst/>
          </a:prstGeom>
        </p:spPr>
        <p:txBody>
          <a:bodyPr vert="horz" wrap="square" lIns="0" tIns="11430"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5080" algn="just">
              <a:lnSpc>
                <a:spcPct val="116000"/>
              </a:lnSpc>
              <a:spcBef>
                <a:spcPts val="90"/>
              </a:spcBef>
            </a:pPr>
            <a:r>
              <a:rPr lang="zh-CN" altLang="en-US" sz="1400" b="0" spc="25" dirty="0">
                <a:solidFill>
                  <a:srgbClr val="55719E"/>
                </a:solidFill>
                <a:latin typeface="微软雅黑" panose="020B0503020204020204" charset="-122"/>
                <a:ea typeface="微软雅黑" panose="020B0503020204020204" charset="-122"/>
                <a:cs typeface="Microsoft JhengHei UI Light" panose="020B0304030504040204" charset="-120"/>
              </a:rPr>
              <a:t>采用安全散列算法，计算数学难题获取记账权，目标值难计算易验证，其他节点只需验证记账节点的目标值即可达成共识</a:t>
            </a:r>
            <a:r>
              <a:rPr lang="en-US" altLang="zh-CN" sz="1400" b="0" spc="25" dirty="0">
                <a:solidFill>
                  <a:srgbClr val="55719E"/>
                </a:solidFill>
                <a:latin typeface="微软雅黑" panose="020B0503020204020204" charset="-122"/>
                <a:ea typeface="微软雅黑" panose="020B0503020204020204" charset="-122"/>
                <a:cs typeface="Microsoft JhengHei UI Light" panose="020B0304030504040204" charset="-120"/>
              </a:rPr>
              <a:t>.</a:t>
            </a:r>
            <a:endParaRPr sz="1400" dirty="0">
              <a:latin typeface="微软雅黑" panose="020B0503020204020204" charset="-122"/>
              <a:ea typeface="微软雅黑" panose="020B0503020204020204" charset="-122"/>
              <a:cs typeface="Microsoft JhengHei UI Light" panose="020B0304030504040204" charset="-120"/>
            </a:endParaRPr>
          </a:p>
        </p:txBody>
      </p:sp>
      <p:grpSp>
        <p:nvGrpSpPr>
          <p:cNvPr id="23" name="object 24"/>
          <p:cNvGrpSpPr/>
          <p:nvPr/>
        </p:nvGrpSpPr>
        <p:grpSpPr>
          <a:xfrm>
            <a:off x="2952524" y="3597506"/>
            <a:ext cx="94890" cy="281632"/>
            <a:chOff x="5422903" y="4581255"/>
            <a:chExt cx="138430" cy="589201"/>
          </a:xfrm>
        </p:grpSpPr>
        <p:sp>
          <p:nvSpPr>
            <p:cNvPr id="24" name="object 25"/>
            <p:cNvSpPr/>
            <p:nvPr/>
          </p:nvSpPr>
          <p:spPr>
            <a:xfrm>
              <a:off x="5492011" y="4581255"/>
              <a:ext cx="0" cy="466725"/>
            </a:xfrm>
            <a:custGeom>
              <a:avLst/>
              <a:gdLst/>
              <a:ahLst/>
              <a:cxnLst/>
              <a:rect l="l" t="t" r="r" b="b"/>
              <a:pathLst>
                <a:path h="466725">
                  <a:moveTo>
                    <a:pt x="0" y="0"/>
                  </a:moveTo>
                  <a:lnTo>
                    <a:pt x="0" y="466477"/>
                  </a:lnTo>
                </a:path>
              </a:pathLst>
            </a:custGeom>
            <a:ln w="31412">
              <a:solidFill>
                <a:srgbClr val="44586B"/>
              </a:solidFill>
            </a:ln>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25" name="object 26"/>
            <p:cNvSpPr/>
            <p:nvPr/>
          </p:nvSpPr>
          <p:spPr>
            <a:xfrm>
              <a:off x="5422903" y="5032026"/>
              <a:ext cx="138430" cy="138430"/>
            </a:xfrm>
            <a:custGeom>
              <a:avLst/>
              <a:gdLst/>
              <a:ahLst/>
              <a:cxnLst/>
              <a:rect l="l" t="t" r="r" b="b"/>
              <a:pathLst>
                <a:path w="138429" h="138429">
                  <a:moveTo>
                    <a:pt x="138215" y="0"/>
                  </a:moveTo>
                  <a:lnTo>
                    <a:pt x="0" y="0"/>
                  </a:lnTo>
                  <a:lnTo>
                    <a:pt x="69107" y="138215"/>
                  </a:lnTo>
                  <a:lnTo>
                    <a:pt x="138215" y="0"/>
                  </a:lnTo>
                  <a:close/>
                </a:path>
              </a:pathLst>
            </a:custGeom>
            <a:solidFill>
              <a:srgbClr val="44586B"/>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grpSp>
        <p:nvGrpSpPr>
          <p:cNvPr id="26" name="object 27"/>
          <p:cNvGrpSpPr/>
          <p:nvPr/>
        </p:nvGrpSpPr>
        <p:grpSpPr>
          <a:xfrm>
            <a:off x="6078296" y="3597506"/>
            <a:ext cx="94890" cy="281632"/>
            <a:chOff x="9982941" y="4581255"/>
            <a:chExt cx="138430" cy="589201"/>
          </a:xfrm>
        </p:grpSpPr>
        <p:sp>
          <p:nvSpPr>
            <p:cNvPr id="27" name="object 28"/>
            <p:cNvSpPr/>
            <p:nvPr/>
          </p:nvSpPr>
          <p:spPr>
            <a:xfrm>
              <a:off x="10052049" y="4581255"/>
              <a:ext cx="0" cy="466725"/>
            </a:xfrm>
            <a:custGeom>
              <a:avLst/>
              <a:gdLst/>
              <a:ahLst/>
              <a:cxnLst/>
              <a:rect l="l" t="t" r="r" b="b"/>
              <a:pathLst>
                <a:path h="466725">
                  <a:moveTo>
                    <a:pt x="0" y="0"/>
                  </a:moveTo>
                  <a:lnTo>
                    <a:pt x="0" y="466477"/>
                  </a:lnTo>
                </a:path>
              </a:pathLst>
            </a:custGeom>
            <a:ln w="31412">
              <a:solidFill>
                <a:srgbClr val="44586B"/>
              </a:solidFill>
            </a:ln>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28" name="object 29"/>
            <p:cNvSpPr/>
            <p:nvPr/>
          </p:nvSpPr>
          <p:spPr>
            <a:xfrm>
              <a:off x="9982941" y="5032026"/>
              <a:ext cx="138430" cy="138430"/>
            </a:xfrm>
            <a:custGeom>
              <a:avLst/>
              <a:gdLst/>
              <a:ahLst/>
              <a:cxnLst/>
              <a:rect l="l" t="t" r="r" b="b"/>
              <a:pathLst>
                <a:path w="138429" h="138429">
                  <a:moveTo>
                    <a:pt x="138215" y="0"/>
                  </a:moveTo>
                  <a:lnTo>
                    <a:pt x="0" y="0"/>
                  </a:lnTo>
                  <a:lnTo>
                    <a:pt x="69107" y="138215"/>
                  </a:lnTo>
                  <a:lnTo>
                    <a:pt x="138215" y="0"/>
                  </a:lnTo>
                  <a:close/>
                </a:path>
              </a:pathLst>
            </a:custGeom>
            <a:solidFill>
              <a:srgbClr val="44586B"/>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grpSp>
        <p:nvGrpSpPr>
          <p:cNvPr id="29" name="object 30"/>
          <p:cNvGrpSpPr/>
          <p:nvPr/>
        </p:nvGrpSpPr>
        <p:grpSpPr>
          <a:xfrm>
            <a:off x="9204068" y="3597506"/>
            <a:ext cx="94890" cy="281632"/>
            <a:chOff x="14542980" y="4581255"/>
            <a:chExt cx="138430" cy="589201"/>
          </a:xfrm>
        </p:grpSpPr>
        <p:sp>
          <p:nvSpPr>
            <p:cNvPr id="30" name="object 31"/>
            <p:cNvSpPr/>
            <p:nvPr/>
          </p:nvSpPr>
          <p:spPr>
            <a:xfrm>
              <a:off x="14612088" y="4581255"/>
              <a:ext cx="0" cy="466725"/>
            </a:xfrm>
            <a:custGeom>
              <a:avLst/>
              <a:gdLst/>
              <a:ahLst/>
              <a:cxnLst/>
              <a:rect l="l" t="t" r="r" b="b"/>
              <a:pathLst>
                <a:path h="466725">
                  <a:moveTo>
                    <a:pt x="0" y="0"/>
                  </a:moveTo>
                  <a:lnTo>
                    <a:pt x="0" y="466477"/>
                  </a:lnTo>
                </a:path>
              </a:pathLst>
            </a:custGeom>
            <a:ln w="31412">
              <a:solidFill>
                <a:srgbClr val="44586B"/>
              </a:solidFill>
            </a:ln>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31" name="object 32"/>
            <p:cNvSpPr/>
            <p:nvPr/>
          </p:nvSpPr>
          <p:spPr>
            <a:xfrm>
              <a:off x="14542980" y="5032026"/>
              <a:ext cx="138430" cy="138430"/>
            </a:xfrm>
            <a:custGeom>
              <a:avLst/>
              <a:gdLst/>
              <a:ahLst/>
              <a:cxnLst/>
              <a:rect l="l" t="t" r="r" b="b"/>
              <a:pathLst>
                <a:path w="138430" h="138429">
                  <a:moveTo>
                    <a:pt x="138215" y="0"/>
                  </a:moveTo>
                  <a:lnTo>
                    <a:pt x="0" y="0"/>
                  </a:lnTo>
                  <a:lnTo>
                    <a:pt x="69107" y="138215"/>
                  </a:lnTo>
                  <a:lnTo>
                    <a:pt x="138215" y="0"/>
                  </a:lnTo>
                  <a:close/>
                </a:path>
              </a:pathLst>
            </a:custGeom>
            <a:solidFill>
              <a:srgbClr val="44586B"/>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grpSp>
        <p:nvGrpSpPr>
          <p:cNvPr id="32" name="object 10"/>
          <p:cNvGrpSpPr/>
          <p:nvPr/>
        </p:nvGrpSpPr>
        <p:grpSpPr>
          <a:xfrm>
            <a:off x="5070555" y="3897462"/>
            <a:ext cx="2110643" cy="2004680"/>
            <a:chOff x="3952759" y="5208790"/>
            <a:chExt cx="3079115" cy="2449195"/>
          </a:xfrm>
        </p:grpSpPr>
        <p:sp>
          <p:nvSpPr>
            <p:cNvPr id="33" name="object 11"/>
            <p:cNvSpPr/>
            <p:nvPr/>
          </p:nvSpPr>
          <p:spPr>
            <a:xfrm>
              <a:off x="3952759" y="5208790"/>
              <a:ext cx="3079115" cy="2449195"/>
            </a:xfrm>
            <a:custGeom>
              <a:avLst/>
              <a:gdLst/>
              <a:ahLst/>
              <a:cxnLst/>
              <a:rect l="l" t="t" r="r" b="b"/>
              <a:pathLst>
                <a:path w="3079115" h="2449195">
                  <a:moveTo>
                    <a:pt x="2903472" y="0"/>
                  </a:moveTo>
                  <a:lnTo>
                    <a:pt x="175810" y="0"/>
                  </a:lnTo>
                  <a:lnTo>
                    <a:pt x="141945" y="134"/>
                  </a:lnTo>
                  <a:lnTo>
                    <a:pt x="92730" y="3618"/>
                  </a:lnTo>
                  <a:lnTo>
                    <a:pt x="51369" y="18917"/>
                  </a:lnTo>
                  <a:lnTo>
                    <a:pt x="18918" y="51369"/>
                  </a:lnTo>
                  <a:lnTo>
                    <a:pt x="3617" y="92730"/>
                  </a:lnTo>
                  <a:lnTo>
                    <a:pt x="132" y="141945"/>
                  </a:lnTo>
                  <a:lnTo>
                    <a:pt x="0" y="175031"/>
                  </a:lnTo>
                  <a:lnTo>
                    <a:pt x="3" y="2273617"/>
                  </a:lnTo>
                  <a:lnTo>
                    <a:pt x="1083" y="2333648"/>
                  </a:lnTo>
                  <a:lnTo>
                    <a:pt x="8577" y="2376343"/>
                  </a:lnTo>
                  <a:lnTo>
                    <a:pt x="33377" y="2415272"/>
                  </a:lnTo>
                  <a:lnTo>
                    <a:pt x="72305" y="2440072"/>
                  </a:lnTo>
                  <a:lnTo>
                    <a:pt x="115000" y="2447576"/>
                  </a:lnTo>
                  <a:lnTo>
                    <a:pt x="175031" y="2448649"/>
                  </a:lnTo>
                  <a:lnTo>
                    <a:pt x="2902693" y="2448649"/>
                  </a:lnTo>
                  <a:lnTo>
                    <a:pt x="2963406" y="2447576"/>
                  </a:lnTo>
                  <a:lnTo>
                    <a:pt x="3006198" y="2440072"/>
                  </a:lnTo>
                  <a:lnTo>
                    <a:pt x="3045126" y="2415272"/>
                  </a:lnTo>
                  <a:lnTo>
                    <a:pt x="3069926" y="2376343"/>
                  </a:lnTo>
                  <a:lnTo>
                    <a:pt x="3077435" y="2333551"/>
                  </a:lnTo>
                  <a:lnTo>
                    <a:pt x="3078504" y="2273617"/>
                  </a:lnTo>
                  <a:lnTo>
                    <a:pt x="3078501" y="175031"/>
                  </a:lnTo>
                  <a:lnTo>
                    <a:pt x="3077420" y="115000"/>
                  </a:lnTo>
                  <a:lnTo>
                    <a:pt x="3069926" y="72305"/>
                  </a:lnTo>
                  <a:lnTo>
                    <a:pt x="3045126" y="33377"/>
                  </a:lnTo>
                  <a:lnTo>
                    <a:pt x="3006198" y="8577"/>
                  </a:lnTo>
                  <a:lnTo>
                    <a:pt x="2963504" y="1072"/>
                  </a:lnTo>
                  <a:lnTo>
                    <a:pt x="2903472" y="0"/>
                  </a:lnTo>
                  <a:close/>
                </a:path>
              </a:pathLst>
            </a:custGeom>
            <a:solidFill>
              <a:srgbClr val="E4F2FF"/>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34" name="object 12"/>
            <p:cNvSpPr/>
            <p:nvPr/>
          </p:nvSpPr>
          <p:spPr>
            <a:xfrm>
              <a:off x="3952759" y="5208790"/>
              <a:ext cx="3079115" cy="414020"/>
            </a:xfrm>
            <a:custGeom>
              <a:avLst/>
              <a:gdLst/>
              <a:ahLst/>
              <a:cxnLst/>
              <a:rect l="l" t="t" r="r" b="b"/>
              <a:pathLst>
                <a:path w="3079115" h="414020">
                  <a:moveTo>
                    <a:pt x="2903472" y="0"/>
                  </a:moveTo>
                  <a:lnTo>
                    <a:pt x="175810" y="0"/>
                  </a:lnTo>
                  <a:lnTo>
                    <a:pt x="141944" y="134"/>
                  </a:lnTo>
                  <a:lnTo>
                    <a:pt x="103512" y="2094"/>
                  </a:lnTo>
                  <a:lnTo>
                    <a:pt x="61505" y="13195"/>
                  </a:lnTo>
                  <a:lnTo>
                    <a:pt x="25668" y="41968"/>
                  </a:lnTo>
                  <a:lnTo>
                    <a:pt x="5746" y="82433"/>
                  </a:lnTo>
                  <a:lnTo>
                    <a:pt x="448" y="127802"/>
                  </a:lnTo>
                  <a:lnTo>
                    <a:pt x="0" y="413176"/>
                  </a:lnTo>
                  <a:lnTo>
                    <a:pt x="3078504" y="413954"/>
                  </a:lnTo>
                  <a:lnTo>
                    <a:pt x="3078483" y="157319"/>
                  </a:lnTo>
                  <a:lnTo>
                    <a:pt x="3077423" y="114999"/>
                  </a:lnTo>
                  <a:lnTo>
                    <a:pt x="3069927" y="72305"/>
                  </a:lnTo>
                  <a:lnTo>
                    <a:pt x="3045127" y="33376"/>
                  </a:lnTo>
                  <a:lnTo>
                    <a:pt x="3006198" y="8577"/>
                  </a:lnTo>
                  <a:lnTo>
                    <a:pt x="2963504" y="1072"/>
                  </a:lnTo>
                  <a:lnTo>
                    <a:pt x="2903472"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sp>
        <p:nvSpPr>
          <p:cNvPr id="35" name="object 15"/>
          <p:cNvSpPr txBox="1"/>
          <p:nvPr/>
        </p:nvSpPr>
        <p:spPr>
          <a:xfrm>
            <a:off x="5241384" y="4321928"/>
            <a:ext cx="1804080" cy="991553"/>
          </a:xfrm>
          <a:prstGeom prst="rect">
            <a:avLst/>
          </a:prstGeom>
        </p:spPr>
        <p:txBody>
          <a:bodyPr vert="horz" wrap="square" lIns="0" tIns="11430"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5080" algn="just">
              <a:lnSpc>
                <a:spcPct val="116000"/>
              </a:lnSpc>
              <a:spcBef>
                <a:spcPts val="90"/>
              </a:spcBef>
            </a:pPr>
            <a:r>
              <a:rPr lang="zh-CN" altLang="en-US" sz="1400" b="0" spc="25" dirty="0">
                <a:solidFill>
                  <a:srgbClr val="55719E"/>
                </a:solidFill>
                <a:latin typeface="微软雅黑" panose="020B0503020204020204" charset="-122"/>
                <a:ea typeface="微软雅黑" panose="020B0503020204020204" charset="-122"/>
                <a:cs typeface="Microsoft JhengHei UI Light" panose="020B0304030504040204" charset="-120"/>
              </a:rPr>
              <a:t>依据币龄调整挖矿难度值，使耗费更多币龄的节点更容易挖矿成功。</a:t>
            </a:r>
            <a:endParaRPr sz="1400" dirty="0">
              <a:latin typeface="微软雅黑" panose="020B0503020204020204" charset="-122"/>
              <a:ea typeface="微软雅黑" panose="020B0503020204020204" charset="-122"/>
              <a:cs typeface="Microsoft JhengHei UI Light" panose="020B0304030504040204" charset="-120"/>
            </a:endParaRPr>
          </a:p>
        </p:txBody>
      </p:sp>
      <p:grpSp>
        <p:nvGrpSpPr>
          <p:cNvPr id="36" name="object 10"/>
          <p:cNvGrpSpPr/>
          <p:nvPr/>
        </p:nvGrpSpPr>
        <p:grpSpPr>
          <a:xfrm>
            <a:off x="8196328" y="3897462"/>
            <a:ext cx="2110643" cy="2004680"/>
            <a:chOff x="3952759" y="5208790"/>
            <a:chExt cx="3079115" cy="2449195"/>
          </a:xfrm>
        </p:grpSpPr>
        <p:sp>
          <p:nvSpPr>
            <p:cNvPr id="37" name="object 11"/>
            <p:cNvSpPr/>
            <p:nvPr/>
          </p:nvSpPr>
          <p:spPr>
            <a:xfrm>
              <a:off x="3952759" y="5208790"/>
              <a:ext cx="3079115" cy="2449195"/>
            </a:xfrm>
            <a:custGeom>
              <a:avLst/>
              <a:gdLst/>
              <a:ahLst/>
              <a:cxnLst/>
              <a:rect l="l" t="t" r="r" b="b"/>
              <a:pathLst>
                <a:path w="3079115" h="2449195">
                  <a:moveTo>
                    <a:pt x="2903472" y="0"/>
                  </a:moveTo>
                  <a:lnTo>
                    <a:pt x="175810" y="0"/>
                  </a:lnTo>
                  <a:lnTo>
                    <a:pt x="141945" y="134"/>
                  </a:lnTo>
                  <a:lnTo>
                    <a:pt x="92730" y="3618"/>
                  </a:lnTo>
                  <a:lnTo>
                    <a:pt x="51369" y="18917"/>
                  </a:lnTo>
                  <a:lnTo>
                    <a:pt x="18918" y="51369"/>
                  </a:lnTo>
                  <a:lnTo>
                    <a:pt x="3617" y="92730"/>
                  </a:lnTo>
                  <a:lnTo>
                    <a:pt x="132" y="141945"/>
                  </a:lnTo>
                  <a:lnTo>
                    <a:pt x="0" y="175031"/>
                  </a:lnTo>
                  <a:lnTo>
                    <a:pt x="3" y="2273617"/>
                  </a:lnTo>
                  <a:lnTo>
                    <a:pt x="1083" y="2333648"/>
                  </a:lnTo>
                  <a:lnTo>
                    <a:pt x="8577" y="2376343"/>
                  </a:lnTo>
                  <a:lnTo>
                    <a:pt x="33377" y="2415272"/>
                  </a:lnTo>
                  <a:lnTo>
                    <a:pt x="72305" y="2440072"/>
                  </a:lnTo>
                  <a:lnTo>
                    <a:pt x="115000" y="2447576"/>
                  </a:lnTo>
                  <a:lnTo>
                    <a:pt x="175031" y="2448649"/>
                  </a:lnTo>
                  <a:lnTo>
                    <a:pt x="2902693" y="2448649"/>
                  </a:lnTo>
                  <a:lnTo>
                    <a:pt x="2963406" y="2447576"/>
                  </a:lnTo>
                  <a:lnTo>
                    <a:pt x="3006198" y="2440072"/>
                  </a:lnTo>
                  <a:lnTo>
                    <a:pt x="3045126" y="2415272"/>
                  </a:lnTo>
                  <a:lnTo>
                    <a:pt x="3069926" y="2376343"/>
                  </a:lnTo>
                  <a:lnTo>
                    <a:pt x="3077435" y="2333551"/>
                  </a:lnTo>
                  <a:lnTo>
                    <a:pt x="3078504" y="2273617"/>
                  </a:lnTo>
                  <a:lnTo>
                    <a:pt x="3078501" y="175031"/>
                  </a:lnTo>
                  <a:lnTo>
                    <a:pt x="3077420" y="115000"/>
                  </a:lnTo>
                  <a:lnTo>
                    <a:pt x="3069926" y="72305"/>
                  </a:lnTo>
                  <a:lnTo>
                    <a:pt x="3045126" y="33377"/>
                  </a:lnTo>
                  <a:lnTo>
                    <a:pt x="3006198" y="8577"/>
                  </a:lnTo>
                  <a:lnTo>
                    <a:pt x="2963504" y="1072"/>
                  </a:lnTo>
                  <a:lnTo>
                    <a:pt x="2903472" y="0"/>
                  </a:lnTo>
                  <a:close/>
                </a:path>
              </a:pathLst>
            </a:custGeom>
            <a:solidFill>
              <a:srgbClr val="E4F2FF"/>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sp>
          <p:nvSpPr>
            <p:cNvPr id="38" name="object 12"/>
            <p:cNvSpPr/>
            <p:nvPr/>
          </p:nvSpPr>
          <p:spPr>
            <a:xfrm>
              <a:off x="3952759" y="5208790"/>
              <a:ext cx="3079115" cy="414020"/>
            </a:xfrm>
            <a:custGeom>
              <a:avLst/>
              <a:gdLst/>
              <a:ahLst/>
              <a:cxnLst/>
              <a:rect l="l" t="t" r="r" b="b"/>
              <a:pathLst>
                <a:path w="3079115" h="414020">
                  <a:moveTo>
                    <a:pt x="2903472" y="0"/>
                  </a:moveTo>
                  <a:lnTo>
                    <a:pt x="175810" y="0"/>
                  </a:lnTo>
                  <a:lnTo>
                    <a:pt x="141944" y="134"/>
                  </a:lnTo>
                  <a:lnTo>
                    <a:pt x="103512" y="2094"/>
                  </a:lnTo>
                  <a:lnTo>
                    <a:pt x="61505" y="13195"/>
                  </a:lnTo>
                  <a:lnTo>
                    <a:pt x="25668" y="41968"/>
                  </a:lnTo>
                  <a:lnTo>
                    <a:pt x="5746" y="82433"/>
                  </a:lnTo>
                  <a:lnTo>
                    <a:pt x="448" y="127802"/>
                  </a:lnTo>
                  <a:lnTo>
                    <a:pt x="0" y="413176"/>
                  </a:lnTo>
                  <a:lnTo>
                    <a:pt x="3078504" y="413954"/>
                  </a:lnTo>
                  <a:lnTo>
                    <a:pt x="3078483" y="157319"/>
                  </a:lnTo>
                  <a:lnTo>
                    <a:pt x="3077423" y="114999"/>
                  </a:lnTo>
                  <a:lnTo>
                    <a:pt x="3069927" y="72305"/>
                  </a:lnTo>
                  <a:lnTo>
                    <a:pt x="3045127" y="33376"/>
                  </a:lnTo>
                  <a:lnTo>
                    <a:pt x="3006198" y="8577"/>
                  </a:lnTo>
                  <a:lnTo>
                    <a:pt x="2963504" y="1072"/>
                  </a:lnTo>
                  <a:lnTo>
                    <a:pt x="2903472" y="0"/>
                  </a:lnTo>
                  <a:close/>
                </a:path>
              </a:pathLst>
            </a:custGeom>
            <a:solidFill>
              <a:srgbClr val="55719E"/>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微软雅黑" panose="020B0503020204020204" charset="-122"/>
                <a:ea typeface="微软雅黑" panose="020B0503020204020204" charset="-122"/>
              </a:endParaRPr>
            </a:p>
          </p:txBody>
        </p:sp>
      </p:grpSp>
      <p:sp>
        <p:nvSpPr>
          <p:cNvPr id="39" name="object 15"/>
          <p:cNvSpPr txBox="1"/>
          <p:nvPr/>
        </p:nvSpPr>
        <p:spPr>
          <a:xfrm>
            <a:off x="8367157" y="4321928"/>
            <a:ext cx="1804080" cy="991553"/>
          </a:xfrm>
          <a:prstGeom prst="rect">
            <a:avLst/>
          </a:prstGeom>
        </p:spPr>
        <p:txBody>
          <a:bodyPr vert="horz" wrap="square" lIns="0" tIns="11430" rIns="0" bIns="0"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5080" algn="just">
              <a:lnSpc>
                <a:spcPct val="116000"/>
              </a:lnSpc>
              <a:spcBef>
                <a:spcPts val="90"/>
              </a:spcBef>
            </a:pPr>
            <a:r>
              <a:rPr lang="zh-CN" altLang="en-US" sz="1400" b="0" spc="25" dirty="0">
                <a:solidFill>
                  <a:srgbClr val="55719E"/>
                </a:solidFill>
                <a:latin typeface="微软雅黑" panose="020B0503020204020204" charset="-122"/>
                <a:ea typeface="微软雅黑" panose="020B0503020204020204" charset="-122"/>
                <a:cs typeface="Microsoft JhengHei UI Light" panose="020B0304030504040204" charset="-120"/>
              </a:rPr>
              <a:t>通过权益投票选举出</a:t>
            </a:r>
            <a:r>
              <a:rPr lang="en-US" altLang="zh-CN" sz="1400" b="0" spc="25" dirty="0">
                <a:solidFill>
                  <a:srgbClr val="55719E"/>
                </a:solidFill>
                <a:latin typeface="微软雅黑" panose="020B0503020204020204" charset="-122"/>
                <a:ea typeface="微软雅黑" panose="020B0503020204020204" charset="-122"/>
                <a:cs typeface="Microsoft JhengHei UI Light" panose="020B0304030504040204" charset="-120"/>
              </a:rPr>
              <a:t>n</a:t>
            </a:r>
            <a:r>
              <a:rPr lang="zh-CN" altLang="en-US" sz="1400" b="0" spc="25" dirty="0">
                <a:solidFill>
                  <a:srgbClr val="55719E"/>
                </a:solidFill>
                <a:latin typeface="微软雅黑" panose="020B0503020204020204" charset="-122"/>
                <a:ea typeface="微软雅黑" panose="020B0503020204020204" charset="-122"/>
                <a:cs typeface="Microsoft JhengHei UI Light" panose="020B0304030504040204" charset="-120"/>
              </a:rPr>
              <a:t>个代表节点，由代表节点参与共识，轮流记账。</a:t>
            </a:r>
            <a:endParaRPr sz="1400" dirty="0">
              <a:latin typeface="微软雅黑" panose="020B0503020204020204" charset="-122"/>
              <a:ea typeface="微软雅黑" panose="020B0503020204020204" charset="-122"/>
              <a:cs typeface="Microsoft JhengHei UI Light" panose="020B0304030504040204" charset="-120"/>
            </a:endParaRPr>
          </a:p>
        </p:txBody>
      </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40"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共识层      </a:t>
            </a:r>
            <a:r>
              <a:rPr lang="zh-CN" altLang="en-US" sz="2800" b="1" dirty="0">
                <a:solidFill>
                  <a:schemeClr val="accent1">
                    <a:lumMod val="75000"/>
                  </a:schemeClr>
                </a:solidFill>
                <a:latin typeface="微软雅黑" panose="020B0503020204020204" charset="-122"/>
                <a:ea typeface="微软雅黑" panose="020B0503020204020204" charset="-122"/>
              </a:rPr>
              <a:t>激励层</a:t>
            </a:r>
            <a:r>
              <a:rPr lang="zh-CN" altLang="en-US" sz="2800" dirty="0">
                <a:solidFill>
                  <a:srgbClr val="002B41"/>
                </a:solidFill>
                <a:latin typeface="微软雅黑" panose="020B0503020204020204" charset="-122"/>
                <a:ea typeface="微软雅黑" panose="020B0503020204020204" charset="-122"/>
              </a:rPr>
              <a:t>      合约层      应用层</a:t>
            </a:r>
          </a:p>
        </p:txBody>
      </p:sp>
      <p:sp>
        <p:nvSpPr>
          <p:cNvPr id="41" name="object 4"/>
          <p:cNvSpPr txBox="1"/>
          <p:nvPr/>
        </p:nvSpPr>
        <p:spPr>
          <a:xfrm>
            <a:off x="1127705" y="2511398"/>
            <a:ext cx="6381458" cy="384078"/>
          </a:xfrm>
          <a:prstGeom prst="rect">
            <a:avLst/>
          </a:prstGeom>
        </p:spPr>
        <p:txBody>
          <a:bodyPr vert="horz" wrap="square" lIns="0" tIns="14604" rIns="0" bIns="0" rtlCol="0">
            <a:spAutoFit/>
          </a:bodyPr>
          <a:lstStyle/>
          <a:p>
            <a:pPr marL="12700">
              <a:lnSpc>
                <a:spcPct val="100000"/>
              </a:lnSpc>
              <a:spcBef>
                <a:spcPts val="115"/>
              </a:spcBef>
            </a:pPr>
            <a:r>
              <a:rPr sz="2400" b="1" spc="15" dirty="0" err="1">
                <a:solidFill>
                  <a:srgbClr val="55719E"/>
                </a:solidFill>
                <a:latin typeface="微软雅黑" panose="020B0503020204020204" charset="-122"/>
                <a:ea typeface="微软雅黑" panose="020B0503020204020204" charset="-122"/>
                <a:cs typeface="Microsoft YaHei UI" panose="020B0503020204020204" charset="-122"/>
              </a:rPr>
              <a:t>激励措施鼓励节点参与区块链的安全验证工作</a:t>
            </a:r>
            <a:endParaRPr sz="2400" dirty="0">
              <a:latin typeface="微软雅黑" panose="020B0503020204020204" charset="-122"/>
              <a:ea typeface="微软雅黑" panose="020B0503020204020204" charset="-122"/>
              <a:cs typeface="Microsoft YaHei UI" panose="020B0503020204020204" charset="-122"/>
            </a:endParaRPr>
          </a:p>
        </p:txBody>
      </p:sp>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453" y="3109330"/>
            <a:ext cx="4544291" cy="2555092"/>
          </a:xfrm>
          <a:prstGeom prst="rect">
            <a:avLst/>
          </a:prstGeom>
        </p:spPr>
      </p:pic>
      <p:sp>
        <p:nvSpPr>
          <p:cNvPr id="43" name="object 4"/>
          <p:cNvSpPr txBox="1"/>
          <p:nvPr/>
        </p:nvSpPr>
        <p:spPr>
          <a:xfrm>
            <a:off x="1127705" y="3428999"/>
            <a:ext cx="5591749" cy="2230738"/>
          </a:xfrm>
          <a:prstGeom prst="rect">
            <a:avLst/>
          </a:prstGeom>
        </p:spPr>
        <p:txBody>
          <a:bodyPr vert="horz" wrap="square" lIns="0" tIns="14604" rIns="0" bIns="0" rtlCol="0">
            <a:spAutoFit/>
          </a:bodyPr>
          <a:lstStyle/>
          <a:p>
            <a:pPr marL="12700">
              <a:lnSpc>
                <a:spcPct val="100000"/>
              </a:lnSpc>
            </a:pPr>
            <a:r>
              <a:rPr sz="2400" b="1" spc="15" dirty="0" err="1">
                <a:solidFill>
                  <a:srgbClr val="55719E"/>
                </a:solidFill>
                <a:latin typeface="微软雅黑" panose="020B0503020204020204" charset="-122"/>
                <a:ea typeface="微软雅黑" panose="020B0503020204020204" charset="-122"/>
                <a:cs typeface="Microsoft YaHei UI" panose="020B0503020204020204" charset="-122"/>
              </a:rPr>
              <a:t>发行机制和分配机制</a:t>
            </a:r>
            <a:endParaRPr lang="en-US" sz="2400" dirty="0">
              <a:solidFill>
                <a:srgbClr val="55719E"/>
              </a:solidFill>
              <a:latin typeface="微软雅黑" panose="020B0503020204020204" charset="-122"/>
              <a:ea typeface="微软雅黑" panose="020B0503020204020204" charset="-122"/>
              <a:cs typeface="Microsoft YaHei UI" panose="020B0503020204020204" charset="-122"/>
            </a:endParaRPr>
          </a:p>
          <a:p>
            <a:pPr marL="12700">
              <a:lnSpc>
                <a:spcPct val="100000"/>
              </a:lnSpc>
            </a:pPr>
            <a:r>
              <a:rPr sz="2400" b="0" spc="35" dirty="0" err="1">
                <a:latin typeface="微软雅黑" panose="020B0503020204020204" charset="-122"/>
                <a:ea typeface="微软雅黑" panose="020B0503020204020204" charset="-122"/>
                <a:cs typeface="Microsoft JhengHei UI Light" panose="020B0304030504040204" charset="-120"/>
              </a:rPr>
              <a:t>创建新的矿区（公有链和联盟链的加入）奖励币</a:t>
            </a:r>
            <a:endParaRPr sz="2400" dirty="0">
              <a:latin typeface="微软雅黑" panose="020B0503020204020204" charset="-122"/>
              <a:ea typeface="微软雅黑" panose="020B0503020204020204" charset="-122"/>
              <a:cs typeface="Microsoft JhengHei UI Light" panose="020B0304030504040204" charset="-120"/>
            </a:endParaRPr>
          </a:p>
          <a:p>
            <a:pPr>
              <a:lnSpc>
                <a:spcPct val="100000"/>
              </a:lnSpc>
              <a:spcBef>
                <a:spcPts val="5"/>
              </a:spcBef>
            </a:pPr>
            <a:endParaRPr sz="2400" dirty="0">
              <a:latin typeface="微软雅黑" panose="020B0503020204020204" charset="-122"/>
              <a:ea typeface="微软雅黑" panose="020B0503020204020204" charset="-122"/>
              <a:cs typeface="Microsoft JhengHei UI Light" panose="020B0304030504040204" charset="-120"/>
            </a:endParaRPr>
          </a:p>
          <a:p>
            <a:pPr marL="12700">
              <a:lnSpc>
                <a:spcPct val="100000"/>
              </a:lnSpc>
            </a:pPr>
            <a:r>
              <a:rPr sz="2400" b="1" spc="15" dirty="0" err="1">
                <a:solidFill>
                  <a:srgbClr val="55719E"/>
                </a:solidFill>
                <a:latin typeface="微软雅黑" panose="020B0503020204020204" charset="-122"/>
                <a:ea typeface="微软雅黑" panose="020B0503020204020204" charset="-122"/>
                <a:cs typeface="Microsoft YaHei UI" panose="020B0503020204020204" charset="-122"/>
              </a:rPr>
              <a:t>交易费</a:t>
            </a:r>
            <a:endParaRPr lang="en-US" sz="2400" dirty="0">
              <a:solidFill>
                <a:srgbClr val="55719E"/>
              </a:solidFill>
              <a:latin typeface="微软雅黑" panose="020B0503020204020204" charset="-122"/>
              <a:ea typeface="微软雅黑" panose="020B0503020204020204" charset="-122"/>
              <a:cs typeface="Microsoft YaHei UI" panose="020B0503020204020204" charset="-122"/>
            </a:endParaRPr>
          </a:p>
          <a:p>
            <a:pPr marL="12700">
              <a:lnSpc>
                <a:spcPct val="100000"/>
              </a:lnSpc>
            </a:pPr>
            <a:r>
              <a:rPr sz="2400" b="0" spc="35" dirty="0" err="1">
                <a:latin typeface="微软雅黑" panose="020B0503020204020204" charset="-122"/>
                <a:ea typeface="微软雅黑" panose="020B0503020204020204" charset="-122"/>
                <a:cs typeface="Microsoft JhengHei UI Light" panose="020B0304030504040204" charset="-120"/>
              </a:rPr>
              <a:t>在该矿区行程的交易给予手续费奖励</a:t>
            </a:r>
            <a:endParaRPr sz="2400" dirty="0">
              <a:latin typeface="微软雅黑" panose="020B0503020204020204" charset="-122"/>
              <a:ea typeface="微软雅黑" panose="020B0503020204020204" charset="-122"/>
              <a:cs typeface="Microsoft JhengHei UI Light" panose="020B0304030504040204" charset="-120"/>
            </a:endParaRPr>
          </a:p>
        </p:txBody>
      </p:sp>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9"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共识层      激励层      </a:t>
            </a:r>
            <a:r>
              <a:rPr lang="zh-CN" altLang="en-US" sz="2800" b="1" dirty="0">
                <a:solidFill>
                  <a:schemeClr val="accent1">
                    <a:lumMod val="75000"/>
                  </a:schemeClr>
                </a:solidFill>
                <a:latin typeface="微软雅黑" panose="020B0503020204020204" charset="-122"/>
                <a:ea typeface="微软雅黑" panose="020B0503020204020204" charset="-122"/>
              </a:rPr>
              <a:t>合约层</a:t>
            </a:r>
            <a:r>
              <a:rPr lang="zh-CN" altLang="en-US" sz="2800" dirty="0">
                <a:solidFill>
                  <a:srgbClr val="002B41"/>
                </a:solidFill>
                <a:latin typeface="微软雅黑" panose="020B0503020204020204" charset="-122"/>
                <a:ea typeface="微软雅黑" panose="020B0503020204020204" charset="-122"/>
              </a:rPr>
              <a:t>      应用层</a:t>
            </a:r>
          </a:p>
        </p:txBody>
      </p:sp>
      <p:grpSp>
        <p:nvGrpSpPr>
          <p:cNvPr id="10" name="组合 9"/>
          <p:cNvGrpSpPr/>
          <p:nvPr/>
        </p:nvGrpSpPr>
        <p:grpSpPr>
          <a:xfrm>
            <a:off x="6118222" y="2572877"/>
            <a:ext cx="5458691" cy="2830468"/>
            <a:chOff x="1574135" y="1785712"/>
            <a:chExt cx="16899912" cy="7900884"/>
          </a:xfrm>
        </p:grpSpPr>
        <p:sp>
          <p:nvSpPr>
            <p:cNvPr id="11" name="object 2"/>
            <p:cNvSpPr/>
            <p:nvPr/>
          </p:nvSpPr>
          <p:spPr>
            <a:xfrm>
              <a:off x="1574135" y="1785712"/>
              <a:ext cx="16899912" cy="7900884"/>
            </a:xfrm>
            <a:custGeom>
              <a:avLst/>
              <a:gdLst/>
              <a:ahLst/>
              <a:cxnLst/>
              <a:rect l="l" t="t" r="r" b="b"/>
              <a:pathLst>
                <a:path w="18721705" h="8623300">
                  <a:moveTo>
                    <a:pt x="0" y="0"/>
                  </a:moveTo>
                  <a:lnTo>
                    <a:pt x="18721647" y="0"/>
                  </a:lnTo>
                  <a:lnTo>
                    <a:pt x="18721647" y="8622681"/>
                  </a:lnTo>
                  <a:lnTo>
                    <a:pt x="0" y="8622681"/>
                  </a:lnTo>
                  <a:lnTo>
                    <a:pt x="0" y="0"/>
                  </a:lnTo>
                  <a:close/>
                </a:path>
              </a:pathLst>
            </a:custGeom>
            <a:solidFill>
              <a:srgbClr val="E5F3FA">
                <a:alpha val="59999"/>
              </a:srgbClr>
            </a:solidFill>
          </p:spPr>
          <p:txBody>
            <a:bodyPr wrap="square" lIns="0" tIns="0" rIns="0" bIns="0" rtlCol="0"/>
            <a:lstStyle/>
            <a:p>
              <a:endParaRPr>
                <a:latin typeface="微软雅黑" panose="020B0503020204020204" charset="-122"/>
                <a:ea typeface="微软雅黑" panose="020B0503020204020204" charset="-122"/>
              </a:endParaRPr>
            </a:p>
          </p:txBody>
        </p:sp>
        <p:sp>
          <p:nvSpPr>
            <p:cNvPr id="12" name="object 3"/>
            <p:cNvSpPr txBox="1"/>
            <p:nvPr/>
          </p:nvSpPr>
          <p:spPr>
            <a:xfrm>
              <a:off x="7852964" y="2988074"/>
              <a:ext cx="4549994" cy="787414"/>
            </a:xfrm>
            <a:prstGeom prst="rect">
              <a:avLst/>
            </a:prstGeom>
          </p:spPr>
          <p:txBody>
            <a:bodyPr vert="horz" wrap="square" lIns="0" tIns="17145" rIns="0" bIns="0" rtlCol="0">
              <a:spAutoFit/>
            </a:bodyPr>
            <a:lstStyle/>
            <a:p>
              <a:pPr marL="12700">
                <a:lnSpc>
                  <a:spcPct val="100000"/>
                </a:lnSpc>
                <a:spcBef>
                  <a:spcPts val="135"/>
                </a:spcBef>
              </a:pPr>
              <a:r>
                <a:rPr b="0" spc="35" dirty="0">
                  <a:solidFill>
                    <a:srgbClr val="55719E"/>
                  </a:solidFill>
                  <a:latin typeface="微软雅黑" panose="020B0503020204020204" charset="-122"/>
                  <a:ea typeface="微软雅黑" panose="020B0503020204020204" charset="-122"/>
                  <a:cs typeface="Microsoft JhengHei UI Light" panose="020B0304030504040204" charset="-120"/>
                </a:rPr>
                <a:t>智能合约特性</a:t>
              </a:r>
              <a:endParaRPr dirty="0">
                <a:latin typeface="微软雅黑" panose="020B0503020204020204" charset="-122"/>
                <a:ea typeface="微软雅黑" panose="020B0503020204020204" charset="-122"/>
                <a:cs typeface="Microsoft JhengHei UI Light" panose="020B0304030504040204" charset="-120"/>
              </a:endParaRPr>
            </a:p>
          </p:txBody>
        </p:sp>
        <p:grpSp>
          <p:nvGrpSpPr>
            <p:cNvPr id="13" name="object 6"/>
            <p:cNvGrpSpPr/>
            <p:nvPr/>
          </p:nvGrpSpPr>
          <p:grpSpPr>
            <a:xfrm>
              <a:off x="3456459" y="4994612"/>
              <a:ext cx="13285469" cy="1362710"/>
              <a:chOff x="3456459" y="4994612"/>
              <a:chExt cx="13285469" cy="1362710"/>
            </a:xfrm>
          </p:grpSpPr>
          <p:sp>
            <p:nvSpPr>
              <p:cNvPr id="18" name="object 7"/>
              <p:cNvSpPr/>
              <p:nvPr/>
            </p:nvSpPr>
            <p:spPr>
              <a:xfrm>
                <a:off x="3456459" y="5303346"/>
                <a:ext cx="1118870" cy="1010919"/>
              </a:xfrm>
              <a:custGeom>
                <a:avLst/>
                <a:gdLst/>
                <a:ahLst/>
                <a:cxnLst/>
                <a:rect l="l" t="t" r="r" b="b"/>
                <a:pathLst>
                  <a:path w="1118870" h="1010920">
                    <a:moveTo>
                      <a:pt x="559125" y="0"/>
                    </a:moveTo>
                    <a:lnTo>
                      <a:pt x="510941" y="2058"/>
                    </a:lnTo>
                    <a:lnTo>
                      <a:pt x="463885" y="8119"/>
                    </a:lnTo>
                    <a:lnTo>
                      <a:pt x="418123" y="18015"/>
                    </a:lnTo>
                    <a:lnTo>
                      <a:pt x="373827" y="31575"/>
                    </a:lnTo>
                    <a:lnTo>
                      <a:pt x="331163" y="48632"/>
                    </a:lnTo>
                    <a:lnTo>
                      <a:pt x="290302" y="69016"/>
                    </a:lnTo>
                    <a:lnTo>
                      <a:pt x="251413" y="92557"/>
                    </a:lnTo>
                    <a:lnTo>
                      <a:pt x="214664" y="119087"/>
                    </a:lnTo>
                    <a:lnTo>
                      <a:pt x="180224" y="148436"/>
                    </a:lnTo>
                    <a:lnTo>
                      <a:pt x="148262" y="180435"/>
                    </a:lnTo>
                    <a:lnTo>
                      <a:pt x="118947" y="214915"/>
                    </a:lnTo>
                    <a:lnTo>
                      <a:pt x="92448" y="251708"/>
                    </a:lnTo>
                    <a:lnTo>
                      <a:pt x="68935" y="290643"/>
                    </a:lnTo>
                    <a:lnTo>
                      <a:pt x="48575" y="331552"/>
                    </a:lnTo>
                    <a:lnTo>
                      <a:pt x="31538" y="374265"/>
                    </a:lnTo>
                    <a:lnTo>
                      <a:pt x="17994" y="418614"/>
                    </a:lnTo>
                    <a:lnTo>
                      <a:pt x="8110" y="464429"/>
                    </a:lnTo>
                    <a:lnTo>
                      <a:pt x="2055" y="511540"/>
                    </a:lnTo>
                    <a:lnTo>
                      <a:pt x="0" y="559780"/>
                    </a:lnTo>
                    <a:lnTo>
                      <a:pt x="0" y="632424"/>
                    </a:lnTo>
                    <a:lnTo>
                      <a:pt x="5985" y="661852"/>
                    </a:lnTo>
                    <a:lnTo>
                      <a:pt x="22274" y="685972"/>
                    </a:lnTo>
                    <a:lnTo>
                      <a:pt x="46365" y="702280"/>
                    </a:lnTo>
                    <a:lnTo>
                      <a:pt x="75758" y="708272"/>
                    </a:lnTo>
                    <a:lnTo>
                      <a:pt x="1042491" y="708272"/>
                    </a:lnTo>
                    <a:lnTo>
                      <a:pt x="1071884" y="702280"/>
                    </a:lnTo>
                    <a:lnTo>
                      <a:pt x="1095976" y="685972"/>
                    </a:lnTo>
                    <a:lnTo>
                      <a:pt x="1112265" y="661852"/>
                    </a:lnTo>
                    <a:lnTo>
                      <a:pt x="1118250" y="632424"/>
                    </a:lnTo>
                    <a:lnTo>
                      <a:pt x="1118250" y="559780"/>
                    </a:lnTo>
                    <a:lnTo>
                      <a:pt x="1116195" y="511540"/>
                    </a:lnTo>
                    <a:lnTo>
                      <a:pt x="1110140" y="464429"/>
                    </a:lnTo>
                    <a:lnTo>
                      <a:pt x="1100256" y="418614"/>
                    </a:lnTo>
                    <a:lnTo>
                      <a:pt x="1086711" y="374265"/>
                    </a:lnTo>
                    <a:lnTo>
                      <a:pt x="1069675" y="331552"/>
                    </a:lnTo>
                    <a:lnTo>
                      <a:pt x="1049315" y="290643"/>
                    </a:lnTo>
                    <a:lnTo>
                      <a:pt x="1025801" y="251708"/>
                    </a:lnTo>
                    <a:lnTo>
                      <a:pt x="999303" y="214915"/>
                    </a:lnTo>
                    <a:lnTo>
                      <a:pt x="969988" y="180435"/>
                    </a:lnTo>
                    <a:lnTo>
                      <a:pt x="938026" y="148436"/>
                    </a:lnTo>
                    <a:lnTo>
                      <a:pt x="903586" y="119087"/>
                    </a:lnTo>
                    <a:lnTo>
                      <a:pt x="866837" y="92557"/>
                    </a:lnTo>
                    <a:lnTo>
                      <a:pt x="827947" y="69016"/>
                    </a:lnTo>
                    <a:lnTo>
                      <a:pt x="787086" y="48632"/>
                    </a:lnTo>
                    <a:lnTo>
                      <a:pt x="744423" y="31575"/>
                    </a:lnTo>
                    <a:lnTo>
                      <a:pt x="700126" y="18015"/>
                    </a:lnTo>
                    <a:lnTo>
                      <a:pt x="654365" y="8119"/>
                    </a:lnTo>
                    <a:lnTo>
                      <a:pt x="607308" y="2058"/>
                    </a:lnTo>
                    <a:lnTo>
                      <a:pt x="559125" y="0"/>
                    </a:lnTo>
                    <a:close/>
                  </a:path>
                  <a:path w="1118870" h="1010920">
                    <a:moveTo>
                      <a:pt x="361240" y="794136"/>
                    </a:moveTo>
                    <a:lnTo>
                      <a:pt x="312640" y="805486"/>
                    </a:lnTo>
                    <a:lnTo>
                      <a:pt x="297035" y="823063"/>
                    </a:lnTo>
                    <a:lnTo>
                      <a:pt x="297701" y="831125"/>
                    </a:lnTo>
                    <a:lnTo>
                      <a:pt x="301553" y="838870"/>
                    </a:lnTo>
                    <a:lnTo>
                      <a:pt x="307705" y="844212"/>
                    </a:lnTo>
                    <a:lnTo>
                      <a:pt x="315258" y="846749"/>
                    </a:lnTo>
                    <a:lnTo>
                      <a:pt x="323310" y="846082"/>
                    </a:lnTo>
                    <a:lnTo>
                      <a:pt x="363858" y="835398"/>
                    </a:lnTo>
                    <a:lnTo>
                      <a:pt x="371594" y="831542"/>
                    </a:lnTo>
                    <a:lnTo>
                      <a:pt x="376929" y="825383"/>
                    </a:lnTo>
                    <a:lnTo>
                      <a:pt x="379463" y="817822"/>
                    </a:lnTo>
                    <a:lnTo>
                      <a:pt x="378796" y="809759"/>
                    </a:lnTo>
                    <a:lnTo>
                      <a:pt x="374945" y="802014"/>
                    </a:lnTo>
                    <a:lnTo>
                      <a:pt x="368793" y="796673"/>
                    </a:lnTo>
                    <a:lnTo>
                      <a:pt x="361240" y="794136"/>
                    </a:lnTo>
                    <a:close/>
                  </a:path>
                  <a:path w="1118870" h="1010920">
                    <a:moveTo>
                      <a:pt x="417876" y="910980"/>
                    </a:moveTo>
                    <a:lnTo>
                      <a:pt x="373461" y="946499"/>
                    </a:lnTo>
                    <a:lnTo>
                      <a:pt x="367059" y="961456"/>
                    </a:lnTo>
                    <a:lnTo>
                      <a:pt x="368659" y="969334"/>
                    </a:lnTo>
                    <a:lnTo>
                      <a:pt x="373461" y="976412"/>
                    </a:lnTo>
                    <a:lnTo>
                      <a:pt x="380530" y="981219"/>
                    </a:lnTo>
                    <a:lnTo>
                      <a:pt x="388400" y="982821"/>
                    </a:lnTo>
                    <a:lnTo>
                      <a:pt x="396269" y="981219"/>
                    </a:lnTo>
                    <a:lnTo>
                      <a:pt x="403338" y="976412"/>
                    </a:lnTo>
                    <a:lnTo>
                      <a:pt x="433215" y="946499"/>
                    </a:lnTo>
                    <a:lnTo>
                      <a:pt x="438017" y="939422"/>
                    </a:lnTo>
                    <a:lnTo>
                      <a:pt x="439617" y="931544"/>
                    </a:lnTo>
                    <a:lnTo>
                      <a:pt x="438017" y="923666"/>
                    </a:lnTo>
                    <a:lnTo>
                      <a:pt x="433215" y="916588"/>
                    </a:lnTo>
                    <a:lnTo>
                      <a:pt x="425996" y="912382"/>
                    </a:lnTo>
                    <a:lnTo>
                      <a:pt x="417876" y="910980"/>
                    </a:lnTo>
                    <a:close/>
                  </a:path>
                  <a:path w="1118870" h="1010920">
                    <a:moveTo>
                      <a:pt x="754259" y="799477"/>
                    </a:moveTo>
                    <a:lnTo>
                      <a:pt x="746389" y="802014"/>
                    </a:lnTo>
                    <a:lnTo>
                      <a:pt x="740120" y="807356"/>
                    </a:lnTo>
                    <a:lnTo>
                      <a:pt x="736252" y="815101"/>
                    </a:lnTo>
                    <a:lnTo>
                      <a:pt x="735736" y="823614"/>
                    </a:lnTo>
                    <a:lnTo>
                      <a:pt x="738520" y="831125"/>
                    </a:lnTo>
                    <a:lnTo>
                      <a:pt x="743905" y="837034"/>
                    </a:lnTo>
                    <a:lnTo>
                      <a:pt x="751191" y="840739"/>
                    </a:lnTo>
                    <a:lnTo>
                      <a:pt x="793872" y="851423"/>
                    </a:lnTo>
                    <a:lnTo>
                      <a:pt x="802542" y="852091"/>
                    </a:lnTo>
                    <a:lnTo>
                      <a:pt x="810411" y="849553"/>
                    </a:lnTo>
                    <a:lnTo>
                      <a:pt x="816680" y="844212"/>
                    </a:lnTo>
                    <a:lnTo>
                      <a:pt x="820548" y="836466"/>
                    </a:lnTo>
                    <a:lnTo>
                      <a:pt x="821215" y="828404"/>
                    </a:lnTo>
                    <a:lnTo>
                      <a:pt x="818681" y="820843"/>
                    </a:lnTo>
                    <a:lnTo>
                      <a:pt x="813346" y="814684"/>
                    </a:lnTo>
                    <a:lnTo>
                      <a:pt x="805610" y="810828"/>
                    </a:lnTo>
                    <a:lnTo>
                      <a:pt x="762928" y="800145"/>
                    </a:lnTo>
                    <a:lnTo>
                      <a:pt x="754259" y="799477"/>
                    </a:lnTo>
                    <a:close/>
                  </a:path>
                  <a:path w="1118870" h="1010920">
                    <a:moveTo>
                      <a:pt x="695172" y="916588"/>
                    </a:moveTo>
                    <a:lnTo>
                      <a:pt x="686935" y="918190"/>
                    </a:lnTo>
                    <a:lnTo>
                      <a:pt x="679699" y="922998"/>
                    </a:lnTo>
                    <a:lnTo>
                      <a:pt x="674898" y="930075"/>
                    </a:lnTo>
                    <a:lnTo>
                      <a:pt x="673297" y="937954"/>
                    </a:lnTo>
                    <a:lnTo>
                      <a:pt x="674898" y="945832"/>
                    </a:lnTo>
                    <a:lnTo>
                      <a:pt x="679699" y="952910"/>
                    </a:lnTo>
                    <a:lnTo>
                      <a:pt x="710644" y="982822"/>
                    </a:lnTo>
                    <a:lnTo>
                      <a:pt x="717879" y="987629"/>
                    </a:lnTo>
                    <a:lnTo>
                      <a:pt x="726116" y="989232"/>
                    </a:lnTo>
                    <a:lnTo>
                      <a:pt x="734352" y="987629"/>
                    </a:lnTo>
                    <a:lnTo>
                      <a:pt x="741587" y="982822"/>
                    </a:lnTo>
                    <a:lnTo>
                      <a:pt x="746389" y="975744"/>
                    </a:lnTo>
                    <a:lnTo>
                      <a:pt x="747990" y="967866"/>
                    </a:lnTo>
                    <a:lnTo>
                      <a:pt x="746389" y="959987"/>
                    </a:lnTo>
                    <a:lnTo>
                      <a:pt x="741587" y="952910"/>
                    </a:lnTo>
                    <a:lnTo>
                      <a:pt x="710644" y="922998"/>
                    </a:lnTo>
                    <a:lnTo>
                      <a:pt x="703408" y="918190"/>
                    </a:lnTo>
                    <a:lnTo>
                      <a:pt x="695172" y="916588"/>
                    </a:lnTo>
                    <a:close/>
                  </a:path>
                  <a:path w="1118870" h="1010920">
                    <a:moveTo>
                      <a:pt x="568728" y="926203"/>
                    </a:moveTo>
                    <a:lnTo>
                      <a:pt x="560442" y="927889"/>
                    </a:lnTo>
                    <a:lnTo>
                      <a:pt x="553656" y="932479"/>
                    </a:lnTo>
                    <a:lnTo>
                      <a:pt x="549071" y="939272"/>
                    </a:lnTo>
                    <a:lnTo>
                      <a:pt x="547387" y="947569"/>
                    </a:lnTo>
                    <a:lnTo>
                      <a:pt x="547387" y="989231"/>
                    </a:lnTo>
                    <a:lnTo>
                      <a:pt x="549071" y="997527"/>
                    </a:lnTo>
                    <a:lnTo>
                      <a:pt x="553656" y="1004321"/>
                    </a:lnTo>
                    <a:lnTo>
                      <a:pt x="560442" y="1008911"/>
                    </a:lnTo>
                    <a:lnTo>
                      <a:pt x="568728" y="1010597"/>
                    </a:lnTo>
                    <a:lnTo>
                      <a:pt x="577014" y="1008911"/>
                    </a:lnTo>
                    <a:lnTo>
                      <a:pt x="583800" y="1004321"/>
                    </a:lnTo>
                    <a:lnTo>
                      <a:pt x="588385" y="997527"/>
                    </a:lnTo>
                    <a:lnTo>
                      <a:pt x="590068" y="989231"/>
                    </a:lnTo>
                    <a:lnTo>
                      <a:pt x="590068" y="947569"/>
                    </a:lnTo>
                    <a:lnTo>
                      <a:pt x="588385" y="939272"/>
                    </a:lnTo>
                    <a:lnTo>
                      <a:pt x="583800" y="932479"/>
                    </a:lnTo>
                    <a:lnTo>
                      <a:pt x="577014" y="927889"/>
                    </a:lnTo>
                    <a:lnTo>
                      <a:pt x="568728" y="926203"/>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19" name="object 8"/>
              <p:cNvSpPr/>
              <p:nvPr/>
            </p:nvSpPr>
            <p:spPr>
              <a:xfrm>
                <a:off x="3537554" y="5384536"/>
                <a:ext cx="955040" cy="544830"/>
              </a:xfrm>
              <a:custGeom>
                <a:avLst/>
                <a:gdLst/>
                <a:ahLst/>
                <a:cxnLst/>
                <a:rect l="l" t="t" r="r" b="b"/>
                <a:pathLst>
                  <a:path w="955039" h="544829">
                    <a:moveTo>
                      <a:pt x="476963" y="0"/>
                    </a:moveTo>
                    <a:lnTo>
                      <a:pt x="428174" y="2475"/>
                    </a:lnTo>
                    <a:lnTo>
                      <a:pt x="380799" y="9741"/>
                    </a:lnTo>
                    <a:lnTo>
                      <a:pt x="335077" y="21555"/>
                    </a:lnTo>
                    <a:lnTo>
                      <a:pt x="291249" y="37673"/>
                    </a:lnTo>
                    <a:lnTo>
                      <a:pt x="249553" y="57854"/>
                    </a:lnTo>
                    <a:lnTo>
                      <a:pt x="210228" y="81854"/>
                    </a:lnTo>
                    <a:lnTo>
                      <a:pt x="173513" y="109432"/>
                    </a:lnTo>
                    <a:lnTo>
                      <a:pt x="139647" y="140345"/>
                    </a:lnTo>
                    <a:lnTo>
                      <a:pt x="108870" y="174350"/>
                    </a:lnTo>
                    <a:lnTo>
                      <a:pt x="81421" y="211204"/>
                    </a:lnTo>
                    <a:lnTo>
                      <a:pt x="57539" y="250666"/>
                    </a:lnTo>
                    <a:lnTo>
                      <a:pt x="37462" y="292492"/>
                    </a:lnTo>
                    <a:lnTo>
                      <a:pt x="21431" y="336440"/>
                    </a:lnTo>
                    <a:lnTo>
                      <a:pt x="9684" y="382267"/>
                    </a:lnTo>
                    <a:lnTo>
                      <a:pt x="2460" y="429732"/>
                    </a:lnTo>
                    <a:lnTo>
                      <a:pt x="0" y="478590"/>
                    </a:lnTo>
                    <a:lnTo>
                      <a:pt x="0" y="544825"/>
                    </a:lnTo>
                    <a:lnTo>
                      <a:pt x="954993" y="544825"/>
                    </a:lnTo>
                    <a:lnTo>
                      <a:pt x="954993" y="478590"/>
                    </a:lnTo>
                    <a:lnTo>
                      <a:pt x="952520" y="429732"/>
                    </a:lnTo>
                    <a:lnTo>
                      <a:pt x="945263" y="382267"/>
                    </a:lnTo>
                    <a:lnTo>
                      <a:pt x="933463" y="336440"/>
                    </a:lnTo>
                    <a:lnTo>
                      <a:pt x="917364" y="292492"/>
                    </a:lnTo>
                    <a:lnTo>
                      <a:pt x="897207" y="250666"/>
                    </a:lnTo>
                    <a:lnTo>
                      <a:pt x="873234" y="211204"/>
                    </a:lnTo>
                    <a:lnTo>
                      <a:pt x="845689" y="174350"/>
                    </a:lnTo>
                    <a:lnTo>
                      <a:pt x="814812" y="140345"/>
                    </a:lnTo>
                    <a:lnTo>
                      <a:pt x="780847" y="109432"/>
                    </a:lnTo>
                    <a:lnTo>
                      <a:pt x="744036" y="81854"/>
                    </a:lnTo>
                    <a:lnTo>
                      <a:pt x="704621" y="57854"/>
                    </a:lnTo>
                    <a:lnTo>
                      <a:pt x="662844" y="37673"/>
                    </a:lnTo>
                    <a:lnTo>
                      <a:pt x="618947" y="21555"/>
                    </a:lnTo>
                    <a:lnTo>
                      <a:pt x="573173" y="9741"/>
                    </a:lnTo>
                    <a:lnTo>
                      <a:pt x="525764" y="2475"/>
                    </a:lnTo>
                    <a:lnTo>
                      <a:pt x="476963"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0" name="object 9"/>
              <p:cNvSpPr/>
              <p:nvPr/>
            </p:nvSpPr>
            <p:spPr>
              <a:xfrm>
                <a:off x="3835247" y="4994623"/>
                <a:ext cx="360680" cy="1191260"/>
              </a:xfrm>
              <a:custGeom>
                <a:avLst/>
                <a:gdLst/>
                <a:ahLst/>
                <a:cxnLst/>
                <a:rect l="l" t="t" r="r" b="b"/>
                <a:pathLst>
                  <a:path w="360679" h="1191260">
                    <a:moveTo>
                      <a:pt x="214477" y="34175"/>
                    </a:moveTo>
                    <a:lnTo>
                      <a:pt x="211836" y="20726"/>
                    </a:lnTo>
                    <a:lnTo>
                      <a:pt x="204609" y="9880"/>
                    </a:lnTo>
                    <a:lnTo>
                      <a:pt x="193763" y="2628"/>
                    </a:lnTo>
                    <a:lnTo>
                      <a:pt x="180327" y="0"/>
                    </a:lnTo>
                    <a:lnTo>
                      <a:pt x="166890" y="2628"/>
                    </a:lnTo>
                    <a:lnTo>
                      <a:pt x="156057" y="9880"/>
                    </a:lnTo>
                    <a:lnTo>
                      <a:pt x="148818" y="20726"/>
                    </a:lnTo>
                    <a:lnTo>
                      <a:pt x="146189" y="34175"/>
                    </a:lnTo>
                    <a:lnTo>
                      <a:pt x="146189" y="347192"/>
                    </a:lnTo>
                    <a:lnTo>
                      <a:pt x="148818" y="360641"/>
                    </a:lnTo>
                    <a:lnTo>
                      <a:pt x="156057" y="371487"/>
                    </a:lnTo>
                    <a:lnTo>
                      <a:pt x="166890" y="378739"/>
                    </a:lnTo>
                    <a:lnTo>
                      <a:pt x="180327" y="381368"/>
                    </a:lnTo>
                    <a:lnTo>
                      <a:pt x="193763" y="378561"/>
                    </a:lnTo>
                    <a:lnTo>
                      <a:pt x="204609" y="370954"/>
                    </a:lnTo>
                    <a:lnTo>
                      <a:pt x="211836" y="359740"/>
                    </a:lnTo>
                    <a:lnTo>
                      <a:pt x="214477" y="346113"/>
                    </a:lnTo>
                    <a:lnTo>
                      <a:pt x="214477" y="34175"/>
                    </a:lnTo>
                    <a:close/>
                  </a:path>
                  <a:path w="360679" h="1191260">
                    <a:moveTo>
                      <a:pt x="360654" y="990295"/>
                    </a:moveTo>
                    <a:lnTo>
                      <a:pt x="357289" y="973696"/>
                    </a:lnTo>
                    <a:lnTo>
                      <a:pt x="348119" y="960120"/>
                    </a:lnTo>
                    <a:lnTo>
                      <a:pt x="334556" y="950937"/>
                    </a:lnTo>
                    <a:lnTo>
                      <a:pt x="317982" y="947559"/>
                    </a:lnTo>
                    <a:lnTo>
                      <a:pt x="295567" y="947559"/>
                    </a:lnTo>
                    <a:lnTo>
                      <a:pt x="295567" y="1012723"/>
                    </a:lnTo>
                    <a:lnTo>
                      <a:pt x="285965" y="1057008"/>
                    </a:lnTo>
                    <a:lnTo>
                      <a:pt x="261162" y="1092987"/>
                    </a:lnTo>
                    <a:lnTo>
                      <a:pt x="224751" y="1117130"/>
                    </a:lnTo>
                    <a:lnTo>
                      <a:pt x="180327" y="1125969"/>
                    </a:lnTo>
                    <a:lnTo>
                      <a:pt x="135915" y="1117130"/>
                    </a:lnTo>
                    <a:lnTo>
                      <a:pt x="99504" y="1092987"/>
                    </a:lnTo>
                    <a:lnTo>
                      <a:pt x="74688" y="1057008"/>
                    </a:lnTo>
                    <a:lnTo>
                      <a:pt x="65087" y="1012723"/>
                    </a:lnTo>
                    <a:lnTo>
                      <a:pt x="295567" y="1012723"/>
                    </a:lnTo>
                    <a:lnTo>
                      <a:pt x="295567" y="947559"/>
                    </a:lnTo>
                    <a:lnTo>
                      <a:pt x="42684" y="947559"/>
                    </a:lnTo>
                    <a:lnTo>
                      <a:pt x="26111" y="950937"/>
                    </a:lnTo>
                    <a:lnTo>
                      <a:pt x="12534" y="960120"/>
                    </a:lnTo>
                    <a:lnTo>
                      <a:pt x="3365" y="973696"/>
                    </a:lnTo>
                    <a:lnTo>
                      <a:pt x="0" y="990295"/>
                    </a:lnTo>
                    <a:lnTo>
                      <a:pt x="0" y="1010589"/>
                    </a:lnTo>
                    <a:lnTo>
                      <a:pt x="6464" y="1058456"/>
                    </a:lnTo>
                    <a:lnTo>
                      <a:pt x="24701" y="1101559"/>
                    </a:lnTo>
                    <a:lnTo>
                      <a:pt x="52959" y="1138123"/>
                    </a:lnTo>
                    <a:lnTo>
                      <a:pt x="89471" y="1166406"/>
                    </a:lnTo>
                    <a:lnTo>
                      <a:pt x="132511" y="1184656"/>
                    </a:lnTo>
                    <a:lnTo>
                      <a:pt x="180327" y="1191133"/>
                    </a:lnTo>
                    <a:lnTo>
                      <a:pt x="228142" y="1184656"/>
                    </a:lnTo>
                    <a:lnTo>
                      <a:pt x="271183" y="1166406"/>
                    </a:lnTo>
                    <a:lnTo>
                      <a:pt x="307708" y="1138123"/>
                    </a:lnTo>
                    <a:lnTo>
                      <a:pt x="317093" y="1125969"/>
                    </a:lnTo>
                    <a:lnTo>
                      <a:pt x="335953" y="1101559"/>
                    </a:lnTo>
                    <a:lnTo>
                      <a:pt x="354190" y="1058456"/>
                    </a:lnTo>
                    <a:lnTo>
                      <a:pt x="360375" y="1012723"/>
                    </a:lnTo>
                    <a:lnTo>
                      <a:pt x="360654" y="1010589"/>
                    </a:lnTo>
                    <a:lnTo>
                      <a:pt x="360654" y="990295"/>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1" name="object 10"/>
              <p:cNvSpPr/>
              <p:nvPr/>
            </p:nvSpPr>
            <p:spPr>
              <a:xfrm>
                <a:off x="7456290" y="5863121"/>
                <a:ext cx="1076960" cy="293370"/>
              </a:xfrm>
              <a:custGeom>
                <a:avLst/>
                <a:gdLst/>
                <a:ahLst/>
                <a:cxnLst/>
                <a:rect l="l" t="t" r="r" b="b"/>
                <a:pathLst>
                  <a:path w="1076959" h="293370">
                    <a:moveTo>
                      <a:pt x="1047566" y="0"/>
                    </a:moveTo>
                    <a:lnTo>
                      <a:pt x="28984" y="0"/>
                    </a:lnTo>
                    <a:lnTo>
                      <a:pt x="17468" y="2223"/>
                    </a:lnTo>
                    <a:lnTo>
                      <a:pt x="8281" y="8369"/>
                    </a:lnTo>
                    <a:lnTo>
                      <a:pt x="2199" y="17654"/>
                    </a:lnTo>
                    <a:lnTo>
                      <a:pt x="0" y="29293"/>
                    </a:lnTo>
                    <a:lnTo>
                      <a:pt x="0" y="263632"/>
                    </a:lnTo>
                    <a:lnTo>
                      <a:pt x="2199" y="275272"/>
                    </a:lnTo>
                    <a:lnTo>
                      <a:pt x="8281" y="284556"/>
                    </a:lnTo>
                    <a:lnTo>
                      <a:pt x="17468" y="290703"/>
                    </a:lnTo>
                    <a:lnTo>
                      <a:pt x="28984" y="292926"/>
                    </a:lnTo>
                    <a:lnTo>
                      <a:pt x="1047566" y="292926"/>
                    </a:lnTo>
                    <a:lnTo>
                      <a:pt x="1059081" y="290703"/>
                    </a:lnTo>
                    <a:lnTo>
                      <a:pt x="1068267" y="284556"/>
                    </a:lnTo>
                    <a:lnTo>
                      <a:pt x="1074350" y="275272"/>
                    </a:lnTo>
                    <a:lnTo>
                      <a:pt x="1076551" y="263632"/>
                    </a:lnTo>
                    <a:lnTo>
                      <a:pt x="1076551" y="29293"/>
                    </a:lnTo>
                    <a:lnTo>
                      <a:pt x="1074351" y="17654"/>
                    </a:lnTo>
                    <a:lnTo>
                      <a:pt x="1068270" y="8369"/>
                    </a:lnTo>
                    <a:lnTo>
                      <a:pt x="1059082" y="2223"/>
                    </a:lnTo>
                    <a:lnTo>
                      <a:pt x="1047566"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2" name="object 11"/>
              <p:cNvSpPr/>
              <p:nvPr/>
            </p:nvSpPr>
            <p:spPr>
              <a:xfrm>
                <a:off x="7435588" y="5842199"/>
                <a:ext cx="1118235" cy="335280"/>
              </a:xfrm>
              <a:custGeom>
                <a:avLst/>
                <a:gdLst/>
                <a:ahLst/>
                <a:cxnLst/>
                <a:rect l="l" t="t" r="r" b="b"/>
                <a:pathLst>
                  <a:path w="1118234" h="335279">
                    <a:moveTo>
                      <a:pt x="1068267" y="0"/>
                    </a:moveTo>
                    <a:lnTo>
                      <a:pt x="49686" y="0"/>
                    </a:lnTo>
                    <a:lnTo>
                      <a:pt x="30568" y="4021"/>
                    </a:lnTo>
                    <a:lnTo>
                      <a:pt x="14750" y="14907"/>
                    </a:lnTo>
                    <a:lnTo>
                      <a:pt x="3978" y="30894"/>
                    </a:lnTo>
                    <a:lnTo>
                      <a:pt x="0" y="50215"/>
                    </a:lnTo>
                    <a:lnTo>
                      <a:pt x="0" y="284554"/>
                    </a:lnTo>
                    <a:lnTo>
                      <a:pt x="3978" y="303875"/>
                    </a:lnTo>
                    <a:lnTo>
                      <a:pt x="14750" y="319862"/>
                    </a:lnTo>
                    <a:lnTo>
                      <a:pt x="30568" y="330749"/>
                    </a:lnTo>
                    <a:lnTo>
                      <a:pt x="49686" y="334770"/>
                    </a:lnTo>
                    <a:lnTo>
                      <a:pt x="1068267" y="334770"/>
                    </a:lnTo>
                    <a:lnTo>
                      <a:pt x="1087385" y="330749"/>
                    </a:lnTo>
                    <a:lnTo>
                      <a:pt x="1103204" y="319862"/>
                    </a:lnTo>
                    <a:lnTo>
                      <a:pt x="1113976" y="303875"/>
                    </a:lnTo>
                    <a:lnTo>
                      <a:pt x="1117955" y="284554"/>
                    </a:lnTo>
                    <a:lnTo>
                      <a:pt x="1117955" y="256694"/>
                    </a:lnTo>
                    <a:lnTo>
                      <a:pt x="90900" y="256694"/>
                    </a:lnTo>
                    <a:lnTo>
                      <a:pt x="87125" y="253718"/>
                    </a:lnTo>
                    <a:lnTo>
                      <a:pt x="87126" y="81046"/>
                    </a:lnTo>
                    <a:lnTo>
                      <a:pt x="90898" y="78069"/>
                    </a:lnTo>
                    <a:lnTo>
                      <a:pt x="1117955" y="78069"/>
                    </a:lnTo>
                    <a:lnTo>
                      <a:pt x="1117955" y="50215"/>
                    </a:lnTo>
                    <a:lnTo>
                      <a:pt x="1113976" y="30894"/>
                    </a:lnTo>
                    <a:lnTo>
                      <a:pt x="1103204" y="14907"/>
                    </a:lnTo>
                    <a:lnTo>
                      <a:pt x="1087385" y="4021"/>
                    </a:lnTo>
                    <a:lnTo>
                      <a:pt x="1068267" y="0"/>
                    </a:lnTo>
                    <a:close/>
                  </a:path>
                  <a:path w="1118234" h="335279">
                    <a:moveTo>
                      <a:pt x="1117955" y="78069"/>
                    </a:moveTo>
                    <a:lnTo>
                      <a:pt x="1027053" y="78069"/>
                    </a:lnTo>
                    <a:lnTo>
                      <a:pt x="1030829" y="81046"/>
                    </a:lnTo>
                    <a:lnTo>
                      <a:pt x="1030828" y="253718"/>
                    </a:lnTo>
                    <a:lnTo>
                      <a:pt x="1027055" y="256694"/>
                    </a:lnTo>
                    <a:lnTo>
                      <a:pt x="1117955" y="256694"/>
                    </a:lnTo>
                    <a:lnTo>
                      <a:pt x="1117955" y="78069"/>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3" name="object 12"/>
              <p:cNvSpPr/>
              <p:nvPr/>
            </p:nvSpPr>
            <p:spPr>
              <a:xfrm>
                <a:off x="7518398" y="6156045"/>
                <a:ext cx="952500" cy="104775"/>
              </a:xfrm>
              <a:custGeom>
                <a:avLst/>
                <a:gdLst/>
                <a:ahLst/>
                <a:cxnLst/>
                <a:rect l="l" t="t" r="r" b="b"/>
                <a:pathLst>
                  <a:path w="952500" h="104775">
                    <a:moveTo>
                      <a:pt x="952332" y="0"/>
                    </a:moveTo>
                    <a:lnTo>
                      <a:pt x="0" y="0"/>
                    </a:lnTo>
                    <a:lnTo>
                      <a:pt x="8022" y="41062"/>
                    </a:lnTo>
                    <a:lnTo>
                      <a:pt x="30020" y="74278"/>
                    </a:lnTo>
                    <a:lnTo>
                      <a:pt x="62886" y="96509"/>
                    </a:lnTo>
                    <a:lnTo>
                      <a:pt x="103515" y="104616"/>
                    </a:lnTo>
                    <a:lnTo>
                      <a:pt x="848819" y="104616"/>
                    </a:lnTo>
                    <a:lnTo>
                      <a:pt x="889448" y="96509"/>
                    </a:lnTo>
                    <a:lnTo>
                      <a:pt x="922313" y="74278"/>
                    </a:lnTo>
                    <a:lnTo>
                      <a:pt x="944310" y="41062"/>
                    </a:lnTo>
                    <a:lnTo>
                      <a:pt x="952332" y="0"/>
                    </a:lnTo>
                    <a:close/>
                  </a:path>
                </a:pathLst>
              </a:custGeom>
              <a:solidFill>
                <a:srgbClr val="D0E8F9"/>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4" name="object 13"/>
              <p:cNvSpPr/>
              <p:nvPr/>
            </p:nvSpPr>
            <p:spPr>
              <a:xfrm>
                <a:off x="7497696" y="6135126"/>
                <a:ext cx="993775" cy="146685"/>
              </a:xfrm>
              <a:custGeom>
                <a:avLst/>
                <a:gdLst/>
                <a:ahLst/>
                <a:cxnLst/>
                <a:rect l="l" t="t" r="r" b="b"/>
                <a:pathLst>
                  <a:path w="993775" h="146685">
                    <a:moveTo>
                      <a:pt x="993738" y="0"/>
                    </a:moveTo>
                    <a:lnTo>
                      <a:pt x="0" y="0"/>
                    </a:lnTo>
                    <a:lnTo>
                      <a:pt x="0" y="20921"/>
                    </a:lnTo>
                    <a:lnTo>
                      <a:pt x="9801" y="69666"/>
                    </a:lnTo>
                    <a:lnTo>
                      <a:pt x="36488" y="109584"/>
                    </a:lnTo>
                    <a:lnTo>
                      <a:pt x="75985" y="136555"/>
                    </a:lnTo>
                    <a:lnTo>
                      <a:pt x="124217" y="146461"/>
                    </a:lnTo>
                    <a:lnTo>
                      <a:pt x="869521" y="146461"/>
                    </a:lnTo>
                    <a:lnTo>
                      <a:pt x="917752" y="136555"/>
                    </a:lnTo>
                    <a:lnTo>
                      <a:pt x="957249" y="109584"/>
                    </a:lnTo>
                    <a:lnTo>
                      <a:pt x="965343" y="97477"/>
                    </a:lnTo>
                    <a:lnTo>
                      <a:pt x="152867" y="97477"/>
                    </a:lnTo>
                    <a:lnTo>
                      <a:pt x="126977" y="93764"/>
                    </a:lnTo>
                    <a:lnTo>
                      <a:pt x="104850" y="83534"/>
                    </a:lnTo>
                    <a:lnTo>
                      <a:pt x="88098" y="68152"/>
                    </a:lnTo>
                    <a:lnTo>
                      <a:pt x="78333" y="48980"/>
                    </a:lnTo>
                    <a:lnTo>
                      <a:pt x="988096" y="48980"/>
                    </a:lnTo>
                    <a:lnTo>
                      <a:pt x="993738" y="20921"/>
                    </a:lnTo>
                    <a:lnTo>
                      <a:pt x="993738" y="0"/>
                    </a:lnTo>
                    <a:close/>
                  </a:path>
                  <a:path w="993775" h="146685">
                    <a:moveTo>
                      <a:pt x="988096" y="48980"/>
                    </a:moveTo>
                    <a:lnTo>
                      <a:pt x="915404" y="48980"/>
                    </a:lnTo>
                    <a:lnTo>
                      <a:pt x="904833" y="68152"/>
                    </a:lnTo>
                    <a:lnTo>
                      <a:pt x="888170" y="83534"/>
                    </a:lnTo>
                    <a:lnTo>
                      <a:pt x="866491" y="93764"/>
                    </a:lnTo>
                    <a:lnTo>
                      <a:pt x="840871" y="97477"/>
                    </a:lnTo>
                    <a:lnTo>
                      <a:pt x="965343" y="97477"/>
                    </a:lnTo>
                    <a:lnTo>
                      <a:pt x="983936" y="69666"/>
                    </a:lnTo>
                    <a:lnTo>
                      <a:pt x="988096" y="48980"/>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5" name="object 14"/>
              <p:cNvSpPr/>
              <p:nvPr/>
            </p:nvSpPr>
            <p:spPr>
              <a:xfrm>
                <a:off x="7828941" y="5776436"/>
                <a:ext cx="331470" cy="48260"/>
              </a:xfrm>
              <a:custGeom>
                <a:avLst/>
                <a:gdLst/>
                <a:ahLst/>
                <a:cxnLst/>
                <a:rect l="l" t="t" r="r" b="b"/>
                <a:pathLst>
                  <a:path w="331470" h="48260">
                    <a:moveTo>
                      <a:pt x="0" y="48260"/>
                    </a:moveTo>
                    <a:lnTo>
                      <a:pt x="331245" y="48260"/>
                    </a:lnTo>
                    <a:lnTo>
                      <a:pt x="331245" y="0"/>
                    </a:lnTo>
                    <a:lnTo>
                      <a:pt x="0" y="0"/>
                    </a:lnTo>
                    <a:lnTo>
                      <a:pt x="0" y="48260"/>
                    </a:lnTo>
                    <a:close/>
                  </a:path>
                </a:pathLst>
              </a:custGeom>
              <a:solidFill>
                <a:srgbClr val="FFFF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6" name="object 15"/>
              <p:cNvSpPr/>
              <p:nvPr/>
            </p:nvSpPr>
            <p:spPr>
              <a:xfrm>
                <a:off x="7808239" y="5716745"/>
                <a:ext cx="372745" cy="167640"/>
              </a:xfrm>
              <a:custGeom>
                <a:avLst/>
                <a:gdLst/>
                <a:ahLst/>
                <a:cxnLst/>
                <a:rect l="l" t="t" r="r" b="b"/>
                <a:pathLst>
                  <a:path w="372745" h="167639">
                    <a:moveTo>
                      <a:pt x="372643" y="0"/>
                    </a:moveTo>
                    <a:lnTo>
                      <a:pt x="0" y="0"/>
                    </a:lnTo>
                    <a:lnTo>
                      <a:pt x="0" y="59690"/>
                    </a:lnTo>
                    <a:lnTo>
                      <a:pt x="0" y="107950"/>
                    </a:lnTo>
                    <a:lnTo>
                      <a:pt x="0" y="167640"/>
                    </a:lnTo>
                    <a:lnTo>
                      <a:pt x="372643" y="167640"/>
                    </a:lnTo>
                    <a:lnTo>
                      <a:pt x="372643" y="107950"/>
                    </a:lnTo>
                    <a:lnTo>
                      <a:pt x="72326" y="107950"/>
                    </a:lnTo>
                    <a:lnTo>
                      <a:pt x="72326" y="59690"/>
                    </a:lnTo>
                    <a:lnTo>
                      <a:pt x="300316" y="59690"/>
                    </a:lnTo>
                    <a:lnTo>
                      <a:pt x="300316" y="107848"/>
                    </a:lnTo>
                    <a:lnTo>
                      <a:pt x="372643" y="107848"/>
                    </a:lnTo>
                    <a:lnTo>
                      <a:pt x="372643" y="59690"/>
                    </a:lnTo>
                    <a:lnTo>
                      <a:pt x="372643" y="59372"/>
                    </a:lnTo>
                    <a:lnTo>
                      <a:pt x="372643" y="0"/>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7" name="object 16"/>
              <p:cNvSpPr/>
              <p:nvPr/>
            </p:nvSpPr>
            <p:spPr>
              <a:xfrm>
                <a:off x="7766981" y="5048145"/>
                <a:ext cx="455930" cy="689610"/>
              </a:xfrm>
              <a:custGeom>
                <a:avLst/>
                <a:gdLst/>
                <a:ahLst/>
                <a:cxnLst/>
                <a:rect l="l" t="t" r="r" b="b"/>
                <a:pathLst>
                  <a:path w="455929" h="689610">
                    <a:moveTo>
                      <a:pt x="245933" y="0"/>
                    </a:moveTo>
                    <a:lnTo>
                      <a:pt x="200668" y="1065"/>
                    </a:lnTo>
                    <a:lnTo>
                      <a:pt x="151729" y="12873"/>
                    </a:lnTo>
                    <a:lnTo>
                      <a:pt x="107275" y="34852"/>
                    </a:lnTo>
                    <a:lnTo>
                      <a:pt x="68687" y="65665"/>
                    </a:lnTo>
                    <a:lnTo>
                      <a:pt x="37345" y="103976"/>
                    </a:lnTo>
                    <a:lnTo>
                      <a:pt x="14629" y="148447"/>
                    </a:lnTo>
                    <a:lnTo>
                      <a:pt x="1921" y="197742"/>
                    </a:lnTo>
                    <a:lnTo>
                      <a:pt x="0" y="248042"/>
                    </a:lnTo>
                    <a:lnTo>
                      <a:pt x="8413" y="295328"/>
                    </a:lnTo>
                    <a:lnTo>
                      <a:pt x="26069" y="338597"/>
                    </a:lnTo>
                    <a:lnTo>
                      <a:pt x="51873" y="376845"/>
                    </a:lnTo>
                    <a:lnTo>
                      <a:pt x="84732" y="409067"/>
                    </a:lnTo>
                    <a:lnTo>
                      <a:pt x="110707" y="435875"/>
                    </a:lnTo>
                    <a:lnTo>
                      <a:pt x="129501" y="468175"/>
                    </a:lnTo>
                    <a:lnTo>
                      <a:pt x="140921" y="504398"/>
                    </a:lnTo>
                    <a:lnTo>
                      <a:pt x="144771" y="542975"/>
                    </a:lnTo>
                    <a:lnTo>
                      <a:pt x="144771" y="689437"/>
                    </a:lnTo>
                    <a:lnTo>
                      <a:pt x="310394" y="689437"/>
                    </a:lnTo>
                    <a:lnTo>
                      <a:pt x="310394" y="538790"/>
                    </a:lnTo>
                    <a:lnTo>
                      <a:pt x="314211" y="501749"/>
                    </a:lnTo>
                    <a:lnTo>
                      <a:pt x="325403" y="466866"/>
                    </a:lnTo>
                    <a:lnTo>
                      <a:pt x="343583" y="435514"/>
                    </a:lnTo>
                    <a:lnTo>
                      <a:pt x="368362" y="409065"/>
                    </a:lnTo>
                    <a:lnTo>
                      <a:pt x="404657" y="373594"/>
                    </a:lnTo>
                    <a:lnTo>
                      <a:pt x="432023" y="330865"/>
                    </a:lnTo>
                    <a:lnTo>
                      <a:pt x="449297" y="282251"/>
                    </a:lnTo>
                    <a:lnTo>
                      <a:pt x="455314" y="229127"/>
                    </a:lnTo>
                    <a:lnTo>
                      <a:pt x="451148" y="184935"/>
                    </a:lnTo>
                    <a:lnTo>
                      <a:pt x="439161" y="143568"/>
                    </a:lnTo>
                    <a:lnTo>
                      <a:pt x="420119" y="105834"/>
                    </a:lnTo>
                    <a:lnTo>
                      <a:pt x="394790" y="72544"/>
                    </a:lnTo>
                    <a:lnTo>
                      <a:pt x="363940" y="44506"/>
                    </a:lnTo>
                    <a:lnTo>
                      <a:pt x="328336" y="22529"/>
                    </a:lnTo>
                    <a:lnTo>
                      <a:pt x="288745" y="7424"/>
                    </a:lnTo>
                    <a:lnTo>
                      <a:pt x="245933" y="0"/>
                    </a:lnTo>
                    <a:close/>
                  </a:path>
                </a:pathLst>
              </a:custGeom>
              <a:solidFill>
                <a:srgbClr val="FFFF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8" name="object 17"/>
              <p:cNvSpPr/>
              <p:nvPr/>
            </p:nvSpPr>
            <p:spPr>
              <a:xfrm>
                <a:off x="7747141" y="5027760"/>
                <a:ext cx="495934" cy="730885"/>
              </a:xfrm>
              <a:custGeom>
                <a:avLst/>
                <a:gdLst/>
                <a:ahLst/>
                <a:cxnLst/>
                <a:rect l="l" t="t" r="r" b="b"/>
                <a:pathLst>
                  <a:path w="495934" h="730885">
                    <a:moveTo>
                      <a:pt x="270972" y="0"/>
                    </a:moveTo>
                    <a:lnTo>
                      <a:pt x="218439" y="522"/>
                    </a:lnTo>
                    <a:lnTo>
                      <a:pt x="171957" y="10478"/>
                    </a:lnTo>
                    <a:lnTo>
                      <a:pt x="128988" y="28924"/>
                    </a:lnTo>
                    <a:lnTo>
                      <a:pt x="90509" y="54873"/>
                    </a:lnTo>
                    <a:lnTo>
                      <a:pt x="57499" y="87338"/>
                    </a:lnTo>
                    <a:lnTo>
                      <a:pt x="30936" y="125329"/>
                    </a:lnTo>
                    <a:lnTo>
                      <a:pt x="11796" y="167859"/>
                    </a:lnTo>
                    <a:lnTo>
                      <a:pt x="1059" y="213939"/>
                    </a:lnTo>
                    <a:lnTo>
                      <a:pt x="0" y="266197"/>
                    </a:lnTo>
                    <a:lnTo>
                      <a:pt x="8977" y="316647"/>
                    </a:lnTo>
                    <a:lnTo>
                      <a:pt x="27593" y="363984"/>
                    </a:lnTo>
                    <a:lnTo>
                      <a:pt x="55451" y="406902"/>
                    </a:lnTo>
                    <a:lnTo>
                      <a:pt x="92153" y="444095"/>
                    </a:lnTo>
                    <a:lnTo>
                      <a:pt x="114214" y="467406"/>
                    </a:lnTo>
                    <a:lnTo>
                      <a:pt x="130452" y="495620"/>
                    </a:lnTo>
                    <a:lnTo>
                      <a:pt x="140480" y="527365"/>
                    </a:lnTo>
                    <a:lnTo>
                      <a:pt x="143909" y="561267"/>
                    </a:lnTo>
                    <a:lnTo>
                      <a:pt x="143909" y="730744"/>
                    </a:lnTo>
                    <a:lnTo>
                      <a:pt x="350936" y="730744"/>
                    </a:lnTo>
                    <a:lnTo>
                      <a:pt x="350936" y="668034"/>
                    </a:lnTo>
                    <a:lnTo>
                      <a:pt x="218140" y="668034"/>
                    </a:lnTo>
                    <a:lnTo>
                      <a:pt x="219821" y="562334"/>
                    </a:lnTo>
                    <a:lnTo>
                      <a:pt x="219821" y="529628"/>
                    </a:lnTo>
                    <a:lnTo>
                      <a:pt x="209338" y="474899"/>
                    </a:lnTo>
                    <a:lnTo>
                      <a:pt x="183362" y="433097"/>
                    </a:lnTo>
                    <a:lnTo>
                      <a:pt x="150105" y="396918"/>
                    </a:lnTo>
                    <a:lnTo>
                      <a:pt x="117780" y="359060"/>
                    </a:lnTo>
                    <a:lnTo>
                      <a:pt x="94042" y="322040"/>
                    </a:lnTo>
                    <a:lnTo>
                      <a:pt x="79926" y="289456"/>
                    </a:lnTo>
                    <a:lnTo>
                      <a:pt x="74592" y="256868"/>
                    </a:lnTo>
                    <a:lnTo>
                      <a:pt x="77201" y="219836"/>
                    </a:lnTo>
                    <a:lnTo>
                      <a:pt x="89616" y="180118"/>
                    </a:lnTo>
                    <a:lnTo>
                      <a:pt x="113267" y="144360"/>
                    </a:lnTo>
                    <a:lnTo>
                      <a:pt x="145905" y="114763"/>
                    </a:lnTo>
                    <a:lnTo>
                      <a:pt x="185280" y="93528"/>
                    </a:lnTo>
                    <a:lnTo>
                      <a:pt x="229142" y="82857"/>
                    </a:lnTo>
                    <a:lnTo>
                      <a:pt x="265177" y="82848"/>
                    </a:lnTo>
                    <a:lnTo>
                      <a:pt x="264971" y="82808"/>
                    </a:lnTo>
                    <a:lnTo>
                      <a:pt x="432103" y="82808"/>
                    </a:lnTo>
                    <a:lnTo>
                      <a:pt x="413045" y="61200"/>
                    </a:lnTo>
                    <a:lnTo>
                      <a:pt x="369829" y="31122"/>
                    </a:lnTo>
                    <a:lnTo>
                      <a:pt x="321954" y="10461"/>
                    </a:lnTo>
                    <a:lnTo>
                      <a:pt x="270972" y="0"/>
                    </a:lnTo>
                    <a:close/>
                  </a:path>
                  <a:path w="495934" h="730885">
                    <a:moveTo>
                      <a:pt x="432103" y="82808"/>
                    </a:moveTo>
                    <a:lnTo>
                      <a:pt x="265177" y="82848"/>
                    </a:lnTo>
                    <a:lnTo>
                      <a:pt x="299067" y="89451"/>
                    </a:lnTo>
                    <a:lnTo>
                      <a:pt x="330959" y="102495"/>
                    </a:lnTo>
                    <a:lnTo>
                      <a:pt x="385277" y="145726"/>
                    </a:lnTo>
                    <a:lnTo>
                      <a:pt x="420330" y="203314"/>
                    </a:lnTo>
                    <a:lnTo>
                      <a:pt x="425591" y="235247"/>
                    </a:lnTo>
                    <a:lnTo>
                      <a:pt x="425125" y="267412"/>
                    </a:lnTo>
                    <a:lnTo>
                      <a:pt x="421081" y="296423"/>
                    </a:lnTo>
                    <a:lnTo>
                      <a:pt x="409490" y="325800"/>
                    </a:lnTo>
                    <a:lnTo>
                      <a:pt x="386385" y="359060"/>
                    </a:lnTo>
                    <a:lnTo>
                      <a:pt x="357457" y="389304"/>
                    </a:lnTo>
                    <a:lnTo>
                      <a:pt x="323095" y="426782"/>
                    </a:lnTo>
                    <a:lnTo>
                      <a:pt x="294364" y="473041"/>
                    </a:lnTo>
                    <a:lnTo>
                      <a:pt x="282328" y="529628"/>
                    </a:lnTo>
                    <a:lnTo>
                      <a:pt x="282328" y="668034"/>
                    </a:lnTo>
                    <a:lnTo>
                      <a:pt x="350936" y="668034"/>
                    </a:lnTo>
                    <a:lnTo>
                      <a:pt x="350936" y="559172"/>
                    </a:lnTo>
                    <a:lnTo>
                      <a:pt x="354656" y="525630"/>
                    </a:lnTo>
                    <a:lnTo>
                      <a:pt x="365169" y="494834"/>
                    </a:lnTo>
                    <a:lnTo>
                      <a:pt x="381505" y="467960"/>
                    </a:lnTo>
                    <a:lnTo>
                      <a:pt x="402693" y="446186"/>
                    </a:lnTo>
                    <a:lnTo>
                      <a:pt x="434642" y="414685"/>
                    </a:lnTo>
                    <a:lnTo>
                      <a:pt x="460529" y="378463"/>
                    </a:lnTo>
                    <a:lnTo>
                      <a:pt x="479758" y="338324"/>
                    </a:lnTo>
                    <a:lnTo>
                      <a:pt x="491732" y="295071"/>
                    </a:lnTo>
                    <a:lnTo>
                      <a:pt x="495857" y="249510"/>
                    </a:lnTo>
                    <a:lnTo>
                      <a:pt x="490196" y="195959"/>
                    </a:lnTo>
                    <a:lnTo>
                      <a:pt x="473860" y="145939"/>
                    </a:lnTo>
                    <a:lnTo>
                      <a:pt x="447819" y="100628"/>
                    </a:lnTo>
                    <a:lnTo>
                      <a:pt x="432103" y="82808"/>
                    </a:lnTo>
                    <a:close/>
                  </a:path>
                  <a:path w="495934" h="730885">
                    <a:moveTo>
                      <a:pt x="432103" y="82808"/>
                    </a:moveTo>
                    <a:lnTo>
                      <a:pt x="264971" y="82808"/>
                    </a:lnTo>
                    <a:lnTo>
                      <a:pt x="265177" y="82848"/>
                    </a:lnTo>
                    <a:lnTo>
                      <a:pt x="432103" y="82808"/>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29" name="object 18"/>
              <p:cNvSpPr/>
              <p:nvPr/>
            </p:nvSpPr>
            <p:spPr>
              <a:xfrm>
                <a:off x="11414050" y="5118439"/>
                <a:ext cx="1149985" cy="1163320"/>
              </a:xfrm>
              <a:custGeom>
                <a:avLst/>
                <a:gdLst/>
                <a:ahLst/>
                <a:cxnLst/>
                <a:rect l="l" t="t" r="r" b="b"/>
                <a:pathLst>
                  <a:path w="1149984" h="1163320">
                    <a:moveTo>
                      <a:pt x="1112626" y="1046468"/>
                    </a:moveTo>
                    <a:lnTo>
                      <a:pt x="956483" y="1046468"/>
                    </a:lnTo>
                    <a:lnTo>
                      <a:pt x="1071831" y="1163121"/>
                    </a:lnTo>
                    <a:lnTo>
                      <a:pt x="1149745" y="1084008"/>
                    </a:lnTo>
                    <a:lnTo>
                      <a:pt x="1112626" y="1046468"/>
                    </a:lnTo>
                    <a:close/>
                  </a:path>
                  <a:path w="1149984" h="1163320">
                    <a:moveTo>
                      <a:pt x="77913" y="0"/>
                    </a:moveTo>
                    <a:lnTo>
                      <a:pt x="0" y="78802"/>
                    </a:lnTo>
                    <a:lnTo>
                      <a:pt x="160749" y="241683"/>
                    </a:lnTo>
                    <a:lnTo>
                      <a:pt x="160749" y="938191"/>
                    </a:lnTo>
                    <a:lnTo>
                      <a:pt x="170387" y="986507"/>
                    </a:lnTo>
                    <a:lnTo>
                      <a:pt x="196677" y="1025953"/>
                    </a:lnTo>
                    <a:lnTo>
                      <a:pt x="235677" y="1052542"/>
                    </a:lnTo>
                    <a:lnTo>
                      <a:pt x="283446" y="1062291"/>
                    </a:lnTo>
                    <a:lnTo>
                      <a:pt x="897585" y="1062291"/>
                    </a:lnTo>
                    <a:lnTo>
                      <a:pt x="913389" y="1061171"/>
                    </a:lnTo>
                    <a:lnTo>
                      <a:pt x="928530" y="1057986"/>
                    </a:lnTo>
                    <a:lnTo>
                      <a:pt x="942924" y="1052998"/>
                    </a:lnTo>
                    <a:lnTo>
                      <a:pt x="956483" y="1046468"/>
                    </a:lnTo>
                    <a:lnTo>
                      <a:pt x="1112626" y="1046468"/>
                    </a:lnTo>
                    <a:lnTo>
                      <a:pt x="77913"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pic>
            <p:nvPicPr>
              <p:cNvPr id="30" name="object 19"/>
              <p:cNvPicPr/>
              <p:nvPr/>
            </p:nvPicPr>
            <p:blipFill>
              <a:blip r:embed="rId3" cstate="print"/>
              <a:stretch>
                <a:fillRect/>
              </a:stretch>
            </p:blipFill>
            <p:spPr>
              <a:xfrm>
                <a:off x="12295338" y="6089285"/>
                <a:ext cx="341493" cy="267471"/>
              </a:xfrm>
              <a:prstGeom prst="rect">
                <a:avLst/>
              </a:prstGeom>
            </p:spPr>
          </p:pic>
          <p:sp>
            <p:nvSpPr>
              <p:cNvPr id="31" name="object 20"/>
              <p:cNvSpPr/>
              <p:nvPr/>
            </p:nvSpPr>
            <p:spPr>
              <a:xfrm>
                <a:off x="11414050" y="5118441"/>
                <a:ext cx="956944" cy="1062355"/>
              </a:xfrm>
              <a:custGeom>
                <a:avLst/>
                <a:gdLst/>
                <a:ahLst/>
                <a:cxnLst/>
                <a:rect l="l" t="t" r="r" b="b"/>
                <a:pathLst>
                  <a:path w="956945" h="1062354">
                    <a:moveTo>
                      <a:pt x="77915" y="0"/>
                    </a:moveTo>
                    <a:lnTo>
                      <a:pt x="0" y="78801"/>
                    </a:lnTo>
                    <a:lnTo>
                      <a:pt x="2654" y="81491"/>
                    </a:lnTo>
                  </a:path>
                  <a:path w="956945" h="1062354">
                    <a:moveTo>
                      <a:pt x="235676" y="1052540"/>
                    </a:moveTo>
                    <a:lnTo>
                      <a:pt x="283448" y="1062288"/>
                    </a:lnTo>
                    <a:lnTo>
                      <a:pt x="897586" y="1062288"/>
                    </a:lnTo>
                    <a:lnTo>
                      <a:pt x="913389" y="1061168"/>
                    </a:lnTo>
                    <a:lnTo>
                      <a:pt x="928531" y="1057983"/>
                    </a:lnTo>
                    <a:lnTo>
                      <a:pt x="933440" y="1056282"/>
                    </a:lnTo>
                  </a:path>
                  <a:path w="956945" h="1062354">
                    <a:moveTo>
                      <a:pt x="956483" y="1046466"/>
                    </a:moveTo>
                    <a:lnTo>
                      <a:pt x="956485" y="1046465"/>
                    </a:lnTo>
                    <a:lnTo>
                      <a:pt x="956485" y="1046466"/>
                    </a:lnTo>
                  </a:path>
                </a:pathLst>
              </a:custGeom>
              <a:ln w="150396">
                <a:solidFill>
                  <a:srgbClr val="3E596D"/>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32" name="object 21"/>
              <p:cNvSpPr/>
              <p:nvPr/>
            </p:nvSpPr>
            <p:spPr>
              <a:xfrm>
                <a:off x="11737987" y="5063836"/>
                <a:ext cx="695960" cy="848994"/>
              </a:xfrm>
              <a:custGeom>
                <a:avLst/>
                <a:gdLst/>
                <a:ahLst/>
                <a:cxnLst/>
                <a:rect l="l" t="t" r="r" b="b"/>
                <a:pathLst>
                  <a:path w="695959" h="848995">
                    <a:moveTo>
                      <a:pt x="573040" y="0"/>
                    </a:moveTo>
                    <a:lnTo>
                      <a:pt x="143566" y="0"/>
                    </a:lnTo>
                    <a:lnTo>
                      <a:pt x="0" y="145196"/>
                    </a:lnTo>
                    <a:lnTo>
                      <a:pt x="695737" y="848840"/>
                    </a:lnTo>
                    <a:lnTo>
                      <a:pt x="695130" y="124099"/>
                    </a:lnTo>
                    <a:lnTo>
                      <a:pt x="685586" y="75783"/>
                    </a:lnTo>
                    <a:lnTo>
                      <a:pt x="659506" y="36337"/>
                    </a:lnTo>
                    <a:lnTo>
                      <a:pt x="620715" y="9748"/>
                    </a:lnTo>
                    <a:lnTo>
                      <a:pt x="573040"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33" name="object 22"/>
              <p:cNvSpPr/>
              <p:nvPr/>
            </p:nvSpPr>
            <p:spPr>
              <a:xfrm>
                <a:off x="11737988" y="5063836"/>
                <a:ext cx="695960" cy="848994"/>
              </a:xfrm>
              <a:custGeom>
                <a:avLst/>
                <a:gdLst/>
                <a:ahLst/>
                <a:cxnLst/>
                <a:rect l="l" t="t" r="r" b="b"/>
                <a:pathLst>
                  <a:path w="695959" h="848995">
                    <a:moveTo>
                      <a:pt x="695123" y="124099"/>
                    </a:moveTo>
                    <a:lnTo>
                      <a:pt x="685580" y="75783"/>
                    </a:lnTo>
                    <a:lnTo>
                      <a:pt x="659500" y="36337"/>
                    </a:lnTo>
                    <a:lnTo>
                      <a:pt x="620709" y="9748"/>
                    </a:lnTo>
                    <a:lnTo>
                      <a:pt x="573032" y="0"/>
                    </a:lnTo>
                    <a:lnTo>
                      <a:pt x="143564" y="0"/>
                    </a:lnTo>
                    <a:lnTo>
                      <a:pt x="0" y="145196"/>
                    </a:lnTo>
                    <a:lnTo>
                      <a:pt x="695737" y="848839"/>
                    </a:lnTo>
                    <a:lnTo>
                      <a:pt x="695123" y="124099"/>
                    </a:lnTo>
                    <a:close/>
                  </a:path>
                </a:pathLst>
              </a:custGeom>
              <a:ln w="75114">
                <a:solidFill>
                  <a:srgbClr val="3E596D"/>
                </a:solidFill>
              </a:ln>
            </p:spPr>
            <p:txBody>
              <a:bodyPr wrap="square" lIns="0" tIns="0" rIns="0" bIns="0" rtlCol="0"/>
              <a:lstStyle/>
              <a:p>
                <a:endParaRPr>
                  <a:latin typeface="微软雅黑" panose="020B0503020204020204" charset="-122"/>
                  <a:ea typeface="微软雅黑" panose="020B0503020204020204" charset="-122"/>
                </a:endParaRPr>
              </a:p>
            </p:txBody>
          </p:sp>
          <p:sp>
            <p:nvSpPr>
              <p:cNvPr id="34" name="object 23"/>
              <p:cNvSpPr/>
              <p:nvPr/>
            </p:nvSpPr>
            <p:spPr>
              <a:xfrm>
                <a:off x="16262510" y="5780694"/>
                <a:ext cx="478155" cy="533400"/>
              </a:xfrm>
              <a:custGeom>
                <a:avLst/>
                <a:gdLst/>
                <a:ahLst/>
                <a:cxnLst/>
                <a:rect l="l" t="t" r="r" b="b"/>
                <a:pathLst>
                  <a:path w="478155" h="533400">
                    <a:moveTo>
                      <a:pt x="450418" y="401101"/>
                    </a:moveTo>
                    <a:lnTo>
                      <a:pt x="342031" y="401101"/>
                    </a:lnTo>
                    <a:lnTo>
                      <a:pt x="366669" y="465846"/>
                    </a:lnTo>
                    <a:lnTo>
                      <a:pt x="385028" y="507084"/>
                    </a:lnTo>
                    <a:lnTo>
                      <a:pt x="418772" y="533040"/>
                    </a:lnTo>
                    <a:lnTo>
                      <a:pt x="427023" y="533040"/>
                    </a:lnTo>
                    <a:lnTo>
                      <a:pt x="463012" y="518079"/>
                    </a:lnTo>
                    <a:lnTo>
                      <a:pt x="477936" y="484909"/>
                    </a:lnTo>
                    <a:lnTo>
                      <a:pt x="476973" y="475279"/>
                    </a:lnTo>
                    <a:lnTo>
                      <a:pt x="473998" y="462767"/>
                    </a:lnTo>
                    <a:lnTo>
                      <a:pt x="469041" y="447667"/>
                    </a:lnTo>
                    <a:lnTo>
                      <a:pt x="462101" y="429992"/>
                    </a:lnTo>
                    <a:lnTo>
                      <a:pt x="450418" y="401101"/>
                    </a:lnTo>
                    <a:close/>
                  </a:path>
                  <a:path w="478155" h="533400">
                    <a:moveTo>
                      <a:pt x="236924" y="0"/>
                    </a:moveTo>
                    <a:lnTo>
                      <a:pt x="194019" y="12727"/>
                    </a:lnTo>
                    <a:lnTo>
                      <a:pt x="168641" y="44995"/>
                    </a:lnTo>
                    <a:lnTo>
                      <a:pt x="146896" y="98019"/>
                    </a:lnTo>
                    <a:lnTo>
                      <a:pt x="15088" y="432699"/>
                    </a:lnTo>
                    <a:lnTo>
                      <a:pt x="1162" y="471520"/>
                    </a:lnTo>
                    <a:lnTo>
                      <a:pt x="0" y="485836"/>
                    </a:lnTo>
                    <a:lnTo>
                      <a:pt x="942" y="494761"/>
                    </a:lnTo>
                    <a:lnTo>
                      <a:pt x="31392" y="529283"/>
                    </a:lnTo>
                    <a:lnTo>
                      <a:pt x="49914" y="532911"/>
                    </a:lnTo>
                    <a:lnTo>
                      <a:pt x="60701" y="532065"/>
                    </a:lnTo>
                    <a:lnTo>
                      <a:pt x="94570" y="499540"/>
                    </a:lnTo>
                    <a:lnTo>
                      <a:pt x="132582" y="401101"/>
                    </a:lnTo>
                    <a:lnTo>
                      <a:pt x="450418" y="401101"/>
                    </a:lnTo>
                    <a:lnTo>
                      <a:pt x="327592" y="97373"/>
                    </a:lnTo>
                    <a:lnTo>
                      <a:pt x="323047" y="85524"/>
                    </a:lnTo>
                    <a:lnTo>
                      <a:pt x="318914" y="74932"/>
                    </a:lnTo>
                    <a:lnTo>
                      <a:pt x="301173" y="36210"/>
                    </a:lnTo>
                    <a:lnTo>
                      <a:pt x="273290" y="8254"/>
                    </a:lnTo>
                    <a:lnTo>
                      <a:pt x="247320" y="509"/>
                    </a:lnTo>
                    <a:lnTo>
                      <a:pt x="236924" y="0"/>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35" name="object 24"/>
              <p:cNvSpPr/>
              <p:nvPr/>
            </p:nvSpPr>
            <p:spPr>
              <a:xfrm>
                <a:off x="16422432" y="5890707"/>
                <a:ext cx="154305" cy="212725"/>
              </a:xfrm>
              <a:custGeom>
                <a:avLst/>
                <a:gdLst/>
                <a:ahLst/>
                <a:cxnLst/>
                <a:rect l="l" t="t" r="r" b="b"/>
                <a:pathLst>
                  <a:path w="154305" h="212725">
                    <a:moveTo>
                      <a:pt x="76228" y="0"/>
                    </a:moveTo>
                    <a:lnTo>
                      <a:pt x="0" y="212674"/>
                    </a:lnTo>
                    <a:lnTo>
                      <a:pt x="153869" y="212674"/>
                    </a:lnTo>
                    <a:lnTo>
                      <a:pt x="76228"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36" name="object 25"/>
              <p:cNvSpPr/>
              <p:nvPr/>
            </p:nvSpPr>
            <p:spPr>
              <a:xfrm>
                <a:off x="15887389" y="5368371"/>
                <a:ext cx="502920" cy="565785"/>
              </a:xfrm>
              <a:custGeom>
                <a:avLst/>
                <a:gdLst/>
                <a:ahLst/>
                <a:cxnLst/>
                <a:rect l="l" t="t" r="r" b="b"/>
                <a:pathLst>
                  <a:path w="502919" h="565785">
                    <a:moveTo>
                      <a:pt x="55653" y="0"/>
                    </a:moveTo>
                    <a:lnTo>
                      <a:pt x="47789" y="0"/>
                    </a:lnTo>
                    <a:lnTo>
                      <a:pt x="38714" y="884"/>
                    </a:lnTo>
                    <a:lnTo>
                      <a:pt x="4390" y="28583"/>
                    </a:lnTo>
                    <a:lnTo>
                      <a:pt x="587" y="47073"/>
                    </a:lnTo>
                    <a:lnTo>
                      <a:pt x="587" y="510470"/>
                    </a:lnTo>
                    <a:lnTo>
                      <a:pt x="0" y="519536"/>
                    </a:lnTo>
                    <a:lnTo>
                      <a:pt x="20880" y="557379"/>
                    </a:lnTo>
                    <a:lnTo>
                      <a:pt x="47140" y="565540"/>
                    </a:lnTo>
                    <a:lnTo>
                      <a:pt x="55387" y="564811"/>
                    </a:lnTo>
                    <a:lnTo>
                      <a:pt x="63186" y="562703"/>
                    </a:lnTo>
                    <a:lnTo>
                      <a:pt x="70377" y="559338"/>
                    </a:lnTo>
                    <a:lnTo>
                      <a:pt x="76804" y="554836"/>
                    </a:lnTo>
                    <a:lnTo>
                      <a:pt x="78480" y="553546"/>
                    </a:lnTo>
                    <a:lnTo>
                      <a:pt x="473138" y="325781"/>
                    </a:lnTo>
                    <a:lnTo>
                      <a:pt x="502661" y="288148"/>
                    </a:lnTo>
                    <a:lnTo>
                      <a:pt x="501447" y="270436"/>
                    </a:lnTo>
                    <a:lnTo>
                      <a:pt x="493654" y="254442"/>
                    </a:lnTo>
                    <a:lnTo>
                      <a:pt x="479839" y="242208"/>
                    </a:lnTo>
                    <a:lnTo>
                      <a:pt x="63653" y="1933"/>
                    </a:lnTo>
                    <a:lnTo>
                      <a:pt x="55653" y="0"/>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sp>
            <p:nvSpPr>
              <p:cNvPr id="37" name="object 26"/>
              <p:cNvSpPr/>
              <p:nvPr/>
            </p:nvSpPr>
            <p:spPr>
              <a:xfrm>
                <a:off x="15980969" y="5507418"/>
                <a:ext cx="252729" cy="286385"/>
              </a:xfrm>
              <a:custGeom>
                <a:avLst/>
                <a:gdLst/>
                <a:ahLst/>
                <a:cxnLst/>
                <a:rect l="l" t="t" r="r" b="b"/>
                <a:pathLst>
                  <a:path w="252730" h="286385">
                    <a:moveTo>
                      <a:pt x="16918" y="0"/>
                    </a:moveTo>
                    <a:lnTo>
                      <a:pt x="8591" y="2337"/>
                    </a:lnTo>
                    <a:lnTo>
                      <a:pt x="2415" y="8399"/>
                    </a:lnTo>
                    <a:lnTo>
                      <a:pt x="0" y="17266"/>
                    </a:lnTo>
                    <a:lnTo>
                      <a:pt x="0" y="269017"/>
                    </a:lnTo>
                    <a:lnTo>
                      <a:pt x="2415" y="277810"/>
                    </a:lnTo>
                    <a:lnTo>
                      <a:pt x="8591" y="283833"/>
                    </a:lnTo>
                    <a:lnTo>
                      <a:pt x="16918" y="286157"/>
                    </a:lnTo>
                    <a:lnTo>
                      <a:pt x="25817" y="283833"/>
                    </a:lnTo>
                    <a:lnTo>
                      <a:pt x="243751" y="157973"/>
                    </a:lnTo>
                    <a:lnTo>
                      <a:pt x="250207" y="151468"/>
                    </a:lnTo>
                    <a:lnTo>
                      <a:pt x="252358" y="143077"/>
                    </a:lnTo>
                    <a:lnTo>
                      <a:pt x="250207" y="134685"/>
                    </a:lnTo>
                    <a:lnTo>
                      <a:pt x="243751" y="128181"/>
                    </a:lnTo>
                    <a:lnTo>
                      <a:pt x="25789" y="2305"/>
                    </a:lnTo>
                    <a:lnTo>
                      <a:pt x="16918" y="0"/>
                    </a:lnTo>
                    <a:close/>
                  </a:path>
                </a:pathLst>
              </a:custGeom>
              <a:solidFill>
                <a:srgbClr val="A6E1FF"/>
              </a:solidFill>
            </p:spPr>
            <p:txBody>
              <a:bodyPr wrap="square" lIns="0" tIns="0" rIns="0" bIns="0" rtlCol="0"/>
              <a:lstStyle/>
              <a:p>
                <a:endParaRPr>
                  <a:latin typeface="微软雅黑" panose="020B0503020204020204" charset="-122"/>
                  <a:ea typeface="微软雅黑" panose="020B0503020204020204" charset="-122"/>
                </a:endParaRPr>
              </a:p>
            </p:txBody>
          </p:sp>
          <p:sp>
            <p:nvSpPr>
              <p:cNvPr id="38" name="object 27"/>
              <p:cNvSpPr/>
              <p:nvPr/>
            </p:nvSpPr>
            <p:spPr>
              <a:xfrm>
                <a:off x="15423682" y="4994867"/>
                <a:ext cx="1318260" cy="1318260"/>
              </a:xfrm>
              <a:custGeom>
                <a:avLst/>
                <a:gdLst/>
                <a:ahLst/>
                <a:cxnLst/>
                <a:rect l="l" t="t" r="r" b="b"/>
                <a:pathLst>
                  <a:path w="1318259" h="1318260">
                    <a:moveTo>
                      <a:pt x="658917" y="0"/>
                    </a:moveTo>
                    <a:lnTo>
                      <a:pt x="605864" y="2098"/>
                    </a:lnTo>
                    <a:lnTo>
                      <a:pt x="553573" y="8369"/>
                    </a:lnTo>
                    <a:lnTo>
                      <a:pt x="502155" y="18776"/>
                    </a:lnTo>
                    <a:lnTo>
                      <a:pt x="451724" y="33281"/>
                    </a:lnTo>
                    <a:lnTo>
                      <a:pt x="402391" y="51846"/>
                    </a:lnTo>
                    <a:lnTo>
                      <a:pt x="356314" y="73504"/>
                    </a:lnTo>
                    <a:lnTo>
                      <a:pt x="312242" y="98512"/>
                    </a:lnTo>
                    <a:lnTo>
                      <a:pt x="270262" y="126812"/>
                    </a:lnTo>
                    <a:lnTo>
                      <a:pt x="230466" y="158350"/>
                    </a:lnTo>
                    <a:lnTo>
                      <a:pt x="193067" y="192941"/>
                    </a:lnTo>
                    <a:lnTo>
                      <a:pt x="158240" y="230540"/>
                    </a:lnTo>
                    <a:lnTo>
                      <a:pt x="126707" y="270307"/>
                    </a:lnTo>
                    <a:lnTo>
                      <a:pt x="98407" y="312284"/>
                    </a:lnTo>
                    <a:lnTo>
                      <a:pt x="73409" y="356384"/>
                    </a:lnTo>
                    <a:lnTo>
                      <a:pt x="51787" y="402520"/>
                    </a:lnTo>
                    <a:lnTo>
                      <a:pt x="33187" y="451857"/>
                    </a:lnTo>
                    <a:lnTo>
                      <a:pt x="18688" y="502289"/>
                    </a:lnTo>
                    <a:lnTo>
                      <a:pt x="8312" y="553705"/>
                    </a:lnTo>
                    <a:lnTo>
                      <a:pt x="2076" y="605995"/>
                    </a:lnTo>
                    <a:lnTo>
                      <a:pt x="0" y="659045"/>
                    </a:lnTo>
                    <a:lnTo>
                      <a:pt x="2093" y="711968"/>
                    </a:lnTo>
                    <a:lnTo>
                      <a:pt x="8363" y="764257"/>
                    </a:lnTo>
                    <a:lnTo>
                      <a:pt x="18769" y="815674"/>
                    </a:lnTo>
                    <a:lnTo>
                      <a:pt x="33272" y="866106"/>
                    </a:lnTo>
                    <a:lnTo>
                      <a:pt x="51836" y="915442"/>
                    </a:lnTo>
                    <a:lnTo>
                      <a:pt x="73446" y="961528"/>
                    </a:lnTo>
                    <a:lnTo>
                      <a:pt x="98441" y="1005615"/>
                    </a:lnTo>
                    <a:lnTo>
                      <a:pt x="126742" y="1047591"/>
                    </a:lnTo>
                    <a:lnTo>
                      <a:pt x="158269" y="1087343"/>
                    </a:lnTo>
                    <a:lnTo>
                      <a:pt x="192941" y="1124762"/>
                    </a:lnTo>
                    <a:lnTo>
                      <a:pt x="230420" y="1159495"/>
                    </a:lnTo>
                    <a:lnTo>
                      <a:pt x="270211" y="1191058"/>
                    </a:lnTo>
                    <a:lnTo>
                      <a:pt x="312207" y="1219377"/>
                    </a:lnTo>
                    <a:lnTo>
                      <a:pt x="356302" y="1244378"/>
                    </a:lnTo>
                    <a:lnTo>
                      <a:pt x="402391" y="1265987"/>
                    </a:lnTo>
                    <a:lnTo>
                      <a:pt x="451736" y="1284602"/>
                    </a:lnTo>
                    <a:lnTo>
                      <a:pt x="502191" y="1299113"/>
                    </a:lnTo>
                    <a:lnTo>
                      <a:pt x="553627" y="1309501"/>
                    </a:lnTo>
                    <a:lnTo>
                      <a:pt x="605913" y="1315747"/>
                    </a:lnTo>
                    <a:lnTo>
                      <a:pt x="658917" y="1317834"/>
                    </a:lnTo>
                    <a:lnTo>
                      <a:pt x="676998" y="1314189"/>
                    </a:lnTo>
                    <a:lnTo>
                      <a:pt x="691755" y="1304244"/>
                    </a:lnTo>
                    <a:lnTo>
                      <a:pt x="701699" y="1289487"/>
                    </a:lnTo>
                    <a:lnTo>
                      <a:pt x="705345" y="1271405"/>
                    </a:lnTo>
                    <a:lnTo>
                      <a:pt x="701699" y="1253322"/>
                    </a:lnTo>
                    <a:lnTo>
                      <a:pt x="691755" y="1238565"/>
                    </a:lnTo>
                    <a:lnTo>
                      <a:pt x="676998" y="1228620"/>
                    </a:lnTo>
                    <a:lnTo>
                      <a:pt x="658917" y="1224975"/>
                    </a:lnTo>
                    <a:lnTo>
                      <a:pt x="610147" y="1222893"/>
                    </a:lnTo>
                    <a:lnTo>
                      <a:pt x="562516" y="1216762"/>
                    </a:lnTo>
                    <a:lnTo>
                      <a:pt x="516193" y="1206752"/>
                    </a:lnTo>
                    <a:lnTo>
                      <a:pt x="471352" y="1193036"/>
                    </a:lnTo>
                    <a:lnTo>
                      <a:pt x="428162" y="1175784"/>
                    </a:lnTo>
                    <a:lnTo>
                      <a:pt x="386795" y="1155167"/>
                    </a:lnTo>
                    <a:lnTo>
                      <a:pt x="347422" y="1131358"/>
                    </a:lnTo>
                    <a:lnTo>
                      <a:pt x="310215" y="1104526"/>
                    </a:lnTo>
                    <a:lnTo>
                      <a:pt x="275345" y="1074844"/>
                    </a:lnTo>
                    <a:lnTo>
                      <a:pt x="242983" y="1042483"/>
                    </a:lnTo>
                    <a:lnTo>
                      <a:pt x="213301" y="1007613"/>
                    </a:lnTo>
                    <a:lnTo>
                      <a:pt x="186469" y="970407"/>
                    </a:lnTo>
                    <a:lnTo>
                      <a:pt x="162659" y="931035"/>
                    </a:lnTo>
                    <a:lnTo>
                      <a:pt x="142042" y="889669"/>
                    </a:lnTo>
                    <a:lnTo>
                      <a:pt x="124790" y="846479"/>
                    </a:lnTo>
                    <a:lnTo>
                      <a:pt x="111073" y="801638"/>
                    </a:lnTo>
                    <a:lnTo>
                      <a:pt x="101063" y="755316"/>
                    </a:lnTo>
                    <a:lnTo>
                      <a:pt x="94932" y="707686"/>
                    </a:lnTo>
                    <a:lnTo>
                      <a:pt x="92850" y="658917"/>
                    </a:lnTo>
                    <a:lnTo>
                      <a:pt x="94932" y="610149"/>
                    </a:lnTo>
                    <a:lnTo>
                      <a:pt x="101063" y="562521"/>
                    </a:lnTo>
                    <a:lnTo>
                      <a:pt x="111073" y="516204"/>
                    </a:lnTo>
                    <a:lnTo>
                      <a:pt x="124790" y="471369"/>
                    </a:lnTo>
                    <a:lnTo>
                      <a:pt x="142042" y="428187"/>
                    </a:lnTo>
                    <a:lnTo>
                      <a:pt x="162659" y="386829"/>
                    </a:lnTo>
                    <a:lnTo>
                      <a:pt x="186469" y="347466"/>
                    </a:lnTo>
                    <a:lnTo>
                      <a:pt x="213301" y="310270"/>
                    </a:lnTo>
                    <a:lnTo>
                      <a:pt x="242983" y="275410"/>
                    </a:lnTo>
                    <a:lnTo>
                      <a:pt x="275345" y="243059"/>
                    </a:lnTo>
                    <a:lnTo>
                      <a:pt x="310215" y="213387"/>
                    </a:lnTo>
                    <a:lnTo>
                      <a:pt x="347422" y="186565"/>
                    </a:lnTo>
                    <a:lnTo>
                      <a:pt x="386795" y="162765"/>
                    </a:lnTo>
                    <a:lnTo>
                      <a:pt x="428162" y="142157"/>
                    </a:lnTo>
                    <a:lnTo>
                      <a:pt x="471352" y="124912"/>
                    </a:lnTo>
                    <a:lnTo>
                      <a:pt x="516193" y="111202"/>
                    </a:lnTo>
                    <a:lnTo>
                      <a:pt x="562516" y="101197"/>
                    </a:lnTo>
                    <a:lnTo>
                      <a:pt x="610147" y="95069"/>
                    </a:lnTo>
                    <a:lnTo>
                      <a:pt x="658917" y="92988"/>
                    </a:lnTo>
                    <a:lnTo>
                      <a:pt x="995837" y="92988"/>
                    </a:lnTo>
                    <a:lnTo>
                      <a:pt x="961505" y="73503"/>
                    </a:lnTo>
                    <a:lnTo>
                      <a:pt x="915433" y="51846"/>
                    </a:lnTo>
                    <a:lnTo>
                      <a:pt x="866087" y="33231"/>
                    </a:lnTo>
                    <a:lnTo>
                      <a:pt x="815632" y="18720"/>
                    </a:lnTo>
                    <a:lnTo>
                      <a:pt x="764198" y="8332"/>
                    </a:lnTo>
                    <a:lnTo>
                      <a:pt x="711916" y="2086"/>
                    </a:lnTo>
                    <a:lnTo>
                      <a:pt x="658917" y="0"/>
                    </a:lnTo>
                    <a:close/>
                  </a:path>
                  <a:path w="1318259" h="1318260">
                    <a:moveTo>
                      <a:pt x="995837" y="92988"/>
                    </a:moveTo>
                    <a:lnTo>
                      <a:pt x="658917" y="92988"/>
                    </a:lnTo>
                    <a:lnTo>
                      <a:pt x="707685" y="95070"/>
                    </a:lnTo>
                    <a:lnTo>
                      <a:pt x="755315" y="101201"/>
                    </a:lnTo>
                    <a:lnTo>
                      <a:pt x="801636" y="111211"/>
                    </a:lnTo>
                    <a:lnTo>
                      <a:pt x="846477" y="124927"/>
                    </a:lnTo>
                    <a:lnTo>
                      <a:pt x="889666" y="142179"/>
                    </a:lnTo>
                    <a:lnTo>
                      <a:pt x="931032" y="162795"/>
                    </a:lnTo>
                    <a:lnTo>
                      <a:pt x="970404" y="186605"/>
                    </a:lnTo>
                    <a:lnTo>
                      <a:pt x="1007610" y="213436"/>
                    </a:lnTo>
                    <a:lnTo>
                      <a:pt x="1042479" y="243118"/>
                    </a:lnTo>
                    <a:lnTo>
                      <a:pt x="1074841" y="275480"/>
                    </a:lnTo>
                    <a:lnTo>
                      <a:pt x="1104523" y="310349"/>
                    </a:lnTo>
                    <a:lnTo>
                      <a:pt x="1131355" y="347556"/>
                    </a:lnTo>
                    <a:lnTo>
                      <a:pt x="1155165" y="386927"/>
                    </a:lnTo>
                    <a:lnTo>
                      <a:pt x="1175781" y="428294"/>
                    </a:lnTo>
                    <a:lnTo>
                      <a:pt x="1193033" y="471483"/>
                    </a:lnTo>
                    <a:lnTo>
                      <a:pt x="1206750" y="516324"/>
                    </a:lnTo>
                    <a:lnTo>
                      <a:pt x="1216760" y="562646"/>
                    </a:lnTo>
                    <a:lnTo>
                      <a:pt x="1222891" y="610276"/>
                    </a:lnTo>
                    <a:lnTo>
                      <a:pt x="1224973" y="659045"/>
                    </a:lnTo>
                    <a:lnTo>
                      <a:pt x="1228618" y="677128"/>
                    </a:lnTo>
                    <a:lnTo>
                      <a:pt x="1238563" y="691885"/>
                    </a:lnTo>
                    <a:lnTo>
                      <a:pt x="1253319" y="701830"/>
                    </a:lnTo>
                    <a:lnTo>
                      <a:pt x="1271401" y="705475"/>
                    </a:lnTo>
                    <a:lnTo>
                      <a:pt x="1289482" y="701830"/>
                    </a:lnTo>
                    <a:lnTo>
                      <a:pt x="1304239" y="691885"/>
                    </a:lnTo>
                    <a:lnTo>
                      <a:pt x="1314183" y="677128"/>
                    </a:lnTo>
                    <a:lnTo>
                      <a:pt x="1317829" y="659045"/>
                    </a:lnTo>
                    <a:lnTo>
                      <a:pt x="1315715" y="605865"/>
                    </a:lnTo>
                    <a:lnTo>
                      <a:pt x="1309433" y="553576"/>
                    </a:lnTo>
                    <a:lnTo>
                      <a:pt x="1299017" y="502159"/>
                    </a:lnTo>
                    <a:lnTo>
                      <a:pt x="1284502" y="451728"/>
                    </a:lnTo>
                    <a:lnTo>
                      <a:pt x="1265927" y="402391"/>
                    </a:lnTo>
                    <a:lnTo>
                      <a:pt x="1244283" y="356304"/>
                    </a:lnTo>
                    <a:lnTo>
                      <a:pt x="1219270" y="312210"/>
                    </a:lnTo>
                    <a:lnTo>
                      <a:pt x="1190944" y="270215"/>
                    </a:lnTo>
                    <a:lnTo>
                      <a:pt x="1159369" y="230423"/>
                    </a:lnTo>
                    <a:lnTo>
                      <a:pt x="1124756" y="193070"/>
                    </a:lnTo>
                    <a:lnTo>
                      <a:pt x="1087203" y="158284"/>
                    </a:lnTo>
                    <a:lnTo>
                      <a:pt x="1047485" y="126784"/>
                    </a:lnTo>
                    <a:lnTo>
                      <a:pt x="1005555" y="98503"/>
                    </a:lnTo>
                    <a:lnTo>
                      <a:pt x="995837" y="92988"/>
                    </a:lnTo>
                    <a:close/>
                  </a:path>
                </a:pathLst>
              </a:custGeom>
              <a:solidFill>
                <a:srgbClr val="3E596D"/>
              </a:solidFill>
            </p:spPr>
            <p:txBody>
              <a:bodyPr wrap="square" lIns="0" tIns="0" rIns="0" bIns="0" rtlCol="0"/>
              <a:lstStyle/>
              <a:p>
                <a:endParaRPr>
                  <a:latin typeface="微软雅黑" panose="020B0503020204020204" charset="-122"/>
                  <a:ea typeface="微软雅黑" panose="020B0503020204020204" charset="-122"/>
                </a:endParaRPr>
              </a:p>
            </p:txBody>
          </p:sp>
        </p:grpSp>
        <p:sp>
          <p:nvSpPr>
            <p:cNvPr id="14" name="object 28"/>
            <p:cNvSpPr txBox="1"/>
            <p:nvPr/>
          </p:nvSpPr>
          <p:spPr>
            <a:xfrm>
              <a:off x="2574197" y="7327605"/>
              <a:ext cx="2958650" cy="787414"/>
            </a:xfrm>
            <a:prstGeom prst="rect">
              <a:avLst/>
            </a:prstGeom>
          </p:spPr>
          <p:txBody>
            <a:bodyPr vert="horz" wrap="square" lIns="0" tIns="17145" rIns="0" bIns="0" rtlCol="0">
              <a:spAutoFit/>
            </a:bodyPr>
            <a:lstStyle/>
            <a:p>
              <a:pPr marL="12700">
                <a:lnSpc>
                  <a:spcPct val="100000"/>
                </a:lnSpc>
                <a:spcBef>
                  <a:spcPts val="135"/>
                </a:spcBef>
              </a:pPr>
              <a:r>
                <a:rPr b="0" spc="35" dirty="0">
                  <a:solidFill>
                    <a:srgbClr val="55719E"/>
                  </a:solidFill>
                  <a:latin typeface="微软雅黑" panose="020B0503020204020204" charset="-122"/>
                  <a:ea typeface="微软雅黑" panose="020B0503020204020204" charset="-122"/>
                  <a:cs typeface="Microsoft JhengHei UI Light" panose="020B0304030504040204" charset="-120"/>
                </a:rPr>
                <a:t>合约透明</a:t>
              </a:r>
              <a:endParaRPr dirty="0">
                <a:latin typeface="微软雅黑" panose="020B0503020204020204" charset="-122"/>
                <a:ea typeface="微软雅黑" panose="020B0503020204020204" charset="-122"/>
                <a:cs typeface="Microsoft JhengHei UI Light" panose="020B0304030504040204" charset="-120"/>
              </a:endParaRPr>
            </a:p>
          </p:txBody>
        </p:sp>
        <p:sp>
          <p:nvSpPr>
            <p:cNvPr id="15" name="object 29"/>
            <p:cNvSpPr txBox="1"/>
            <p:nvPr/>
          </p:nvSpPr>
          <p:spPr>
            <a:xfrm>
              <a:off x="6581860" y="7327605"/>
              <a:ext cx="2958650" cy="787414"/>
            </a:xfrm>
            <a:prstGeom prst="rect">
              <a:avLst/>
            </a:prstGeom>
          </p:spPr>
          <p:txBody>
            <a:bodyPr vert="horz" wrap="square" lIns="0" tIns="17145" rIns="0" bIns="0" rtlCol="0">
              <a:spAutoFit/>
            </a:bodyPr>
            <a:lstStyle/>
            <a:p>
              <a:pPr marL="12700">
                <a:lnSpc>
                  <a:spcPct val="100000"/>
                </a:lnSpc>
                <a:spcBef>
                  <a:spcPts val="135"/>
                </a:spcBef>
              </a:pPr>
              <a:r>
                <a:rPr b="0" spc="35" dirty="0">
                  <a:solidFill>
                    <a:srgbClr val="55719E"/>
                  </a:solidFill>
                  <a:latin typeface="微软雅黑" panose="020B0503020204020204" charset="-122"/>
                  <a:ea typeface="微软雅黑" panose="020B0503020204020204" charset="-122"/>
                  <a:cs typeface="Microsoft JhengHei UI Light" panose="020B0304030504040204" charset="-120"/>
                </a:rPr>
                <a:t>相互验证</a:t>
              </a:r>
              <a:endParaRPr dirty="0">
                <a:latin typeface="微软雅黑" panose="020B0503020204020204" charset="-122"/>
                <a:ea typeface="微软雅黑" panose="020B0503020204020204" charset="-122"/>
                <a:cs typeface="Microsoft JhengHei UI Light" panose="020B0304030504040204" charset="-120"/>
              </a:endParaRPr>
            </a:p>
          </p:txBody>
        </p:sp>
        <p:sp>
          <p:nvSpPr>
            <p:cNvPr id="16" name="object 30"/>
            <p:cNvSpPr txBox="1"/>
            <p:nvPr/>
          </p:nvSpPr>
          <p:spPr>
            <a:xfrm>
              <a:off x="10743239" y="7327605"/>
              <a:ext cx="2958647" cy="787414"/>
            </a:xfrm>
            <a:prstGeom prst="rect">
              <a:avLst/>
            </a:prstGeom>
          </p:spPr>
          <p:txBody>
            <a:bodyPr vert="horz" wrap="square" lIns="0" tIns="17145" rIns="0" bIns="0" rtlCol="0">
              <a:spAutoFit/>
            </a:bodyPr>
            <a:lstStyle/>
            <a:p>
              <a:pPr marL="12700">
                <a:lnSpc>
                  <a:spcPct val="100000"/>
                </a:lnSpc>
                <a:spcBef>
                  <a:spcPts val="135"/>
                </a:spcBef>
              </a:pPr>
              <a:r>
                <a:rPr b="0" spc="35" dirty="0">
                  <a:solidFill>
                    <a:srgbClr val="55719E"/>
                  </a:solidFill>
                  <a:latin typeface="微软雅黑" panose="020B0503020204020204" charset="-122"/>
                  <a:ea typeface="微软雅黑" panose="020B0503020204020204" charset="-122"/>
                  <a:cs typeface="Microsoft JhengHei UI Light" panose="020B0304030504040204" charset="-120"/>
                </a:rPr>
                <a:t>不可篡改</a:t>
              </a:r>
              <a:endParaRPr dirty="0">
                <a:latin typeface="微软雅黑" panose="020B0503020204020204" charset="-122"/>
                <a:ea typeface="微软雅黑" panose="020B0503020204020204" charset="-122"/>
                <a:cs typeface="Microsoft JhengHei UI Light" panose="020B0304030504040204" charset="-120"/>
              </a:endParaRPr>
            </a:p>
          </p:txBody>
        </p:sp>
        <p:sp>
          <p:nvSpPr>
            <p:cNvPr id="17" name="object 31"/>
            <p:cNvSpPr txBox="1"/>
            <p:nvPr/>
          </p:nvSpPr>
          <p:spPr>
            <a:xfrm>
              <a:off x="14703323" y="7327605"/>
              <a:ext cx="2958644" cy="787414"/>
            </a:xfrm>
            <a:prstGeom prst="rect">
              <a:avLst/>
            </a:prstGeom>
          </p:spPr>
          <p:txBody>
            <a:bodyPr vert="horz" wrap="square" lIns="0" tIns="17145" rIns="0" bIns="0" rtlCol="0">
              <a:spAutoFit/>
            </a:bodyPr>
            <a:lstStyle/>
            <a:p>
              <a:pPr marL="12700">
                <a:lnSpc>
                  <a:spcPct val="100000"/>
                </a:lnSpc>
                <a:spcBef>
                  <a:spcPts val="135"/>
                </a:spcBef>
              </a:pPr>
              <a:r>
                <a:rPr lang="zh-CN" altLang="en-US" spc="35" dirty="0">
                  <a:solidFill>
                    <a:srgbClr val="55719E"/>
                  </a:solidFill>
                  <a:latin typeface="微软雅黑" panose="020B0503020204020204" charset="-122"/>
                  <a:ea typeface="微软雅黑" panose="020B0503020204020204" charset="-122"/>
                  <a:cs typeface="Microsoft JhengHei UI Light" panose="020B0304030504040204" charset="-120"/>
                </a:rPr>
                <a:t>触发</a:t>
              </a:r>
              <a:r>
                <a:rPr lang="zh-CN" altLang="en-US" b="0" spc="35" dirty="0">
                  <a:solidFill>
                    <a:srgbClr val="55719E"/>
                  </a:solidFill>
                  <a:latin typeface="微软雅黑" panose="020B0503020204020204" charset="-122"/>
                  <a:ea typeface="微软雅黑" panose="020B0503020204020204" charset="-122"/>
                  <a:cs typeface="Microsoft JhengHei UI Light" panose="020B0304030504040204" charset="-120"/>
                </a:rPr>
                <a:t>运行</a:t>
              </a:r>
              <a:endParaRPr dirty="0">
                <a:latin typeface="微软雅黑" panose="020B0503020204020204" charset="-122"/>
                <a:ea typeface="微软雅黑" panose="020B0503020204020204" charset="-122"/>
                <a:cs typeface="Microsoft JhengHei UI Light" panose="020B0304030504040204" charset="-120"/>
              </a:endParaRPr>
            </a:p>
          </p:txBody>
        </p:sp>
      </p:grpSp>
      <p:sp>
        <p:nvSpPr>
          <p:cNvPr id="39" name="object 4"/>
          <p:cNvSpPr txBox="1"/>
          <p:nvPr/>
        </p:nvSpPr>
        <p:spPr>
          <a:xfrm>
            <a:off x="1061506" y="2511479"/>
            <a:ext cx="4852065" cy="2848728"/>
          </a:xfrm>
          <a:prstGeom prst="rect">
            <a:avLst/>
          </a:prstGeom>
        </p:spPr>
        <p:txBody>
          <a:bodyPr vert="horz" wrap="square" lIns="0" tIns="14604" rIns="0" bIns="0" rtlCol="0">
            <a:spAutoFit/>
          </a:bodyPr>
          <a:lstStyle/>
          <a:p>
            <a:pPr algn="just">
              <a:lnSpc>
                <a:spcPct val="130000"/>
              </a:lnSpc>
            </a:pPr>
            <a:r>
              <a:rPr lang="zh-CN" altLang="en-US" sz="2400" spc="15" dirty="0">
                <a:latin typeface="微软雅黑" panose="020B0503020204020204" charset="-122"/>
                <a:ea typeface="微软雅黑" panose="020B0503020204020204" charset="-122"/>
                <a:cs typeface="Microsoft YaHei UI" panose="020B0503020204020204" charset="-122"/>
              </a:rPr>
              <a:t>       </a:t>
            </a:r>
            <a:r>
              <a:rPr lang="zh-CN" altLang="en-US" sz="2400" dirty="0">
                <a:solidFill>
                  <a:srgbClr val="002B41"/>
                </a:solidFill>
                <a:latin typeface="微软雅黑" panose="020B0503020204020204" charset="-122"/>
                <a:ea typeface="微软雅黑" panose="020B0503020204020204" charset="-122"/>
              </a:rPr>
              <a:t>合约层封装区块链系统的各类脚本代码、算法以及由此生成的更为复杂的</a:t>
            </a:r>
            <a:r>
              <a:rPr lang="zh-CN" altLang="en-US" sz="2400" b="1" dirty="0">
                <a:solidFill>
                  <a:schemeClr val="accent1">
                    <a:lumMod val="75000"/>
                  </a:schemeClr>
                </a:solidFill>
                <a:latin typeface="微软雅黑" panose="020B0503020204020204" charset="-122"/>
                <a:ea typeface="微软雅黑" panose="020B0503020204020204" charset="-122"/>
              </a:rPr>
              <a:t>智能合约</a:t>
            </a:r>
            <a:r>
              <a:rPr lang="zh-CN" altLang="en-US" sz="2400" dirty="0">
                <a:solidFill>
                  <a:srgbClr val="002B41"/>
                </a:solidFill>
                <a:latin typeface="微软雅黑" panose="020B0503020204020204" charset="-122"/>
                <a:ea typeface="微软雅黑" panose="020B0503020204020204" charset="-122"/>
              </a:rPr>
              <a:t>。</a:t>
            </a:r>
            <a:endParaRPr lang="en-US" altLang="zh-CN" sz="2400" dirty="0">
              <a:solidFill>
                <a:srgbClr val="002B41"/>
              </a:solidFill>
              <a:latin typeface="微软雅黑" panose="020B0503020204020204" charset="-122"/>
              <a:ea typeface="微软雅黑" panose="020B0503020204020204" charset="-122"/>
            </a:endParaRPr>
          </a:p>
          <a:p>
            <a:pPr algn="just">
              <a:lnSpc>
                <a:spcPct val="130000"/>
              </a:lnSpc>
            </a:pPr>
            <a:r>
              <a:rPr lang="en-US" altLang="zh-CN" sz="2400" dirty="0">
                <a:solidFill>
                  <a:srgbClr val="002B41"/>
                </a:solidFill>
                <a:latin typeface="微软雅黑" panose="020B0503020204020204" charset="-122"/>
                <a:ea typeface="微软雅黑" panose="020B0503020204020204" charset="-122"/>
              </a:rPr>
              <a:t>       </a:t>
            </a:r>
            <a:r>
              <a:rPr lang="zh-CN" altLang="en-US" sz="2400" dirty="0">
                <a:solidFill>
                  <a:srgbClr val="002B41"/>
                </a:solidFill>
                <a:latin typeface="微软雅黑" panose="020B0503020204020204" charset="-122"/>
                <a:ea typeface="微软雅黑" panose="020B0503020204020204" charset="-122"/>
              </a:rPr>
              <a:t>合约层是建立在区块链虚拟机上的商业逻辑和算法，是实现区块链系统灵活编程和操作数据的基础。</a:t>
            </a:r>
            <a:endParaRPr sz="2400" dirty="0">
              <a:solidFill>
                <a:srgbClr val="002B41"/>
              </a:solidFill>
              <a:latin typeface="微软雅黑" panose="020B0503020204020204" charset="-122"/>
              <a:ea typeface="微软雅黑" panose="020B0503020204020204" charset="-122"/>
            </a:endParaRPr>
          </a:p>
        </p:txBody>
      </p:sp>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40" name="TextBox 76"/>
          <p:cNvSpPr txBox="1"/>
          <p:nvPr/>
        </p:nvSpPr>
        <p:spPr>
          <a:xfrm>
            <a:off x="1127705" y="1454655"/>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共识层      激励层      合约层      </a:t>
            </a:r>
            <a:r>
              <a:rPr lang="zh-CN" altLang="en-US" sz="2800" b="1" dirty="0">
                <a:solidFill>
                  <a:schemeClr val="accent1">
                    <a:lumMod val="75000"/>
                  </a:schemeClr>
                </a:solidFill>
                <a:latin typeface="微软雅黑" panose="020B0503020204020204" charset="-122"/>
                <a:ea typeface="微软雅黑" panose="020B0503020204020204" charset="-122"/>
              </a:rPr>
              <a:t>应用层</a:t>
            </a:r>
          </a:p>
        </p:txBody>
      </p:sp>
      <p:sp>
        <p:nvSpPr>
          <p:cNvPr id="41" name="object 4"/>
          <p:cNvSpPr txBox="1"/>
          <p:nvPr/>
        </p:nvSpPr>
        <p:spPr>
          <a:xfrm>
            <a:off x="1303597" y="2532020"/>
            <a:ext cx="4820112" cy="3328859"/>
          </a:xfrm>
          <a:prstGeom prst="rect">
            <a:avLst/>
          </a:prstGeom>
        </p:spPr>
        <p:txBody>
          <a:bodyPr vert="horz" wrap="square" lIns="0" tIns="14604" rIns="0" bIns="0" rtlCol="0">
            <a:spAutoFit/>
          </a:bodyPr>
          <a:lstStyle/>
          <a:p>
            <a:pPr algn="just">
              <a:lnSpc>
                <a:spcPct val="130000"/>
              </a:lnSpc>
            </a:pPr>
            <a:r>
              <a:rPr lang="zh-CN" altLang="en-US" sz="2400" spc="15" dirty="0">
                <a:latin typeface="微软雅黑" panose="020B0503020204020204" charset="-122"/>
                <a:ea typeface="微软雅黑" panose="020B0503020204020204" charset="-122"/>
                <a:cs typeface="Microsoft YaHei UI" panose="020B0503020204020204" charset="-122"/>
              </a:rPr>
              <a:t>       应用层封装了区块链的各种</a:t>
            </a:r>
            <a:r>
              <a:rPr lang="zh-CN" altLang="en-US" sz="2400" b="1" spc="15" dirty="0">
                <a:solidFill>
                  <a:schemeClr val="accent1">
                    <a:lumMod val="75000"/>
                  </a:schemeClr>
                </a:solidFill>
                <a:latin typeface="微软雅黑" panose="020B0503020204020204" charset="-122"/>
                <a:ea typeface="微软雅黑" panose="020B0503020204020204" charset="-122"/>
                <a:cs typeface="Microsoft YaHei UI" panose="020B0503020204020204" charset="-122"/>
              </a:rPr>
              <a:t>应用场景</a:t>
            </a:r>
            <a:r>
              <a:rPr lang="zh-CN" altLang="en-US" sz="2400" b="1" spc="15" dirty="0">
                <a:solidFill>
                  <a:schemeClr val="accent1">
                    <a:lumMod val="75000"/>
                  </a:schemeClr>
                </a:solidFill>
                <a:latin typeface="微软雅黑" panose="020B0503020204020204" charset="-122"/>
                <a:ea typeface="微软雅黑" panose="020B0503020204020204" charset="-122"/>
              </a:rPr>
              <a:t>和案例</a:t>
            </a:r>
            <a:r>
              <a:rPr lang="zh-CN" altLang="en-US" sz="2400" spc="15" dirty="0">
                <a:latin typeface="微软雅黑" panose="020B0503020204020204" charset="-122"/>
                <a:ea typeface="微软雅黑" panose="020B0503020204020204" charset="-122"/>
                <a:cs typeface="Microsoft YaHei UI" panose="020B0503020204020204" charset="-122"/>
              </a:rPr>
              <a:t>，如基于区块链的跨境支付平台等，它也是去中心化应用</a:t>
            </a:r>
            <a:r>
              <a:rPr lang="en-US" altLang="zh-CN" sz="2400" spc="15" dirty="0">
                <a:latin typeface="微软雅黑" panose="020B0503020204020204" charset="-122"/>
                <a:ea typeface="微软雅黑" panose="020B0503020204020204" charset="-122"/>
                <a:cs typeface="Microsoft YaHei UI" panose="020B0503020204020204" charset="-122"/>
              </a:rPr>
              <a:t>DAPP</a:t>
            </a:r>
            <a:r>
              <a:rPr lang="zh-CN" altLang="en-US" sz="2400" spc="15" dirty="0">
                <a:latin typeface="微软雅黑" panose="020B0503020204020204" charset="-122"/>
                <a:ea typeface="微软雅黑" panose="020B0503020204020204" charset="-122"/>
                <a:cs typeface="Microsoft YaHei UI" panose="020B0503020204020204" charset="-122"/>
              </a:rPr>
              <a:t>。</a:t>
            </a:r>
            <a:endParaRPr lang="en-US" altLang="zh-CN" sz="2400" spc="15" dirty="0">
              <a:latin typeface="微软雅黑" panose="020B0503020204020204" charset="-122"/>
              <a:ea typeface="微软雅黑" panose="020B0503020204020204" charset="-122"/>
              <a:cs typeface="Microsoft YaHei UI" panose="020B0503020204020204" charset="-122"/>
            </a:endParaRPr>
          </a:p>
          <a:p>
            <a:pPr algn="just">
              <a:lnSpc>
                <a:spcPct val="130000"/>
              </a:lnSpc>
            </a:pPr>
            <a:r>
              <a:rPr lang="en-US" altLang="zh-CN" sz="2400" spc="15" dirty="0">
                <a:latin typeface="微软雅黑" panose="020B0503020204020204" charset="-122"/>
                <a:ea typeface="微软雅黑" panose="020B0503020204020204" charset="-122"/>
                <a:cs typeface="Microsoft YaHei UI" panose="020B0503020204020204" charset="-122"/>
              </a:rPr>
              <a:t>       </a:t>
            </a:r>
            <a:r>
              <a:rPr lang="zh-CN" altLang="en-US" sz="2400" spc="15" dirty="0">
                <a:latin typeface="微软雅黑" panose="020B0503020204020204" charset="-122"/>
                <a:ea typeface="微软雅黑" panose="020B0503020204020204" charset="-122"/>
                <a:cs typeface="Microsoft YaHei UI" panose="020B0503020204020204" charset="-122"/>
              </a:rPr>
              <a:t>一个完整的</a:t>
            </a:r>
            <a:r>
              <a:rPr lang="en-US" altLang="zh-CN" sz="2400" spc="15" dirty="0">
                <a:latin typeface="微软雅黑" panose="020B0503020204020204" charset="-122"/>
                <a:ea typeface="微软雅黑" panose="020B0503020204020204" charset="-122"/>
                <a:cs typeface="Microsoft YaHei UI" panose="020B0503020204020204" charset="-122"/>
              </a:rPr>
              <a:t>DAPP</a:t>
            </a:r>
            <a:r>
              <a:rPr lang="zh-CN" altLang="en-US" sz="2400" spc="15" dirty="0">
                <a:latin typeface="微软雅黑" panose="020B0503020204020204" charset="-122"/>
                <a:ea typeface="微软雅黑" panose="020B0503020204020204" charset="-122"/>
                <a:cs typeface="Microsoft YaHei UI" panose="020B0503020204020204" charset="-122"/>
              </a:rPr>
              <a:t>包含智能合约和</a:t>
            </a:r>
            <a:r>
              <a:rPr lang="en-US" altLang="zh-CN" sz="2400" spc="15" dirty="0">
                <a:latin typeface="微软雅黑" panose="020B0503020204020204" charset="-122"/>
                <a:ea typeface="微软雅黑" panose="020B0503020204020204" charset="-122"/>
                <a:cs typeface="Microsoft YaHei UI" panose="020B0503020204020204" charset="-122"/>
              </a:rPr>
              <a:t>Web</a:t>
            </a:r>
            <a:r>
              <a:rPr lang="zh-CN" altLang="en-US" sz="2400" spc="15" dirty="0">
                <a:latin typeface="微软雅黑" panose="020B0503020204020204" charset="-122"/>
                <a:ea typeface="微软雅黑" panose="020B0503020204020204" charset="-122"/>
                <a:cs typeface="Microsoft YaHei UI" panose="020B0503020204020204" charset="-122"/>
              </a:rPr>
              <a:t>系统，</a:t>
            </a:r>
            <a:r>
              <a:rPr lang="en-US" altLang="zh-CN" sz="2400" spc="15" dirty="0">
                <a:latin typeface="微软雅黑" panose="020B0503020204020204" charset="-122"/>
                <a:ea typeface="微软雅黑" panose="020B0503020204020204" charset="-122"/>
                <a:cs typeface="Microsoft YaHei UI" panose="020B0503020204020204" charset="-122"/>
              </a:rPr>
              <a:t>Web</a:t>
            </a:r>
            <a:r>
              <a:rPr lang="zh-CN" altLang="en-US" sz="2400" spc="15" dirty="0">
                <a:latin typeface="微软雅黑" panose="020B0503020204020204" charset="-122"/>
                <a:ea typeface="微软雅黑" panose="020B0503020204020204" charset="-122"/>
                <a:cs typeface="Microsoft YaHei UI" panose="020B0503020204020204" charset="-122"/>
              </a:rPr>
              <a:t>系统通过接口调用智能合约。</a:t>
            </a:r>
            <a:endParaRPr sz="2400" dirty="0">
              <a:latin typeface="微软雅黑" panose="020B0503020204020204" charset="-122"/>
              <a:ea typeface="微软雅黑" panose="020B0503020204020204" charset="-122"/>
              <a:cs typeface="Microsoft JhengHei UI Light" panose="020B0304030504040204" charset="-120"/>
            </a:endParaRPr>
          </a:p>
        </p:txBody>
      </p:sp>
      <p:pic>
        <p:nvPicPr>
          <p:cNvPr id="42" name="图片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392" y="2760786"/>
            <a:ext cx="4418011" cy="2871325"/>
          </a:xfrm>
          <a:prstGeom prst="rect">
            <a:avLst/>
          </a:prstGeom>
        </p:spPr>
      </p:pic>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组 2"/>
          <p:cNvPicPr>
            <a:picLocks noChangeAspect="1"/>
          </p:cNvPicPr>
          <p:nvPr/>
        </p:nvPicPr>
        <p:blipFill>
          <a:blip r:embed="rId2"/>
          <a:stretch>
            <a:fillRect/>
          </a:stretch>
        </p:blipFill>
        <p:spPr>
          <a:xfrm>
            <a:off x="0" y="0"/>
            <a:ext cx="12193905" cy="6858635"/>
          </a:xfrm>
          <a:prstGeom prst="rect">
            <a:avLst/>
          </a:prstGeom>
        </p:spPr>
      </p:pic>
      <p:pic>
        <p:nvPicPr>
          <p:cNvPr id="2" name="图片 1" descr="组 3"/>
          <p:cNvPicPr>
            <a:picLocks noChangeAspect="1"/>
          </p:cNvPicPr>
          <p:nvPr/>
        </p:nvPicPr>
        <p:blipFill>
          <a:blip r:embed="rId3"/>
          <a:stretch>
            <a:fillRect/>
          </a:stretch>
        </p:blipFill>
        <p:spPr>
          <a:xfrm>
            <a:off x="0" y="0"/>
            <a:ext cx="4293870" cy="6858000"/>
          </a:xfrm>
          <a:prstGeom prst="rect">
            <a:avLst/>
          </a:prstGeom>
        </p:spPr>
      </p:pic>
      <p:sp>
        <p:nvSpPr>
          <p:cNvPr id="7" name="文本框 6"/>
          <p:cNvSpPr txBox="1"/>
          <p:nvPr/>
        </p:nvSpPr>
        <p:spPr>
          <a:xfrm rot="16200000">
            <a:off x="1891030" y="1209040"/>
            <a:ext cx="430530" cy="3143885"/>
          </a:xfrm>
          <a:custGeom>
            <a:avLst/>
            <a:gdLst/>
            <a:ahLst/>
            <a:cxnLst/>
            <a:rect l="l" t="t" r="r" b="b"/>
            <a:pathLst>
              <a:path w="564431" h="4121125">
                <a:moveTo>
                  <a:pt x="187152" y="3677617"/>
                </a:moveTo>
                <a:lnTo>
                  <a:pt x="197570" y="3784773"/>
                </a:lnTo>
                <a:cubicBezTo>
                  <a:pt x="161603" y="3791222"/>
                  <a:pt x="135186" y="3804307"/>
                  <a:pt x="118319" y="3824027"/>
                </a:cubicBezTo>
                <a:cubicBezTo>
                  <a:pt x="101451" y="3843747"/>
                  <a:pt x="93018" y="3870350"/>
                  <a:pt x="93018" y="3903836"/>
                </a:cubicBezTo>
                <a:cubicBezTo>
                  <a:pt x="93018" y="3939306"/>
                  <a:pt x="100521" y="3966034"/>
                  <a:pt x="115528" y="3984017"/>
                </a:cubicBezTo>
                <a:cubicBezTo>
                  <a:pt x="130535" y="4002000"/>
                  <a:pt x="148084" y="4010992"/>
                  <a:pt x="168176" y="4010992"/>
                </a:cubicBezTo>
                <a:cubicBezTo>
                  <a:pt x="181074" y="4010992"/>
                  <a:pt x="192051" y="4007209"/>
                  <a:pt x="201104" y="3999644"/>
                </a:cubicBezTo>
                <a:cubicBezTo>
                  <a:pt x="210158" y="3992079"/>
                  <a:pt x="218033" y="3978870"/>
                  <a:pt x="224731" y="3960019"/>
                </a:cubicBezTo>
                <a:cubicBezTo>
                  <a:pt x="229196" y="3947120"/>
                  <a:pt x="237133" y="3917726"/>
                  <a:pt x="248543" y="3871838"/>
                </a:cubicBezTo>
                <a:cubicBezTo>
                  <a:pt x="263178" y="3812803"/>
                  <a:pt x="281161" y="3771379"/>
                  <a:pt x="302493" y="3747566"/>
                </a:cubicBezTo>
                <a:cubicBezTo>
                  <a:pt x="332507" y="3714080"/>
                  <a:pt x="369094" y="3697337"/>
                  <a:pt x="412254" y="3697337"/>
                </a:cubicBezTo>
                <a:cubicBezTo>
                  <a:pt x="440035" y="3697337"/>
                  <a:pt x="466018" y="3705212"/>
                  <a:pt x="490203" y="3720963"/>
                </a:cubicBezTo>
                <a:cubicBezTo>
                  <a:pt x="514387" y="3736714"/>
                  <a:pt x="532805" y="3759410"/>
                  <a:pt x="545455" y="3789052"/>
                </a:cubicBezTo>
                <a:cubicBezTo>
                  <a:pt x="558106" y="3818694"/>
                  <a:pt x="564431" y="3854474"/>
                  <a:pt x="564431" y="3896395"/>
                </a:cubicBezTo>
                <a:cubicBezTo>
                  <a:pt x="564431" y="3964855"/>
                  <a:pt x="549424" y="4016387"/>
                  <a:pt x="519410" y="4050990"/>
                </a:cubicBezTo>
                <a:cubicBezTo>
                  <a:pt x="489397" y="4085592"/>
                  <a:pt x="449337" y="4103762"/>
                  <a:pt x="399232" y="4105498"/>
                </a:cubicBezTo>
                <a:lnTo>
                  <a:pt x="394395" y="3995365"/>
                </a:lnTo>
                <a:cubicBezTo>
                  <a:pt x="422424" y="3990652"/>
                  <a:pt x="442578" y="3980544"/>
                  <a:pt x="454856" y="3965042"/>
                </a:cubicBezTo>
                <a:cubicBezTo>
                  <a:pt x="467135" y="3949538"/>
                  <a:pt x="473274" y="3926284"/>
                  <a:pt x="473274" y="3895278"/>
                </a:cubicBezTo>
                <a:cubicBezTo>
                  <a:pt x="473274" y="3863280"/>
                  <a:pt x="466700" y="3838227"/>
                  <a:pt x="453554" y="3820120"/>
                </a:cubicBezTo>
                <a:cubicBezTo>
                  <a:pt x="445120" y="3808462"/>
                  <a:pt x="433834" y="3802633"/>
                  <a:pt x="419696" y="3802633"/>
                </a:cubicBezTo>
                <a:cubicBezTo>
                  <a:pt x="406797" y="3802633"/>
                  <a:pt x="395759" y="3808090"/>
                  <a:pt x="386581" y="3819004"/>
                </a:cubicBezTo>
                <a:cubicBezTo>
                  <a:pt x="374923" y="3832894"/>
                  <a:pt x="362769" y="3866629"/>
                  <a:pt x="350118" y="3920207"/>
                </a:cubicBezTo>
                <a:cubicBezTo>
                  <a:pt x="337468" y="3973785"/>
                  <a:pt x="324384" y="4013411"/>
                  <a:pt x="310865" y="4039084"/>
                </a:cubicBezTo>
                <a:cubicBezTo>
                  <a:pt x="297346" y="4064756"/>
                  <a:pt x="278867" y="4084848"/>
                  <a:pt x="255427" y="4099359"/>
                </a:cubicBezTo>
                <a:cubicBezTo>
                  <a:pt x="231986" y="4113870"/>
                  <a:pt x="203027" y="4121125"/>
                  <a:pt x="168548" y="4121125"/>
                </a:cubicBezTo>
                <a:cubicBezTo>
                  <a:pt x="137294" y="4121125"/>
                  <a:pt x="108025" y="4112443"/>
                  <a:pt x="80739" y="4095080"/>
                </a:cubicBezTo>
                <a:cubicBezTo>
                  <a:pt x="53454" y="4077717"/>
                  <a:pt x="33176" y="4053160"/>
                  <a:pt x="19906" y="4021410"/>
                </a:cubicBezTo>
                <a:cubicBezTo>
                  <a:pt x="6635" y="3989660"/>
                  <a:pt x="0" y="3950097"/>
                  <a:pt x="0" y="3902720"/>
                </a:cubicBezTo>
                <a:cubicBezTo>
                  <a:pt x="0" y="3833763"/>
                  <a:pt x="15937" y="3780805"/>
                  <a:pt x="47811" y="3743846"/>
                </a:cubicBezTo>
                <a:cubicBezTo>
                  <a:pt x="79685" y="3706887"/>
                  <a:pt x="126132" y="3684810"/>
                  <a:pt x="187152" y="3677617"/>
                </a:cubicBezTo>
                <a:close/>
                <a:moveTo>
                  <a:pt x="462856" y="3199730"/>
                </a:moveTo>
                <a:lnTo>
                  <a:pt x="555129" y="3199730"/>
                </a:lnTo>
                <a:lnTo>
                  <a:pt x="555129" y="3633192"/>
                </a:lnTo>
                <a:lnTo>
                  <a:pt x="462856" y="3633192"/>
                </a:lnTo>
                <a:lnTo>
                  <a:pt x="462856" y="3471714"/>
                </a:lnTo>
                <a:lnTo>
                  <a:pt x="9674" y="3471714"/>
                </a:lnTo>
                <a:lnTo>
                  <a:pt x="9674" y="3361581"/>
                </a:lnTo>
                <a:lnTo>
                  <a:pt x="462856" y="3361581"/>
                </a:lnTo>
                <a:close/>
                <a:moveTo>
                  <a:pt x="9674" y="2687464"/>
                </a:moveTo>
                <a:lnTo>
                  <a:pt x="555129" y="2687464"/>
                </a:lnTo>
                <a:lnTo>
                  <a:pt x="555129" y="2794620"/>
                </a:lnTo>
                <a:lnTo>
                  <a:pt x="190872" y="3017862"/>
                </a:lnTo>
                <a:lnTo>
                  <a:pt x="555129" y="3017862"/>
                </a:lnTo>
                <a:lnTo>
                  <a:pt x="555129" y="3120181"/>
                </a:lnTo>
                <a:lnTo>
                  <a:pt x="9674" y="3120181"/>
                </a:lnTo>
                <a:lnTo>
                  <a:pt x="9674" y="3009677"/>
                </a:lnTo>
                <a:lnTo>
                  <a:pt x="365373" y="2789783"/>
                </a:lnTo>
                <a:lnTo>
                  <a:pt x="9674" y="2789783"/>
                </a:lnTo>
                <a:close/>
                <a:moveTo>
                  <a:pt x="9674" y="2181523"/>
                </a:moveTo>
                <a:lnTo>
                  <a:pt x="555129" y="2181523"/>
                </a:lnTo>
                <a:lnTo>
                  <a:pt x="555129" y="2585963"/>
                </a:lnTo>
                <a:lnTo>
                  <a:pt x="462856" y="2585963"/>
                </a:lnTo>
                <a:lnTo>
                  <a:pt x="462856" y="2291655"/>
                </a:lnTo>
                <a:lnTo>
                  <a:pt x="341933" y="2291655"/>
                </a:lnTo>
                <a:lnTo>
                  <a:pt x="341933" y="2565499"/>
                </a:lnTo>
                <a:lnTo>
                  <a:pt x="250032" y="2565499"/>
                </a:lnTo>
                <a:lnTo>
                  <a:pt x="250032" y="2291655"/>
                </a:lnTo>
                <a:lnTo>
                  <a:pt x="101575" y="2291655"/>
                </a:lnTo>
                <a:lnTo>
                  <a:pt x="101575" y="2596381"/>
                </a:lnTo>
                <a:lnTo>
                  <a:pt x="9674" y="2596381"/>
                </a:lnTo>
                <a:close/>
                <a:moveTo>
                  <a:pt x="462856" y="1675730"/>
                </a:moveTo>
                <a:lnTo>
                  <a:pt x="555129" y="1675730"/>
                </a:lnTo>
                <a:lnTo>
                  <a:pt x="555129" y="2109192"/>
                </a:lnTo>
                <a:lnTo>
                  <a:pt x="462856" y="2109192"/>
                </a:lnTo>
                <a:lnTo>
                  <a:pt x="462856" y="1947714"/>
                </a:lnTo>
                <a:lnTo>
                  <a:pt x="9674" y="1947714"/>
                </a:lnTo>
                <a:lnTo>
                  <a:pt x="9674" y="1837581"/>
                </a:lnTo>
                <a:lnTo>
                  <a:pt x="462856" y="1837581"/>
                </a:lnTo>
                <a:close/>
                <a:moveTo>
                  <a:pt x="9674" y="1163464"/>
                </a:moveTo>
                <a:lnTo>
                  <a:pt x="555129" y="1163464"/>
                </a:lnTo>
                <a:lnTo>
                  <a:pt x="555129" y="1270620"/>
                </a:lnTo>
                <a:lnTo>
                  <a:pt x="190872" y="1493862"/>
                </a:lnTo>
                <a:lnTo>
                  <a:pt x="555129" y="1493862"/>
                </a:lnTo>
                <a:lnTo>
                  <a:pt x="555129" y="1596182"/>
                </a:lnTo>
                <a:lnTo>
                  <a:pt x="9674" y="1596182"/>
                </a:lnTo>
                <a:lnTo>
                  <a:pt x="9674" y="1485677"/>
                </a:lnTo>
                <a:lnTo>
                  <a:pt x="365373" y="1265783"/>
                </a:lnTo>
                <a:lnTo>
                  <a:pt x="9674" y="1265783"/>
                </a:lnTo>
                <a:close/>
                <a:moveTo>
                  <a:pt x="282774" y="662955"/>
                </a:moveTo>
                <a:cubicBezTo>
                  <a:pt x="221010" y="662955"/>
                  <a:pt x="174191" y="677218"/>
                  <a:pt x="142317" y="705743"/>
                </a:cubicBezTo>
                <a:cubicBezTo>
                  <a:pt x="110443" y="734268"/>
                  <a:pt x="94506" y="770483"/>
                  <a:pt x="94506" y="814388"/>
                </a:cubicBezTo>
                <a:cubicBezTo>
                  <a:pt x="94506" y="858292"/>
                  <a:pt x="110319" y="894321"/>
                  <a:pt x="141945" y="922474"/>
                </a:cubicBezTo>
                <a:cubicBezTo>
                  <a:pt x="173571" y="950627"/>
                  <a:pt x="221010" y="964704"/>
                  <a:pt x="284262" y="964704"/>
                </a:cubicBezTo>
                <a:cubicBezTo>
                  <a:pt x="346770" y="964704"/>
                  <a:pt x="393403" y="950999"/>
                  <a:pt x="424160" y="923590"/>
                </a:cubicBezTo>
                <a:cubicBezTo>
                  <a:pt x="454918" y="896181"/>
                  <a:pt x="470297" y="859780"/>
                  <a:pt x="470297" y="814388"/>
                </a:cubicBezTo>
                <a:cubicBezTo>
                  <a:pt x="470297" y="768995"/>
                  <a:pt x="454732" y="732408"/>
                  <a:pt x="423602" y="704627"/>
                </a:cubicBezTo>
                <a:cubicBezTo>
                  <a:pt x="392472" y="676845"/>
                  <a:pt x="345530" y="662955"/>
                  <a:pt x="282774" y="662955"/>
                </a:cubicBezTo>
                <a:close/>
                <a:moveTo>
                  <a:pt x="279053" y="549473"/>
                </a:moveTo>
                <a:cubicBezTo>
                  <a:pt x="334615" y="549473"/>
                  <a:pt x="381248" y="557783"/>
                  <a:pt x="418951" y="574402"/>
                </a:cubicBezTo>
                <a:cubicBezTo>
                  <a:pt x="446733" y="586804"/>
                  <a:pt x="471661" y="603734"/>
                  <a:pt x="493738" y="625190"/>
                </a:cubicBezTo>
                <a:cubicBezTo>
                  <a:pt x="515814" y="646646"/>
                  <a:pt x="532185" y="670148"/>
                  <a:pt x="542851" y="695697"/>
                </a:cubicBezTo>
                <a:cubicBezTo>
                  <a:pt x="557238" y="729680"/>
                  <a:pt x="564431" y="768871"/>
                  <a:pt x="564431" y="813271"/>
                </a:cubicBezTo>
                <a:cubicBezTo>
                  <a:pt x="564431" y="893639"/>
                  <a:pt x="539502" y="957945"/>
                  <a:pt x="489645" y="1006190"/>
                </a:cubicBezTo>
                <a:cubicBezTo>
                  <a:pt x="439787" y="1054435"/>
                  <a:pt x="370458" y="1078558"/>
                  <a:pt x="281658" y="1078558"/>
                </a:cubicBezTo>
                <a:cubicBezTo>
                  <a:pt x="193601" y="1078558"/>
                  <a:pt x="124706" y="1054621"/>
                  <a:pt x="74972" y="1006748"/>
                </a:cubicBezTo>
                <a:cubicBezTo>
                  <a:pt x="25239" y="958875"/>
                  <a:pt x="372" y="894879"/>
                  <a:pt x="372" y="814760"/>
                </a:cubicBezTo>
                <a:cubicBezTo>
                  <a:pt x="372" y="733648"/>
                  <a:pt x="25115" y="669156"/>
                  <a:pt x="74600" y="621283"/>
                </a:cubicBezTo>
                <a:cubicBezTo>
                  <a:pt x="124086" y="573410"/>
                  <a:pt x="192237" y="549473"/>
                  <a:pt x="279053" y="549473"/>
                </a:cubicBezTo>
                <a:close/>
                <a:moveTo>
                  <a:pt x="277565" y="0"/>
                </a:moveTo>
                <a:cubicBezTo>
                  <a:pt x="368350" y="0"/>
                  <a:pt x="438857" y="23441"/>
                  <a:pt x="489087" y="70321"/>
                </a:cubicBezTo>
                <a:cubicBezTo>
                  <a:pt x="539316" y="117202"/>
                  <a:pt x="564431" y="178842"/>
                  <a:pt x="564431" y="255240"/>
                </a:cubicBezTo>
                <a:cubicBezTo>
                  <a:pt x="564431" y="321965"/>
                  <a:pt x="544711" y="376163"/>
                  <a:pt x="505272" y="417835"/>
                </a:cubicBezTo>
                <a:cubicBezTo>
                  <a:pt x="481955" y="442640"/>
                  <a:pt x="448469" y="461243"/>
                  <a:pt x="404813" y="473646"/>
                </a:cubicBezTo>
                <a:lnTo>
                  <a:pt x="378768" y="364629"/>
                </a:lnTo>
                <a:cubicBezTo>
                  <a:pt x="407045" y="358180"/>
                  <a:pt x="429369" y="344723"/>
                  <a:pt x="445740" y="324259"/>
                </a:cubicBezTo>
                <a:cubicBezTo>
                  <a:pt x="462112" y="303795"/>
                  <a:pt x="470297" y="278929"/>
                  <a:pt x="470297" y="249659"/>
                </a:cubicBezTo>
                <a:cubicBezTo>
                  <a:pt x="470297" y="209227"/>
                  <a:pt x="455786" y="176423"/>
                  <a:pt x="426765" y="151247"/>
                </a:cubicBezTo>
                <a:cubicBezTo>
                  <a:pt x="397743" y="126070"/>
                  <a:pt x="350739" y="113482"/>
                  <a:pt x="285750" y="113482"/>
                </a:cubicBezTo>
                <a:cubicBezTo>
                  <a:pt x="216793" y="113482"/>
                  <a:pt x="167680" y="125884"/>
                  <a:pt x="138410" y="150688"/>
                </a:cubicBezTo>
                <a:cubicBezTo>
                  <a:pt x="109141" y="175493"/>
                  <a:pt x="94506" y="207739"/>
                  <a:pt x="94506" y="247427"/>
                </a:cubicBezTo>
                <a:cubicBezTo>
                  <a:pt x="94506" y="276696"/>
                  <a:pt x="103808" y="301873"/>
                  <a:pt x="122411" y="322957"/>
                </a:cubicBezTo>
                <a:cubicBezTo>
                  <a:pt x="141015" y="344041"/>
                  <a:pt x="170284" y="359172"/>
                  <a:pt x="210220" y="368350"/>
                </a:cubicBezTo>
                <a:lnTo>
                  <a:pt x="176362" y="475134"/>
                </a:lnTo>
                <a:cubicBezTo>
                  <a:pt x="116830" y="458763"/>
                  <a:pt x="72616" y="431540"/>
                  <a:pt x="43718" y="393464"/>
                </a:cubicBezTo>
                <a:cubicBezTo>
                  <a:pt x="14821" y="355389"/>
                  <a:pt x="372" y="307082"/>
                  <a:pt x="372" y="248543"/>
                </a:cubicBezTo>
                <a:cubicBezTo>
                  <a:pt x="372" y="176113"/>
                  <a:pt x="25115" y="116582"/>
                  <a:pt x="74600" y="69949"/>
                </a:cubicBezTo>
                <a:cubicBezTo>
                  <a:pt x="124086" y="23316"/>
                  <a:pt x="191741" y="0"/>
                  <a:pt x="277565"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6000" b="1" dirty="0">
              <a:solidFill>
                <a:schemeClr val="bg1"/>
              </a:solidFill>
            </a:endParaRPr>
          </a:p>
        </p:txBody>
      </p:sp>
      <p:grpSp>
        <p:nvGrpSpPr>
          <p:cNvPr id="44" name="组合 43"/>
          <p:cNvGrpSpPr/>
          <p:nvPr/>
        </p:nvGrpSpPr>
        <p:grpSpPr>
          <a:xfrm>
            <a:off x="4904740" y="1086953"/>
            <a:ext cx="3322320" cy="4494418"/>
            <a:chOff x="10620" y="1737"/>
            <a:chExt cx="5232" cy="6484"/>
          </a:xfrm>
        </p:grpSpPr>
        <p:grpSp>
          <p:nvGrpSpPr>
            <p:cNvPr id="8" name="组合 7"/>
            <p:cNvGrpSpPr/>
            <p:nvPr/>
          </p:nvGrpSpPr>
          <p:grpSpPr>
            <a:xfrm>
              <a:off x="12168" y="1737"/>
              <a:ext cx="3300" cy="2235"/>
              <a:chOff x="757659" y="2986268"/>
              <a:chExt cx="2094201" cy="1420638"/>
            </a:xfrm>
          </p:grpSpPr>
          <p:sp>
            <p:nvSpPr>
              <p:cNvPr id="9" name="文本框 8"/>
              <p:cNvSpPr txBox="1"/>
              <p:nvPr/>
            </p:nvSpPr>
            <p:spPr>
              <a:xfrm>
                <a:off x="757659" y="2986268"/>
                <a:ext cx="2094201" cy="461622"/>
              </a:xfrm>
              <a:prstGeom prst="rect">
                <a:avLst/>
              </a:prstGeom>
              <a:noFill/>
            </p:spPr>
            <p:txBody>
              <a:bodyPr wrap="none" rtlCol="0">
                <a:spAutoFit/>
              </a:bodyPr>
              <a:lstStyle/>
              <a:p>
                <a:r>
                  <a:rPr lang="zh-CN" altLang="en-US" sz="2400" dirty="0">
                    <a:solidFill>
                      <a:schemeClr val="tx1"/>
                    </a:solidFill>
                    <a:latin typeface="微软雅黑" panose="020B0503020204020204" charset="-122"/>
                    <a:ea typeface="微软雅黑" panose="020B0503020204020204" charset="-122"/>
                  </a:rPr>
                  <a:t>区块链的分类</a:t>
                </a:r>
              </a:p>
            </p:txBody>
          </p:sp>
          <p:sp>
            <p:nvSpPr>
              <p:cNvPr id="10" name="文本框 9"/>
              <p:cNvSpPr txBox="1"/>
              <p:nvPr/>
            </p:nvSpPr>
            <p:spPr>
              <a:xfrm>
                <a:off x="757712" y="3560272"/>
                <a:ext cx="876619" cy="846634"/>
              </a:xfrm>
              <a:prstGeom prst="rect">
                <a:avLst/>
              </a:prstGeom>
              <a:noFill/>
            </p:spPr>
            <p:txBody>
              <a:bodyPr wrap="none" rtlCol="0">
                <a:spAutoFit/>
              </a:bodyPr>
              <a:lstStyle/>
              <a:p>
                <a:pPr algn="l"/>
                <a:r>
                  <a:rPr lang="zh-CN" altLang="en-US" dirty="0">
                    <a:solidFill>
                      <a:schemeClr val="bg2">
                        <a:lumMod val="75000"/>
                      </a:schemeClr>
                    </a:solidFill>
                    <a:latin typeface="微软雅黑" panose="020B0503020204020204" charset="-122"/>
                    <a:ea typeface="微软雅黑" panose="020B0503020204020204" charset="-122"/>
                    <a:cs typeface="+mj-lt"/>
                  </a:rPr>
                  <a:t>公有链</a:t>
                </a:r>
                <a:r>
                  <a:rPr lang="en-US" altLang="zh-CN" dirty="0">
                    <a:solidFill>
                      <a:schemeClr val="bg2">
                        <a:lumMod val="75000"/>
                      </a:schemeClr>
                    </a:solidFill>
                    <a:latin typeface="微软雅黑" panose="020B0503020204020204" charset="-122"/>
                    <a:ea typeface="微软雅黑" panose="020B0503020204020204" charset="-122"/>
                    <a:cs typeface="+mj-lt"/>
                  </a:rPr>
                  <a:t/>
                </a:r>
                <a:br>
                  <a:rPr lang="en-US" altLang="zh-CN" dirty="0">
                    <a:solidFill>
                      <a:schemeClr val="bg2">
                        <a:lumMod val="75000"/>
                      </a:schemeClr>
                    </a:solidFill>
                    <a:latin typeface="微软雅黑" panose="020B0503020204020204" charset="-122"/>
                    <a:ea typeface="微软雅黑" panose="020B0503020204020204" charset="-122"/>
                    <a:cs typeface="+mj-lt"/>
                  </a:rPr>
                </a:br>
                <a:r>
                  <a:rPr lang="zh-CN" altLang="en-US" dirty="0">
                    <a:solidFill>
                      <a:schemeClr val="bg2">
                        <a:lumMod val="75000"/>
                      </a:schemeClr>
                    </a:solidFill>
                    <a:latin typeface="微软雅黑" panose="020B0503020204020204" charset="-122"/>
                    <a:ea typeface="微软雅黑" panose="020B0503020204020204" charset="-122"/>
                    <a:cs typeface="+mj-lt"/>
                  </a:rPr>
                  <a:t>私有链</a:t>
                </a:r>
                <a:r>
                  <a:rPr lang="en-US" altLang="zh-CN" dirty="0">
                    <a:solidFill>
                      <a:schemeClr val="bg2">
                        <a:lumMod val="75000"/>
                      </a:schemeClr>
                    </a:solidFill>
                    <a:latin typeface="微软雅黑" panose="020B0503020204020204" charset="-122"/>
                    <a:ea typeface="微软雅黑" panose="020B0503020204020204" charset="-122"/>
                    <a:cs typeface="+mj-lt"/>
                  </a:rPr>
                  <a:t/>
                </a:r>
                <a:br>
                  <a:rPr lang="en-US" altLang="zh-CN" dirty="0">
                    <a:solidFill>
                      <a:schemeClr val="bg2">
                        <a:lumMod val="75000"/>
                      </a:schemeClr>
                    </a:solidFill>
                    <a:latin typeface="微软雅黑" panose="020B0503020204020204" charset="-122"/>
                    <a:ea typeface="微软雅黑" panose="020B0503020204020204" charset="-122"/>
                    <a:cs typeface="+mj-lt"/>
                  </a:rPr>
                </a:br>
                <a:r>
                  <a:rPr lang="zh-CN" altLang="en-US" dirty="0">
                    <a:solidFill>
                      <a:schemeClr val="bg2">
                        <a:lumMod val="75000"/>
                      </a:schemeClr>
                    </a:solidFill>
                    <a:latin typeface="微软雅黑" panose="020B0503020204020204" charset="-122"/>
                    <a:ea typeface="微软雅黑" panose="020B0503020204020204" charset="-122"/>
                    <a:cs typeface="+mj-lt"/>
                  </a:rPr>
                  <a:t>联盟链</a:t>
                </a:r>
                <a:endParaRPr lang="en-US" altLang="zh-CN" dirty="0">
                  <a:solidFill>
                    <a:schemeClr val="bg2">
                      <a:lumMod val="75000"/>
                    </a:schemeClr>
                  </a:solidFill>
                  <a:latin typeface="微软雅黑" panose="020B0503020204020204" charset="-122"/>
                  <a:ea typeface="微软雅黑" panose="020B0503020204020204" charset="-122"/>
                  <a:cs typeface="+mj-lt"/>
                </a:endParaRPr>
              </a:p>
            </p:txBody>
          </p:sp>
        </p:grpSp>
        <p:grpSp>
          <p:nvGrpSpPr>
            <p:cNvPr id="14" name="组合 13"/>
            <p:cNvGrpSpPr/>
            <p:nvPr/>
          </p:nvGrpSpPr>
          <p:grpSpPr>
            <a:xfrm>
              <a:off x="12168" y="4878"/>
              <a:ext cx="3684" cy="3343"/>
              <a:chOff x="6930964" y="1695558"/>
              <a:chExt cx="2338483" cy="2122687"/>
            </a:xfrm>
          </p:grpSpPr>
          <p:sp>
            <p:nvSpPr>
              <p:cNvPr id="15" name="文本框 14"/>
              <p:cNvSpPr txBox="1"/>
              <p:nvPr/>
            </p:nvSpPr>
            <p:spPr>
              <a:xfrm>
                <a:off x="6930964" y="1695558"/>
                <a:ext cx="2338483" cy="461574"/>
              </a:xfrm>
              <a:prstGeom prst="rect">
                <a:avLst/>
              </a:prstGeom>
              <a:noFill/>
            </p:spPr>
            <p:txBody>
              <a:bodyPr wrap="none" rtlCol="0">
                <a:spAutoFit/>
              </a:bodyPr>
              <a:lstStyle/>
              <a:p>
                <a:r>
                  <a:rPr lang="zh-CN" altLang="en-US" sz="2400" dirty="0">
                    <a:solidFill>
                      <a:schemeClr val="tx1"/>
                    </a:solidFill>
                    <a:latin typeface="微软雅黑" panose="020B0503020204020204" charset="-122"/>
                    <a:ea typeface="微软雅黑" panose="020B0503020204020204" charset="-122"/>
                  </a:rPr>
                  <a:t>区块链系统结构</a:t>
                </a:r>
              </a:p>
            </p:txBody>
          </p:sp>
          <p:sp>
            <p:nvSpPr>
              <p:cNvPr id="16" name="文本框 15"/>
              <p:cNvSpPr txBox="1"/>
              <p:nvPr/>
            </p:nvSpPr>
            <p:spPr>
              <a:xfrm>
                <a:off x="6943306" y="2211303"/>
                <a:ext cx="876842" cy="1606942"/>
              </a:xfrm>
              <a:prstGeom prst="rect">
                <a:avLst/>
              </a:prstGeom>
              <a:noFill/>
            </p:spPr>
            <p:txBody>
              <a:bodyPr wrap="none" rtlCol="0">
                <a:spAutoFit/>
              </a:bodyPr>
              <a:lstStyle/>
              <a:p>
                <a:pPr algn="l"/>
                <a:r>
                  <a:rPr lang="zh-CN" altLang="en-US" dirty="0">
                    <a:solidFill>
                      <a:schemeClr val="bg2">
                        <a:lumMod val="75000"/>
                      </a:schemeClr>
                    </a:solidFill>
                    <a:latin typeface="微软雅黑" panose="020B0503020204020204" charset="-122"/>
                    <a:ea typeface="微软雅黑" panose="020B0503020204020204" charset="-122"/>
                    <a:cs typeface="+mj-lt"/>
                    <a:sym typeface="+mn-ea"/>
                  </a:rPr>
                  <a:t>数据层</a:t>
                </a:r>
                <a:r>
                  <a:rPr lang="en-US" altLang="zh-CN" dirty="0">
                    <a:solidFill>
                      <a:schemeClr val="bg2">
                        <a:lumMod val="75000"/>
                      </a:schemeClr>
                    </a:solidFill>
                    <a:latin typeface="微软雅黑" panose="020B0503020204020204" charset="-122"/>
                    <a:ea typeface="微软雅黑" panose="020B0503020204020204" charset="-122"/>
                    <a:cs typeface="+mj-lt"/>
                    <a:sym typeface="+mn-ea"/>
                  </a:rPr>
                  <a:t/>
                </a:r>
                <a:br>
                  <a:rPr lang="en-US" altLang="zh-CN" dirty="0">
                    <a:solidFill>
                      <a:schemeClr val="bg2">
                        <a:lumMod val="75000"/>
                      </a:schemeClr>
                    </a:solidFill>
                    <a:latin typeface="微软雅黑" panose="020B0503020204020204" charset="-122"/>
                    <a:ea typeface="微软雅黑" panose="020B0503020204020204" charset="-122"/>
                    <a:cs typeface="+mj-lt"/>
                    <a:sym typeface="+mn-ea"/>
                  </a:rPr>
                </a:br>
                <a:r>
                  <a:rPr lang="zh-CN" altLang="en-US" dirty="0">
                    <a:solidFill>
                      <a:schemeClr val="bg2">
                        <a:lumMod val="75000"/>
                      </a:schemeClr>
                    </a:solidFill>
                    <a:latin typeface="微软雅黑" panose="020B0503020204020204" charset="-122"/>
                    <a:ea typeface="微软雅黑" panose="020B0503020204020204" charset="-122"/>
                    <a:cs typeface="+mj-lt"/>
                    <a:sym typeface="+mn-ea"/>
                  </a:rPr>
                  <a:t>网络层</a:t>
                </a:r>
                <a:r>
                  <a:rPr lang="en-US" altLang="zh-CN" dirty="0">
                    <a:solidFill>
                      <a:schemeClr val="bg2">
                        <a:lumMod val="75000"/>
                      </a:schemeClr>
                    </a:solidFill>
                    <a:latin typeface="微软雅黑" panose="020B0503020204020204" charset="-122"/>
                    <a:ea typeface="微软雅黑" panose="020B0503020204020204" charset="-122"/>
                    <a:cs typeface="+mj-lt"/>
                    <a:sym typeface="+mn-ea"/>
                  </a:rPr>
                  <a:t/>
                </a:r>
                <a:br>
                  <a:rPr lang="en-US" altLang="zh-CN" dirty="0">
                    <a:solidFill>
                      <a:schemeClr val="bg2">
                        <a:lumMod val="75000"/>
                      </a:schemeClr>
                    </a:solidFill>
                    <a:latin typeface="微软雅黑" panose="020B0503020204020204" charset="-122"/>
                    <a:ea typeface="微软雅黑" panose="020B0503020204020204" charset="-122"/>
                    <a:cs typeface="+mj-lt"/>
                    <a:sym typeface="+mn-ea"/>
                  </a:rPr>
                </a:br>
                <a:r>
                  <a:rPr lang="zh-CN" altLang="en-US" dirty="0">
                    <a:solidFill>
                      <a:schemeClr val="bg2">
                        <a:lumMod val="75000"/>
                      </a:schemeClr>
                    </a:solidFill>
                    <a:latin typeface="微软雅黑" panose="020B0503020204020204" charset="-122"/>
                    <a:ea typeface="微软雅黑" panose="020B0503020204020204" charset="-122"/>
                    <a:cs typeface="+mj-lt"/>
                    <a:sym typeface="+mn-ea"/>
                  </a:rPr>
                  <a:t>共识层</a:t>
                </a:r>
                <a:r>
                  <a:rPr lang="en-US" altLang="zh-CN" dirty="0">
                    <a:solidFill>
                      <a:schemeClr val="bg2">
                        <a:lumMod val="75000"/>
                      </a:schemeClr>
                    </a:solidFill>
                    <a:latin typeface="微软雅黑" panose="020B0503020204020204" charset="-122"/>
                    <a:ea typeface="微软雅黑" panose="020B0503020204020204" charset="-122"/>
                    <a:cs typeface="+mj-lt"/>
                    <a:sym typeface="+mn-ea"/>
                  </a:rPr>
                  <a:t/>
                </a:r>
                <a:br>
                  <a:rPr lang="en-US" altLang="zh-CN" dirty="0">
                    <a:solidFill>
                      <a:schemeClr val="bg2">
                        <a:lumMod val="75000"/>
                      </a:schemeClr>
                    </a:solidFill>
                    <a:latin typeface="微软雅黑" panose="020B0503020204020204" charset="-122"/>
                    <a:ea typeface="微软雅黑" panose="020B0503020204020204" charset="-122"/>
                    <a:cs typeface="+mj-lt"/>
                    <a:sym typeface="+mn-ea"/>
                  </a:rPr>
                </a:br>
                <a:r>
                  <a:rPr lang="zh-CN" altLang="en-US" dirty="0">
                    <a:solidFill>
                      <a:schemeClr val="bg2">
                        <a:lumMod val="75000"/>
                      </a:schemeClr>
                    </a:solidFill>
                    <a:latin typeface="微软雅黑" panose="020B0503020204020204" charset="-122"/>
                    <a:ea typeface="微软雅黑" panose="020B0503020204020204" charset="-122"/>
                    <a:cs typeface="+mj-lt"/>
                    <a:sym typeface="+mn-ea"/>
                  </a:rPr>
                  <a:t>激励层</a:t>
                </a:r>
                <a:r>
                  <a:rPr lang="en-US" altLang="zh-CN" dirty="0">
                    <a:solidFill>
                      <a:schemeClr val="bg2">
                        <a:lumMod val="75000"/>
                      </a:schemeClr>
                    </a:solidFill>
                    <a:latin typeface="微软雅黑" panose="020B0503020204020204" charset="-122"/>
                    <a:ea typeface="微软雅黑" panose="020B0503020204020204" charset="-122"/>
                    <a:cs typeface="+mj-lt"/>
                    <a:sym typeface="+mn-ea"/>
                  </a:rPr>
                  <a:t/>
                </a:r>
                <a:br>
                  <a:rPr lang="en-US" altLang="zh-CN" dirty="0">
                    <a:solidFill>
                      <a:schemeClr val="bg2">
                        <a:lumMod val="75000"/>
                      </a:schemeClr>
                    </a:solidFill>
                    <a:latin typeface="微软雅黑" panose="020B0503020204020204" charset="-122"/>
                    <a:ea typeface="微软雅黑" panose="020B0503020204020204" charset="-122"/>
                    <a:cs typeface="+mj-lt"/>
                    <a:sym typeface="+mn-ea"/>
                  </a:rPr>
                </a:br>
                <a:r>
                  <a:rPr lang="zh-CN" altLang="en-US" dirty="0">
                    <a:solidFill>
                      <a:schemeClr val="bg2">
                        <a:lumMod val="75000"/>
                      </a:schemeClr>
                    </a:solidFill>
                    <a:latin typeface="微软雅黑" panose="020B0503020204020204" charset="-122"/>
                    <a:ea typeface="微软雅黑" panose="020B0503020204020204" charset="-122"/>
                    <a:cs typeface="+mj-lt"/>
                    <a:sym typeface="+mn-ea"/>
                  </a:rPr>
                  <a:t>合约层</a:t>
                </a:r>
                <a:r>
                  <a:rPr lang="en-US" altLang="zh-CN" dirty="0">
                    <a:solidFill>
                      <a:schemeClr val="bg2">
                        <a:lumMod val="75000"/>
                      </a:schemeClr>
                    </a:solidFill>
                    <a:latin typeface="微软雅黑" panose="020B0503020204020204" charset="-122"/>
                    <a:ea typeface="微软雅黑" panose="020B0503020204020204" charset="-122"/>
                    <a:cs typeface="+mj-lt"/>
                    <a:sym typeface="+mn-ea"/>
                  </a:rPr>
                  <a:t/>
                </a:r>
                <a:br>
                  <a:rPr lang="en-US" altLang="zh-CN" dirty="0">
                    <a:solidFill>
                      <a:schemeClr val="bg2">
                        <a:lumMod val="75000"/>
                      </a:schemeClr>
                    </a:solidFill>
                    <a:latin typeface="微软雅黑" panose="020B0503020204020204" charset="-122"/>
                    <a:ea typeface="微软雅黑" panose="020B0503020204020204" charset="-122"/>
                    <a:cs typeface="+mj-lt"/>
                    <a:sym typeface="+mn-ea"/>
                  </a:rPr>
                </a:br>
                <a:r>
                  <a:rPr lang="zh-CN" altLang="en-US" dirty="0">
                    <a:solidFill>
                      <a:schemeClr val="bg2">
                        <a:lumMod val="75000"/>
                      </a:schemeClr>
                    </a:solidFill>
                    <a:latin typeface="微软雅黑" panose="020B0503020204020204" charset="-122"/>
                    <a:ea typeface="微软雅黑" panose="020B0503020204020204" charset="-122"/>
                    <a:cs typeface="+mj-lt"/>
                    <a:sym typeface="+mn-ea"/>
                  </a:rPr>
                  <a:t>应用层</a:t>
                </a:r>
                <a:endParaRPr lang="en-US" altLang="zh-CN" dirty="0">
                  <a:solidFill>
                    <a:schemeClr val="bg2">
                      <a:lumMod val="75000"/>
                    </a:schemeClr>
                  </a:solidFill>
                  <a:latin typeface="微软雅黑" panose="020B0503020204020204" charset="-122"/>
                  <a:ea typeface="微软雅黑" panose="020B0503020204020204" charset="-122"/>
                  <a:cs typeface="+mj-lt"/>
                  <a:sym typeface="+mn-ea"/>
                </a:endParaRPr>
              </a:p>
            </p:txBody>
          </p:sp>
        </p:grpSp>
        <p:cxnSp>
          <p:nvCxnSpPr>
            <p:cNvPr id="30" name="直接连接符 29"/>
            <p:cNvCxnSpPr/>
            <p:nvPr/>
          </p:nvCxnSpPr>
          <p:spPr>
            <a:xfrm>
              <a:off x="12295" y="4175"/>
              <a:ext cx="195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620" y="1780"/>
              <a:ext cx="1220" cy="919"/>
            </a:xfrm>
            <a:prstGeom prst="rect">
              <a:avLst/>
            </a:prstGeom>
            <a:noFill/>
          </p:spPr>
          <p:txBody>
            <a:bodyPr wrap="square" rtlCol="0">
              <a:spAutoFit/>
            </a:bodyPr>
            <a:lstStyle/>
            <a:p>
              <a:pPr algn="ctr"/>
              <a:r>
                <a:rPr lang="en-US" altLang="zh-CN" sz="3200" b="1">
                  <a:latin typeface="微软雅黑" panose="020B0503020204020204" charset="-122"/>
                  <a:ea typeface="微软雅黑" panose="020B0503020204020204" charset="-122"/>
                </a:rPr>
                <a:t>01</a:t>
              </a:r>
            </a:p>
          </p:txBody>
        </p:sp>
        <p:sp>
          <p:nvSpPr>
            <p:cNvPr id="42" name="文本框 41"/>
            <p:cNvSpPr txBox="1"/>
            <p:nvPr/>
          </p:nvSpPr>
          <p:spPr>
            <a:xfrm>
              <a:off x="10620" y="4878"/>
              <a:ext cx="1220" cy="919"/>
            </a:xfrm>
            <a:prstGeom prst="rect">
              <a:avLst/>
            </a:prstGeom>
            <a:noFill/>
          </p:spPr>
          <p:txBody>
            <a:bodyPr wrap="square" rtlCol="0">
              <a:spAutoFit/>
            </a:bodyPr>
            <a:lstStyle/>
            <a:p>
              <a:pPr algn="ctr"/>
              <a:r>
                <a:rPr lang="en-US" altLang="zh-CN" sz="3200" b="1" dirty="0">
                  <a:latin typeface="微软雅黑" panose="020B0503020204020204" charset="-122"/>
                  <a:ea typeface="微软雅黑" panose="020B0503020204020204" charset="-122"/>
                </a:rPr>
                <a:t>02</a:t>
              </a:r>
            </a:p>
          </p:txBody>
        </p:sp>
      </p:grpSp>
      <p:sp>
        <p:nvSpPr>
          <p:cNvPr id="45" name="文本框 44"/>
          <p:cNvSpPr txBox="1"/>
          <p:nvPr/>
        </p:nvSpPr>
        <p:spPr>
          <a:xfrm>
            <a:off x="534670" y="3188970"/>
            <a:ext cx="1638300" cy="460375"/>
          </a:xfrm>
          <a:prstGeom prst="rect">
            <a:avLst/>
          </a:prstGeom>
          <a:noFill/>
        </p:spPr>
        <p:txBody>
          <a:bodyPr wrap="square" rtlCol="0">
            <a:spAutoFit/>
          </a:bodyPr>
          <a:lstStyle/>
          <a:p>
            <a:r>
              <a:rPr lang="zh-CN" altLang="en-US" sz="2400">
                <a:solidFill>
                  <a:schemeClr val="bg1"/>
                </a:solidFill>
                <a:latin typeface="微软雅黑" panose="020B0503020204020204" charset="-122"/>
                <a:ea typeface="微软雅黑" panose="020B0503020204020204" charset="-122"/>
              </a:rPr>
              <a:t>目录</a:t>
            </a:r>
          </a:p>
        </p:txBody>
      </p:sp>
      <p:cxnSp>
        <p:nvCxnSpPr>
          <p:cNvPr id="26" name="直接连接符 25"/>
          <p:cNvCxnSpPr/>
          <p:nvPr/>
        </p:nvCxnSpPr>
        <p:spPr>
          <a:xfrm>
            <a:off x="5900067" y="5675797"/>
            <a:ext cx="124015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组 1"/>
          <p:cNvPicPr>
            <a:picLocks noChangeAspect="1"/>
          </p:cNvPicPr>
          <p:nvPr/>
        </p:nvPicPr>
        <p:blipFill>
          <a:blip r:embed="rId2"/>
          <a:stretch>
            <a:fillRect/>
          </a:stretch>
        </p:blipFill>
        <p:spPr>
          <a:xfrm>
            <a:off x="0" y="0"/>
            <a:ext cx="12192000" cy="6857365"/>
          </a:xfrm>
          <a:prstGeom prst="rect">
            <a:avLst/>
          </a:prstGeom>
        </p:spPr>
      </p:pic>
      <p:sp>
        <p:nvSpPr>
          <p:cNvPr id="2" name="椭圆 1"/>
          <p:cNvSpPr/>
          <p:nvPr/>
        </p:nvSpPr>
        <p:spPr>
          <a:xfrm>
            <a:off x="5159037" y="2771626"/>
            <a:ext cx="1550401" cy="157989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sp>
        <p:nvSpPr>
          <p:cNvPr id="12" name="椭圆 11"/>
          <p:cNvSpPr/>
          <p:nvPr/>
        </p:nvSpPr>
        <p:spPr>
          <a:xfrm>
            <a:off x="4786640" y="2516093"/>
            <a:ext cx="2166609" cy="2207823"/>
          </a:xfrm>
          <a:prstGeom prst="ellipse">
            <a:avLst/>
          </a:prstGeom>
          <a:noFill/>
          <a:ln>
            <a:gradFill>
              <a:gsLst>
                <a:gs pos="49000">
                  <a:schemeClr val="bg1">
                    <a:lumMod val="50000"/>
                    <a:alpha val="40000"/>
                  </a:schemeClr>
                </a:gs>
                <a:gs pos="13000">
                  <a:schemeClr val="bg1">
                    <a:lumMod val="50000"/>
                    <a:alpha val="0"/>
                  </a:schemeClr>
                </a:gs>
                <a:gs pos="100000">
                  <a:schemeClr val="bg1">
                    <a:lumMod val="50000"/>
                    <a:alpha val="49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sp>
        <p:nvSpPr>
          <p:cNvPr id="18" name="椭圆 17"/>
          <p:cNvSpPr/>
          <p:nvPr/>
        </p:nvSpPr>
        <p:spPr>
          <a:xfrm>
            <a:off x="4327520" y="1846584"/>
            <a:ext cx="3417966" cy="3482986"/>
          </a:xfrm>
          <a:prstGeom prst="ellipse">
            <a:avLst/>
          </a:prstGeom>
          <a:noFill/>
          <a:ln w="41275">
            <a:gradFill>
              <a:gsLst>
                <a:gs pos="49000">
                  <a:schemeClr val="bg1">
                    <a:lumMod val="50000"/>
                    <a:alpha val="48000"/>
                  </a:schemeClr>
                </a:gs>
                <a:gs pos="10000">
                  <a:schemeClr val="bg1">
                    <a:lumMod val="50000"/>
                    <a:alpha val="0"/>
                  </a:schemeClr>
                </a:gs>
                <a:gs pos="100000">
                  <a:schemeClr val="bg1">
                    <a:lumMod val="50000"/>
                    <a:alpha val="4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sp>
        <p:nvSpPr>
          <p:cNvPr id="19" name="椭圆 18"/>
          <p:cNvSpPr/>
          <p:nvPr/>
        </p:nvSpPr>
        <p:spPr>
          <a:xfrm>
            <a:off x="3839275" y="4197835"/>
            <a:ext cx="570240" cy="581089"/>
          </a:xfrm>
          <a:prstGeom prst="ellipse">
            <a:avLst/>
          </a:prstGeom>
          <a:solidFill>
            <a:schemeClr val="bg1">
              <a:lumMod val="85000"/>
            </a:schemeClr>
          </a:solidFill>
          <a:ln w="6032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sp>
        <p:nvSpPr>
          <p:cNvPr id="20" name="椭圆 19"/>
          <p:cNvSpPr/>
          <p:nvPr/>
        </p:nvSpPr>
        <p:spPr>
          <a:xfrm>
            <a:off x="7656720" y="4171810"/>
            <a:ext cx="570240" cy="581089"/>
          </a:xfrm>
          <a:prstGeom prst="ellipse">
            <a:avLst/>
          </a:prstGeom>
          <a:solidFill>
            <a:schemeClr val="bg1">
              <a:lumMod val="85000"/>
            </a:schemeClr>
          </a:solidFill>
          <a:ln w="6032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sp>
        <p:nvSpPr>
          <p:cNvPr id="21" name="椭圆 20"/>
          <p:cNvSpPr/>
          <p:nvPr/>
        </p:nvSpPr>
        <p:spPr>
          <a:xfrm>
            <a:off x="3894402" y="2289721"/>
            <a:ext cx="570240" cy="581089"/>
          </a:xfrm>
          <a:prstGeom prst="ellipse">
            <a:avLst/>
          </a:prstGeom>
          <a:solidFill>
            <a:schemeClr val="bg1">
              <a:lumMod val="85000"/>
            </a:schemeClr>
          </a:solidFill>
          <a:ln w="6032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DIN"/>
              <a:ea typeface="方正兰亭细黑_GBK"/>
              <a:cs typeface="+mn-cs"/>
            </a:endParaRPr>
          </a:p>
        </p:txBody>
      </p:sp>
      <p:sp>
        <p:nvSpPr>
          <p:cNvPr id="22" name="椭圆 21"/>
          <p:cNvSpPr/>
          <p:nvPr/>
        </p:nvSpPr>
        <p:spPr>
          <a:xfrm>
            <a:off x="7608364" y="2289721"/>
            <a:ext cx="570240" cy="581089"/>
          </a:xfrm>
          <a:prstGeom prst="ellipse">
            <a:avLst/>
          </a:prstGeom>
          <a:solidFill>
            <a:schemeClr val="bg1">
              <a:lumMod val="85000"/>
            </a:schemeClr>
          </a:solidFill>
          <a:ln w="6032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DIN"/>
              <a:ea typeface="方正兰亭细黑_GBK"/>
              <a:cs typeface="+mn-cs"/>
            </a:endParaRPr>
          </a:p>
        </p:txBody>
      </p:sp>
      <p:sp>
        <p:nvSpPr>
          <p:cNvPr id="23" name="椭圆 22"/>
          <p:cNvSpPr/>
          <p:nvPr/>
        </p:nvSpPr>
        <p:spPr>
          <a:xfrm>
            <a:off x="5751383" y="5398371"/>
            <a:ext cx="570240" cy="581089"/>
          </a:xfrm>
          <a:prstGeom prst="ellipse">
            <a:avLst/>
          </a:prstGeom>
          <a:solidFill>
            <a:schemeClr val="bg1">
              <a:lumMod val="85000"/>
            </a:schemeClr>
          </a:solidFill>
          <a:ln w="6032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DIN"/>
              <a:ea typeface="方正兰亭细黑_GBK"/>
              <a:cs typeface="+mn-cs"/>
            </a:endParaRPr>
          </a:p>
        </p:txBody>
      </p:sp>
      <p:grpSp>
        <p:nvGrpSpPr>
          <p:cNvPr id="26" name="组合 25"/>
          <p:cNvGrpSpPr/>
          <p:nvPr/>
        </p:nvGrpSpPr>
        <p:grpSpPr>
          <a:xfrm>
            <a:off x="1679719" y="2400436"/>
            <a:ext cx="1794137" cy="1489919"/>
            <a:chOff x="1305" y="2006"/>
            <a:chExt cx="3415" cy="2783"/>
          </a:xfrm>
        </p:grpSpPr>
        <p:sp>
          <p:nvSpPr>
            <p:cNvPr id="27" name="文本框 26"/>
            <p:cNvSpPr txBox="1"/>
            <p:nvPr/>
          </p:nvSpPr>
          <p:spPr>
            <a:xfrm>
              <a:off x="2123" y="2006"/>
              <a:ext cx="2597" cy="862"/>
            </a:xfrm>
            <a:prstGeom prst="rect">
              <a:avLst/>
            </a:prstGeom>
            <a:noFill/>
          </p:spPr>
          <p:txBody>
            <a:bodyPr wrap="square" rtlCol="0">
              <a:spAutoFit/>
            </a:bodyPr>
            <a:lstStyle/>
            <a:p>
              <a:pPr algn="r"/>
              <a:r>
                <a:rPr lang="zh-CN" altLang="en-US" sz="2400" dirty="0">
                  <a:solidFill>
                    <a:schemeClr val="accent1">
                      <a:lumMod val="75000"/>
                    </a:schemeClr>
                  </a:solidFill>
                  <a:latin typeface="微软雅黑" panose="020B0503020204020204" charset="-122"/>
                  <a:ea typeface="微软雅黑" panose="020B0503020204020204" charset="-122"/>
                </a:rPr>
                <a:t>金融</a:t>
              </a:r>
            </a:p>
          </p:txBody>
        </p:sp>
        <p:sp>
          <p:nvSpPr>
            <p:cNvPr id="28" name="文本框 27"/>
            <p:cNvSpPr txBox="1"/>
            <p:nvPr/>
          </p:nvSpPr>
          <p:spPr>
            <a:xfrm>
              <a:off x="1305" y="3927"/>
              <a:ext cx="2840" cy="862"/>
            </a:xfrm>
            <a:prstGeom prst="rect">
              <a:avLst/>
            </a:prstGeom>
            <a:noFill/>
          </p:spPr>
          <p:txBody>
            <a:bodyPr wrap="square" rtlCol="0">
              <a:spAutoFit/>
            </a:bodyPr>
            <a:lstStyle/>
            <a:p>
              <a:pPr algn="r"/>
              <a:r>
                <a:rPr lang="zh-CN" altLang="en-US" sz="2400" dirty="0">
                  <a:solidFill>
                    <a:schemeClr val="accent1">
                      <a:lumMod val="75000"/>
                    </a:schemeClr>
                  </a:solidFill>
                  <a:latin typeface="微软雅黑" panose="020B0503020204020204" charset="-122"/>
                  <a:ea typeface="微软雅黑" panose="020B0503020204020204" charset="-122"/>
                </a:rPr>
                <a:t>知识产权</a:t>
              </a:r>
            </a:p>
          </p:txBody>
        </p:sp>
      </p:grpSp>
      <p:grpSp>
        <p:nvGrpSpPr>
          <p:cNvPr id="29" name="组合 28"/>
          <p:cNvGrpSpPr/>
          <p:nvPr/>
        </p:nvGrpSpPr>
        <p:grpSpPr>
          <a:xfrm>
            <a:off x="2251311" y="4547936"/>
            <a:ext cx="2892684" cy="1204570"/>
            <a:chOff x="2326" y="2478"/>
            <a:chExt cx="5506" cy="2250"/>
          </a:xfrm>
        </p:grpSpPr>
        <p:sp>
          <p:nvSpPr>
            <p:cNvPr id="30" name="文本框 29"/>
            <p:cNvSpPr txBox="1"/>
            <p:nvPr/>
          </p:nvSpPr>
          <p:spPr>
            <a:xfrm>
              <a:off x="2326" y="2478"/>
              <a:ext cx="2840" cy="862"/>
            </a:xfrm>
            <a:prstGeom prst="rect">
              <a:avLst/>
            </a:prstGeom>
            <a:noFill/>
          </p:spPr>
          <p:txBody>
            <a:bodyPr wrap="square" rtlCol="0">
              <a:spAutoFit/>
            </a:bodyPr>
            <a:lstStyle/>
            <a:p>
              <a:pPr algn="r"/>
              <a:r>
                <a:rPr lang="zh-CN" altLang="en-US" sz="2400" dirty="0">
                  <a:solidFill>
                    <a:schemeClr val="accent1">
                      <a:lumMod val="75000"/>
                    </a:schemeClr>
                  </a:solidFill>
                  <a:latin typeface="微软雅黑" panose="020B0503020204020204" charset="-122"/>
                  <a:ea typeface="微软雅黑" panose="020B0503020204020204" charset="-122"/>
                </a:rPr>
                <a:t>商品溯源</a:t>
              </a:r>
            </a:p>
          </p:txBody>
        </p:sp>
        <p:sp>
          <p:nvSpPr>
            <p:cNvPr id="31" name="文本框 30"/>
            <p:cNvSpPr txBox="1"/>
            <p:nvPr/>
          </p:nvSpPr>
          <p:spPr>
            <a:xfrm>
              <a:off x="5452" y="3866"/>
              <a:ext cx="2380" cy="862"/>
            </a:xfrm>
            <a:prstGeom prst="rect">
              <a:avLst/>
            </a:prstGeom>
            <a:noFill/>
          </p:spPr>
          <p:txBody>
            <a:bodyPr wrap="square" rtlCol="0">
              <a:spAutoFit/>
            </a:bodyPr>
            <a:lstStyle/>
            <a:p>
              <a:pPr algn="r"/>
              <a:r>
                <a:rPr lang="zh-CN" altLang="en-US" sz="2400" dirty="0">
                  <a:solidFill>
                    <a:schemeClr val="accent1">
                      <a:lumMod val="75000"/>
                    </a:schemeClr>
                  </a:solidFill>
                  <a:latin typeface="微软雅黑" panose="020B0503020204020204" charset="-122"/>
                  <a:ea typeface="微软雅黑" panose="020B0503020204020204" charset="-122"/>
                </a:rPr>
                <a:t>物联网</a:t>
              </a:r>
            </a:p>
          </p:txBody>
        </p:sp>
      </p:grpSp>
      <p:grpSp>
        <p:nvGrpSpPr>
          <p:cNvPr id="32" name="组合 31"/>
          <p:cNvGrpSpPr/>
          <p:nvPr/>
        </p:nvGrpSpPr>
        <p:grpSpPr>
          <a:xfrm>
            <a:off x="8500746" y="2402763"/>
            <a:ext cx="2011639" cy="1416039"/>
            <a:chOff x="2340" y="2006"/>
            <a:chExt cx="3829" cy="2645"/>
          </a:xfrm>
        </p:grpSpPr>
        <p:sp>
          <p:nvSpPr>
            <p:cNvPr id="33" name="文本框 32"/>
            <p:cNvSpPr txBox="1"/>
            <p:nvPr/>
          </p:nvSpPr>
          <p:spPr>
            <a:xfrm>
              <a:off x="2340" y="2006"/>
              <a:ext cx="3011" cy="862"/>
            </a:xfrm>
            <a:prstGeom prst="rect">
              <a:avLst/>
            </a:prstGeom>
            <a:noFill/>
          </p:spPr>
          <p:txBody>
            <a:bodyPr wrap="square" rtlCol="0">
              <a:spAutoFit/>
            </a:bodyPr>
            <a:lstStyle/>
            <a:p>
              <a:pPr algn="l"/>
              <a:r>
                <a:rPr lang="zh-CN" altLang="en-US" sz="2400" dirty="0">
                  <a:solidFill>
                    <a:schemeClr val="accent1">
                      <a:lumMod val="75000"/>
                    </a:schemeClr>
                  </a:solidFill>
                  <a:latin typeface="微软雅黑" panose="020B0503020204020204" charset="-122"/>
                  <a:ea typeface="微软雅黑" panose="020B0503020204020204" charset="-122"/>
                </a:rPr>
                <a:t>公益慈善</a:t>
              </a:r>
            </a:p>
          </p:txBody>
        </p:sp>
        <p:sp>
          <p:nvSpPr>
            <p:cNvPr id="36" name="文本框 35"/>
            <p:cNvSpPr txBox="1"/>
            <p:nvPr/>
          </p:nvSpPr>
          <p:spPr>
            <a:xfrm>
              <a:off x="3789" y="3789"/>
              <a:ext cx="2380" cy="862"/>
            </a:xfrm>
            <a:prstGeom prst="rect">
              <a:avLst/>
            </a:prstGeom>
            <a:noFill/>
          </p:spPr>
          <p:txBody>
            <a:bodyPr wrap="square" rtlCol="0">
              <a:spAutoFit/>
            </a:bodyPr>
            <a:lstStyle/>
            <a:p>
              <a:pPr algn="l"/>
              <a:r>
                <a:rPr lang="zh-CN" altLang="en-US" sz="2400" dirty="0">
                  <a:solidFill>
                    <a:schemeClr val="accent1">
                      <a:lumMod val="75000"/>
                    </a:schemeClr>
                  </a:solidFill>
                  <a:latin typeface="微软雅黑" panose="020B0503020204020204" charset="-122"/>
                  <a:ea typeface="微软雅黑" panose="020B0503020204020204" charset="-122"/>
                </a:rPr>
                <a:t>碳中和</a:t>
              </a:r>
            </a:p>
          </p:txBody>
        </p:sp>
      </p:grpSp>
      <p:sp>
        <p:nvSpPr>
          <p:cNvPr id="41" name="文本框 40"/>
          <p:cNvSpPr txBox="1"/>
          <p:nvPr/>
        </p:nvSpPr>
        <p:spPr>
          <a:xfrm>
            <a:off x="8500746" y="4413405"/>
            <a:ext cx="1522520" cy="461665"/>
          </a:xfrm>
          <a:prstGeom prst="rect">
            <a:avLst/>
          </a:prstGeom>
          <a:noFill/>
        </p:spPr>
        <p:txBody>
          <a:bodyPr wrap="square" rtlCol="0">
            <a:spAutoFit/>
          </a:bodyPr>
          <a:lstStyle/>
          <a:p>
            <a:pPr algn="l"/>
            <a:r>
              <a:rPr lang="zh-CN" altLang="en-US" sz="2400" dirty="0">
                <a:solidFill>
                  <a:schemeClr val="accent1">
                    <a:lumMod val="75000"/>
                  </a:schemeClr>
                </a:solidFill>
                <a:latin typeface="微软雅黑" panose="020B0503020204020204" charset="-122"/>
                <a:ea typeface="微软雅黑" panose="020B0503020204020204" charset="-122"/>
              </a:rPr>
              <a:t>医疗应用</a:t>
            </a:r>
          </a:p>
        </p:txBody>
      </p:sp>
      <p:grpSp>
        <p:nvGrpSpPr>
          <p:cNvPr id="55" name="组合 54"/>
          <p:cNvGrpSpPr/>
          <p:nvPr/>
        </p:nvGrpSpPr>
        <p:grpSpPr>
          <a:xfrm>
            <a:off x="5205990" y="5260220"/>
            <a:ext cx="3245732" cy="1249541"/>
            <a:chOff x="2108" y="497"/>
            <a:chExt cx="6178" cy="2334"/>
          </a:xfrm>
        </p:grpSpPr>
        <p:sp>
          <p:nvSpPr>
            <p:cNvPr id="60" name="文本框 59"/>
            <p:cNvSpPr txBox="1"/>
            <p:nvPr/>
          </p:nvSpPr>
          <p:spPr>
            <a:xfrm>
              <a:off x="2108" y="1969"/>
              <a:ext cx="2951" cy="862"/>
            </a:xfrm>
            <a:prstGeom prst="rect">
              <a:avLst/>
            </a:prstGeom>
            <a:noFill/>
          </p:spPr>
          <p:txBody>
            <a:bodyPr wrap="square" rtlCol="0">
              <a:spAutoFit/>
            </a:bodyPr>
            <a:lstStyle/>
            <a:p>
              <a:pPr algn="ctr"/>
              <a:r>
                <a:rPr lang="zh-CN" altLang="en-US" sz="2400" dirty="0">
                  <a:solidFill>
                    <a:schemeClr val="accent1">
                      <a:lumMod val="75000"/>
                    </a:schemeClr>
                  </a:solidFill>
                  <a:latin typeface="微软雅黑" panose="020B0503020204020204" charset="-122"/>
                  <a:ea typeface="微软雅黑" panose="020B0503020204020204" charset="-122"/>
                </a:rPr>
                <a:t>司法存证</a:t>
              </a:r>
            </a:p>
          </p:txBody>
        </p:sp>
        <p:sp>
          <p:nvSpPr>
            <p:cNvPr id="65" name="文本框 64"/>
            <p:cNvSpPr txBox="1"/>
            <p:nvPr/>
          </p:nvSpPr>
          <p:spPr>
            <a:xfrm>
              <a:off x="5388" y="497"/>
              <a:ext cx="2898" cy="862"/>
            </a:xfrm>
            <a:prstGeom prst="rect">
              <a:avLst/>
            </a:prstGeom>
            <a:noFill/>
          </p:spPr>
          <p:txBody>
            <a:bodyPr wrap="square" rtlCol="0">
              <a:spAutoFit/>
            </a:bodyPr>
            <a:lstStyle/>
            <a:p>
              <a:pPr algn="ctr"/>
              <a:r>
                <a:rPr lang="zh-CN" altLang="en-US" sz="2400" dirty="0">
                  <a:solidFill>
                    <a:schemeClr val="accent1">
                      <a:lumMod val="75000"/>
                    </a:schemeClr>
                  </a:solidFill>
                  <a:latin typeface="微软雅黑" panose="020B0503020204020204" charset="-122"/>
                  <a:ea typeface="微软雅黑" panose="020B0503020204020204" charset="-122"/>
                </a:rPr>
                <a:t>数字农业</a:t>
              </a:r>
            </a:p>
          </p:txBody>
        </p:sp>
      </p:grpSp>
      <p:sp>
        <p:nvSpPr>
          <p:cNvPr id="34" name="TextBox 76"/>
          <p:cNvSpPr txBox="1"/>
          <p:nvPr/>
        </p:nvSpPr>
        <p:spPr>
          <a:xfrm>
            <a:off x="1189494" y="1236097"/>
            <a:ext cx="9813011" cy="523220"/>
          </a:xfrm>
          <a:prstGeom prst="rect">
            <a:avLst/>
          </a:prstGeom>
          <a:noFill/>
          <a:effectLst/>
        </p:spPr>
        <p:txBody>
          <a:bodyPr wrap="square" rtlCol="0">
            <a:spAutoFit/>
          </a:bodyPr>
          <a:lstStyle/>
          <a:p>
            <a:pPr algn="ctr"/>
            <a:r>
              <a:rPr lang="zh-CN" altLang="en-US" sz="2800" dirty="0">
                <a:solidFill>
                  <a:srgbClr val="002B41"/>
                </a:solidFill>
                <a:latin typeface="微软雅黑" panose="020B0503020204020204" charset="-122"/>
                <a:ea typeface="微软雅黑" panose="020B0503020204020204" charset="-122"/>
              </a:rPr>
              <a:t>数据层      网络层      共识层      激励层      合约层      </a:t>
            </a:r>
            <a:r>
              <a:rPr lang="zh-CN" altLang="en-US" sz="2800" b="1" dirty="0">
                <a:solidFill>
                  <a:schemeClr val="accent1">
                    <a:lumMod val="75000"/>
                  </a:schemeClr>
                </a:solidFill>
                <a:latin typeface="微软雅黑" panose="020B0503020204020204" charset="-122"/>
                <a:ea typeface="微软雅黑" panose="020B0503020204020204" charset="-122"/>
              </a:rPr>
              <a:t>应用层</a:t>
            </a:r>
          </a:p>
        </p:txBody>
      </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画板 1"/>
          <p:cNvPicPr>
            <a:picLocks noChangeAspect="1"/>
          </p:cNvPicPr>
          <p:nvPr/>
        </p:nvPicPr>
        <p:blipFill>
          <a:blip r:embed="rId2"/>
          <a:stretch>
            <a:fillRect/>
          </a:stretch>
        </p:blipFill>
        <p:spPr>
          <a:xfrm>
            <a:off x="0" y="0"/>
            <a:ext cx="12193905" cy="6858635"/>
          </a:xfrm>
          <a:prstGeom prst="rect">
            <a:avLst/>
          </a:prstGeom>
        </p:spPr>
      </p:pic>
      <p:sp>
        <p:nvSpPr>
          <p:cNvPr id="2" name="文本框 1"/>
          <p:cNvSpPr txBox="1"/>
          <p:nvPr/>
        </p:nvSpPr>
        <p:spPr>
          <a:xfrm>
            <a:off x="6892290" y="1847215"/>
            <a:ext cx="3286760" cy="1106805"/>
          </a:xfrm>
          <a:prstGeom prst="rect">
            <a:avLst/>
          </a:prstGeom>
          <a:noFill/>
        </p:spPr>
        <p:txBody>
          <a:bodyPr wrap="none" rtlCol="0">
            <a:spAutoFit/>
          </a:bodyPr>
          <a:lstStyle/>
          <a:p>
            <a:pPr algn="ctr">
              <a:lnSpc>
                <a:spcPct val="110000"/>
              </a:lnSpc>
            </a:pPr>
            <a:r>
              <a:rPr lang="zh-CN" altLang="en-US" sz="6000" b="1" spc="100">
                <a:solidFill>
                  <a:srgbClr val="415FEB"/>
                </a:solidFill>
                <a:uFillTx/>
                <a:latin typeface="微软雅黑" panose="020B0503020204020204" charset="-122"/>
                <a:ea typeface="微软雅黑" panose="020B0503020204020204" charset="-122"/>
                <a:cs typeface="微软雅黑" panose="020B0503020204020204" charset="-122"/>
              </a:rPr>
              <a:t>信链天下</a:t>
            </a:r>
          </a:p>
        </p:txBody>
      </p:sp>
      <p:pic>
        <p:nvPicPr>
          <p:cNvPr id="6" name="图片 5" descr="LGlogo"/>
          <p:cNvPicPr>
            <a:picLocks noChangeAspect="1"/>
          </p:cNvPicPr>
          <p:nvPr/>
        </p:nvPicPr>
        <p:blipFill>
          <a:blip r:embed="rId3"/>
          <a:stretch>
            <a:fillRect/>
          </a:stretch>
        </p:blipFill>
        <p:spPr>
          <a:xfrm>
            <a:off x="455295" y="467995"/>
            <a:ext cx="2588260" cy="575310"/>
          </a:xfrm>
          <a:prstGeom prst="rect">
            <a:avLst/>
          </a:prstGeom>
        </p:spPr>
      </p:pic>
      <p:sp>
        <p:nvSpPr>
          <p:cNvPr id="7" name="文本框 6"/>
          <p:cNvSpPr txBox="1"/>
          <p:nvPr/>
        </p:nvSpPr>
        <p:spPr>
          <a:xfrm>
            <a:off x="7009765" y="3367405"/>
            <a:ext cx="4064000" cy="2306955"/>
          </a:xfrm>
          <a:prstGeom prst="rect">
            <a:avLst/>
          </a:prstGeom>
          <a:noFill/>
        </p:spPr>
        <p:txBody>
          <a:bodyPr wrap="square" rtlCol="0">
            <a:spAutoFit/>
          </a:bodyPr>
          <a:lstStyle/>
          <a:p>
            <a:r>
              <a:rPr lang="zh-CN" altLang="en-US" sz="4800">
                <a:solidFill>
                  <a:srgbClr val="3565F5"/>
                </a:solidFill>
                <a:latin typeface="微软雅黑" panose="020B0503020204020204" charset="-122"/>
                <a:ea typeface="微软雅黑" panose="020B0503020204020204" charset="-122"/>
              </a:rPr>
              <a:t>T</a:t>
            </a:r>
            <a:r>
              <a:rPr lang="en-US" altLang="zh-CN" sz="4800">
                <a:solidFill>
                  <a:srgbClr val="3565F5"/>
                </a:solidFill>
                <a:latin typeface="微软雅黑" panose="020B0503020204020204" charset="-122"/>
                <a:ea typeface="微软雅黑" panose="020B0503020204020204" charset="-122"/>
              </a:rPr>
              <a:t>HANKS</a:t>
            </a:r>
            <a:r>
              <a:rPr lang="zh-CN" altLang="en-US" sz="4800">
                <a:solidFill>
                  <a:srgbClr val="3565F5"/>
                </a:solidFill>
                <a:latin typeface="微软雅黑" panose="020B0503020204020204" charset="-122"/>
                <a:ea typeface="微软雅黑" panose="020B0503020204020204" charset="-122"/>
              </a:rPr>
              <a:t> </a:t>
            </a:r>
            <a:r>
              <a:rPr lang="en-US" altLang="zh-CN" sz="4800">
                <a:solidFill>
                  <a:srgbClr val="3565F5"/>
                </a:solidFill>
                <a:latin typeface="微软雅黑" panose="020B0503020204020204" charset="-122"/>
                <a:ea typeface="微软雅黑" panose="020B0503020204020204" charset="-122"/>
              </a:rPr>
              <a:t>FOR</a:t>
            </a:r>
            <a:r>
              <a:rPr lang="zh-CN" altLang="en-US" sz="4800">
                <a:solidFill>
                  <a:srgbClr val="3565F5"/>
                </a:solidFill>
                <a:latin typeface="微软雅黑" panose="020B0503020204020204" charset="-122"/>
                <a:ea typeface="微软雅黑" panose="020B0503020204020204" charset="-122"/>
              </a:rPr>
              <a:t> </a:t>
            </a:r>
            <a:r>
              <a:rPr lang="en-US" altLang="zh-CN" sz="4800">
                <a:solidFill>
                  <a:srgbClr val="3565F5"/>
                </a:solidFill>
                <a:latin typeface="微软雅黑" panose="020B0503020204020204" charset="-122"/>
                <a:ea typeface="微软雅黑" panose="020B0503020204020204" charset="-122"/>
              </a:rPr>
              <a:t>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组 1"/>
          <p:cNvPicPr>
            <a:picLocks noChangeAspect="1"/>
          </p:cNvPicPr>
          <p:nvPr/>
        </p:nvPicPr>
        <p:blipFill>
          <a:blip r:embed="rId2"/>
          <a:stretch>
            <a:fillRect/>
          </a:stretch>
        </p:blipFill>
        <p:spPr>
          <a:xfrm>
            <a:off x="0" y="0"/>
            <a:ext cx="12192000" cy="6857365"/>
          </a:xfrm>
          <a:prstGeom prst="rect">
            <a:avLst/>
          </a:prstGeom>
        </p:spPr>
      </p:pic>
      <p:grpSp>
        <p:nvGrpSpPr>
          <p:cNvPr id="89" name="组合 88"/>
          <p:cNvGrpSpPr/>
          <p:nvPr/>
        </p:nvGrpSpPr>
        <p:grpSpPr>
          <a:xfrm>
            <a:off x="3442402" y="2613977"/>
            <a:ext cx="5575300" cy="1630045"/>
            <a:chOff x="4879" y="4100"/>
            <a:chExt cx="8780" cy="2567"/>
          </a:xfrm>
        </p:grpSpPr>
        <p:sp>
          <p:nvSpPr>
            <p:cNvPr id="86" name="文本框 85"/>
            <p:cNvSpPr txBox="1"/>
            <p:nvPr/>
          </p:nvSpPr>
          <p:spPr>
            <a:xfrm>
              <a:off x="7479" y="4987"/>
              <a:ext cx="6180" cy="1309"/>
            </a:xfrm>
            <a:prstGeom prst="rect">
              <a:avLst/>
            </a:prstGeom>
            <a:noFill/>
          </p:spPr>
          <p:txBody>
            <a:bodyPr wrap="square" rtlCol="0">
              <a:spAutoFit/>
            </a:bodyPr>
            <a:lstStyle/>
            <a:p>
              <a:r>
                <a:rPr lang="zh-CN" altLang="en-US" sz="4800" dirty="0">
                  <a:solidFill>
                    <a:schemeClr val="tx1"/>
                  </a:solidFill>
                  <a:latin typeface="微软雅黑" panose="020B0503020204020204" charset="-122"/>
                  <a:ea typeface="微软雅黑" panose="020B0503020204020204" charset="-122"/>
                  <a:cs typeface="微软雅黑" panose="020B0503020204020204" charset="-122"/>
                </a:rPr>
                <a:t>区块链的分类</a:t>
              </a:r>
            </a:p>
          </p:txBody>
        </p:sp>
        <p:sp>
          <p:nvSpPr>
            <p:cNvPr id="87" name="文本框 86"/>
            <p:cNvSpPr txBox="1"/>
            <p:nvPr/>
          </p:nvSpPr>
          <p:spPr>
            <a:xfrm>
              <a:off x="4879" y="4100"/>
              <a:ext cx="2960" cy="2567"/>
            </a:xfrm>
            <a:prstGeom prst="rect">
              <a:avLst/>
            </a:prstGeom>
            <a:noFill/>
          </p:spPr>
          <p:txBody>
            <a:bodyPr wrap="square" rtlCol="0">
              <a:spAutoFit/>
            </a:bodyPr>
            <a:lstStyle/>
            <a:p>
              <a:r>
                <a:rPr lang="en-US" altLang="zh-CN" sz="10000" b="1" dirty="0">
                  <a:solidFill>
                    <a:schemeClr val="tx1"/>
                  </a:solidFill>
                  <a:latin typeface="微软雅黑" panose="020B0503020204020204" charset="-122"/>
                  <a:ea typeface="微软雅黑" panose="020B0503020204020204" charset="-122"/>
                  <a:cs typeface="微软雅黑" panose="020B0503020204020204" charset="-122"/>
                </a:rPr>
                <a:t>01</a:t>
              </a:r>
            </a:p>
          </p:txBody>
        </p:sp>
      </p:grpSp>
      <p:cxnSp>
        <p:nvCxnSpPr>
          <p:cNvPr id="3" name="直接连接符 2"/>
          <p:cNvCxnSpPr/>
          <p:nvPr/>
        </p:nvCxnSpPr>
        <p:spPr>
          <a:xfrm>
            <a:off x="3658302" y="4228782"/>
            <a:ext cx="51488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4" name="文本框 3"/>
          <p:cNvSpPr txBox="1"/>
          <p:nvPr/>
        </p:nvSpPr>
        <p:spPr>
          <a:xfrm>
            <a:off x="4653547" y="1071880"/>
            <a:ext cx="2884906" cy="584775"/>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zh-CN" altLang="en-US" sz="3200" dirty="0">
                <a:solidFill>
                  <a:schemeClr val="accent1">
                    <a:lumMod val="75000"/>
                  </a:schemeClr>
                </a:solidFill>
                <a:latin typeface="微软雅黑" panose="020B0503020204020204" charset="-122"/>
                <a:ea typeface="微软雅黑" panose="020B0503020204020204" charset="-122"/>
              </a:rPr>
              <a:t>区块链的分类</a:t>
            </a:r>
          </a:p>
        </p:txBody>
      </p:sp>
      <p:grpSp>
        <p:nvGrpSpPr>
          <p:cNvPr id="20" name="组合 19"/>
          <p:cNvGrpSpPr/>
          <p:nvPr/>
        </p:nvGrpSpPr>
        <p:grpSpPr>
          <a:xfrm>
            <a:off x="2502568" y="1667245"/>
            <a:ext cx="7186862" cy="1171073"/>
            <a:chOff x="2502569" y="1656655"/>
            <a:chExt cx="7186862" cy="1375303"/>
          </a:xfrm>
          <a:solidFill>
            <a:schemeClr val="accent1">
              <a:lumMod val="40000"/>
              <a:lumOff val="60000"/>
            </a:schemeClr>
          </a:solidFill>
        </p:grpSpPr>
        <p:cxnSp>
          <p:nvCxnSpPr>
            <p:cNvPr id="9" name="直接连接符 8"/>
            <p:cNvCxnSpPr>
              <a:stCxn id="4" idx="2"/>
            </p:cNvCxnSpPr>
            <p:nvPr/>
          </p:nvCxnSpPr>
          <p:spPr>
            <a:xfrm>
              <a:off x="6096000" y="1656655"/>
              <a:ext cx="0" cy="58924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2502569" y="2241430"/>
              <a:ext cx="7186862" cy="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02569" y="2241430"/>
              <a:ext cx="0" cy="7905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96000" y="2241430"/>
              <a:ext cx="0" cy="790528"/>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89431" y="2241430"/>
              <a:ext cx="0" cy="790528"/>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74" name="文本框 73"/>
          <p:cNvSpPr txBox="1"/>
          <p:nvPr/>
        </p:nvSpPr>
        <p:spPr>
          <a:xfrm>
            <a:off x="1826147" y="3005767"/>
            <a:ext cx="1352842" cy="523220"/>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zh-CN" altLang="en-US" sz="2800" dirty="0">
                <a:solidFill>
                  <a:schemeClr val="accent1">
                    <a:lumMod val="75000"/>
                  </a:schemeClr>
                </a:solidFill>
                <a:latin typeface="微软雅黑" panose="020B0503020204020204" charset="-122"/>
                <a:ea typeface="微软雅黑" panose="020B0503020204020204" charset="-122"/>
              </a:rPr>
              <a:t>公有链</a:t>
            </a:r>
          </a:p>
        </p:txBody>
      </p:sp>
      <p:sp>
        <p:nvSpPr>
          <p:cNvPr id="75" name="文本框 74"/>
          <p:cNvSpPr txBox="1"/>
          <p:nvPr/>
        </p:nvSpPr>
        <p:spPr>
          <a:xfrm>
            <a:off x="5446820" y="3005767"/>
            <a:ext cx="1298358" cy="523220"/>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zh-CN" altLang="en-US" sz="2800" dirty="0">
                <a:solidFill>
                  <a:schemeClr val="accent1">
                    <a:lumMod val="75000"/>
                  </a:schemeClr>
                </a:solidFill>
                <a:latin typeface="微软雅黑" panose="020B0503020204020204" charset="-122"/>
                <a:ea typeface="微软雅黑" panose="020B0503020204020204" charset="-122"/>
              </a:rPr>
              <a:t>私有链</a:t>
            </a:r>
          </a:p>
        </p:txBody>
      </p:sp>
      <p:sp>
        <p:nvSpPr>
          <p:cNvPr id="76" name="文本框 75"/>
          <p:cNvSpPr txBox="1"/>
          <p:nvPr/>
        </p:nvSpPr>
        <p:spPr>
          <a:xfrm>
            <a:off x="9013009" y="3005767"/>
            <a:ext cx="1448437" cy="523220"/>
          </a:xfrm>
          <a:prstGeom prst="rect">
            <a:avLst/>
          </a:prstGeom>
          <a:solidFill>
            <a:schemeClr val="accent1">
              <a:lumMod val="40000"/>
              <a:lumOff val="60000"/>
            </a:schemeClr>
          </a:solidFill>
          <a:ln>
            <a:solidFill>
              <a:schemeClr val="accent1"/>
            </a:solidFill>
          </a:ln>
        </p:spPr>
        <p:txBody>
          <a:bodyPr wrap="square" rtlCol="0">
            <a:spAutoFit/>
          </a:bodyPr>
          <a:lstStyle/>
          <a:p>
            <a:pPr algn="ctr"/>
            <a:r>
              <a:rPr lang="zh-CN" altLang="en-US" sz="2800" dirty="0">
                <a:solidFill>
                  <a:schemeClr val="accent1">
                    <a:lumMod val="75000"/>
                  </a:schemeClr>
                </a:solidFill>
                <a:latin typeface="微软雅黑" panose="020B0503020204020204" charset="-122"/>
                <a:ea typeface="微软雅黑" panose="020B0503020204020204" charset="-122"/>
              </a:rPr>
              <a:t>联盟链</a:t>
            </a:r>
          </a:p>
        </p:txBody>
      </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21" name="文本框 20"/>
          <p:cNvSpPr txBox="1"/>
          <p:nvPr/>
        </p:nvSpPr>
        <p:spPr>
          <a:xfrm>
            <a:off x="1243597" y="1702407"/>
            <a:ext cx="6889750" cy="3452548"/>
          </a:xfrm>
          <a:prstGeom prst="rect">
            <a:avLst/>
          </a:prstGeom>
          <a:noFill/>
        </p:spPr>
        <p:txBody>
          <a:bodyPr wrap="square" rtlCol="0">
            <a:spAutoFit/>
          </a:bodyPr>
          <a:lstStyle/>
          <a:p>
            <a:pPr algn="just">
              <a:lnSpc>
                <a:spcPct val="160000"/>
              </a:lnSpc>
            </a:pP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公有链：</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sym typeface="+mn-ea"/>
              </a:rPr>
              <a:t>公有链上的各个节点可以</a:t>
            </a: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自由加入和退出网络</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sym typeface="+mn-ea"/>
              </a:rPr>
              <a:t>，并参加链上数据的读写，读写时以扁平的拓扑结构互联互通，网络中不存在任何中心化的服务端节点。比如比特币、以太坊等。</a:t>
            </a:r>
          </a:p>
        </p:txBody>
      </p:sp>
      <p:grpSp>
        <p:nvGrpSpPr>
          <p:cNvPr id="64" name="组合 63"/>
          <p:cNvGrpSpPr/>
          <p:nvPr/>
        </p:nvGrpSpPr>
        <p:grpSpPr>
          <a:xfrm>
            <a:off x="8317481" y="2110223"/>
            <a:ext cx="3098721" cy="2814424"/>
            <a:chOff x="11558392" y="235124"/>
            <a:chExt cx="3098721" cy="2814424"/>
          </a:xfrm>
        </p:grpSpPr>
        <p:sp>
          <p:nvSpPr>
            <p:cNvPr id="6" name="AutoShape 110"/>
            <p:cNvSpPr/>
            <p:nvPr/>
          </p:nvSpPr>
          <p:spPr bwMode="auto">
            <a:xfrm>
              <a:off x="13630494"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7" name="AutoShape 111"/>
            <p:cNvSpPr/>
            <p:nvPr/>
          </p:nvSpPr>
          <p:spPr bwMode="auto">
            <a:xfrm>
              <a:off x="13570169"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 name="AutoShape 110"/>
            <p:cNvSpPr/>
            <p:nvPr/>
          </p:nvSpPr>
          <p:spPr bwMode="auto">
            <a:xfrm>
              <a:off x="12402516"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1" name="AutoShape 111"/>
            <p:cNvSpPr/>
            <p:nvPr/>
          </p:nvSpPr>
          <p:spPr bwMode="auto">
            <a:xfrm>
              <a:off x="12342191"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 name="AutoShape 110"/>
            <p:cNvSpPr/>
            <p:nvPr/>
          </p:nvSpPr>
          <p:spPr bwMode="auto">
            <a:xfrm>
              <a:off x="11830449" y="1281356"/>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3" name="AutoShape 111"/>
            <p:cNvSpPr/>
            <p:nvPr/>
          </p:nvSpPr>
          <p:spPr bwMode="auto">
            <a:xfrm>
              <a:off x="11770124" y="1221031"/>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 name="AutoShape 110"/>
            <p:cNvSpPr/>
            <p:nvPr/>
          </p:nvSpPr>
          <p:spPr bwMode="auto">
            <a:xfrm>
              <a:off x="12402516"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5" name="AutoShape 111"/>
            <p:cNvSpPr/>
            <p:nvPr/>
          </p:nvSpPr>
          <p:spPr bwMode="auto">
            <a:xfrm>
              <a:off x="12342191"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 name="AutoShape 110"/>
            <p:cNvSpPr/>
            <p:nvPr/>
          </p:nvSpPr>
          <p:spPr bwMode="auto">
            <a:xfrm>
              <a:off x="14228488" y="1305532"/>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7" name="AutoShape 111"/>
            <p:cNvSpPr/>
            <p:nvPr/>
          </p:nvSpPr>
          <p:spPr bwMode="auto">
            <a:xfrm>
              <a:off x="14168163" y="1245207"/>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 name="AutoShape 110"/>
            <p:cNvSpPr/>
            <p:nvPr/>
          </p:nvSpPr>
          <p:spPr bwMode="auto">
            <a:xfrm>
              <a:off x="13630494"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9" name="AutoShape 111"/>
            <p:cNvSpPr/>
            <p:nvPr/>
          </p:nvSpPr>
          <p:spPr bwMode="auto">
            <a:xfrm>
              <a:off x="13570169"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3" name="文本框 2"/>
            <p:cNvSpPr txBox="1"/>
            <p:nvPr/>
          </p:nvSpPr>
          <p:spPr>
            <a:xfrm>
              <a:off x="12226725" y="752649"/>
              <a:ext cx="864525" cy="276999"/>
            </a:xfrm>
            <a:prstGeom prst="rect">
              <a:avLst/>
            </a:prstGeom>
            <a:noFill/>
          </p:spPr>
          <p:txBody>
            <a:bodyPr wrap="square" rtlCol="0">
              <a:spAutoFit/>
            </a:bodyPr>
            <a:lstStyle/>
            <a:p>
              <a:r>
                <a:rPr lang="zh-CN" altLang="en-US" sz="1200" dirty="0">
                  <a:solidFill>
                    <a:schemeClr val="accent1">
                      <a:lumMod val="75000"/>
                    </a:schemeClr>
                  </a:solidFill>
                </a:rPr>
                <a:t>公开节点</a:t>
              </a:r>
            </a:p>
          </p:txBody>
        </p:sp>
        <p:sp>
          <p:nvSpPr>
            <p:cNvPr id="20" name="文本框 19"/>
            <p:cNvSpPr txBox="1"/>
            <p:nvPr/>
          </p:nvSpPr>
          <p:spPr>
            <a:xfrm>
              <a:off x="11558392" y="1733990"/>
              <a:ext cx="864525" cy="276999"/>
            </a:xfrm>
            <a:prstGeom prst="rect">
              <a:avLst/>
            </a:prstGeom>
            <a:noFill/>
          </p:spPr>
          <p:txBody>
            <a:bodyPr wrap="square" rtlCol="0">
              <a:spAutoFit/>
            </a:bodyPr>
            <a:lstStyle/>
            <a:p>
              <a:r>
                <a:rPr lang="zh-CN" altLang="en-US" sz="1200" dirty="0">
                  <a:solidFill>
                    <a:schemeClr val="accent1">
                      <a:lumMod val="75000"/>
                    </a:schemeClr>
                  </a:solidFill>
                </a:rPr>
                <a:t>公开节点</a:t>
              </a:r>
            </a:p>
          </p:txBody>
        </p:sp>
        <p:cxnSp>
          <p:nvCxnSpPr>
            <p:cNvPr id="5" name="直接连接符 4"/>
            <p:cNvCxnSpPr>
              <a:stCxn id="10" idx="0"/>
              <a:endCxn id="6" idx="0"/>
            </p:cNvCxnSpPr>
            <p:nvPr/>
          </p:nvCxnSpPr>
          <p:spPr>
            <a:xfrm>
              <a:off x="12585872" y="417686"/>
              <a:ext cx="122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2599658" y="2314475"/>
              <a:ext cx="1214192" cy="3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0"/>
              <a:endCxn id="6" idx="0"/>
            </p:cNvCxnSpPr>
            <p:nvPr/>
          </p:nvCxnSpPr>
          <p:spPr>
            <a:xfrm flipH="1" flipV="1">
              <a:off x="13813850" y="417686"/>
              <a:ext cx="597994"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0"/>
              <a:endCxn id="16" idx="0"/>
            </p:cNvCxnSpPr>
            <p:nvPr/>
          </p:nvCxnSpPr>
          <p:spPr>
            <a:xfrm flipV="1">
              <a:off x="13813850" y="1427769"/>
              <a:ext cx="597994"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0" idx="0"/>
            </p:cNvCxnSpPr>
            <p:nvPr/>
          </p:nvCxnSpPr>
          <p:spPr>
            <a:xfrm flipV="1">
              <a:off x="12004606" y="417686"/>
              <a:ext cx="581266"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2023930" y="1396468"/>
              <a:ext cx="575728" cy="918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0" idx="0"/>
            </p:cNvCxnSpPr>
            <p:nvPr/>
          </p:nvCxnSpPr>
          <p:spPr>
            <a:xfrm>
              <a:off x="12585872" y="417686"/>
              <a:ext cx="1227978"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6" idx="0"/>
            </p:cNvCxnSpPr>
            <p:nvPr/>
          </p:nvCxnSpPr>
          <p:spPr>
            <a:xfrm>
              <a:off x="12613387" y="417686"/>
              <a:ext cx="1798457"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0" idx="0"/>
              <a:endCxn id="14" idx="0"/>
            </p:cNvCxnSpPr>
            <p:nvPr/>
          </p:nvCxnSpPr>
          <p:spPr>
            <a:xfrm>
              <a:off x="12585872" y="417686"/>
              <a:ext cx="0"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6" idx="0"/>
            </p:cNvCxnSpPr>
            <p:nvPr/>
          </p:nvCxnSpPr>
          <p:spPr>
            <a:xfrm flipV="1">
              <a:off x="12023930" y="417686"/>
              <a:ext cx="1789920"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2023930" y="1424381"/>
              <a:ext cx="2387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2023930" y="1427769"/>
              <a:ext cx="1789920"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2598557" y="443041"/>
              <a:ext cx="1224318" cy="187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12613386" y="1424381"/>
              <a:ext cx="1738133" cy="890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 idx="0"/>
            </p:cNvCxnSpPr>
            <p:nvPr/>
          </p:nvCxnSpPr>
          <p:spPr>
            <a:xfrm flipV="1">
              <a:off x="13786336" y="417686"/>
              <a:ext cx="27514" cy="1895095"/>
            </a:xfrm>
            <a:prstGeom prst="line">
              <a:avLst/>
            </a:prstGeom>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2762293" y="2649438"/>
              <a:ext cx="1017108" cy="400110"/>
            </a:xfrm>
            <a:prstGeom prst="rect">
              <a:avLst/>
            </a:prstGeom>
            <a:noFill/>
          </p:spPr>
          <p:txBody>
            <a:bodyPr wrap="square" rtlCol="0">
              <a:spAutoFit/>
            </a:bodyPr>
            <a:lstStyle/>
            <a:p>
              <a:r>
                <a:rPr lang="zh-CN" altLang="en-US" sz="2000" dirty="0">
                  <a:solidFill>
                    <a:schemeClr val="accent1">
                      <a:lumMod val="75000"/>
                    </a:schemeClr>
                  </a:solidFill>
                </a:rPr>
                <a:t>公有链</a:t>
              </a:r>
            </a:p>
          </p:txBody>
        </p:sp>
      </p:grpSp>
      <p:pic>
        <p:nvPicPr>
          <p:cNvPr id="4" name="图片 3"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21" name="文本框 20"/>
          <p:cNvSpPr txBox="1"/>
          <p:nvPr/>
        </p:nvSpPr>
        <p:spPr>
          <a:xfrm>
            <a:off x="1328238" y="2027628"/>
            <a:ext cx="6517522" cy="2763129"/>
          </a:xfrm>
          <a:prstGeom prst="rect">
            <a:avLst/>
          </a:prstGeom>
          <a:noFill/>
        </p:spPr>
        <p:txBody>
          <a:bodyPr wrap="square" rtlCol="0">
            <a:spAutoFit/>
          </a:bodyPr>
          <a:lstStyle/>
          <a:p>
            <a:pPr algn="just">
              <a:lnSpc>
                <a:spcPct val="160000"/>
              </a:lnSpc>
            </a:pP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私有链：</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sym typeface="+mn-ea"/>
              </a:rPr>
              <a:t>私有链是与公有链相对的一个概念，所谓私有就是指</a:t>
            </a: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不对外开放</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sym typeface="+mn-ea"/>
              </a:rPr>
              <a:t>，仅仅在组织内部使用的系统，比如企业的票据管理、账务审计、供应链管理等。</a:t>
            </a:r>
            <a:endParaRPr lang="en-US" altLang="zh-CN" sz="28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pSp>
        <p:nvGrpSpPr>
          <p:cNvPr id="6" name="组合 5"/>
          <p:cNvGrpSpPr/>
          <p:nvPr/>
        </p:nvGrpSpPr>
        <p:grpSpPr>
          <a:xfrm>
            <a:off x="8213309" y="2121798"/>
            <a:ext cx="3098721" cy="2814424"/>
            <a:chOff x="11558392" y="235124"/>
            <a:chExt cx="3098721" cy="2814424"/>
          </a:xfrm>
        </p:grpSpPr>
        <p:sp>
          <p:nvSpPr>
            <p:cNvPr id="7" name="AutoShape 110"/>
            <p:cNvSpPr/>
            <p:nvPr/>
          </p:nvSpPr>
          <p:spPr bwMode="auto">
            <a:xfrm>
              <a:off x="13630494"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9" name="AutoShape 111"/>
            <p:cNvSpPr/>
            <p:nvPr/>
          </p:nvSpPr>
          <p:spPr bwMode="auto">
            <a:xfrm>
              <a:off x="13570169"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0" name="AutoShape 110"/>
            <p:cNvSpPr/>
            <p:nvPr/>
          </p:nvSpPr>
          <p:spPr bwMode="auto">
            <a:xfrm>
              <a:off x="12402516"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1" name="AutoShape 111"/>
            <p:cNvSpPr/>
            <p:nvPr/>
          </p:nvSpPr>
          <p:spPr bwMode="auto">
            <a:xfrm>
              <a:off x="12342191"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2" name="AutoShape 110"/>
            <p:cNvSpPr/>
            <p:nvPr/>
          </p:nvSpPr>
          <p:spPr bwMode="auto">
            <a:xfrm>
              <a:off x="11830449" y="1281356"/>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3" name="AutoShape 111"/>
            <p:cNvSpPr/>
            <p:nvPr/>
          </p:nvSpPr>
          <p:spPr bwMode="auto">
            <a:xfrm>
              <a:off x="11770124" y="1221031"/>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4" name="AutoShape 110"/>
            <p:cNvSpPr/>
            <p:nvPr/>
          </p:nvSpPr>
          <p:spPr bwMode="auto">
            <a:xfrm>
              <a:off x="12402516"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5" name="AutoShape 111"/>
            <p:cNvSpPr/>
            <p:nvPr/>
          </p:nvSpPr>
          <p:spPr bwMode="auto">
            <a:xfrm>
              <a:off x="12342191"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6" name="AutoShape 110"/>
            <p:cNvSpPr/>
            <p:nvPr/>
          </p:nvSpPr>
          <p:spPr bwMode="auto">
            <a:xfrm>
              <a:off x="14228488" y="1305532"/>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7" name="AutoShape 111"/>
            <p:cNvSpPr/>
            <p:nvPr/>
          </p:nvSpPr>
          <p:spPr bwMode="auto">
            <a:xfrm>
              <a:off x="14168163" y="1245207"/>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8" name="AutoShape 110"/>
            <p:cNvSpPr/>
            <p:nvPr/>
          </p:nvSpPr>
          <p:spPr bwMode="auto">
            <a:xfrm>
              <a:off x="13630494"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9" name="AutoShape 111"/>
            <p:cNvSpPr/>
            <p:nvPr/>
          </p:nvSpPr>
          <p:spPr bwMode="auto">
            <a:xfrm>
              <a:off x="13570169"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0" name="文本框 19"/>
            <p:cNvSpPr txBox="1"/>
            <p:nvPr/>
          </p:nvSpPr>
          <p:spPr>
            <a:xfrm>
              <a:off x="12226725" y="752649"/>
              <a:ext cx="864525" cy="276999"/>
            </a:xfrm>
            <a:prstGeom prst="rect">
              <a:avLst/>
            </a:prstGeom>
            <a:noFill/>
          </p:spPr>
          <p:txBody>
            <a:bodyPr wrap="square" rtlCol="0">
              <a:spAutoFit/>
            </a:bodyPr>
            <a:lstStyle/>
            <a:p>
              <a:r>
                <a:rPr lang="zh-CN" altLang="en-US" sz="1200" dirty="0">
                  <a:solidFill>
                    <a:schemeClr val="accent1">
                      <a:lumMod val="75000"/>
                    </a:schemeClr>
                  </a:solidFill>
                </a:rPr>
                <a:t>授权节点</a:t>
              </a:r>
            </a:p>
          </p:txBody>
        </p:sp>
        <p:sp>
          <p:nvSpPr>
            <p:cNvPr id="22" name="文本框 21"/>
            <p:cNvSpPr txBox="1"/>
            <p:nvPr/>
          </p:nvSpPr>
          <p:spPr>
            <a:xfrm>
              <a:off x="11558392" y="1733990"/>
              <a:ext cx="864525" cy="276999"/>
            </a:xfrm>
            <a:prstGeom prst="rect">
              <a:avLst/>
            </a:prstGeom>
            <a:noFill/>
          </p:spPr>
          <p:txBody>
            <a:bodyPr wrap="square" rtlCol="0">
              <a:spAutoFit/>
            </a:bodyPr>
            <a:lstStyle/>
            <a:p>
              <a:r>
                <a:rPr lang="zh-CN" altLang="en-US" sz="1200" dirty="0">
                  <a:solidFill>
                    <a:schemeClr val="accent1">
                      <a:lumMod val="75000"/>
                    </a:schemeClr>
                  </a:solidFill>
                </a:rPr>
                <a:t>授权节点</a:t>
              </a:r>
            </a:p>
          </p:txBody>
        </p:sp>
        <p:cxnSp>
          <p:nvCxnSpPr>
            <p:cNvPr id="23" name="直接连接符 22"/>
            <p:cNvCxnSpPr>
              <a:stCxn id="10" idx="0"/>
              <a:endCxn id="7" idx="0"/>
            </p:cNvCxnSpPr>
            <p:nvPr/>
          </p:nvCxnSpPr>
          <p:spPr>
            <a:xfrm>
              <a:off x="12585872" y="417686"/>
              <a:ext cx="122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12599658" y="2314475"/>
              <a:ext cx="1214192" cy="3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6" idx="0"/>
              <a:endCxn id="7" idx="0"/>
            </p:cNvCxnSpPr>
            <p:nvPr/>
          </p:nvCxnSpPr>
          <p:spPr>
            <a:xfrm flipH="1" flipV="1">
              <a:off x="13813850" y="417686"/>
              <a:ext cx="597994"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8" idx="0"/>
              <a:endCxn id="16" idx="0"/>
            </p:cNvCxnSpPr>
            <p:nvPr/>
          </p:nvCxnSpPr>
          <p:spPr>
            <a:xfrm flipV="1">
              <a:off x="13813850" y="1427769"/>
              <a:ext cx="597994"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0" idx="0"/>
            </p:cNvCxnSpPr>
            <p:nvPr/>
          </p:nvCxnSpPr>
          <p:spPr>
            <a:xfrm flipV="1">
              <a:off x="12004606" y="417686"/>
              <a:ext cx="581266"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2023930" y="1396468"/>
              <a:ext cx="575728" cy="918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0"/>
            </p:cNvCxnSpPr>
            <p:nvPr/>
          </p:nvCxnSpPr>
          <p:spPr>
            <a:xfrm>
              <a:off x="12585872" y="417686"/>
              <a:ext cx="1227978"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6" idx="0"/>
            </p:cNvCxnSpPr>
            <p:nvPr/>
          </p:nvCxnSpPr>
          <p:spPr>
            <a:xfrm>
              <a:off x="12613387" y="417686"/>
              <a:ext cx="1798457"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0" idx="0"/>
              <a:endCxn id="14" idx="0"/>
            </p:cNvCxnSpPr>
            <p:nvPr/>
          </p:nvCxnSpPr>
          <p:spPr>
            <a:xfrm>
              <a:off x="12585872" y="417686"/>
              <a:ext cx="0"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7" idx="0"/>
            </p:cNvCxnSpPr>
            <p:nvPr/>
          </p:nvCxnSpPr>
          <p:spPr>
            <a:xfrm flipV="1">
              <a:off x="12023930" y="417686"/>
              <a:ext cx="1789920"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2023930" y="1424381"/>
              <a:ext cx="2387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2023930" y="1427769"/>
              <a:ext cx="1789920"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2598557" y="443041"/>
              <a:ext cx="1224318" cy="187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2613386" y="1424381"/>
              <a:ext cx="1738133" cy="890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7" idx="0"/>
            </p:cNvCxnSpPr>
            <p:nvPr/>
          </p:nvCxnSpPr>
          <p:spPr>
            <a:xfrm flipV="1">
              <a:off x="13786336" y="417686"/>
              <a:ext cx="27514" cy="1895095"/>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2762293" y="2649438"/>
              <a:ext cx="1017108" cy="400110"/>
            </a:xfrm>
            <a:prstGeom prst="rect">
              <a:avLst/>
            </a:prstGeom>
            <a:noFill/>
          </p:spPr>
          <p:txBody>
            <a:bodyPr wrap="square" rtlCol="0">
              <a:spAutoFit/>
            </a:bodyPr>
            <a:lstStyle/>
            <a:p>
              <a:r>
                <a:rPr lang="zh-CN" altLang="en-US" sz="2000" dirty="0">
                  <a:solidFill>
                    <a:schemeClr val="accent1">
                      <a:lumMod val="75000"/>
                    </a:schemeClr>
                  </a:solidFill>
                </a:rPr>
                <a:t>私有链</a:t>
              </a:r>
            </a:p>
          </p:txBody>
        </p:sp>
      </p:gr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3"/>
          <a:stretch>
            <a:fillRect/>
          </a:stretch>
        </p:blipFill>
        <p:spPr>
          <a:xfrm>
            <a:off x="0" y="0"/>
            <a:ext cx="12192000" cy="6857365"/>
          </a:xfrm>
          <a:prstGeom prst="rect">
            <a:avLst/>
          </a:prstGeom>
        </p:spPr>
      </p:pic>
      <p:sp>
        <p:nvSpPr>
          <p:cNvPr id="21" name="文本框 20"/>
          <p:cNvSpPr txBox="1"/>
          <p:nvPr/>
        </p:nvSpPr>
        <p:spPr>
          <a:xfrm>
            <a:off x="1322971" y="2047117"/>
            <a:ext cx="6199647" cy="3539430"/>
          </a:xfrm>
          <a:prstGeom prst="rect">
            <a:avLst/>
          </a:prstGeom>
          <a:noFill/>
        </p:spPr>
        <p:txBody>
          <a:bodyPr wrap="square" rtlCol="0">
            <a:spAutoFit/>
          </a:bodyPr>
          <a:lstStyle/>
          <a:p>
            <a:pPr algn="just">
              <a:lnSpc>
                <a:spcPct val="160000"/>
              </a:lnSpc>
            </a:pP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联盟链：</a:t>
            </a:r>
            <a:r>
              <a:rPr lang="zh-CN" altLang="en-US" sz="2800" dirty="0">
                <a:latin typeface="微软雅黑" panose="020B0503020204020204" charset="-122"/>
                <a:ea typeface="微软雅黑" panose="020B0503020204020204" charset="-122"/>
                <a:cs typeface="微软雅黑" panose="020B0503020204020204" charset="-122"/>
                <a:sym typeface="+mn-ea"/>
              </a:rPr>
              <a:t>联盟链的网络范围介于公有链和私有链之间，通常是使用在</a:t>
            </a:r>
            <a:r>
              <a:rPr lang="zh-CN" altLang="en-US" sz="2800" b="1"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ea"/>
              </a:rPr>
              <a:t>多个成员角色的环境</a:t>
            </a:r>
            <a:r>
              <a:rPr lang="zh-CN" altLang="en-US" sz="2800" dirty="0">
                <a:latin typeface="微软雅黑" panose="020B0503020204020204" charset="-122"/>
                <a:ea typeface="微软雅黑" panose="020B0503020204020204" charset="-122"/>
                <a:cs typeface="微软雅黑" panose="020B0503020204020204" charset="-122"/>
                <a:sym typeface="+mn-ea"/>
              </a:rPr>
              <a:t>中，比如银行之间的支付结算、企业之间的物流等</a:t>
            </a:r>
            <a:r>
              <a:rPr lang="zh-CN" altLang="en-US" sz="2800" dirty="0" smtClean="0">
                <a:latin typeface="微软雅黑" panose="020B0503020204020204" charset="-122"/>
                <a:ea typeface="微软雅黑" panose="020B0503020204020204" charset="-122"/>
                <a:cs typeface="微软雅黑" panose="020B0503020204020204" charset="-122"/>
                <a:sym typeface="+mn-ea"/>
              </a:rPr>
              <a:t>。典型的联盟链如超级账本（</a:t>
            </a:r>
            <a:r>
              <a:rPr lang="en-US" altLang="zh-CN" sz="2800" dirty="0" err="1" smtClean="0">
                <a:latin typeface="微软雅黑" panose="020B0503020204020204" charset="-122"/>
                <a:ea typeface="微软雅黑" panose="020B0503020204020204" charset="-122"/>
                <a:cs typeface="微软雅黑" panose="020B0503020204020204" charset="-122"/>
                <a:sym typeface="+mn-ea"/>
              </a:rPr>
              <a:t>hyperledger</a:t>
            </a:r>
            <a:r>
              <a:rPr lang="zh-CN" altLang="en-US" sz="2800" dirty="0" smtClean="0">
                <a:latin typeface="微软雅黑" panose="020B0503020204020204" charset="-122"/>
                <a:ea typeface="微软雅黑" panose="020B0503020204020204" charset="-122"/>
                <a:cs typeface="微软雅黑" panose="020B0503020204020204" charset="-122"/>
                <a:sym typeface="+mn-ea"/>
              </a:rPr>
              <a:t>）。</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pSp>
        <p:nvGrpSpPr>
          <p:cNvPr id="6" name="组合 5"/>
          <p:cNvGrpSpPr/>
          <p:nvPr/>
        </p:nvGrpSpPr>
        <p:grpSpPr>
          <a:xfrm>
            <a:off x="8051263" y="2047117"/>
            <a:ext cx="3098721" cy="2814424"/>
            <a:chOff x="11558392" y="235124"/>
            <a:chExt cx="3098721" cy="2814424"/>
          </a:xfrm>
        </p:grpSpPr>
        <p:sp>
          <p:nvSpPr>
            <p:cNvPr id="7" name="AutoShape 110"/>
            <p:cNvSpPr/>
            <p:nvPr/>
          </p:nvSpPr>
          <p:spPr bwMode="auto">
            <a:xfrm>
              <a:off x="13630494"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0" name="AutoShape 111"/>
            <p:cNvSpPr/>
            <p:nvPr/>
          </p:nvSpPr>
          <p:spPr bwMode="auto">
            <a:xfrm>
              <a:off x="13570169"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1" name="AutoShape 110"/>
            <p:cNvSpPr/>
            <p:nvPr/>
          </p:nvSpPr>
          <p:spPr bwMode="auto">
            <a:xfrm>
              <a:off x="12402516" y="295449"/>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2" name="AutoShape 111"/>
            <p:cNvSpPr/>
            <p:nvPr/>
          </p:nvSpPr>
          <p:spPr bwMode="auto">
            <a:xfrm>
              <a:off x="12342191" y="235124"/>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3" name="AutoShape 110"/>
            <p:cNvSpPr/>
            <p:nvPr/>
          </p:nvSpPr>
          <p:spPr bwMode="auto">
            <a:xfrm>
              <a:off x="11830449" y="1281356"/>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4" name="AutoShape 111"/>
            <p:cNvSpPr/>
            <p:nvPr/>
          </p:nvSpPr>
          <p:spPr bwMode="auto">
            <a:xfrm>
              <a:off x="11770124" y="1221031"/>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5" name="AutoShape 110"/>
            <p:cNvSpPr/>
            <p:nvPr/>
          </p:nvSpPr>
          <p:spPr bwMode="auto">
            <a:xfrm>
              <a:off x="12402516"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6" name="AutoShape 111"/>
            <p:cNvSpPr/>
            <p:nvPr/>
          </p:nvSpPr>
          <p:spPr bwMode="auto">
            <a:xfrm>
              <a:off x="12342191"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7" name="AutoShape 110"/>
            <p:cNvSpPr/>
            <p:nvPr/>
          </p:nvSpPr>
          <p:spPr bwMode="auto">
            <a:xfrm>
              <a:off x="14228488" y="1305532"/>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18" name="AutoShape 111"/>
            <p:cNvSpPr/>
            <p:nvPr/>
          </p:nvSpPr>
          <p:spPr bwMode="auto">
            <a:xfrm>
              <a:off x="14168163" y="1245207"/>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19" name="AutoShape 110"/>
            <p:cNvSpPr/>
            <p:nvPr/>
          </p:nvSpPr>
          <p:spPr bwMode="auto">
            <a:xfrm>
              <a:off x="13630494" y="2192238"/>
              <a:ext cx="366712" cy="2444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dirty="0">
                <a:solidFill>
                  <a:srgbClr val="FFFFFF"/>
                </a:solidFill>
                <a:effectLst>
                  <a:outerShdw blurRad="38100" dist="38100" dir="2700000" algn="tl">
                    <a:srgbClr val="000000"/>
                  </a:outerShdw>
                </a:effectLst>
                <a:latin typeface="+mn-ea"/>
                <a:ea typeface="+mn-ea"/>
              </a:endParaRPr>
            </a:p>
          </p:txBody>
        </p:sp>
        <p:sp>
          <p:nvSpPr>
            <p:cNvPr id="20" name="AutoShape 111"/>
            <p:cNvSpPr/>
            <p:nvPr/>
          </p:nvSpPr>
          <p:spPr bwMode="auto">
            <a:xfrm>
              <a:off x="13570169" y="2131913"/>
              <a:ext cx="488950" cy="457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accent1">
                <a:lumMod val="75000"/>
              </a:schemeClr>
            </a:solid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latin typeface="+mn-ea"/>
                <a:ea typeface="+mn-ea"/>
              </a:endParaRPr>
            </a:p>
          </p:txBody>
        </p:sp>
        <p:sp>
          <p:nvSpPr>
            <p:cNvPr id="22" name="文本框 21"/>
            <p:cNvSpPr txBox="1"/>
            <p:nvPr/>
          </p:nvSpPr>
          <p:spPr>
            <a:xfrm>
              <a:off x="12226725" y="752649"/>
              <a:ext cx="864525" cy="276999"/>
            </a:xfrm>
            <a:prstGeom prst="rect">
              <a:avLst/>
            </a:prstGeom>
            <a:noFill/>
          </p:spPr>
          <p:txBody>
            <a:bodyPr wrap="square" rtlCol="0">
              <a:spAutoFit/>
            </a:bodyPr>
            <a:lstStyle/>
            <a:p>
              <a:r>
                <a:rPr lang="zh-CN" altLang="en-US" sz="1200" dirty="0">
                  <a:solidFill>
                    <a:schemeClr val="accent1">
                      <a:lumMod val="75000"/>
                    </a:schemeClr>
                  </a:solidFill>
                </a:rPr>
                <a:t>公开节点</a:t>
              </a:r>
            </a:p>
          </p:txBody>
        </p:sp>
        <p:sp>
          <p:nvSpPr>
            <p:cNvPr id="23" name="文本框 22"/>
            <p:cNvSpPr txBox="1"/>
            <p:nvPr/>
          </p:nvSpPr>
          <p:spPr>
            <a:xfrm>
              <a:off x="11558392" y="1733990"/>
              <a:ext cx="864525" cy="276999"/>
            </a:xfrm>
            <a:prstGeom prst="rect">
              <a:avLst/>
            </a:prstGeom>
            <a:noFill/>
          </p:spPr>
          <p:txBody>
            <a:bodyPr wrap="square" rtlCol="0">
              <a:spAutoFit/>
            </a:bodyPr>
            <a:lstStyle/>
            <a:p>
              <a:r>
                <a:rPr lang="zh-CN" altLang="en-US" sz="1200" dirty="0">
                  <a:solidFill>
                    <a:schemeClr val="accent1">
                      <a:lumMod val="75000"/>
                    </a:schemeClr>
                  </a:solidFill>
                </a:rPr>
                <a:t>公开节点</a:t>
              </a:r>
            </a:p>
          </p:txBody>
        </p:sp>
        <p:cxnSp>
          <p:nvCxnSpPr>
            <p:cNvPr id="24" name="直接连接符 23"/>
            <p:cNvCxnSpPr>
              <a:stCxn id="11" idx="0"/>
              <a:endCxn id="7" idx="0"/>
            </p:cNvCxnSpPr>
            <p:nvPr/>
          </p:nvCxnSpPr>
          <p:spPr>
            <a:xfrm>
              <a:off x="12585872" y="417686"/>
              <a:ext cx="122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2599658" y="2314475"/>
              <a:ext cx="1214192" cy="3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7" idx="0"/>
              <a:endCxn id="7" idx="0"/>
            </p:cNvCxnSpPr>
            <p:nvPr/>
          </p:nvCxnSpPr>
          <p:spPr>
            <a:xfrm flipH="1" flipV="1">
              <a:off x="13813850" y="417686"/>
              <a:ext cx="597994"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0"/>
              <a:endCxn id="17" idx="0"/>
            </p:cNvCxnSpPr>
            <p:nvPr/>
          </p:nvCxnSpPr>
          <p:spPr>
            <a:xfrm flipV="1">
              <a:off x="13813850" y="1427769"/>
              <a:ext cx="597994"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1" idx="0"/>
            </p:cNvCxnSpPr>
            <p:nvPr/>
          </p:nvCxnSpPr>
          <p:spPr>
            <a:xfrm flipV="1">
              <a:off x="12004606" y="417686"/>
              <a:ext cx="581266"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2023930" y="1396468"/>
              <a:ext cx="575728" cy="918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1" idx="0"/>
            </p:cNvCxnSpPr>
            <p:nvPr/>
          </p:nvCxnSpPr>
          <p:spPr>
            <a:xfrm>
              <a:off x="12585872" y="417686"/>
              <a:ext cx="1227978"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7" idx="0"/>
            </p:cNvCxnSpPr>
            <p:nvPr/>
          </p:nvCxnSpPr>
          <p:spPr>
            <a:xfrm>
              <a:off x="12613387" y="417686"/>
              <a:ext cx="1798457" cy="1010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0"/>
              <a:endCxn id="15" idx="0"/>
            </p:cNvCxnSpPr>
            <p:nvPr/>
          </p:nvCxnSpPr>
          <p:spPr>
            <a:xfrm>
              <a:off x="12585872" y="417686"/>
              <a:ext cx="0" cy="1896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7" idx="0"/>
            </p:cNvCxnSpPr>
            <p:nvPr/>
          </p:nvCxnSpPr>
          <p:spPr>
            <a:xfrm flipV="1">
              <a:off x="12023930" y="417686"/>
              <a:ext cx="1789920" cy="978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2023930" y="1424381"/>
              <a:ext cx="2387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2023930" y="1427769"/>
              <a:ext cx="1789920" cy="886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2598557" y="443041"/>
              <a:ext cx="1224318" cy="1871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2613386" y="1424381"/>
              <a:ext cx="1738133" cy="890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7" idx="0"/>
            </p:cNvCxnSpPr>
            <p:nvPr/>
          </p:nvCxnSpPr>
          <p:spPr>
            <a:xfrm flipV="1">
              <a:off x="13786336" y="417686"/>
              <a:ext cx="27514" cy="1895095"/>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2762293" y="2649438"/>
              <a:ext cx="1017108" cy="400110"/>
            </a:xfrm>
            <a:prstGeom prst="rect">
              <a:avLst/>
            </a:prstGeom>
            <a:noFill/>
          </p:spPr>
          <p:txBody>
            <a:bodyPr wrap="square" rtlCol="0">
              <a:spAutoFit/>
            </a:bodyPr>
            <a:lstStyle/>
            <a:p>
              <a:r>
                <a:rPr lang="zh-CN" altLang="en-US" sz="2000" dirty="0">
                  <a:solidFill>
                    <a:schemeClr val="accent1">
                      <a:lumMod val="75000"/>
                    </a:schemeClr>
                  </a:solidFill>
                </a:rPr>
                <a:t>联盟链</a:t>
              </a:r>
            </a:p>
          </p:txBody>
        </p:sp>
      </p:grpSp>
      <p:sp>
        <p:nvSpPr>
          <p:cNvPr id="40" name="文本框 39"/>
          <p:cNvSpPr txBox="1"/>
          <p:nvPr/>
        </p:nvSpPr>
        <p:spPr>
          <a:xfrm>
            <a:off x="9917295" y="2550058"/>
            <a:ext cx="864525" cy="276999"/>
          </a:xfrm>
          <a:prstGeom prst="rect">
            <a:avLst/>
          </a:prstGeom>
          <a:noFill/>
        </p:spPr>
        <p:txBody>
          <a:bodyPr wrap="square" rtlCol="0">
            <a:spAutoFit/>
          </a:bodyPr>
          <a:lstStyle/>
          <a:p>
            <a:r>
              <a:rPr lang="zh-CN" altLang="en-US" sz="1200" dirty="0">
                <a:solidFill>
                  <a:schemeClr val="accent1">
                    <a:lumMod val="75000"/>
                  </a:schemeClr>
                </a:solidFill>
              </a:rPr>
              <a:t>授权节点</a:t>
            </a:r>
          </a:p>
        </p:txBody>
      </p:sp>
      <p:pic>
        <p:nvPicPr>
          <p:cNvPr id="4" name="图片 3" descr="LGlogo"/>
          <p:cNvPicPr>
            <a:picLocks noChangeAspect="1"/>
          </p:cNvPicPr>
          <p:nvPr/>
        </p:nvPicPr>
        <p:blipFill>
          <a:blip r:embed="rId4"/>
          <a:stretch>
            <a:fillRect/>
          </a:stretch>
        </p:blipFill>
        <p:spPr>
          <a:xfrm>
            <a:off x="368935" y="365125"/>
            <a:ext cx="2588260" cy="575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组 1"/>
          <p:cNvPicPr>
            <a:picLocks noChangeAspect="1"/>
          </p:cNvPicPr>
          <p:nvPr/>
        </p:nvPicPr>
        <p:blipFill>
          <a:blip r:embed="rId2"/>
          <a:stretch>
            <a:fillRect/>
          </a:stretch>
        </p:blipFill>
        <p:spPr>
          <a:xfrm>
            <a:off x="0" y="0"/>
            <a:ext cx="12192000" cy="6857365"/>
          </a:xfrm>
          <a:prstGeom prst="rect">
            <a:avLst/>
          </a:prstGeom>
        </p:spPr>
      </p:pic>
      <p:grpSp>
        <p:nvGrpSpPr>
          <p:cNvPr id="89" name="组合 88"/>
          <p:cNvGrpSpPr/>
          <p:nvPr/>
        </p:nvGrpSpPr>
        <p:grpSpPr>
          <a:xfrm>
            <a:off x="3052612" y="2582211"/>
            <a:ext cx="6118860" cy="2132965"/>
            <a:chOff x="4879" y="4100"/>
            <a:chExt cx="9636" cy="3359"/>
          </a:xfrm>
        </p:grpSpPr>
        <p:sp>
          <p:nvSpPr>
            <p:cNvPr id="86" name="文本框 85"/>
            <p:cNvSpPr txBox="1"/>
            <p:nvPr/>
          </p:nvSpPr>
          <p:spPr>
            <a:xfrm>
              <a:off x="7479" y="4987"/>
              <a:ext cx="7036" cy="2472"/>
            </a:xfrm>
            <a:prstGeom prst="rect">
              <a:avLst/>
            </a:prstGeom>
            <a:noFill/>
          </p:spPr>
          <p:txBody>
            <a:bodyPr wrap="square" rtlCol="0">
              <a:spAutoFit/>
            </a:bodyPr>
            <a:lstStyle/>
            <a:p>
              <a:r>
                <a:rPr lang="zh-CN" altLang="en-US" sz="4800" dirty="0">
                  <a:solidFill>
                    <a:schemeClr val="tx1"/>
                  </a:solidFill>
                  <a:latin typeface="微软雅黑" panose="020B0503020204020204" charset="-122"/>
                  <a:ea typeface="微软雅黑" panose="020B0503020204020204" charset="-122"/>
                  <a:cs typeface="微软雅黑" panose="020B0503020204020204" charset="-122"/>
                </a:rPr>
                <a:t>区块链系统结构</a:t>
              </a:r>
            </a:p>
            <a:p>
              <a:endParaRPr lang="zh-CN" altLang="en-US" sz="4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7" name="文本框 86"/>
            <p:cNvSpPr txBox="1"/>
            <p:nvPr/>
          </p:nvSpPr>
          <p:spPr>
            <a:xfrm>
              <a:off x="4879" y="4100"/>
              <a:ext cx="2960" cy="2567"/>
            </a:xfrm>
            <a:prstGeom prst="rect">
              <a:avLst/>
            </a:prstGeom>
            <a:noFill/>
          </p:spPr>
          <p:txBody>
            <a:bodyPr wrap="square" rtlCol="0">
              <a:spAutoFit/>
            </a:bodyPr>
            <a:lstStyle/>
            <a:p>
              <a:r>
                <a:rPr lang="en-US" altLang="zh-CN" sz="10000" b="1" dirty="0">
                  <a:solidFill>
                    <a:schemeClr val="tx1"/>
                  </a:solidFill>
                  <a:latin typeface="微软雅黑" panose="020B0503020204020204" charset="-122"/>
                  <a:ea typeface="微软雅黑" panose="020B0503020204020204" charset="-122"/>
                  <a:cs typeface="微软雅黑" panose="020B0503020204020204" charset="-122"/>
                </a:rPr>
                <a:t>02</a:t>
              </a:r>
            </a:p>
          </p:txBody>
        </p:sp>
      </p:grpSp>
      <p:cxnSp>
        <p:nvCxnSpPr>
          <p:cNvPr id="3" name="直接连接符 2"/>
          <p:cNvCxnSpPr/>
          <p:nvPr/>
        </p:nvCxnSpPr>
        <p:spPr>
          <a:xfrm>
            <a:off x="3268512" y="4197016"/>
            <a:ext cx="5710288" cy="15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0"/>
            <a:ext cx="12192000" cy="6857365"/>
          </a:xfrm>
          <a:prstGeom prst="rect">
            <a:avLst/>
          </a:prstGeom>
        </p:spPr>
      </p:pic>
      <p:sp>
        <p:nvSpPr>
          <p:cNvPr id="6" name="Freeform 6"/>
          <p:cNvSpPr/>
          <p:nvPr/>
        </p:nvSpPr>
        <p:spPr bwMode="auto">
          <a:xfrm>
            <a:off x="6730633" y="3053229"/>
            <a:ext cx="1182018"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7" name="Freeform 7"/>
          <p:cNvSpPr/>
          <p:nvPr/>
        </p:nvSpPr>
        <p:spPr bwMode="auto">
          <a:xfrm>
            <a:off x="4279345" y="3053229"/>
            <a:ext cx="1180655"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10" name="Freeform 8"/>
          <p:cNvSpPr/>
          <p:nvPr/>
        </p:nvSpPr>
        <p:spPr bwMode="auto">
          <a:xfrm>
            <a:off x="4891486"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11" name="Freeform 9"/>
          <p:cNvSpPr/>
          <p:nvPr/>
        </p:nvSpPr>
        <p:spPr bwMode="auto">
          <a:xfrm>
            <a:off x="6119857"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12" name="Freeform 10"/>
          <p:cNvSpPr/>
          <p:nvPr/>
        </p:nvSpPr>
        <p:spPr bwMode="auto">
          <a:xfrm>
            <a:off x="4891486"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13" name="Freeform 11"/>
          <p:cNvSpPr/>
          <p:nvPr/>
        </p:nvSpPr>
        <p:spPr bwMode="auto">
          <a:xfrm>
            <a:off x="6119857"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accent1">
              <a:lumMod val="40000"/>
              <a:lumOff val="60000"/>
            </a:schemeClr>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1600" kern="0">
              <a:solidFill>
                <a:schemeClr val="bg1">
                  <a:lumMod val="95000"/>
                </a:schemeClr>
              </a:solidFill>
              <a:latin typeface="微软雅黑" panose="020B0503020204020204" charset="-122"/>
              <a:ea typeface="微软雅黑" panose="020B0503020204020204" charset="-122"/>
            </a:endParaRPr>
          </a:p>
        </p:txBody>
      </p:sp>
      <p:sp>
        <p:nvSpPr>
          <p:cNvPr id="14" name="Freeform 13"/>
          <p:cNvSpPr>
            <a:spLocks noEditPoints="1"/>
          </p:cNvSpPr>
          <p:nvPr/>
        </p:nvSpPr>
        <p:spPr bwMode="auto">
          <a:xfrm>
            <a:off x="4628361" y="3477450"/>
            <a:ext cx="526251" cy="519707"/>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5" name="Freeform 14"/>
          <p:cNvSpPr>
            <a:spLocks noEditPoints="1"/>
          </p:cNvSpPr>
          <p:nvPr/>
        </p:nvSpPr>
        <p:spPr bwMode="auto">
          <a:xfrm>
            <a:off x="5311395" y="2357559"/>
            <a:ext cx="377646" cy="515614"/>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6" name="Freeform 15"/>
          <p:cNvSpPr>
            <a:spLocks noEditPoints="1"/>
          </p:cNvSpPr>
          <p:nvPr/>
        </p:nvSpPr>
        <p:spPr bwMode="auto">
          <a:xfrm>
            <a:off x="6411612" y="2414849"/>
            <a:ext cx="599870" cy="514251"/>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sp>
        <p:nvSpPr>
          <p:cNvPr id="17" name="Freeform 17"/>
          <p:cNvSpPr>
            <a:spLocks noEditPoints="1"/>
          </p:cNvSpPr>
          <p:nvPr/>
        </p:nvSpPr>
        <p:spPr bwMode="auto">
          <a:xfrm>
            <a:off x="7043691" y="3474722"/>
            <a:ext cx="526251" cy="527891"/>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1">
              <a:lumMod val="95000"/>
            </a:schemeClr>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bg1">
                  <a:lumMod val="95000"/>
                </a:schemeClr>
              </a:solidFill>
              <a:effectLst/>
              <a:uLnTx/>
              <a:uFillTx/>
            </a:endParaRPr>
          </a:p>
        </p:txBody>
      </p:sp>
      <p:grpSp>
        <p:nvGrpSpPr>
          <p:cNvPr id="18" name="组合 17"/>
          <p:cNvGrpSpPr/>
          <p:nvPr/>
        </p:nvGrpSpPr>
        <p:grpSpPr>
          <a:xfrm>
            <a:off x="6421528" y="4525290"/>
            <a:ext cx="580037" cy="538318"/>
            <a:chOff x="5928340" y="670992"/>
            <a:chExt cx="506444" cy="470018"/>
          </a:xfrm>
          <a:solidFill>
            <a:schemeClr val="bg1">
              <a:lumMod val="95000"/>
            </a:schemeClr>
          </a:solidFill>
        </p:grpSpPr>
        <p:sp>
          <p:nvSpPr>
            <p:cNvPr id="19"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0"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2"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bg1">
                    <a:lumMod val="95000"/>
                  </a:schemeClr>
                </a:solidFill>
              </a:endParaRPr>
            </a:p>
          </p:txBody>
        </p:sp>
      </p:grpSp>
      <p:grpSp>
        <p:nvGrpSpPr>
          <p:cNvPr id="23" name="组合 22"/>
          <p:cNvGrpSpPr/>
          <p:nvPr/>
        </p:nvGrpSpPr>
        <p:grpSpPr>
          <a:xfrm>
            <a:off x="5199891" y="4517161"/>
            <a:ext cx="490612" cy="536441"/>
            <a:chOff x="697828" y="4453123"/>
            <a:chExt cx="229831" cy="251300"/>
          </a:xfrm>
          <a:solidFill>
            <a:schemeClr val="bg1">
              <a:lumMod val="95000"/>
            </a:schemeClr>
          </a:solidFill>
        </p:grpSpPr>
        <p:sp>
          <p:nvSpPr>
            <p:cNvPr id="24"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5" name="Rectangle 666"/>
            <p:cNvSpPr>
              <a:spLocks noChangeArrowheads="1"/>
            </p:cNvSpPr>
            <p:nvPr/>
          </p:nvSpPr>
          <p:spPr bwMode="auto">
            <a:xfrm>
              <a:off x="718073" y="4643682"/>
              <a:ext cx="33343" cy="60741"/>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6" name="Rectangle 667"/>
            <p:cNvSpPr>
              <a:spLocks noChangeArrowheads="1"/>
            </p:cNvSpPr>
            <p:nvPr/>
          </p:nvSpPr>
          <p:spPr bwMode="auto">
            <a:xfrm>
              <a:off x="772851" y="4613906"/>
              <a:ext cx="33343" cy="90515"/>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7" name="Rectangle 668"/>
            <p:cNvSpPr>
              <a:spLocks noChangeArrowheads="1"/>
            </p:cNvSpPr>
            <p:nvPr/>
          </p:nvSpPr>
          <p:spPr bwMode="auto">
            <a:xfrm>
              <a:off x="828820" y="4584131"/>
              <a:ext cx="33343" cy="120291"/>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sp>
          <p:nvSpPr>
            <p:cNvPr id="28" name="Rectangle 669"/>
            <p:cNvSpPr>
              <a:spLocks noChangeArrowheads="1"/>
            </p:cNvSpPr>
            <p:nvPr/>
          </p:nvSpPr>
          <p:spPr bwMode="auto">
            <a:xfrm>
              <a:off x="883598" y="4554357"/>
              <a:ext cx="33343" cy="150065"/>
            </a:xfrm>
            <a:prstGeom prst="rect">
              <a:avLst/>
            </a:prstGeom>
            <a:grpFill/>
            <a:ln>
              <a:noFill/>
            </a:ln>
          </p:spPr>
          <p:txBody>
            <a:bodyPr vert="horz" wrap="square" lIns="68589" tIns="34295" rIns="68589" bIns="34295" numCol="1" anchor="t" anchorCtr="0" compatLnSpc="1"/>
            <a:lstStyle/>
            <a:p>
              <a:endParaRPr lang="zh-CN" altLang="en-US">
                <a:solidFill>
                  <a:schemeClr val="bg1">
                    <a:lumMod val="95000"/>
                  </a:schemeClr>
                </a:solidFill>
              </a:endParaRPr>
            </a:p>
          </p:txBody>
        </p:sp>
      </p:grpSp>
      <p:sp>
        <p:nvSpPr>
          <p:cNvPr id="29" name="TextBox 76"/>
          <p:cNvSpPr txBox="1"/>
          <p:nvPr/>
        </p:nvSpPr>
        <p:spPr>
          <a:xfrm>
            <a:off x="7729326" y="1739713"/>
            <a:ext cx="1098541" cy="369332"/>
          </a:xfrm>
          <a:prstGeom prst="rect">
            <a:avLst/>
          </a:prstGeom>
          <a:noFill/>
        </p:spPr>
        <p:txBody>
          <a:bodyPr wrap="square" rtlCol="0">
            <a:spAutoFit/>
          </a:bodyPr>
          <a:lstStyle/>
          <a:p>
            <a:r>
              <a:rPr lang="zh-CN" altLang="en-US" b="1" dirty="0">
                <a:solidFill>
                  <a:schemeClr val="accent1">
                    <a:lumMod val="75000"/>
                  </a:schemeClr>
                </a:solidFill>
                <a:latin typeface="微软雅黑" panose="020B0503020204020204" charset="-122"/>
                <a:ea typeface="微软雅黑" panose="020B0503020204020204" charset="-122"/>
              </a:rPr>
              <a:t>网络层</a:t>
            </a:r>
          </a:p>
        </p:txBody>
      </p:sp>
      <p:sp>
        <p:nvSpPr>
          <p:cNvPr id="30" name="文本框 29"/>
          <p:cNvSpPr txBox="1"/>
          <p:nvPr/>
        </p:nvSpPr>
        <p:spPr>
          <a:xfrm>
            <a:off x="7729326" y="2109045"/>
            <a:ext cx="2398522" cy="345094"/>
          </a:xfrm>
          <a:prstGeom prst="rect">
            <a:avLst/>
          </a:prstGeom>
          <a:noFill/>
        </p:spPr>
        <p:txBody>
          <a:bodyPr wrap="square" rtlCol="0">
            <a:spAutoFit/>
          </a:bodyPr>
          <a:lstStyle/>
          <a:p>
            <a:pP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广播机制和验证机制</a:t>
            </a:r>
            <a:endParaRPr lang="en-US" altLang="zh-CN" sz="1400" dirty="0">
              <a:solidFill>
                <a:schemeClr val="accent1">
                  <a:lumMod val="75000"/>
                </a:schemeClr>
              </a:solidFill>
              <a:latin typeface="微软雅黑" panose="020B0503020204020204" charset="-122"/>
              <a:ea typeface="微软雅黑" panose="020B0503020204020204" charset="-122"/>
            </a:endParaRPr>
          </a:p>
        </p:txBody>
      </p:sp>
      <p:sp>
        <p:nvSpPr>
          <p:cNvPr id="31" name="TextBox 76"/>
          <p:cNvSpPr txBox="1"/>
          <p:nvPr/>
        </p:nvSpPr>
        <p:spPr>
          <a:xfrm>
            <a:off x="7729326" y="4795244"/>
            <a:ext cx="1098541" cy="369332"/>
          </a:xfrm>
          <a:prstGeom prst="rect">
            <a:avLst/>
          </a:prstGeom>
          <a:noFill/>
        </p:spPr>
        <p:txBody>
          <a:bodyPr wrap="square" rtlCol="0">
            <a:spAutoFit/>
          </a:bodyPr>
          <a:lstStyle/>
          <a:p>
            <a:r>
              <a:rPr lang="zh-CN" altLang="en-US" b="1" dirty="0">
                <a:solidFill>
                  <a:schemeClr val="accent1">
                    <a:lumMod val="75000"/>
                  </a:schemeClr>
                </a:solidFill>
                <a:latin typeface="微软雅黑" panose="020B0503020204020204" charset="-122"/>
                <a:ea typeface="微软雅黑" panose="020B0503020204020204" charset="-122"/>
              </a:rPr>
              <a:t>应用层</a:t>
            </a:r>
          </a:p>
        </p:txBody>
      </p:sp>
      <p:sp>
        <p:nvSpPr>
          <p:cNvPr id="32" name="文本框 31"/>
          <p:cNvSpPr txBox="1"/>
          <p:nvPr/>
        </p:nvSpPr>
        <p:spPr>
          <a:xfrm>
            <a:off x="7729326" y="5164576"/>
            <a:ext cx="2398522" cy="345094"/>
          </a:xfrm>
          <a:prstGeom prst="rect">
            <a:avLst/>
          </a:prstGeom>
          <a:noFill/>
        </p:spPr>
        <p:txBody>
          <a:bodyPr wrap="square" rtlCol="0">
            <a:spAutoFit/>
          </a:bodyPr>
          <a:lstStyle/>
          <a:p>
            <a:pP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应用实现</a:t>
            </a:r>
            <a:endParaRPr lang="en-US" altLang="zh-CN" sz="1400" dirty="0">
              <a:solidFill>
                <a:schemeClr val="accent1">
                  <a:lumMod val="75000"/>
                </a:schemeClr>
              </a:solidFill>
              <a:latin typeface="微软雅黑" panose="020B0503020204020204" charset="-122"/>
              <a:ea typeface="微软雅黑" panose="020B0503020204020204" charset="-122"/>
            </a:endParaRPr>
          </a:p>
        </p:txBody>
      </p:sp>
      <p:sp>
        <p:nvSpPr>
          <p:cNvPr id="33" name="TextBox 76"/>
          <p:cNvSpPr txBox="1"/>
          <p:nvPr/>
        </p:nvSpPr>
        <p:spPr>
          <a:xfrm>
            <a:off x="8458531" y="3226731"/>
            <a:ext cx="1098541" cy="369332"/>
          </a:xfrm>
          <a:prstGeom prst="rect">
            <a:avLst/>
          </a:prstGeom>
          <a:noFill/>
        </p:spPr>
        <p:txBody>
          <a:bodyPr wrap="square" rtlCol="0">
            <a:spAutoFit/>
          </a:bodyPr>
          <a:lstStyle/>
          <a:p>
            <a:r>
              <a:rPr lang="zh-CN" altLang="en-US" b="1" dirty="0">
                <a:solidFill>
                  <a:schemeClr val="accent1">
                    <a:lumMod val="75000"/>
                  </a:schemeClr>
                </a:solidFill>
                <a:latin typeface="微软雅黑" panose="020B0503020204020204" charset="-122"/>
                <a:ea typeface="微软雅黑" panose="020B0503020204020204" charset="-122"/>
              </a:rPr>
              <a:t>激励层</a:t>
            </a:r>
          </a:p>
        </p:txBody>
      </p:sp>
      <p:sp>
        <p:nvSpPr>
          <p:cNvPr id="34" name="文本框 33"/>
          <p:cNvSpPr txBox="1"/>
          <p:nvPr/>
        </p:nvSpPr>
        <p:spPr>
          <a:xfrm>
            <a:off x="8458531" y="3596063"/>
            <a:ext cx="2398522" cy="905248"/>
          </a:xfrm>
          <a:prstGeom prst="rect">
            <a:avLst/>
          </a:prstGeom>
          <a:noFill/>
        </p:spPr>
        <p:txBody>
          <a:bodyPr wrap="square" rtlCol="0">
            <a:spAutoFit/>
          </a:bodyPr>
          <a:lstStyle/>
          <a:p>
            <a:pP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激励措施，包括发行机制和分配机制</a:t>
            </a:r>
            <a:r>
              <a:rPr lang="en-US" altLang="zh-CN" sz="1400" dirty="0">
                <a:solidFill>
                  <a:schemeClr val="accent1">
                    <a:lumMod val="75000"/>
                  </a:schemeClr>
                </a:solidFill>
                <a:latin typeface="微软雅黑" panose="020B0503020204020204" charset="-122"/>
                <a:ea typeface="微软雅黑" panose="020B0503020204020204" charset="-122"/>
              </a:rPr>
              <a:t>(</a:t>
            </a:r>
            <a:r>
              <a:rPr lang="zh-CN" altLang="en-US" sz="1400" dirty="0">
                <a:solidFill>
                  <a:schemeClr val="accent1">
                    <a:lumMod val="75000"/>
                  </a:schemeClr>
                </a:solidFill>
                <a:latin typeface="微软雅黑" panose="020B0503020204020204" charset="-122"/>
                <a:ea typeface="微软雅黑" panose="020B0503020204020204" charset="-122"/>
              </a:rPr>
              <a:t>可根据应用情况决定是否需要</a:t>
            </a:r>
            <a:r>
              <a:rPr lang="en-US" altLang="zh-CN" sz="1400" dirty="0">
                <a:solidFill>
                  <a:schemeClr val="accent1">
                    <a:lumMod val="75000"/>
                  </a:schemeClr>
                </a:solidFill>
                <a:latin typeface="微软雅黑" panose="020B0503020204020204" charset="-122"/>
                <a:ea typeface="微软雅黑" panose="020B0503020204020204" charset="-122"/>
              </a:rPr>
              <a:t>)</a:t>
            </a:r>
          </a:p>
        </p:txBody>
      </p:sp>
      <p:sp>
        <p:nvSpPr>
          <p:cNvPr id="35" name="TextBox 76"/>
          <p:cNvSpPr txBox="1"/>
          <p:nvPr/>
        </p:nvSpPr>
        <p:spPr>
          <a:xfrm>
            <a:off x="3311281" y="1739713"/>
            <a:ext cx="1098541" cy="369332"/>
          </a:xfrm>
          <a:prstGeom prst="rect">
            <a:avLst/>
          </a:prstGeom>
          <a:noFill/>
        </p:spPr>
        <p:txBody>
          <a:bodyPr wrap="square" rtlCol="0">
            <a:spAutoFit/>
          </a:bodyPr>
          <a:lstStyle/>
          <a:p>
            <a:pPr algn="r"/>
            <a:r>
              <a:rPr lang="zh-CN" altLang="en-US" b="1" dirty="0">
                <a:solidFill>
                  <a:schemeClr val="accent1">
                    <a:lumMod val="75000"/>
                  </a:schemeClr>
                </a:solidFill>
                <a:latin typeface="微软雅黑" panose="020B0503020204020204" charset="-122"/>
                <a:ea typeface="微软雅黑" panose="020B0503020204020204" charset="-122"/>
              </a:rPr>
              <a:t>数据层</a:t>
            </a:r>
          </a:p>
        </p:txBody>
      </p:sp>
      <p:sp>
        <p:nvSpPr>
          <p:cNvPr id="36" name="文本框 35"/>
          <p:cNvSpPr txBox="1"/>
          <p:nvPr/>
        </p:nvSpPr>
        <p:spPr>
          <a:xfrm>
            <a:off x="1636295" y="2109045"/>
            <a:ext cx="2773527" cy="345094"/>
          </a:xfrm>
          <a:prstGeom prst="rect">
            <a:avLst/>
          </a:prstGeom>
          <a:noFill/>
        </p:spPr>
        <p:txBody>
          <a:bodyPr wrap="square" rtlCol="0">
            <a:spAutoFit/>
          </a:bodyPr>
          <a:lstStyle/>
          <a:p>
            <a:pPr algn="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区块链底层数据存储与加密算法</a:t>
            </a:r>
            <a:endParaRPr lang="en-US" altLang="zh-CN" sz="1400" dirty="0">
              <a:solidFill>
                <a:schemeClr val="accent1">
                  <a:lumMod val="75000"/>
                </a:schemeClr>
              </a:solidFill>
              <a:latin typeface="微软雅黑" panose="020B0503020204020204" charset="-122"/>
              <a:ea typeface="微软雅黑" panose="020B0503020204020204" charset="-122"/>
            </a:endParaRPr>
          </a:p>
        </p:txBody>
      </p:sp>
      <p:sp>
        <p:nvSpPr>
          <p:cNvPr id="37" name="TextBox 76"/>
          <p:cNvSpPr txBox="1"/>
          <p:nvPr/>
        </p:nvSpPr>
        <p:spPr>
          <a:xfrm>
            <a:off x="3311281" y="4795244"/>
            <a:ext cx="1098541" cy="369332"/>
          </a:xfrm>
          <a:prstGeom prst="rect">
            <a:avLst/>
          </a:prstGeom>
          <a:noFill/>
        </p:spPr>
        <p:txBody>
          <a:bodyPr wrap="square" rtlCol="0">
            <a:spAutoFit/>
          </a:bodyPr>
          <a:lstStyle/>
          <a:p>
            <a:pPr algn="r"/>
            <a:r>
              <a:rPr lang="zh-CN" altLang="en-US" b="1" dirty="0">
                <a:solidFill>
                  <a:schemeClr val="accent1">
                    <a:lumMod val="75000"/>
                  </a:schemeClr>
                </a:solidFill>
                <a:latin typeface="微软雅黑" panose="020B0503020204020204" charset="-122"/>
                <a:ea typeface="微软雅黑" panose="020B0503020204020204" charset="-122"/>
              </a:rPr>
              <a:t>合约层</a:t>
            </a:r>
          </a:p>
        </p:txBody>
      </p:sp>
      <p:sp>
        <p:nvSpPr>
          <p:cNvPr id="38" name="文本框 37"/>
          <p:cNvSpPr txBox="1"/>
          <p:nvPr/>
        </p:nvSpPr>
        <p:spPr>
          <a:xfrm>
            <a:off x="2011300" y="5164576"/>
            <a:ext cx="2398522" cy="345094"/>
          </a:xfrm>
          <a:prstGeom prst="rect">
            <a:avLst/>
          </a:prstGeom>
          <a:noFill/>
        </p:spPr>
        <p:txBody>
          <a:bodyPr wrap="square" rtlCol="0">
            <a:spAutoFit/>
          </a:bodyPr>
          <a:lstStyle/>
          <a:p>
            <a:pPr algn="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业务逻辑和合约标准</a:t>
            </a:r>
            <a:endParaRPr lang="en-US" altLang="zh-CN" sz="1400" dirty="0">
              <a:solidFill>
                <a:schemeClr val="accent1">
                  <a:lumMod val="75000"/>
                </a:schemeClr>
              </a:solidFill>
              <a:latin typeface="微软雅黑" panose="020B0503020204020204" charset="-122"/>
              <a:ea typeface="微软雅黑" panose="020B0503020204020204" charset="-122"/>
            </a:endParaRPr>
          </a:p>
        </p:txBody>
      </p:sp>
      <p:sp>
        <p:nvSpPr>
          <p:cNvPr id="39" name="TextBox 76"/>
          <p:cNvSpPr txBox="1"/>
          <p:nvPr/>
        </p:nvSpPr>
        <p:spPr>
          <a:xfrm>
            <a:off x="2576990" y="3226731"/>
            <a:ext cx="1098541" cy="369332"/>
          </a:xfrm>
          <a:prstGeom prst="rect">
            <a:avLst/>
          </a:prstGeom>
          <a:noFill/>
        </p:spPr>
        <p:txBody>
          <a:bodyPr wrap="square" rtlCol="0">
            <a:spAutoFit/>
          </a:bodyPr>
          <a:lstStyle/>
          <a:p>
            <a:pPr algn="r"/>
            <a:r>
              <a:rPr lang="zh-CN" altLang="en-US" b="1" dirty="0">
                <a:solidFill>
                  <a:schemeClr val="accent1">
                    <a:lumMod val="75000"/>
                  </a:schemeClr>
                </a:solidFill>
                <a:latin typeface="微软雅黑" panose="020B0503020204020204" charset="-122"/>
                <a:ea typeface="微软雅黑" panose="020B0503020204020204" charset="-122"/>
              </a:rPr>
              <a:t>共识层</a:t>
            </a:r>
          </a:p>
        </p:txBody>
      </p:sp>
      <p:sp>
        <p:nvSpPr>
          <p:cNvPr id="40" name="文本框 39"/>
          <p:cNvSpPr txBox="1"/>
          <p:nvPr/>
        </p:nvSpPr>
        <p:spPr>
          <a:xfrm>
            <a:off x="1277009" y="3596063"/>
            <a:ext cx="2398522" cy="345094"/>
          </a:xfrm>
          <a:prstGeom prst="rect">
            <a:avLst/>
          </a:prstGeom>
          <a:noFill/>
        </p:spPr>
        <p:txBody>
          <a:bodyPr wrap="square" rtlCol="0">
            <a:spAutoFit/>
          </a:bodyPr>
          <a:lstStyle/>
          <a:p>
            <a:pPr algn="r">
              <a:lnSpc>
                <a:spcPct val="130000"/>
              </a:lnSpc>
            </a:pPr>
            <a:r>
              <a:rPr lang="zh-CN" altLang="en-US" sz="1400" dirty="0">
                <a:solidFill>
                  <a:schemeClr val="accent1">
                    <a:lumMod val="75000"/>
                  </a:schemeClr>
                </a:solidFill>
                <a:latin typeface="微软雅黑" panose="020B0503020204020204" charset="-122"/>
                <a:ea typeface="微软雅黑" panose="020B0503020204020204" charset="-122"/>
              </a:rPr>
              <a:t>各类共识机制</a:t>
            </a:r>
            <a:endParaRPr lang="en-US" altLang="zh-CN" sz="1400" dirty="0">
              <a:solidFill>
                <a:schemeClr val="accent1">
                  <a:lumMod val="75000"/>
                </a:schemeClr>
              </a:solidFill>
              <a:latin typeface="微软雅黑" panose="020B0503020204020204" charset="-122"/>
              <a:ea typeface="微软雅黑" panose="020B0503020204020204" charset="-122"/>
            </a:endParaRPr>
          </a:p>
        </p:txBody>
      </p:sp>
      <p:pic>
        <p:nvPicPr>
          <p:cNvPr id="3" name="图片 2" descr="LGlogo"/>
          <p:cNvPicPr>
            <a:picLocks noChangeAspect="1"/>
          </p:cNvPicPr>
          <p:nvPr/>
        </p:nvPicPr>
        <p:blipFill>
          <a:blip r:embed="rId3"/>
          <a:stretch>
            <a:fillRect/>
          </a:stretch>
        </p:blipFill>
        <p:spPr>
          <a:xfrm>
            <a:off x="368935" y="365125"/>
            <a:ext cx="2588260" cy="5753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937</Words>
  <Application>Microsoft Office PowerPoint</Application>
  <PresentationFormat>宽屏</PresentationFormat>
  <Paragraphs>99</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DIN</vt:lpstr>
      <vt:lpstr>Microsoft JhengHei UI Light</vt:lpstr>
      <vt:lpstr>Microsoft YaHei UI</vt:lpstr>
      <vt:lpstr>方正兰亭细黑_GBK</vt:lpstr>
      <vt:lpstr>黑体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dc:creator>
  <cp:lastModifiedBy>Lenovo</cp:lastModifiedBy>
  <cp:revision>47</cp:revision>
  <dcterms:created xsi:type="dcterms:W3CDTF">2021-07-15T11:31:00Z</dcterms:created>
  <dcterms:modified xsi:type="dcterms:W3CDTF">2025-03-02T04:29:48Z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2052-11.8.2.8276</vt:lpwstr>
  </property>
  <property fmtid="{D5CDD505-2E9C-101B-9397-08002B2CF9AE}" pid="3" name="ICV">
    <vt:lpwstr>F659500FCEA44E1D8264084B75B5AE23</vt:lpwstr>
  </property>
</Properties>
</file>