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handoutMasterIdLst>
    <p:handoutMasterId r:id="rId43"/>
  </p:handoutMasterIdLst>
  <p:sldIdLst>
    <p:sldId id="294" r:id="rId2"/>
    <p:sldId id="333" r:id="rId3"/>
    <p:sldId id="480" r:id="rId4"/>
    <p:sldId id="349" r:id="rId5"/>
    <p:sldId id="350" r:id="rId6"/>
    <p:sldId id="469" r:id="rId7"/>
    <p:sldId id="470" r:id="rId8"/>
    <p:sldId id="477" r:id="rId9"/>
    <p:sldId id="686" r:id="rId10"/>
    <p:sldId id="687" r:id="rId11"/>
    <p:sldId id="688" r:id="rId12"/>
    <p:sldId id="689" r:id="rId13"/>
    <p:sldId id="690" r:id="rId14"/>
    <p:sldId id="691" r:id="rId15"/>
    <p:sldId id="692" r:id="rId16"/>
    <p:sldId id="693" r:id="rId17"/>
    <p:sldId id="471" r:id="rId18"/>
    <p:sldId id="472" r:id="rId19"/>
    <p:sldId id="473" r:id="rId20"/>
    <p:sldId id="474" r:id="rId21"/>
    <p:sldId id="475" r:id="rId22"/>
    <p:sldId id="476" r:id="rId23"/>
    <p:sldId id="478" r:id="rId24"/>
    <p:sldId id="481" r:id="rId25"/>
    <p:sldId id="482" r:id="rId26"/>
    <p:sldId id="483" r:id="rId27"/>
    <p:sldId id="697" r:id="rId28"/>
    <p:sldId id="694" r:id="rId29"/>
    <p:sldId id="696" r:id="rId30"/>
    <p:sldId id="695" r:id="rId31"/>
    <p:sldId id="699" r:id="rId32"/>
    <p:sldId id="681" r:id="rId33"/>
    <p:sldId id="682" r:id="rId34"/>
    <p:sldId id="683" r:id="rId35"/>
    <p:sldId id="485" r:id="rId36"/>
    <p:sldId id="698" r:id="rId37"/>
    <p:sldId id="489" r:id="rId38"/>
    <p:sldId id="700" r:id="rId39"/>
    <p:sldId id="486" r:id="rId40"/>
    <p:sldId id="685" r:id="rId41"/>
  </p:sldIdLst>
  <p:sldSz cx="9144000" cy="6858000" type="screen4x3"/>
  <p:notesSz cx="6735763" cy="97996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rrard" initials="G" lastIdx="1" clrIdx="0">
    <p:extLst>
      <p:ext uri="{19B8F6BF-5375-455C-9EA6-DF929625EA0E}">
        <p15:presenceInfo xmlns:p15="http://schemas.microsoft.com/office/powerpoint/2012/main" userId="Gerr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FFFF"/>
    <a:srgbClr val="66FFCC"/>
    <a:srgbClr val="FFFF66"/>
    <a:srgbClr val="00FFCC"/>
    <a:srgbClr val="00CC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38" autoAdjust="0"/>
    <p:restoredTop sz="81338" autoAdjust="0"/>
  </p:normalViewPr>
  <p:slideViewPr>
    <p:cSldViewPr snapToGrid="0">
      <p:cViewPr varScale="1">
        <p:scale>
          <a:sx n="57" d="100"/>
          <a:sy n="57" d="100"/>
        </p:scale>
        <p:origin x="1416" y="36"/>
      </p:cViewPr>
      <p:guideLst>
        <p:guide orient="horz" pos="2160"/>
        <p:guide pos="2880"/>
      </p:guideLst>
    </p:cSldViewPr>
  </p:slideViewPr>
  <p:outlineViewPr>
    <p:cViewPr>
      <p:scale>
        <a:sx n="33" d="100"/>
        <a:sy n="33" d="100"/>
      </p:scale>
      <p:origin x="0" y="-7260"/>
    </p:cViewPr>
  </p:outlineViewPr>
  <p:notesTextViewPr>
    <p:cViewPr>
      <p:scale>
        <a:sx n="125" d="100"/>
        <a:sy n="125" d="100"/>
      </p:scale>
      <p:origin x="0" y="0"/>
    </p:cViewPr>
  </p:notesTextViewPr>
  <p:sorterViewPr>
    <p:cViewPr>
      <p:scale>
        <a:sx n="100" d="100"/>
        <a:sy n="100" d="100"/>
      </p:scale>
      <p:origin x="0" y="-1566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8831" cy="49168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15373" y="0"/>
            <a:ext cx="2918831" cy="491684"/>
          </a:xfrm>
          <a:prstGeom prst="rect">
            <a:avLst/>
          </a:prstGeom>
        </p:spPr>
        <p:txBody>
          <a:bodyPr vert="horz" lIns="91440" tIns="45720" rIns="91440" bIns="45720" rtlCol="0"/>
          <a:lstStyle>
            <a:lvl1pPr algn="r">
              <a:defRPr sz="1200"/>
            </a:lvl1pPr>
          </a:lstStyle>
          <a:p>
            <a:fld id="{E70F5F2A-38B3-4F3C-92C2-B0C4EF01D2F1}" type="datetimeFigureOut">
              <a:rPr lang="zh-CN" altLang="en-US" smtClean="0"/>
              <a:t>2025/3/10</a:t>
            </a:fld>
            <a:endParaRPr lang="zh-CN" altLang="en-US"/>
          </a:p>
        </p:txBody>
      </p:sp>
      <p:sp>
        <p:nvSpPr>
          <p:cNvPr id="4" name="页脚占位符 3"/>
          <p:cNvSpPr>
            <a:spLocks noGrp="1"/>
          </p:cNvSpPr>
          <p:nvPr>
            <p:ph type="ftr" sz="quarter" idx="2"/>
          </p:nvPr>
        </p:nvSpPr>
        <p:spPr>
          <a:xfrm>
            <a:off x="0" y="9307956"/>
            <a:ext cx="2918831" cy="49168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15373" y="9307956"/>
            <a:ext cx="2918831" cy="491683"/>
          </a:xfrm>
          <a:prstGeom prst="rect">
            <a:avLst/>
          </a:prstGeom>
        </p:spPr>
        <p:txBody>
          <a:bodyPr vert="horz" lIns="91440" tIns="45720" rIns="91440" bIns="45720" rtlCol="0" anchor="b"/>
          <a:lstStyle>
            <a:lvl1pPr algn="r">
              <a:defRPr sz="1200"/>
            </a:lvl1pPr>
          </a:lstStyle>
          <a:p>
            <a:fld id="{114AB151-BFF6-4736-AC9A-7591E2A2CB58}" type="slidenum">
              <a:rPr lang="zh-CN" altLang="en-US" smtClean="0"/>
              <a:t>‹#›</a:t>
            </a:fld>
            <a:endParaRPr lang="zh-CN" altLang="en-US"/>
          </a:p>
        </p:txBody>
      </p:sp>
    </p:spTree>
    <p:extLst>
      <p:ext uri="{BB962C8B-B14F-4D97-AF65-F5344CB8AC3E}">
        <p14:creationId xmlns:p14="http://schemas.microsoft.com/office/powerpoint/2010/main" val="1270995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8831" cy="49168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15373" y="0"/>
            <a:ext cx="2918831" cy="491684"/>
          </a:xfrm>
          <a:prstGeom prst="rect">
            <a:avLst/>
          </a:prstGeom>
        </p:spPr>
        <p:txBody>
          <a:bodyPr vert="horz" lIns="91440" tIns="45720" rIns="91440" bIns="45720" rtlCol="0"/>
          <a:lstStyle>
            <a:lvl1pPr algn="r">
              <a:defRPr sz="1200"/>
            </a:lvl1pPr>
          </a:lstStyle>
          <a:p>
            <a:fld id="{EB2E51B2-2983-4754-927D-E36664A08E35}" type="datetimeFigureOut">
              <a:rPr lang="zh-CN" altLang="en-US" smtClean="0"/>
              <a:t>2025/3/10</a:t>
            </a:fld>
            <a:endParaRPr lang="zh-CN" altLang="en-US"/>
          </a:p>
        </p:txBody>
      </p:sp>
      <p:sp>
        <p:nvSpPr>
          <p:cNvPr id="4" name="幻灯片图像占位符 3"/>
          <p:cNvSpPr>
            <a:spLocks noGrp="1" noRot="1" noChangeAspect="1"/>
          </p:cNvSpPr>
          <p:nvPr>
            <p:ph type="sldImg" idx="2"/>
          </p:nvPr>
        </p:nvSpPr>
        <p:spPr>
          <a:xfrm>
            <a:off x="1163638" y="1225550"/>
            <a:ext cx="4408487" cy="33067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3577" y="4716076"/>
            <a:ext cx="5388610" cy="3858607"/>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307956"/>
            <a:ext cx="2918831" cy="49168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15373" y="9307956"/>
            <a:ext cx="2918831" cy="491683"/>
          </a:xfrm>
          <a:prstGeom prst="rect">
            <a:avLst/>
          </a:prstGeom>
        </p:spPr>
        <p:txBody>
          <a:bodyPr vert="horz" lIns="91440" tIns="45720" rIns="91440" bIns="45720" rtlCol="0" anchor="b"/>
          <a:lstStyle>
            <a:lvl1pPr algn="r">
              <a:defRPr sz="1200"/>
            </a:lvl1pPr>
          </a:lstStyle>
          <a:p>
            <a:fld id="{194CB60B-78DB-4D1A-9F70-70871A508AB0}" type="slidenum">
              <a:rPr lang="zh-CN" altLang="en-US" smtClean="0"/>
              <a:t>‹#›</a:t>
            </a:fld>
            <a:endParaRPr lang="zh-CN" altLang="en-US"/>
          </a:p>
        </p:txBody>
      </p:sp>
    </p:spTree>
    <p:extLst>
      <p:ext uri="{BB962C8B-B14F-4D97-AF65-F5344CB8AC3E}">
        <p14:creationId xmlns:p14="http://schemas.microsoft.com/office/powerpoint/2010/main" val="2516347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ACCC7A7-8263-4974-BD72-E9CBE288D8D1}" type="slidenum">
              <a:rPr lang="zh-CN" altLang="en-US" smtClean="0"/>
              <a:pPr/>
              <a:t>1</a:t>
            </a:fld>
            <a:endParaRPr lang="zh-CN" altLang="en-US"/>
          </a:p>
        </p:txBody>
      </p:sp>
    </p:spTree>
    <p:extLst>
      <p:ext uri="{BB962C8B-B14F-4D97-AF65-F5344CB8AC3E}">
        <p14:creationId xmlns:p14="http://schemas.microsoft.com/office/powerpoint/2010/main" val="15428515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HD</a:t>
            </a:r>
            <a:r>
              <a:rPr lang="zh-CN" altLang="en-US" sz="1200" b="0" i="0" kern="1200" dirty="0" smtClean="0">
                <a:solidFill>
                  <a:schemeClr val="tx1"/>
                </a:solidFill>
                <a:effectLst/>
                <a:latin typeface="+mn-lt"/>
                <a:ea typeface="+mn-ea"/>
                <a:cs typeface="+mn-cs"/>
              </a:rPr>
              <a:t>钱包使用一种叫做强化衍生</a:t>
            </a:r>
            <a:r>
              <a:rPr lang="en-US" altLang="zh-CN" sz="1200" b="0" i="0" kern="1200" dirty="0" smtClean="0">
                <a:solidFill>
                  <a:schemeClr val="tx1"/>
                </a:solidFill>
                <a:effectLst/>
                <a:latin typeface="+mn-lt"/>
                <a:ea typeface="+mn-ea"/>
                <a:cs typeface="+mn-cs"/>
              </a:rPr>
              <a:t>(hardened derivation</a:t>
            </a:r>
            <a:r>
              <a:rPr lang="zh-CN" altLang="en-US" sz="1200" b="0" i="0" kern="1200" dirty="0" smtClean="0">
                <a:solidFill>
                  <a:schemeClr val="tx1"/>
                </a:solidFill>
                <a:effectLst/>
                <a:latin typeface="+mn-lt"/>
                <a:ea typeface="+mn-ea"/>
                <a:cs typeface="+mn-cs"/>
              </a:rPr>
              <a:t>）的替代衍生函数，“打破”了</a:t>
            </a:r>
            <a:r>
              <a:rPr lang="zh-CN" altLang="en-US" sz="1200" kern="0" dirty="0" smtClean="0">
                <a:solidFill>
                  <a:prstClr val="black"/>
                </a:solidFill>
                <a:ea typeface="黑体" pitchFamily="49" charset="-122"/>
              </a:rPr>
              <a:t>父</a:t>
            </a:r>
            <a:r>
              <a:rPr lang="zh-CN" altLang="en-US" sz="1200" b="0" i="0" kern="1200" dirty="0" smtClean="0">
                <a:solidFill>
                  <a:schemeClr val="tx1"/>
                </a:solidFill>
                <a:effectLst/>
                <a:latin typeface="+mn-lt"/>
                <a:ea typeface="+mn-ea"/>
                <a:cs typeface="+mn-cs"/>
              </a:rPr>
              <a:t>公钥以及子链码之间的关系</a:t>
            </a:r>
            <a:endParaRPr lang="zh-CN" altLang="en-US" dirty="0"/>
          </a:p>
        </p:txBody>
      </p:sp>
      <p:sp>
        <p:nvSpPr>
          <p:cNvPr id="4" name="灯片编号占位符 3"/>
          <p:cNvSpPr>
            <a:spLocks noGrp="1"/>
          </p:cNvSpPr>
          <p:nvPr>
            <p:ph type="sldNum" sz="quarter" idx="10"/>
          </p:nvPr>
        </p:nvSpPr>
        <p:spPr/>
        <p:txBody>
          <a:bodyPr/>
          <a:lstStyle/>
          <a:p>
            <a:fld id="{194CB60B-78DB-4D1A-9F70-70871A508AB0}" type="slidenum">
              <a:rPr lang="zh-CN" altLang="en-US" smtClean="0">
                <a:solidFill>
                  <a:prstClr val="black"/>
                </a:solidFill>
              </a:rPr>
              <a:pPr/>
              <a:t>36</a:t>
            </a:fld>
            <a:endParaRPr lang="zh-CN" altLang="en-US">
              <a:solidFill>
                <a:prstClr val="black"/>
              </a:solidFill>
            </a:endParaRPr>
          </a:p>
        </p:txBody>
      </p:sp>
    </p:spTree>
    <p:extLst>
      <p:ext uri="{BB962C8B-B14F-4D97-AF65-F5344CB8AC3E}">
        <p14:creationId xmlns:p14="http://schemas.microsoft.com/office/powerpoint/2010/main" val="1089601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对无限的树状结构进行导航就变得异常困难。</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尤其是对于在不同的</a:t>
            </a:r>
            <a:r>
              <a:rPr lang="en-US" altLang="zh-CN" sz="1200" b="0" i="0" kern="1200" dirty="0" smtClean="0">
                <a:solidFill>
                  <a:schemeClr val="tx1"/>
                </a:solidFill>
                <a:effectLst/>
                <a:latin typeface="+mn-lt"/>
                <a:ea typeface="+mn-ea"/>
                <a:cs typeface="+mn-cs"/>
              </a:rPr>
              <a:t>HD</a:t>
            </a:r>
            <a:r>
              <a:rPr lang="zh-CN" altLang="en-US" sz="1200" b="0" i="0" kern="1200" dirty="0" smtClean="0">
                <a:solidFill>
                  <a:schemeClr val="tx1"/>
                </a:solidFill>
                <a:effectLst/>
                <a:latin typeface="+mn-lt"/>
                <a:ea typeface="+mn-ea"/>
                <a:cs typeface="+mn-cs"/>
              </a:rPr>
              <a:t>钱包之间进行转移交易，因为内部组织到内部分支以及亚分支的可能性是无穷的。</a:t>
            </a:r>
            <a:endParaRPr lang="zh-CN" altLang="en-US" dirty="0"/>
          </a:p>
        </p:txBody>
      </p:sp>
      <p:sp>
        <p:nvSpPr>
          <p:cNvPr id="4" name="灯片编号占位符 3"/>
          <p:cNvSpPr>
            <a:spLocks noGrp="1"/>
          </p:cNvSpPr>
          <p:nvPr>
            <p:ph type="sldNum" sz="quarter" idx="10"/>
          </p:nvPr>
        </p:nvSpPr>
        <p:spPr/>
        <p:txBody>
          <a:bodyPr/>
          <a:lstStyle/>
          <a:p>
            <a:fld id="{194CB60B-78DB-4D1A-9F70-70871A508AB0}" type="slidenum">
              <a:rPr lang="zh-CN" altLang="en-US" smtClean="0">
                <a:solidFill>
                  <a:prstClr val="black"/>
                </a:solidFill>
              </a:rPr>
              <a:pPr/>
              <a:t>38</a:t>
            </a:fld>
            <a:endParaRPr lang="zh-CN" altLang="en-US">
              <a:solidFill>
                <a:prstClr val="black"/>
              </a:solidFill>
            </a:endParaRPr>
          </a:p>
        </p:txBody>
      </p:sp>
    </p:spTree>
    <p:extLst>
      <p:ext uri="{BB962C8B-B14F-4D97-AF65-F5344CB8AC3E}">
        <p14:creationId xmlns:p14="http://schemas.microsoft.com/office/powerpoint/2010/main" val="774932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对无限的树状结构进行导航就变得异常困难。</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尤其是对于在不同的</a:t>
            </a:r>
            <a:r>
              <a:rPr lang="en-US" altLang="zh-CN" sz="1200" b="0" i="0" kern="1200" dirty="0" smtClean="0">
                <a:solidFill>
                  <a:schemeClr val="tx1"/>
                </a:solidFill>
                <a:effectLst/>
                <a:latin typeface="+mn-lt"/>
                <a:ea typeface="+mn-ea"/>
                <a:cs typeface="+mn-cs"/>
              </a:rPr>
              <a:t>HD</a:t>
            </a:r>
            <a:r>
              <a:rPr lang="zh-CN" altLang="en-US" sz="1200" b="0" i="0" kern="1200" dirty="0" smtClean="0">
                <a:solidFill>
                  <a:schemeClr val="tx1"/>
                </a:solidFill>
                <a:effectLst/>
                <a:latin typeface="+mn-lt"/>
                <a:ea typeface="+mn-ea"/>
                <a:cs typeface="+mn-cs"/>
              </a:rPr>
              <a:t>钱包之间进行转移交易，因为内部组织到内部分支以及亚分支的可能性是无穷的。</a:t>
            </a:r>
            <a:endParaRPr lang="zh-CN" altLang="en-US" dirty="0"/>
          </a:p>
        </p:txBody>
      </p:sp>
      <p:sp>
        <p:nvSpPr>
          <p:cNvPr id="4" name="灯片编号占位符 3"/>
          <p:cNvSpPr>
            <a:spLocks noGrp="1"/>
          </p:cNvSpPr>
          <p:nvPr>
            <p:ph type="sldNum" sz="quarter" idx="10"/>
          </p:nvPr>
        </p:nvSpPr>
        <p:spPr/>
        <p:txBody>
          <a:bodyPr/>
          <a:lstStyle/>
          <a:p>
            <a:fld id="{194CB60B-78DB-4D1A-9F70-70871A508AB0}" type="slidenum">
              <a:rPr lang="zh-CN" altLang="en-US" smtClean="0"/>
              <a:t>39</a:t>
            </a:fld>
            <a:endParaRPr lang="zh-CN" altLang="en-US"/>
          </a:p>
        </p:txBody>
      </p:sp>
    </p:spTree>
    <p:extLst>
      <p:ext uri="{BB962C8B-B14F-4D97-AF65-F5344CB8AC3E}">
        <p14:creationId xmlns:p14="http://schemas.microsoft.com/office/powerpoint/2010/main" val="1601526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4CB60B-78DB-4D1A-9F70-70871A508AB0}" type="slidenum">
              <a:rPr lang="zh-CN" altLang="en-US" smtClean="0"/>
              <a:t>2</a:t>
            </a:fld>
            <a:endParaRPr lang="zh-CN" altLang="en-US"/>
          </a:p>
        </p:txBody>
      </p:sp>
    </p:spTree>
    <p:extLst>
      <p:ext uri="{BB962C8B-B14F-4D97-AF65-F5344CB8AC3E}">
        <p14:creationId xmlns:p14="http://schemas.microsoft.com/office/powerpoint/2010/main" val="2943493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4CB60B-78DB-4D1A-9F70-70871A508AB0}" type="slidenum">
              <a:rPr lang="zh-CN" altLang="en-US" smtClean="0"/>
              <a:t>3</a:t>
            </a:fld>
            <a:endParaRPr lang="zh-CN" altLang="en-US"/>
          </a:p>
        </p:txBody>
      </p:sp>
    </p:spTree>
    <p:extLst>
      <p:ext uri="{BB962C8B-B14F-4D97-AF65-F5344CB8AC3E}">
        <p14:creationId xmlns:p14="http://schemas.microsoft.com/office/powerpoint/2010/main" val="422418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4CB60B-78DB-4D1A-9F70-70871A508AB0}" type="slidenum">
              <a:rPr lang="zh-CN" altLang="en-US" smtClean="0"/>
              <a:t>26</a:t>
            </a:fld>
            <a:endParaRPr lang="zh-CN" altLang="en-US"/>
          </a:p>
        </p:txBody>
      </p:sp>
    </p:spTree>
    <p:extLst>
      <p:ext uri="{BB962C8B-B14F-4D97-AF65-F5344CB8AC3E}">
        <p14:creationId xmlns:p14="http://schemas.microsoft.com/office/powerpoint/2010/main" val="156149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4CB60B-78DB-4D1A-9F70-70871A508AB0}" type="slidenum">
              <a:rPr lang="zh-CN" altLang="en-US" smtClean="0"/>
              <a:t>27</a:t>
            </a:fld>
            <a:endParaRPr lang="zh-CN" altLang="en-US"/>
          </a:p>
        </p:txBody>
      </p:sp>
    </p:spTree>
    <p:extLst>
      <p:ext uri="{BB962C8B-B14F-4D97-AF65-F5344CB8AC3E}">
        <p14:creationId xmlns:p14="http://schemas.microsoft.com/office/powerpoint/2010/main" val="4013298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HD</a:t>
            </a:r>
            <a:r>
              <a:rPr lang="zh-CN" altLang="en-US" sz="1200" b="0" i="0" kern="1200" dirty="0" smtClean="0">
                <a:solidFill>
                  <a:schemeClr val="tx1"/>
                </a:solidFill>
                <a:effectLst/>
                <a:latin typeface="+mn-lt"/>
                <a:ea typeface="+mn-ea"/>
                <a:cs typeface="+mn-cs"/>
              </a:rPr>
              <a:t>钱包可以在不知道私钥的情况下获取公开子密钥，该能力为</a:t>
            </a:r>
            <a:r>
              <a:rPr lang="en-US" altLang="zh-CN" sz="1200" b="0" i="0" kern="1200" dirty="0" smtClean="0">
                <a:solidFill>
                  <a:schemeClr val="tx1"/>
                </a:solidFill>
                <a:effectLst/>
                <a:latin typeface="+mn-lt"/>
                <a:ea typeface="+mn-ea"/>
                <a:cs typeface="+mn-cs"/>
              </a:rPr>
              <a:t>Gabriel</a:t>
            </a:r>
            <a:r>
              <a:rPr lang="zh-CN" altLang="en-US" sz="1200" b="0" i="0" kern="1200" dirty="0" smtClean="0">
                <a:solidFill>
                  <a:schemeClr val="tx1"/>
                </a:solidFill>
                <a:effectLst/>
                <a:latin typeface="+mn-lt"/>
                <a:ea typeface="+mn-ea"/>
                <a:cs typeface="+mn-cs"/>
              </a:rPr>
              <a:t>提供了更好的解决方案。 </a:t>
            </a:r>
            <a:r>
              <a:rPr lang="en-US" altLang="zh-CN" sz="1200" b="0" i="0" kern="1200" dirty="0" smtClean="0">
                <a:solidFill>
                  <a:schemeClr val="tx1"/>
                </a:solidFill>
                <a:effectLst/>
                <a:latin typeface="+mn-lt"/>
                <a:ea typeface="+mn-ea"/>
                <a:cs typeface="+mn-cs"/>
              </a:rPr>
              <a:t>Gabriel</a:t>
            </a:r>
            <a:r>
              <a:rPr lang="zh-CN" altLang="en-US" sz="1200" b="0" i="0" kern="1200" dirty="0" smtClean="0">
                <a:solidFill>
                  <a:schemeClr val="tx1"/>
                </a:solidFill>
                <a:effectLst/>
                <a:latin typeface="+mn-lt"/>
                <a:ea typeface="+mn-ea"/>
                <a:cs typeface="+mn-cs"/>
              </a:rPr>
              <a:t>可以在他的网站上加载一个扩展公钥（</a:t>
            </a:r>
            <a:r>
              <a:rPr lang="en-US" altLang="zh-CN" sz="1200" b="0" i="0" kern="1200" dirty="0" err="1" smtClean="0">
                <a:solidFill>
                  <a:schemeClr val="tx1"/>
                </a:solidFill>
                <a:effectLst/>
                <a:latin typeface="+mn-lt"/>
                <a:ea typeface="+mn-ea"/>
                <a:cs typeface="+mn-cs"/>
              </a:rPr>
              <a:t>xpub</a:t>
            </a:r>
            <a:r>
              <a:rPr lang="zh-CN" altLang="en-US" sz="1200" b="0" i="0" kern="1200" dirty="0" smtClean="0">
                <a:solidFill>
                  <a:schemeClr val="tx1"/>
                </a:solidFill>
                <a:effectLst/>
                <a:latin typeface="+mn-lt"/>
                <a:ea typeface="+mn-ea"/>
                <a:cs typeface="+mn-cs"/>
              </a:rPr>
              <a:t>），这可以用于为每个客户订单导出唯一的地址。</a:t>
            </a:r>
            <a:r>
              <a:rPr lang="en-US" altLang="zh-CN" sz="1200" b="0" i="0" kern="1200" dirty="0" smtClean="0">
                <a:solidFill>
                  <a:schemeClr val="tx1"/>
                </a:solidFill>
                <a:effectLst/>
                <a:latin typeface="+mn-lt"/>
                <a:ea typeface="+mn-ea"/>
                <a:cs typeface="+mn-cs"/>
              </a:rPr>
              <a:t>Gabriel</a:t>
            </a:r>
            <a:r>
              <a:rPr lang="zh-CN" altLang="en-US" sz="1200" b="0" i="0" kern="1200" dirty="0" smtClean="0">
                <a:solidFill>
                  <a:schemeClr val="tx1"/>
                </a:solidFill>
                <a:effectLst/>
                <a:latin typeface="+mn-lt"/>
                <a:ea typeface="+mn-ea"/>
                <a:cs typeface="+mn-cs"/>
              </a:rPr>
              <a:t>可以花费他在</a:t>
            </a:r>
            <a:r>
              <a:rPr lang="en-US" altLang="zh-CN" sz="1200" b="0" i="0" kern="1200" dirty="0" err="1" smtClean="0">
                <a:solidFill>
                  <a:schemeClr val="tx1"/>
                </a:solidFill>
                <a:effectLst/>
                <a:latin typeface="+mn-lt"/>
                <a:ea typeface="+mn-ea"/>
                <a:cs typeface="+mn-cs"/>
              </a:rPr>
              <a:t>Trezor</a:t>
            </a:r>
            <a:r>
              <a:rPr lang="zh-CN" altLang="en-US" sz="1200" b="0" i="0" kern="1200" dirty="0" smtClean="0">
                <a:solidFill>
                  <a:schemeClr val="tx1"/>
                </a:solidFill>
                <a:effectLst/>
                <a:latin typeface="+mn-lt"/>
                <a:ea typeface="+mn-ea"/>
                <a:cs typeface="+mn-cs"/>
              </a:rPr>
              <a:t>里资金，但加载在网站上的</a:t>
            </a:r>
            <a:r>
              <a:rPr lang="en-US" altLang="zh-CN" sz="1200" b="0" i="0" kern="1200" dirty="0" err="1" smtClean="0">
                <a:solidFill>
                  <a:schemeClr val="tx1"/>
                </a:solidFill>
                <a:effectLst/>
                <a:latin typeface="+mn-lt"/>
                <a:ea typeface="+mn-ea"/>
                <a:cs typeface="+mn-cs"/>
              </a:rPr>
              <a:t>xpub</a:t>
            </a:r>
            <a:r>
              <a:rPr lang="zh-CN" altLang="en-US" sz="1200" b="0" i="0" kern="1200" dirty="0" smtClean="0">
                <a:solidFill>
                  <a:schemeClr val="tx1"/>
                </a:solidFill>
                <a:effectLst/>
                <a:latin typeface="+mn-lt"/>
                <a:ea typeface="+mn-ea"/>
                <a:cs typeface="+mn-cs"/>
              </a:rPr>
              <a:t>只能生成地址并收到资金。</a:t>
            </a:r>
            <a:r>
              <a:rPr lang="en-US" altLang="zh-CN" sz="1200" b="0" i="0" kern="1200" dirty="0" smtClean="0">
                <a:solidFill>
                  <a:schemeClr val="tx1"/>
                </a:solidFill>
                <a:effectLst/>
                <a:latin typeface="+mn-lt"/>
                <a:ea typeface="+mn-ea"/>
                <a:cs typeface="+mn-cs"/>
              </a:rPr>
              <a:t>HD</a:t>
            </a:r>
            <a:r>
              <a:rPr lang="zh-CN" altLang="en-US" sz="1200" b="0" i="0" kern="1200" dirty="0" smtClean="0">
                <a:solidFill>
                  <a:schemeClr val="tx1"/>
                </a:solidFill>
                <a:effectLst/>
                <a:latin typeface="+mn-lt"/>
                <a:ea typeface="+mn-ea"/>
                <a:cs typeface="+mn-cs"/>
              </a:rPr>
              <a:t>钱包的这个功能非常安全。 </a:t>
            </a:r>
            <a:r>
              <a:rPr lang="en-US" altLang="zh-CN" sz="1200" b="0" i="0" kern="1200" dirty="0" smtClean="0">
                <a:solidFill>
                  <a:schemeClr val="tx1"/>
                </a:solidFill>
                <a:effectLst/>
                <a:latin typeface="+mn-lt"/>
                <a:ea typeface="+mn-ea"/>
                <a:cs typeface="+mn-cs"/>
              </a:rPr>
              <a:t>Gabriel</a:t>
            </a:r>
            <a:r>
              <a:rPr lang="zh-CN" altLang="en-US" sz="1200" b="0" i="0" kern="1200" dirty="0" smtClean="0">
                <a:solidFill>
                  <a:schemeClr val="tx1"/>
                </a:solidFill>
                <a:effectLst/>
                <a:latin typeface="+mn-lt"/>
                <a:ea typeface="+mn-ea"/>
                <a:cs typeface="+mn-cs"/>
              </a:rPr>
              <a:t>的网站不包含任何私钥，因此不需要高级别的安全性。</a:t>
            </a:r>
            <a:endParaRPr lang="zh-CN" altLang="en-US" dirty="0"/>
          </a:p>
        </p:txBody>
      </p:sp>
      <p:sp>
        <p:nvSpPr>
          <p:cNvPr id="4" name="灯片编号占位符 3"/>
          <p:cNvSpPr>
            <a:spLocks noGrp="1"/>
          </p:cNvSpPr>
          <p:nvPr>
            <p:ph type="sldNum" sz="quarter" idx="10"/>
          </p:nvPr>
        </p:nvSpPr>
        <p:spPr/>
        <p:txBody>
          <a:bodyPr/>
          <a:lstStyle/>
          <a:p>
            <a:fld id="{194CB60B-78DB-4D1A-9F70-70871A508AB0}" type="slidenum">
              <a:rPr lang="zh-CN" altLang="en-US" smtClean="0"/>
              <a:t>28</a:t>
            </a:fld>
            <a:endParaRPr lang="zh-CN" altLang="en-US"/>
          </a:p>
        </p:txBody>
      </p:sp>
    </p:spTree>
    <p:extLst>
      <p:ext uri="{BB962C8B-B14F-4D97-AF65-F5344CB8AC3E}">
        <p14:creationId xmlns:p14="http://schemas.microsoft.com/office/powerpoint/2010/main" val="3454079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94CB60B-78DB-4D1A-9F70-70871A508AB0}" type="slidenum">
              <a:rPr lang="zh-CN" altLang="en-US" smtClean="0">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919564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HD</a:t>
            </a:r>
            <a:r>
              <a:rPr lang="zh-CN" altLang="en-US" sz="1200" b="0" i="0" kern="1200" dirty="0" smtClean="0">
                <a:solidFill>
                  <a:schemeClr val="tx1"/>
                </a:solidFill>
                <a:effectLst/>
                <a:latin typeface="+mn-lt"/>
                <a:ea typeface="+mn-ea"/>
                <a:cs typeface="+mn-cs"/>
              </a:rPr>
              <a:t>钱包可以在不知道私钥的情况下获取公开子密钥，该能力为</a:t>
            </a:r>
            <a:r>
              <a:rPr lang="en-US" altLang="zh-CN" sz="1200" b="0" i="0" kern="1200" dirty="0" smtClean="0">
                <a:solidFill>
                  <a:schemeClr val="tx1"/>
                </a:solidFill>
                <a:effectLst/>
                <a:latin typeface="+mn-lt"/>
                <a:ea typeface="+mn-ea"/>
                <a:cs typeface="+mn-cs"/>
              </a:rPr>
              <a:t>Gabriel</a:t>
            </a:r>
            <a:r>
              <a:rPr lang="zh-CN" altLang="en-US" sz="1200" b="0" i="0" kern="1200" dirty="0" smtClean="0">
                <a:solidFill>
                  <a:schemeClr val="tx1"/>
                </a:solidFill>
                <a:effectLst/>
                <a:latin typeface="+mn-lt"/>
                <a:ea typeface="+mn-ea"/>
                <a:cs typeface="+mn-cs"/>
              </a:rPr>
              <a:t>提供了更好的解决方案。 </a:t>
            </a:r>
            <a:r>
              <a:rPr lang="en-US" altLang="zh-CN" sz="1200" b="0" i="0" kern="1200" dirty="0" smtClean="0">
                <a:solidFill>
                  <a:schemeClr val="tx1"/>
                </a:solidFill>
                <a:effectLst/>
                <a:latin typeface="+mn-lt"/>
                <a:ea typeface="+mn-ea"/>
                <a:cs typeface="+mn-cs"/>
              </a:rPr>
              <a:t>Gabriel</a:t>
            </a:r>
            <a:r>
              <a:rPr lang="zh-CN" altLang="en-US" sz="1200" b="0" i="0" kern="1200" dirty="0" smtClean="0">
                <a:solidFill>
                  <a:schemeClr val="tx1"/>
                </a:solidFill>
                <a:effectLst/>
                <a:latin typeface="+mn-lt"/>
                <a:ea typeface="+mn-ea"/>
                <a:cs typeface="+mn-cs"/>
              </a:rPr>
              <a:t>可以在他的网站上加载一个扩展公钥（</a:t>
            </a:r>
            <a:r>
              <a:rPr lang="en-US" altLang="zh-CN" sz="1200" b="0" i="0" kern="1200" dirty="0" err="1" smtClean="0">
                <a:solidFill>
                  <a:schemeClr val="tx1"/>
                </a:solidFill>
                <a:effectLst/>
                <a:latin typeface="+mn-lt"/>
                <a:ea typeface="+mn-ea"/>
                <a:cs typeface="+mn-cs"/>
              </a:rPr>
              <a:t>xpub</a:t>
            </a:r>
            <a:r>
              <a:rPr lang="zh-CN" altLang="en-US" sz="1200" b="0" i="0" kern="1200" dirty="0" smtClean="0">
                <a:solidFill>
                  <a:schemeClr val="tx1"/>
                </a:solidFill>
                <a:effectLst/>
                <a:latin typeface="+mn-lt"/>
                <a:ea typeface="+mn-ea"/>
                <a:cs typeface="+mn-cs"/>
              </a:rPr>
              <a:t>），这可以用于为每个客户订单导出唯一的地址。</a:t>
            </a:r>
            <a:r>
              <a:rPr lang="en-US" altLang="zh-CN" sz="1200" b="0" i="0" kern="1200" dirty="0" smtClean="0">
                <a:solidFill>
                  <a:schemeClr val="tx1"/>
                </a:solidFill>
                <a:effectLst/>
                <a:latin typeface="+mn-lt"/>
                <a:ea typeface="+mn-ea"/>
                <a:cs typeface="+mn-cs"/>
              </a:rPr>
              <a:t>Gabriel</a:t>
            </a:r>
            <a:r>
              <a:rPr lang="zh-CN" altLang="en-US" sz="1200" b="0" i="0" kern="1200" dirty="0" smtClean="0">
                <a:solidFill>
                  <a:schemeClr val="tx1"/>
                </a:solidFill>
                <a:effectLst/>
                <a:latin typeface="+mn-lt"/>
                <a:ea typeface="+mn-ea"/>
                <a:cs typeface="+mn-cs"/>
              </a:rPr>
              <a:t>可以花费他在</a:t>
            </a:r>
            <a:r>
              <a:rPr lang="en-US" altLang="zh-CN" sz="1200" b="0" i="0" kern="1200" dirty="0" err="1" smtClean="0">
                <a:solidFill>
                  <a:schemeClr val="tx1"/>
                </a:solidFill>
                <a:effectLst/>
                <a:latin typeface="+mn-lt"/>
                <a:ea typeface="+mn-ea"/>
                <a:cs typeface="+mn-cs"/>
              </a:rPr>
              <a:t>Trezor</a:t>
            </a:r>
            <a:r>
              <a:rPr lang="zh-CN" altLang="en-US" sz="1200" b="0" i="0" kern="1200" dirty="0" smtClean="0">
                <a:solidFill>
                  <a:schemeClr val="tx1"/>
                </a:solidFill>
                <a:effectLst/>
                <a:latin typeface="+mn-lt"/>
                <a:ea typeface="+mn-ea"/>
                <a:cs typeface="+mn-cs"/>
              </a:rPr>
              <a:t>里资金，但加载在网站上的</a:t>
            </a:r>
            <a:r>
              <a:rPr lang="en-US" altLang="zh-CN" sz="1200" b="0" i="0" kern="1200" dirty="0" err="1" smtClean="0">
                <a:solidFill>
                  <a:schemeClr val="tx1"/>
                </a:solidFill>
                <a:effectLst/>
                <a:latin typeface="+mn-lt"/>
                <a:ea typeface="+mn-ea"/>
                <a:cs typeface="+mn-cs"/>
              </a:rPr>
              <a:t>xpub</a:t>
            </a:r>
            <a:r>
              <a:rPr lang="zh-CN" altLang="en-US" sz="1200" b="0" i="0" kern="1200" dirty="0" smtClean="0">
                <a:solidFill>
                  <a:schemeClr val="tx1"/>
                </a:solidFill>
                <a:effectLst/>
                <a:latin typeface="+mn-lt"/>
                <a:ea typeface="+mn-ea"/>
                <a:cs typeface="+mn-cs"/>
              </a:rPr>
              <a:t>只能生成地址并收到资金。</a:t>
            </a:r>
            <a:r>
              <a:rPr lang="en-US" altLang="zh-CN" sz="1200" b="0" i="0" kern="1200" dirty="0" smtClean="0">
                <a:solidFill>
                  <a:schemeClr val="tx1"/>
                </a:solidFill>
                <a:effectLst/>
                <a:latin typeface="+mn-lt"/>
                <a:ea typeface="+mn-ea"/>
                <a:cs typeface="+mn-cs"/>
              </a:rPr>
              <a:t>HD</a:t>
            </a:r>
            <a:r>
              <a:rPr lang="zh-CN" altLang="en-US" sz="1200" b="0" i="0" kern="1200" dirty="0" smtClean="0">
                <a:solidFill>
                  <a:schemeClr val="tx1"/>
                </a:solidFill>
                <a:effectLst/>
                <a:latin typeface="+mn-lt"/>
                <a:ea typeface="+mn-ea"/>
                <a:cs typeface="+mn-cs"/>
              </a:rPr>
              <a:t>钱包的这个功能非常安全。 </a:t>
            </a:r>
            <a:r>
              <a:rPr lang="en-US" altLang="zh-CN" sz="1200" b="0" i="0" kern="1200" dirty="0" smtClean="0">
                <a:solidFill>
                  <a:schemeClr val="tx1"/>
                </a:solidFill>
                <a:effectLst/>
                <a:latin typeface="+mn-lt"/>
                <a:ea typeface="+mn-ea"/>
                <a:cs typeface="+mn-cs"/>
              </a:rPr>
              <a:t>Gabriel</a:t>
            </a:r>
            <a:r>
              <a:rPr lang="zh-CN" altLang="en-US" sz="1200" b="0" i="0" kern="1200" dirty="0" smtClean="0">
                <a:solidFill>
                  <a:schemeClr val="tx1"/>
                </a:solidFill>
                <a:effectLst/>
                <a:latin typeface="+mn-lt"/>
                <a:ea typeface="+mn-ea"/>
                <a:cs typeface="+mn-cs"/>
              </a:rPr>
              <a:t>的网站不包含任何私钥，因此不需要高级别的安全性。</a:t>
            </a:r>
            <a:endParaRPr lang="zh-CN" altLang="en-US" dirty="0"/>
          </a:p>
        </p:txBody>
      </p:sp>
      <p:sp>
        <p:nvSpPr>
          <p:cNvPr id="4" name="灯片编号占位符 3"/>
          <p:cNvSpPr>
            <a:spLocks noGrp="1"/>
          </p:cNvSpPr>
          <p:nvPr>
            <p:ph type="sldNum" sz="quarter" idx="10"/>
          </p:nvPr>
        </p:nvSpPr>
        <p:spPr/>
        <p:txBody>
          <a:bodyPr/>
          <a:lstStyle/>
          <a:p>
            <a:fld id="{194CB60B-78DB-4D1A-9F70-70871A508AB0}" type="slidenum">
              <a:rPr lang="zh-CN" altLang="en-US" smtClean="0">
                <a:solidFill>
                  <a:prstClr val="black"/>
                </a:solidFill>
              </a:rPr>
              <a:pPr/>
              <a:t>30</a:t>
            </a:fld>
            <a:endParaRPr lang="zh-CN" altLang="en-US">
              <a:solidFill>
                <a:prstClr val="black"/>
              </a:solidFill>
            </a:endParaRPr>
          </a:p>
        </p:txBody>
      </p:sp>
    </p:spTree>
    <p:extLst>
      <p:ext uri="{BB962C8B-B14F-4D97-AF65-F5344CB8AC3E}">
        <p14:creationId xmlns:p14="http://schemas.microsoft.com/office/powerpoint/2010/main" val="1155486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HD</a:t>
            </a:r>
            <a:r>
              <a:rPr lang="zh-CN" altLang="en-US" sz="1200" b="0" i="0" kern="1200" dirty="0" smtClean="0">
                <a:solidFill>
                  <a:schemeClr val="tx1"/>
                </a:solidFill>
                <a:effectLst/>
                <a:latin typeface="+mn-lt"/>
                <a:ea typeface="+mn-ea"/>
                <a:cs typeface="+mn-cs"/>
              </a:rPr>
              <a:t>钱包使用一种叫做强化衍生</a:t>
            </a:r>
            <a:r>
              <a:rPr lang="en-US" altLang="zh-CN" sz="1200" b="0" i="0" kern="1200" dirty="0" smtClean="0">
                <a:solidFill>
                  <a:schemeClr val="tx1"/>
                </a:solidFill>
                <a:effectLst/>
                <a:latin typeface="+mn-lt"/>
                <a:ea typeface="+mn-ea"/>
                <a:cs typeface="+mn-cs"/>
              </a:rPr>
              <a:t>(hardened derivation</a:t>
            </a:r>
            <a:r>
              <a:rPr lang="zh-CN" altLang="en-US" sz="1200" b="0" i="0" kern="1200" dirty="0" smtClean="0">
                <a:solidFill>
                  <a:schemeClr val="tx1"/>
                </a:solidFill>
                <a:effectLst/>
                <a:latin typeface="+mn-lt"/>
                <a:ea typeface="+mn-ea"/>
                <a:cs typeface="+mn-cs"/>
              </a:rPr>
              <a:t>）的替代衍生函数，“打破”了</a:t>
            </a:r>
            <a:r>
              <a:rPr lang="zh-CN" altLang="en-US" sz="1200" kern="0" dirty="0" smtClean="0">
                <a:solidFill>
                  <a:prstClr val="black"/>
                </a:solidFill>
                <a:ea typeface="黑体" pitchFamily="49" charset="-122"/>
              </a:rPr>
              <a:t>父</a:t>
            </a:r>
            <a:r>
              <a:rPr lang="zh-CN" altLang="en-US" sz="1200" b="0" i="0" kern="1200" dirty="0" smtClean="0">
                <a:solidFill>
                  <a:schemeClr val="tx1"/>
                </a:solidFill>
                <a:effectLst/>
                <a:latin typeface="+mn-lt"/>
                <a:ea typeface="+mn-ea"/>
                <a:cs typeface="+mn-cs"/>
              </a:rPr>
              <a:t>公钥以及子链码之间的关系</a:t>
            </a:r>
            <a:endParaRPr lang="zh-CN" altLang="en-US" dirty="0"/>
          </a:p>
        </p:txBody>
      </p:sp>
      <p:sp>
        <p:nvSpPr>
          <p:cNvPr id="4" name="灯片编号占位符 3"/>
          <p:cNvSpPr>
            <a:spLocks noGrp="1"/>
          </p:cNvSpPr>
          <p:nvPr>
            <p:ph type="sldNum" sz="quarter" idx="10"/>
          </p:nvPr>
        </p:nvSpPr>
        <p:spPr/>
        <p:txBody>
          <a:bodyPr/>
          <a:lstStyle/>
          <a:p>
            <a:fld id="{194CB60B-78DB-4D1A-9F70-70871A508AB0}" type="slidenum">
              <a:rPr lang="zh-CN" altLang="en-US" smtClean="0"/>
              <a:t>35</a:t>
            </a:fld>
            <a:endParaRPr lang="zh-CN" altLang="en-US"/>
          </a:p>
        </p:txBody>
      </p:sp>
    </p:spTree>
    <p:extLst>
      <p:ext uri="{BB962C8B-B14F-4D97-AF65-F5344CB8AC3E}">
        <p14:creationId xmlns:p14="http://schemas.microsoft.com/office/powerpoint/2010/main" val="2785696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7982BF5-DF61-4EAD-8A28-23B716CFFB1F}" type="datetimeFigureOut">
              <a:rPr lang="zh-CN" altLang="en-US" smtClean="0"/>
              <a:t>2025/3/10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14FF10-C9DC-4C9A-BF14-D2170FAB7415}" type="slidenum">
              <a:rPr lang="zh-CN" altLang="en-US" smtClean="0"/>
              <a:t>‹#›</a:t>
            </a:fld>
            <a:endParaRPr lang="zh-CN" altLang="en-US"/>
          </a:p>
        </p:txBody>
      </p:sp>
    </p:spTree>
    <p:extLst>
      <p:ext uri="{BB962C8B-B14F-4D97-AF65-F5344CB8AC3E}">
        <p14:creationId xmlns:p14="http://schemas.microsoft.com/office/powerpoint/2010/main" val="170609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7982BF5-DF61-4EAD-8A28-23B716CFFB1F}" type="datetimeFigureOut">
              <a:rPr lang="zh-CN" altLang="en-US" smtClean="0"/>
              <a:t>2025/3/10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14FF10-C9DC-4C9A-BF14-D2170FAB7415}" type="slidenum">
              <a:rPr lang="zh-CN" altLang="en-US" smtClean="0"/>
              <a:t>‹#›</a:t>
            </a:fld>
            <a:endParaRPr lang="zh-CN" altLang="en-US"/>
          </a:p>
        </p:txBody>
      </p:sp>
    </p:spTree>
    <p:extLst>
      <p:ext uri="{BB962C8B-B14F-4D97-AF65-F5344CB8AC3E}">
        <p14:creationId xmlns:p14="http://schemas.microsoft.com/office/powerpoint/2010/main" val="582439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7982BF5-DF61-4EAD-8A28-23B716CFFB1F}" type="datetimeFigureOut">
              <a:rPr lang="zh-CN" altLang="en-US" smtClean="0"/>
              <a:t>2025/3/10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14FF10-C9DC-4C9A-BF14-D2170FAB7415}" type="slidenum">
              <a:rPr lang="zh-CN" altLang="en-US" smtClean="0"/>
              <a:t>‹#›</a:t>
            </a:fld>
            <a:endParaRPr lang="zh-CN" altLang="en-US"/>
          </a:p>
        </p:txBody>
      </p:sp>
    </p:spTree>
    <p:extLst>
      <p:ext uri="{BB962C8B-B14F-4D97-AF65-F5344CB8AC3E}">
        <p14:creationId xmlns:p14="http://schemas.microsoft.com/office/powerpoint/2010/main" val="421377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pic>
        <p:nvPicPr>
          <p:cNvPr id="31" name="图片 30" descr="水印.jpg"/>
          <p:cNvPicPr>
            <a:picLocks noChangeAspect="1"/>
          </p:cNvPicPr>
          <p:nvPr userDrawn="1"/>
        </p:nvPicPr>
        <p:blipFill>
          <a:blip r:embed="rId2"/>
          <a:stretch>
            <a:fillRect/>
          </a:stretch>
        </p:blipFill>
        <p:spPr>
          <a:xfrm>
            <a:off x="0" y="4437112"/>
            <a:ext cx="9144000" cy="2436386"/>
          </a:xfrm>
          <a:prstGeom prst="rect">
            <a:avLst/>
          </a:prstGeom>
        </p:spPr>
      </p:pic>
      <p:sp>
        <p:nvSpPr>
          <p:cNvPr id="6" name="灯片编号占位符 5"/>
          <p:cNvSpPr>
            <a:spLocks noGrp="1"/>
          </p:cNvSpPr>
          <p:nvPr>
            <p:ph type="sldNum" sz="quarter" idx="12"/>
          </p:nvPr>
        </p:nvSpPr>
        <p:spPr>
          <a:xfrm>
            <a:off x="6974904" y="6488267"/>
            <a:ext cx="2133600" cy="365125"/>
          </a:xfrm>
        </p:spPr>
        <p:txBody>
          <a:bodyPr/>
          <a:lstStyle>
            <a:lvl1pPr algn="r">
              <a:defRPr sz="1600">
                <a:solidFill>
                  <a:schemeClr val="tx1">
                    <a:lumMod val="50000"/>
                    <a:lumOff val="50000"/>
                  </a:schemeClr>
                </a:solidFill>
              </a:defRPr>
            </a:lvl1pPr>
          </a:lstStyle>
          <a:p>
            <a:fld id="{CA998C4A-4E66-44D5-82D4-A59560566C02}" type="slidenum">
              <a:rPr lang="zh-CN" altLang="en-US" smtClean="0"/>
              <a:pPr/>
              <a:t>‹#›</a:t>
            </a:fld>
            <a:endParaRPr lang="zh-CN" altLang="en-US" dirty="0"/>
          </a:p>
        </p:txBody>
      </p:sp>
      <p:sp>
        <p:nvSpPr>
          <p:cNvPr id="41986" name="AutoShape 2" descr="http://img4.imgtn.bdimg.com/it/u=3550827752,935928192&amp;fm=21&amp;gp=0.jpg"/>
          <p:cNvSpPr>
            <a:spLocks noChangeAspect="1" noChangeArrowheads="1"/>
          </p:cNvSpPr>
          <p:nvPr userDrawn="1"/>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nvGrpSpPr>
          <p:cNvPr id="2" name="组合 25"/>
          <p:cNvGrpSpPr/>
          <p:nvPr userDrawn="1"/>
        </p:nvGrpSpPr>
        <p:grpSpPr>
          <a:xfrm>
            <a:off x="-71438" y="285728"/>
            <a:ext cx="8215338" cy="1210220"/>
            <a:chOff x="0" y="504268"/>
            <a:chExt cx="8215338" cy="1210220"/>
          </a:xfrm>
        </p:grpSpPr>
        <p:cxnSp>
          <p:nvCxnSpPr>
            <p:cNvPr id="16" name="直接连接符 15"/>
            <p:cNvCxnSpPr>
              <a:cxnSpLocks/>
            </p:cNvCxnSpPr>
            <p:nvPr userDrawn="1"/>
          </p:nvCxnSpPr>
          <p:spPr>
            <a:xfrm>
              <a:off x="1142976" y="1214422"/>
              <a:ext cx="7072362" cy="1588"/>
            </a:xfrm>
            <a:prstGeom prst="line">
              <a:avLst/>
            </a:prstGeom>
            <a:ln w="38100">
              <a:gradFill flip="none" rotWithShape="1">
                <a:gsLst>
                  <a:gs pos="0">
                    <a:srgbClr val="002060"/>
                  </a:gs>
                  <a:gs pos="39999">
                    <a:srgbClr val="85C2FF"/>
                  </a:gs>
                  <a:gs pos="70000">
                    <a:srgbClr val="C4D6EB"/>
                  </a:gs>
                  <a:gs pos="100000">
                    <a:srgbClr val="FFEBFA"/>
                  </a:gs>
                </a:gsLst>
                <a:path path="circle">
                  <a:fillToRect t="100000" r="100000"/>
                </a:path>
                <a:tileRect l="-100000" b="-100000"/>
              </a:gradFill>
            </a:ln>
          </p:spPr>
          <p:style>
            <a:lnRef idx="1">
              <a:schemeClr val="accent5"/>
            </a:lnRef>
            <a:fillRef idx="0">
              <a:schemeClr val="accent5"/>
            </a:fillRef>
            <a:effectRef idx="0">
              <a:schemeClr val="accent5"/>
            </a:effectRef>
            <a:fontRef idx="minor">
              <a:schemeClr val="tx1"/>
            </a:fontRef>
          </p:style>
        </p:cxnSp>
        <p:pic>
          <p:nvPicPr>
            <p:cNvPr id="9" name="图片 8" descr="校徽.jpg"/>
            <p:cNvPicPr>
              <a:picLocks noChangeAspect="1"/>
            </p:cNvPicPr>
            <p:nvPr userDrawn="1"/>
          </p:nvPicPr>
          <p:blipFill>
            <a:blip r:embed="rId3" cstate="print">
              <a:clrChange>
                <a:clrFrom>
                  <a:srgbClr val="FFFFFF"/>
                </a:clrFrom>
                <a:clrTo>
                  <a:srgbClr val="FFFFFF">
                    <a:alpha val="0"/>
                  </a:srgbClr>
                </a:clrTo>
              </a:clrChange>
            </a:blip>
            <a:stretch>
              <a:fillRect/>
            </a:stretch>
          </p:blipFill>
          <p:spPr>
            <a:xfrm>
              <a:off x="0" y="504268"/>
              <a:ext cx="1285852" cy="1210220"/>
            </a:xfrm>
            <a:prstGeom prst="rect">
              <a:avLst/>
            </a:prstGeom>
          </p:spPr>
        </p:pic>
      </p:grpSp>
    </p:spTree>
    <p:extLst>
      <p:ext uri="{BB962C8B-B14F-4D97-AF65-F5344CB8AC3E}">
        <p14:creationId xmlns:p14="http://schemas.microsoft.com/office/powerpoint/2010/main" val="20992271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pic>
        <p:nvPicPr>
          <p:cNvPr id="31" name="图片 30" descr="水印.jpg"/>
          <p:cNvPicPr>
            <a:picLocks noChangeAspect="1"/>
          </p:cNvPicPr>
          <p:nvPr userDrawn="1"/>
        </p:nvPicPr>
        <p:blipFill>
          <a:blip r:embed="rId2" cstate="print"/>
          <a:stretch>
            <a:fillRect/>
          </a:stretch>
        </p:blipFill>
        <p:spPr>
          <a:xfrm>
            <a:off x="0" y="4786322"/>
            <a:ext cx="9144000" cy="2087176"/>
          </a:xfrm>
          <a:prstGeom prst="rect">
            <a:avLst/>
          </a:prstGeom>
        </p:spPr>
      </p:pic>
      <p:sp>
        <p:nvSpPr>
          <p:cNvPr id="6" name="灯片编号占位符 5"/>
          <p:cNvSpPr>
            <a:spLocks noGrp="1"/>
          </p:cNvSpPr>
          <p:nvPr>
            <p:ph type="sldNum" sz="quarter" idx="12"/>
          </p:nvPr>
        </p:nvSpPr>
        <p:spPr>
          <a:xfrm>
            <a:off x="6929486" y="6303970"/>
            <a:ext cx="2133600" cy="365125"/>
          </a:xfrm>
        </p:spPr>
        <p:txBody>
          <a:bodyPr/>
          <a:lstStyle>
            <a:lvl1pPr algn="r">
              <a:defRPr/>
            </a:lvl1pPr>
          </a:lstStyle>
          <a:p>
            <a:fld id="{CA998C4A-4E66-44D5-82D4-A59560566C02}" type="slidenum">
              <a:rPr lang="zh-CN" altLang="en-US" smtClean="0"/>
              <a:pPr/>
              <a:t>‹#›</a:t>
            </a:fld>
            <a:endParaRPr lang="zh-CN" altLang="en-US" dirty="0"/>
          </a:p>
        </p:txBody>
      </p:sp>
      <p:sp>
        <p:nvSpPr>
          <p:cNvPr id="41986" name="AutoShape 2" descr="http://img4.imgtn.bdimg.com/it/u=3550827752,935928192&amp;fm=21&amp;gp=0.jpg"/>
          <p:cNvSpPr>
            <a:spLocks noChangeAspect="1" noChangeArrowheads="1"/>
          </p:cNvSpPr>
          <p:nvPr userDrawn="1"/>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089451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7982BF5-DF61-4EAD-8A28-23B716CFFB1F}" type="datetimeFigureOut">
              <a:rPr lang="zh-CN" altLang="en-US" smtClean="0"/>
              <a:t>2025/3/10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14FF10-C9DC-4C9A-BF14-D2170FAB7415}" type="slidenum">
              <a:rPr lang="zh-CN" altLang="en-US" smtClean="0"/>
              <a:t>‹#›</a:t>
            </a:fld>
            <a:endParaRPr lang="zh-CN" altLang="en-US"/>
          </a:p>
        </p:txBody>
      </p:sp>
    </p:spTree>
    <p:extLst>
      <p:ext uri="{BB962C8B-B14F-4D97-AF65-F5344CB8AC3E}">
        <p14:creationId xmlns:p14="http://schemas.microsoft.com/office/powerpoint/2010/main" val="458583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7982BF5-DF61-4EAD-8A28-23B716CFFB1F}" type="datetimeFigureOut">
              <a:rPr lang="zh-CN" altLang="en-US" smtClean="0"/>
              <a:t>2025/3/10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314FF10-C9DC-4C9A-BF14-D2170FAB7415}" type="slidenum">
              <a:rPr lang="zh-CN" altLang="en-US" smtClean="0"/>
              <a:t>‹#›</a:t>
            </a:fld>
            <a:endParaRPr lang="zh-CN" altLang="en-US"/>
          </a:p>
        </p:txBody>
      </p:sp>
    </p:spTree>
    <p:extLst>
      <p:ext uri="{BB962C8B-B14F-4D97-AF65-F5344CB8AC3E}">
        <p14:creationId xmlns:p14="http://schemas.microsoft.com/office/powerpoint/2010/main" val="1139863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7982BF5-DF61-4EAD-8A28-23B716CFFB1F}" type="datetimeFigureOut">
              <a:rPr lang="zh-CN" altLang="en-US" smtClean="0"/>
              <a:t>2025/3/10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14FF10-C9DC-4C9A-BF14-D2170FAB7415}" type="slidenum">
              <a:rPr lang="zh-CN" altLang="en-US" smtClean="0"/>
              <a:t>‹#›</a:t>
            </a:fld>
            <a:endParaRPr lang="zh-CN" altLang="en-US"/>
          </a:p>
        </p:txBody>
      </p:sp>
    </p:spTree>
    <p:extLst>
      <p:ext uri="{BB962C8B-B14F-4D97-AF65-F5344CB8AC3E}">
        <p14:creationId xmlns:p14="http://schemas.microsoft.com/office/powerpoint/2010/main" val="3864549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7982BF5-DF61-4EAD-8A28-23B716CFFB1F}" type="datetimeFigureOut">
              <a:rPr lang="zh-CN" altLang="en-US" smtClean="0"/>
              <a:t>2025/3/10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314FF10-C9DC-4C9A-BF14-D2170FAB7415}" type="slidenum">
              <a:rPr lang="zh-CN" altLang="en-US" smtClean="0"/>
              <a:t>‹#›</a:t>
            </a:fld>
            <a:endParaRPr lang="zh-CN" altLang="en-US"/>
          </a:p>
        </p:txBody>
      </p:sp>
    </p:spTree>
    <p:extLst>
      <p:ext uri="{BB962C8B-B14F-4D97-AF65-F5344CB8AC3E}">
        <p14:creationId xmlns:p14="http://schemas.microsoft.com/office/powerpoint/2010/main" val="2040655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7982BF5-DF61-4EAD-8A28-23B716CFFB1F}" type="datetimeFigureOut">
              <a:rPr lang="zh-CN" altLang="en-US" smtClean="0"/>
              <a:t>2025/3/10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314FF10-C9DC-4C9A-BF14-D2170FAB7415}" type="slidenum">
              <a:rPr lang="zh-CN" altLang="en-US" smtClean="0"/>
              <a:t>‹#›</a:t>
            </a:fld>
            <a:endParaRPr lang="zh-CN" altLang="en-US"/>
          </a:p>
        </p:txBody>
      </p:sp>
    </p:spTree>
    <p:extLst>
      <p:ext uri="{BB962C8B-B14F-4D97-AF65-F5344CB8AC3E}">
        <p14:creationId xmlns:p14="http://schemas.microsoft.com/office/powerpoint/2010/main" val="3173919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982BF5-DF61-4EAD-8A28-23B716CFFB1F}" type="datetimeFigureOut">
              <a:rPr lang="zh-CN" altLang="en-US" smtClean="0"/>
              <a:t>2025/3/10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314FF10-C9DC-4C9A-BF14-D2170FAB7415}" type="slidenum">
              <a:rPr lang="zh-CN" altLang="en-US" smtClean="0"/>
              <a:t>‹#›</a:t>
            </a:fld>
            <a:endParaRPr lang="zh-CN" altLang="en-US"/>
          </a:p>
        </p:txBody>
      </p:sp>
    </p:spTree>
    <p:extLst>
      <p:ext uri="{BB962C8B-B14F-4D97-AF65-F5344CB8AC3E}">
        <p14:creationId xmlns:p14="http://schemas.microsoft.com/office/powerpoint/2010/main" val="494190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7982BF5-DF61-4EAD-8A28-23B716CFFB1F}" type="datetimeFigureOut">
              <a:rPr lang="zh-CN" altLang="en-US" smtClean="0"/>
              <a:t>2025/3/10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14FF10-C9DC-4C9A-BF14-D2170FAB7415}" type="slidenum">
              <a:rPr lang="zh-CN" altLang="en-US" smtClean="0"/>
              <a:t>‹#›</a:t>
            </a:fld>
            <a:endParaRPr lang="zh-CN" altLang="en-US"/>
          </a:p>
        </p:txBody>
      </p:sp>
    </p:spTree>
    <p:extLst>
      <p:ext uri="{BB962C8B-B14F-4D97-AF65-F5344CB8AC3E}">
        <p14:creationId xmlns:p14="http://schemas.microsoft.com/office/powerpoint/2010/main" val="742819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7982BF5-DF61-4EAD-8A28-23B716CFFB1F}" type="datetimeFigureOut">
              <a:rPr lang="zh-CN" altLang="en-US" smtClean="0"/>
              <a:t>2025/3/10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314FF10-C9DC-4C9A-BF14-D2170FAB7415}" type="slidenum">
              <a:rPr lang="zh-CN" altLang="en-US" smtClean="0"/>
              <a:t>‹#›</a:t>
            </a:fld>
            <a:endParaRPr lang="zh-CN" altLang="en-US"/>
          </a:p>
        </p:txBody>
      </p:sp>
    </p:spTree>
    <p:extLst>
      <p:ext uri="{BB962C8B-B14F-4D97-AF65-F5344CB8AC3E}">
        <p14:creationId xmlns:p14="http://schemas.microsoft.com/office/powerpoint/2010/main" val="4192096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982BF5-DF61-4EAD-8A28-23B716CFFB1F}" type="datetimeFigureOut">
              <a:rPr lang="zh-CN" altLang="en-US" smtClean="0"/>
              <a:t>2025/3/10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14FF10-C9DC-4C9A-BF14-D2170FAB7415}" type="slidenum">
              <a:rPr lang="zh-CN" altLang="en-US" smtClean="0"/>
              <a:t>‹#›</a:t>
            </a:fld>
            <a:endParaRPr lang="zh-CN" altLang="en-US"/>
          </a:p>
        </p:txBody>
      </p:sp>
    </p:spTree>
    <p:extLst>
      <p:ext uri="{BB962C8B-B14F-4D97-AF65-F5344CB8AC3E}">
        <p14:creationId xmlns:p14="http://schemas.microsoft.com/office/powerpoint/2010/main" val="36689560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hyperlink" Target="https://github.com/trezor/python-mnemonic/blob/master/mnemonic/wordlist/english.txt"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bip39.onekey.so/" TargetMode="External"/><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5" Type="http://schemas.openxmlformats.org/officeDocument/2006/relationships/hyperlink" Target="https://iancoleman.io/bip39/" TargetMode="Externa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blockchain.info/"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hyperlink" Target="https://greenaddress.it/en/"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satoshilabs/slips/blob/master/slip-0044.md"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31.jpeg"/></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satoshilabs/slips/blob/master/slip-0044.md"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33.emf"/><Relationship Id="rId5" Type="http://schemas.openxmlformats.org/officeDocument/2006/relationships/image" Target="../media/image31.jpe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txBox="1">
            <a:spLocks noGrp="1" noChangeArrowheads="1"/>
          </p:cNvSpPr>
          <p:nvPr/>
        </p:nvSpPr>
        <p:spPr bwMode="auto">
          <a:xfrm>
            <a:off x="301625" y="6076950"/>
            <a:ext cx="2289175" cy="476250"/>
          </a:xfrm>
          <a:prstGeom prst="rect">
            <a:avLst/>
          </a:prstGeom>
          <a:noFill/>
          <a:ln w="9525">
            <a:noFill/>
            <a:miter lim="800000"/>
            <a:headEnd/>
            <a:tailEnd/>
          </a:ln>
        </p:spPr>
        <p:txBody>
          <a:bodyPr/>
          <a:lstStyle/>
          <a:p>
            <a:fld id="{D909F0F9-3DA8-414A-B97B-CB5CFE7FA49F}" type="datetime1">
              <a:rPr lang="zh-CN" altLang="en-US" sz="1400">
                <a:latin typeface="Arial" pitchFamily="34" charset="0"/>
              </a:rPr>
              <a:pPr/>
              <a:t>2025/3/10</a:t>
            </a:fld>
            <a:endParaRPr lang="en-US" altLang="zh-CN" sz="1400" dirty="0">
              <a:latin typeface="Arial" pitchFamily="34" charset="0"/>
            </a:endParaRPr>
          </a:p>
        </p:txBody>
      </p:sp>
      <p:sp>
        <p:nvSpPr>
          <p:cNvPr id="5" name="矩形 4"/>
          <p:cNvSpPr/>
          <p:nvPr/>
        </p:nvSpPr>
        <p:spPr>
          <a:xfrm>
            <a:off x="3921043" y="2000240"/>
            <a:ext cx="1588897" cy="923330"/>
          </a:xfrm>
          <a:prstGeom prst="rect">
            <a:avLst/>
          </a:prstGeom>
        </p:spPr>
        <p:txBody>
          <a:bodyPr wrap="none">
            <a:spAutoFit/>
          </a:bodyPr>
          <a:lstStyle/>
          <a:p>
            <a:pPr algn="ctr"/>
            <a:r>
              <a:rPr lang="zh-CN" altLang="en-US" sz="5400" b="1" kern="0" spc="50" dirty="0" smtClean="0">
                <a:ln w="11430"/>
                <a:gradFill>
                  <a:gsLst>
                    <a:gs pos="25000">
                      <a:srgbClr val="C0504D">
                        <a:satMod val="155000"/>
                      </a:srgbClr>
                    </a:gs>
                    <a:gs pos="100000">
                      <a:srgbClr val="C0504D">
                        <a:shade val="45000"/>
                        <a:satMod val="165000"/>
                      </a:srgbClr>
                    </a:gs>
                  </a:gsLst>
                  <a:lin ang="5400000"/>
                </a:gradFill>
                <a:effectLst>
                  <a:outerShdw blurRad="76200" dist="50800" dir="5400000" algn="tl" rotWithShape="0">
                    <a:srgbClr val="000000">
                      <a:alpha val="65000"/>
                    </a:srgbClr>
                  </a:outerShdw>
                </a:effectLst>
                <a:latin typeface="黑体" pitchFamily="2" charset="-122"/>
                <a:ea typeface="黑体" pitchFamily="2" charset="-122"/>
              </a:rPr>
              <a:t>钱包</a:t>
            </a:r>
            <a:endParaRPr lang="zh-CN" altLang="en-US" dirty="0"/>
          </a:p>
        </p:txBody>
      </p:sp>
      <p:sp>
        <p:nvSpPr>
          <p:cNvPr id="6" name="矩形 5"/>
          <p:cNvSpPr/>
          <p:nvPr/>
        </p:nvSpPr>
        <p:spPr>
          <a:xfrm>
            <a:off x="0" y="2983532"/>
            <a:ext cx="9144000" cy="707886"/>
          </a:xfrm>
          <a:prstGeom prst="rect">
            <a:avLst/>
          </a:prstGeom>
        </p:spPr>
        <p:txBody>
          <a:bodyPr wrap="square">
            <a:spAutoFit/>
          </a:bodyPr>
          <a:lstStyle/>
          <a:p>
            <a:pPr algn="ctr"/>
            <a:r>
              <a:rPr lang="en-US" altLang="zh-CN" sz="4000" b="1" kern="0" spc="50" dirty="0" smtClean="0">
                <a:ln w="11430"/>
                <a:solidFill>
                  <a:srgbClr val="0000FF"/>
                </a:solidFill>
                <a:effectLst>
                  <a:outerShdw blurRad="76200" dist="50800" dir="5400000" algn="tl" rotWithShape="0">
                    <a:srgbClr val="000000">
                      <a:alpha val="65000"/>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dirty="0">
              <a:solidFill>
                <a:srgbClr val="0000FF"/>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9" name="Rectangle 5"/>
          <p:cNvSpPr>
            <a:spLocks noChangeArrowheads="1"/>
          </p:cNvSpPr>
          <p:nvPr/>
        </p:nvSpPr>
        <p:spPr bwMode="auto">
          <a:xfrm>
            <a:off x="1357290" y="4316664"/>
            <a:ext cx="6400800" cy="2352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50000"/>
              </a:lnSpc>
            </a:pPr>
            <a:r>
              <a:rPr lang="zh-CN" altLang="en-US" sz="2400" kern="0" spc="50" dirty="0" smtClean="0">
                <a:ln w="11430"/>
                <a:ea typeface="黑体" panose="02010609060101010101" pitchFamily="49" charset="-122"/>
                <a:cs typeface="Arial Unicode MS" pitchFamily="34" charset="-122"/>
              </a:rPr>
              <a:t>黄海</a:t>
            </a:r>
            <a:endParaRPr lang="en-US" altLang="zh-CN" sz="2400" kern="0" spc="50" dirty="0" smtClean="0">
              <a:ln w="11430"/>
              <a:ea typeface="黑体" panose="02010609060101010101" pitchFamily="49" charset="-122"/>
              <a:cs typeface="Arial Unicode MS" pitchFamily="34" charset="-122"/>
            </a:endParaRPr>
          </a:p>
          <a:p>
            <a:pPr algn="ctr">
              <a:lnSpc>
                <a:spcPct val="150000"/>
              </a:lnSpc>
            </a:pPr>
            <a:r>
              <a:rPr lang="zh-CN" altLang="en-US" sz="2400" kern="0" spc="50" dirty="0" smtClean="0">
                <a:ln w="11430"/>
                <a:ea typeface="黑体" panose="02010609060101010101" pitchFamily="49" charset="-122"/>
                <a:cs typeface="Arial Unicode MS" pitchFamily="34" charset="-122"/>
              </a:rPr>
              <a:t>浙江理工大学 计算机学院</a:t>
            </a:r>
            <a:endParaRPr lang="en-US" altLang="zh-CN" sz="2400" kern="0" spc="50" dirty="0" smtClean="0">
              <a:ln w="11430"/>
              <a:ea typeface="黑体" panose="02010609060101010101" pitchFamily="49" charset="-122"/>
              <a:cs typeface="Arial Unicode MS" pitchFamily="34" charset="-122"/>
            </a:endParaRPr>
          </a:p>
          <a:p>
            <a:pPr algn="ctr">
              <a:lnSpc>
                <a:spcPct val="150000"/>
              </a:lnSpc>
            </a:pPr>
            <a:r>
              <a:rPr lang="en-US" altLang="zh-CN" sz="2400" kern="0" spc="50" dirty="0" smtClean="0">
                <a:ln w="11430"/>
                <a:ea typeface="黑体" panose="02010609060101010101" pitchFamily="49" charset="-122"/>
                <a:cs typeface="Arial Unicode MS" pitchFamily="34" charset="-122"/>
              </a:rPr>
              <a:t> </a:t>
            </a:r>
            <a:r>
              <a:rPr lang="en-US" altLang="zh-CN" sz="2400" kern="0" spc="50" dirty="0" smtClean="0">
                <a:ln w="11430"/>
                <a:ea typeface="黑体" panose="02010609060101010101" pitchFamily="49" charset="-122"/>
                <a:cs typeface="Arial Unicode MS" pitchFamily="34" charset="-122"/>
              </a:rPr>
              <a:t>2025</a:t>
            </a:r>
            <a:r>
              <a:rPr lang="zh-CN" altLang="en-US" sz="2400" kern="0" spc="50" dirty="0" smtClean="0">
                <a:ln w="11430"/>
                <a:ea typeface="黑体" panose="02010609060101010101" pitchFamily="49" charset="-122"/>
                <a:cs typeface="Arial Unicode MS" pitchFamily="34" charset="-122"/>
              </a:rPr>
              <a:t>年</a:t>
            </a:r>
            <a:r>
              <a:rPr lang="en-US" altLang="zh-CN" sz="2400" kern="0" spc="50" dirty="0" smtClean="0">
                <a:ln w="11430"/>
                <a:ea typeface="黑体" panose="02010609060101010101" pitchFamily="49" charset="-122"/>
                <a:cs typeface="Arial Unicode MS" pitchFamily="34" charset="-122"/>
              </a:rPr>
              <a:t>3</a:t>
            </a:r>
            <a:r>
              <a:rPr lang="zh-CN" altLang="en-US" sz="2400" kern="0" spc="50" dirty="0" smtClean="0">
                <a:ln w="11430"/>
                <a:ea typeface="黑体" panose="02010609060101010101" pitchFamily="49" charset="-122"/>
                <a:cs typeface="Arial Unicode MS" pitchFamily="34" charset="-122"/>
              </a:rPr>
              <a:t>月</a:t>
            </a:r>
            <a:r>
              <a:rPr lang="en-US" altLang="zh-CN" sz="2400" kern="0" spc="50" smtClean="0">
                <a:ln w="11430"/>
                <a:ea typeface="黑体" panose="02010609060101010101" pitchFamily="49" charset="-122"/>
                <a:cs typeface="Arial Unicode MS" pitchFamily="34" charset="-122"/>
              </a:rPr>
              <a:t>10</a:t>
            </a:r>
            <a:r>
              <a:rPr lang="zh-CN" altLang="en-US" sz="2400" kern="0" spc="50" smtClean="0">
                <a:ln w="11430"/>
                <a:ea typeface="黑体" panose="02010609060101010101" pitchFamily="49" charset="-122"/>
                <a:cs typeface="Arial Unicode MS" pitchFamily="34" charset="-122"/>
              </a:rPr>
              <a:t>日</a:t>
            </a:r>
            <a:endParaRPr lang="zh-CN" altLang="en-US" sz="2400" kern="0" spc="50" dirty="0" smtClean="0">
              <a:ln w="11430"/>
              <a:ea typeface="黑体" panose="02010609060101010101" pitchFamily="49" charset="-122"/>
              <a:cs typeface="Arial Unicode MS" pitchFamily="34" charset="-122"/>
            </a:endParaRPr>
          </a:p>
        </p:txBody>
      </p:sp>
    </p:spTree>
    <p:extLst>
      <p:ext uri="{BB962C8B-B14F-4D97-AF65-F5344CB8AC3E}">
        <p14:creationId xmlns:p14="http://schemas.microsoft.com/office/powerpoint/2010/main" val="1481705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组 1"/>
          <p:cNvPicPr>
            <a:picLocks noChangeAspect="1"/>
          </p:cNvPicPr>
          <p:nvPr/>
        </p:nvPicPr>
        <p:blipFill>
          <a:blip r:embed="rId2"/>
          <a:stretch>
            <a:fillRect/>
          </a:stretch>
        </p:blipFill>
        <p:spPr>
          <a:xfrm>
            <a:off x="0" y="857250"/>
            <a:ext cx="9144000" cy="5143024"/>
          </a:xfrm>
          <a:prstGeom prst="rect">
            <a:avLst/>
          </a:prstGeom>
        </p:spPr>
      </p:pic>
      <p:sp>
        <p:nvSpPr>
          <p:cNvPr id="34" name="Text Box 10"/>
          <p:cNvSpPr txBox="1">
            <a:spLocks noChangeArrowheads="1"/>
          </p:cNvSpPr>
          <p:nvPr/>
        </p:nvSpPr>
        <p:spPr bwMode="auto">
          <a:xfrm>
            <a:off x="1053193" y="2680372"/>
            <a:ext cx="7035731" cy="1114921"/>
          </a:xfrm>
          <a:prstGeom prst="rect">
            <a:avLst/>
          </a:prstGeom>
          <a:noFill/>
          <a:ln w="9525">
            <a:noFill/>
            <a:miter lim="800000"/>
          </a:ln>
        </p:spPr>
        <p:txBody>
          <a:bodyPr wrap="square" lIns="34290" tIns="17145" rIns="34290" bIns="17145">
            <a:spAutoFit/>
          </a:bodyPr>
          <a:lstStyle/>
          <a:p>
            <a:pPr algn="just" defTabSz="816293">
              <a:lnSpc>
                <a:spcPct val="130000"/>
              </a:lnSpc>
              <a:defRPr/>
            </a:pPr>
            <a:r>
              <a:rPr lang="zh-CN" altLang="en-US" b="1" kern="0" dirty="0">
                <a:solidFill>
                  <a:schemeClr val="accent1">
                    <a:lumMod val="75000"/>
                  </a:schemeClr>
                </a:solidFill>
                <a:latin typeface="微软雅黑" panose="020B0503020204020204" charset="-122"/>
                <a:ea typeface="微软雅黑" panose="020B0503020204020204" charset="-122"/>
                <a:cs typeface="+mn-ea"/>
                <a:sym typeface="+mn-lt"/>
              </a:rPr>
              <a:t>冷钱包：</a:t>
            </a:r>
            <a:r>
              <a:rPr lang="zh-CN" altLang="en-US" kern="0" dirty="0">
                <a:latin typeface="微软雅黑" panose="020B0503020204020204" charset="-122"/>
                <a:ea typeface="微软雅黑" panose="020B0503020204020204" charset="-122"/>
                <a:cs typeface="+mn-ea"/>
                <a:sym typeface="+mn-lt"/>
              </a:rPr>
              <a:t>也称为</a:t>
            </a:r>
            <a:r>
              <a:rPr lang="zh-CN" altLang="en-US" b="1" kern="0" dirty="0">
                <a:solidFill>
                  <a:schemeClr val="accent1">
                    <a:lumMod val="75000"/>
                  </a:schemeClr>
                </a:solidFill>
                <a:latin typeface="微软雅黑" panose="020B0503020204020204" charset="-122"/>
                <a:ea typeface="微软雅黑" panose="020B0503020204020204" charset="-122"/>
                <a:cs typeface="+mn-ea"/>
                <a:sym typeface="+mn-lt"/>
              </a:rPr>
              <a:t>离线钱包</a:t>
            </a:r>
            <a:r>
              <a:rPr lang="zh-CN" altLang="en-US" kern="0" dirty="0">
                <a:latin typeface="微软雅黑" panose="020B0503020204020204" charset="-122"/>
                <a:ea typeface="微软雅黑" panose="020B0503020204020204" charset="-122"/>
                <a:cs typeface="+mn-ea"/>
                <a:sym typeface="+mn-lt"/>
              </a:rPr>
              <a:t>。它通常以电子硬件的形式出现，用以保存用户钱包私钥并将之</a:t>
            </a:r>
            <a:r>
              <a:rPr lang="zh-CN" altLang="en-US" b="1" kern="0" dirty="0">
                <a:solidFill>
                  <a:schemeClr val="accent1">
                    <a:lumMod val="75000"/>
                  </a:schemeClr>
                </a:solidFill>
                <a:latin typeface="微软雅黑" panose="020B0503020204020204" charset="-122"/>
                <a:ea typeface="微软雅黑" panose="020B0503020204020204" charset="-122"/>
                <a:cs typeface="+mn-ea"/>
                <a:sym typeface="+mn-lt"/>
              </a:rPr>
              <a:t>与网络隔离</a:t>
            </a:r>
            <a:r>
              <a:rPr lang="zh-CN" altLang="en-US" kern="0" dirty="0">
                <a:latin typeface="微软雅黑" panose="020B0503020204020204" charset="-122"/>
                <a:ea typeface="微软雅黑" panose="020B0503020204020204" charset="-122"/>
                <a:cs typeface="+mn-ea"/>
                <a:sym typeface="+mn-lt"/>
              </a:rPr>
              <a:t>。目前常见的冷钱包形式有</a:t>
            </a:r>
            <a:r>
              <a:rPr lang="zh-CN" altLang="en-US" b="1" kern="0" dirty="0">
                <a:solidFill>
                  <a:schemeClr val="accent1">
                    <a:lumMod val="75000"/>
                  </a:schemeClr>
                </a:solidFill>
                <a:latin typeface="微软雅黑" panose="020B0503020204020204" charset="-122"/>
                <a:ea typeface="微软雅黑" panose="020B0503020204020204" charset="-122"/>
                <a:cs typeface="+mn-ea"/>
                <a:sym typeface="+mn-lt"/>
              </a:rPr>
              <a:t>纸质、</a:t>
            </a:r>
            <a:r>
              <a:rPr lang="en-US" altLang="zh-CN" b="1" kern="0" dirty="0">
                <a:solidFill>
                  <a:schemeClr val="accent1">
                    <a:lumMod val="75000"/>
                  </a:schemeClr>
                </a:solidFill>
                <a:latin typeface="微软雅黑" panose="020B0503020204020204" charset="-122"/>
                <a:ea typeface="微软雅黑" panose="020B0503020204020204" charset="-122"/>
                <a:cs typeface="+mn-ea"/>
                <a:sym typeface="+mn-lt"/>
              </a:rPr>
              <a:t>U</a:t>
            </a:r>
            <a:r>
              <a:rPr lang="zh-CN" altLang="en-US" b="1" kern="0" dirty="0">
                <a:solidFill>
                  <a:schemeClr val="accent1">
                    <a:lumMod val="75000"/>
                  </a:schemeClr>
                </a:solidFill>
                <a:latin typeface="微软雅黑" panose="020B0503020204020204" charset="-122"/>
                <a:ea typeface="微软雅黑" panose="020B0503020204020204" charset="-122"/>
                <a:cs typeface="+mn-ea"/>
                <a:sym typeface="+mn-lt"/>
              </a:rPr>
              <a:t>盘、小型硬盘、智能手表和其他智能存储硬件</a:t>
            </a:r>
            <a:r>
              <a:rPr lang="zh-CN" altLang="en-US" kern="0" dirty="0">
                <a:latin typeface="微软雅黑" panose="020B0503020204020204" charset="-122"/>
                <a:ea typeface="微软雅黑" panose="020B0503020204020204" charset="-122"/>
                <a:cs typeface="+mn-ea"/>
                <a:sym typeface="+mn-lt"/>
              </a:rPr>
              <a:t>等。</a:t>
            </a:r>
            <a:endParaRPr lang="en-US" altLang="zh-CN" kern="0" dirty="0">
              <a:latin typeface="微软雅黑" panose="020B0503020204020204" charset="-122"/>
              <a:ea typeface="微软雅黑" panose="020B0503020204020204" charset="-122"/>
              <a:cs typeface="+mn-ea"/>
              <a:sym typeface="+mn-lt"/>
            </a:endParaRPr>
          </a:p>
        </p:txBody>
      </p:sp>
      <p:sp>
        <p:nvSpPr>
          <p:cNvPr id="36" name="Text Box 10"/>
          <p:cNvSpPr txBox="1">
            <a:spLocks noChangeArrowheads="1"/>
          </p:cNvSpPr>
          <p:nvPr/>
        </p:nvSpPr>
        <p:spPr bwMode="auto">
          <a:xfrm>
            <a:off x="1053194" y="2080029"/>
            <a:ext cx="7035732" cy="394723"/>
          </a:xfrm>
          <a:prstGeom prst="rect">
            <a:avLst/>
          </a:prstGeom>
          <a:noFill/>
          <a:ln w="9525">
            <a:noFill/>
            <a:miter lim="800000"/>
          </a:ln>
        </p:spPr>
        <p:txBody>
          <a:bodyPr wrap="square" lIns="34290" tIns="17145" rIns="34290" bIns="17145">
            <a:spAutoFit/>
          </a:bodyPr>
          <a:lstStyle/>
          <a:p>
            <a:pPr algn="just" defTabSz="816293">
              <a:lnSpc>
                <a:spcPct val="130000"/>
              </a:lnSpc>
              <a:defRPr/>
            </a:pPr>
            <a:r>
              <a:rPr lang="zh-CN" altLang="en-US" b="1" kern="0" dirty="0">
                <a:solidFill>
                  <a:schemeClr val="accent1">
                    <a:lumMod val="75000"/>
                  </a:schemeClr>
                </a:solidFill>
                <a:latin typeface="微软雅黑" panose="020B0503020204020204" charset="-122"/>
                <a:ea typeface="微软雅黑" panose="020B0503020204020204" charset="-122"/>
                <a:cs typeface="+mn-ea"/>
                <a:sym typeface="+mn-lt"/>
              </a:rPr>
              <a:t>按区块链钱包是否联网，可分为冷钱包、热钱包</a:t>
            </a:r>
            <a:endParaRPr lang="en-US" altLang="zh-CN" b="1" kern="0" dirty="0">
              <a:solidFill>
                <a:schemeClr val="accent1">
                  <a:lumMod val="75000"/>
                </a:schemeClr>
              </a:solidFill>
              <a:latin typeface="微软雅黑" panose="020B0503020204020204" charset="-122"/>
              <a:ea typeface="微软雅黑" panose="020B0503020204020204" charset="-122"/>
              <a:cs typeface="+mn-ea"/>
              <a:sym typeface="+mn-lt"/>
            </a:endParaRPr>
          </a:p>
        </p:txBody>
      </p:sp>
      <p:sp>
        <p:nvSpPr>
          <p:cNvPr id="39" name="Text Box 10"/>
          <p:cNvSpPr txBox="1">
            <a:spLocks noChangeArrowheads="1"/>
          </p:cNvSpPr>
          <p:nvPr/>
        </p:nvSpPr>
        <p:spPr bwMode="auto">
          <a:xfrm>
            <a:off x="1053193" y="4013161"/>
            <a:ext cx="7035733" cy="1114921"/>
          </a:xfrm>
          <a:prstGeom prst="rect">
            <a:avLst/>
          </a:prstGeom>
          <a:noFill/>
          <a:ln w="9525">
            <a:noFill/>
            <a:miter lim="800000"/>
          </a:ln>
        </p:spPr>
        <p:txBody>
          <a:bodyPr wrap="square" lIns="34290" tIns="17145" rIns="34290" bIns="17145">
            <a:spAutoFit/>
          </a:bodyPr>
          <a:lstStyle/>
          <a:p>
            <a:pPr algn="just" defTabSz="816293">
              <a:lnSpc>
                <a:spcPct val="130000"/>
              </a:lnSpc>
              <a:defRPr/>
            </a:pPr>
            <a:r>
              <a:rPr lang="zh-CN" altLang="en-US" b="1" kern="0" dirty="0">
                <a:solidFill>
                  <a:schemeClr val="accent1">
                    <a:lumMod val="75000"/>
                  </a:schemeClr>
                </a:solidFill>
                <a:latin typeface="微软雅黑" panose="020B0503020204020204" charset="-122"/>
                <a:ea typeface="微软雅黑" panose="020B0503020204020204" charset="-122"/>
                <a:cs typeface="+mn-ea"/>
                <a:sym typeface="+mn-lt"/>
              </a:rPr>
              <a:t>热钱包：</a:t>
            </a:r>
            <a:r>
              <a:rPr lang="zh-CN" altLang="en-US" kern="0" dirty="0">
                <a:latin typeface="微软雅黑" panose="020B0503020204020204" charset="-122"/>
                <a:ea typeface="微软雅黑" panose="020B0503020204020204" charset="-122"/>
                <a:cs typeface="+mn-ea"/>
                <a:sym typeface="+mn-lt"/>
              </a:rPr>
              <a:t>也称为在线钱包。它通常以</a:t>
            </a:r>
            <a:r>
              <a:rPr lang="en-US" altLang="zh-CN" b="1" kern="0" dirty="0">
                <a:solidFill>
                  <a:schemeClr val="accent1">
                    <a:lumMod val="75000"/>
                  </a:schemeClr>
                </a:solidFill>
                <a:latin typeface="微软雅黑" panose="020B0503020204020204" charset="-122"/>
                <a:ea typeface="微软雅黑" panose="020B0503020204020204" charset="-122"/>
                <a:cs typeface="+mn-ea"/>
                <a:sym typeface="+mn-lt"/>
              </a:rPr>
              <a:t>App</a:t>
            </a:r>
            <a:r>
              <a:rPr lang="zh-CN" altLang="en-US" b="1" kern="0" dirty="0">
                <a:solidFill>
                  <a:schemeClr val="accent1">
                    <a:lumMod val="75000"/>
                  </a:schemeClr>
                </a:solidFill>
                <a:latin typeface="微软雅黑" panose="020B0503020204020204" charset="-122"/>
                <a:ea typeface="微软雅黑" panose="020B0503020204020204" charset="-122"/>
                <a:cs typeface="+mn-ea"/>
                <a:sym typeface="+mn-lt"/>
              </a:rPr>
              <a:t>或者网页平台的形式</a:t>
            </a:r>
            <a:r>
              <a:rPr lang="zh-CN" altLang="en-US" kern="0" dirty="0">
                <a:latin typeface="微软雅黑" panose="020B0503020204020204" charset="-122"/>
                <a:ea typeface="微软雅黑" panose="020B0503020204020204" charset="-122"/>
                <a:cs typeface="+mn-ea"/>
                <a:sym typeface="+mn-lt"/>
              </a:rPr>
              <a:t>出现。它不像冷钱包那样可以自行制作，一般由第三方或服务商开发完成，用户必须</a:t>
            </a:r>
            <a:r>
              <a:rPr lang="zh-CN" altLang="en-US" b="1" kern="0" dirty="0">
                <a:solidFill>
                  <a:schemeClr val="accent1">
                    <a:lumMod val="75000"/>
                  </a:schemeClr>
                </a:solidFill>
                <a:latin typeface="微软雅黑" panose="020B0503020204020204" charset="-122"/>
                <a:ea typeface="微软雅黑" panose="020B0503020204020204" charset="-122"/>
                <a:cs typeface="+mn-ea"/>
                <a:sym typeface="+mn-lt"/>
              </a:rPr>
              <a:t>通过网络</a:t>
            </a:r>
            <a:r>
              <a:rPr lang="zh-CN" altLang="en-US" kern="0" dirty="0">
                <a:latin typeface="微软雅黑" panose="020B0503020204020204" charset="-122"/>
                <a:ea typeface="微软雅黑" panose="020B0503020204020204" charset="-122"/>
                <a:cs typeface="+mn-ea"/>
                <a:sym typeface="+mn-lt"/>
              </a:rPr>
              <a:t>才能访问热钱包。</a:t>
            </a:r>
            <a:endParaRPr lang="en-US" altLang="zh-CN" kern="0" dirty="0">
              <a:latin typeface="微软雅黑" panose="020B0503020204020204" charset="-122"/>
              <a:ea typeface="微软雅黑" panose="020B0503020204020204" charset="-122"/>
              <a:cs typeface="+mn-ea"/>
              <a:sym typeface="+mn-lt"/>
            </a:endParaRPr>
          </a:p>
        </p:txBody>
      </p:sp>
      <p:sp>
        <p:nvSpPr>
          <p:cNvPr id="12" name="文本框 11"/>
          <p:cNvSpPr txBox="1"/>
          <p:nvPr/>
        </p:nvSpPr>
        <p:spPr>
          <a:xfrm>
            <a:off x="2841172" y="1440030"/>
            <a:ext cx="3135085" cy="461665"/>
          </a:xfrm>
          <a:prstGeom prst="rect">
            <a:avLst/>
          </a:prstGeom>
          <a:noFill/>
        </p:spPr>
        <p:txBody>
          <a:bodyPr wrap="square" rtlCol="0">
            <a:spAutoFit/>
          </a:bodyPr>
          <a:lstStyle/>
          <a:p>
            <a:pPr algn="just"/>
            <a:r>
              <a:rPr lang="zh-CN" altLang="en-US" sz="2400" dirty="0">
                <a:solidFill>
                  <a:schemeClr val="accent1">
                    <a:lumMod val="75000"/>
                  </a:schemeClr>
                </a:solidFill>
                <a:latin typeface="微软雅黑" panose="020B0503020204020204" charset="-122"/>
                <a:ea typeface="微软雅黑" panose="020B0503020204020204" charset="-122"/>
              </a:rPr>
              <a:t>区块链钱包分类（</a:t>
            </a:r>
            <a:r>
              <a:rPr lang="en-US" altLang="zh-CN" sz="2400" dirty="0">
                <a:solidFill>
                  <a:schemeClr val="accent1">
                    <a:lumMod val="75000"/>
                  </a:schemeClr>
                </a:solidFill>
                <a:latin typeface="微软雅黑" panose="020B0503020204020204" charset="-122"/>
                <a:ea typeface="微软雅黑" panose="020B0503020204020204" charset="-122"/>
              </a:rPr>
              <a:t>1/6</a:t>
            </a:r>
            <a:r>
              <a:rPr lang="zh-CN" altLang="en-US" sz="2400" dirty="0">
                <a:solidFill>
                  <a:schemeClr val="accent1">
                    <a:lumMod val="75000"/>
                  </a:schemeClr>
                </a:solidFill>
                <a:latin typeface="微软雅黑" panose="020B0503020204020204" charset="-122"/>
                <a:ea typeface="微软雅黑" panose="020B0503020204020204" charset="-122"/>
              </a:rPr>
              <a:t>）</a:t>
            </a:r>
          </a:p>
        </p:txBody>
      </p:sp>
      <p:pic>
        <p:nvPicPr>
          <p:cNvPr id="6" name="图片 5" descr="LGlogo"/>
          <p:cNvPicPr>
            <a:picLocks noChangeAspect="1"/>
          </p:cNvPicPr>
          <p:nvPr/>
        </p:nvPicPr>
        <p:blipFill>
          <a:blip r:embed="rId3"/>
          <a:stretch>
            <a:fillRect/>
          </a:stretch>
        </p:blipFill>
        <p:spPr>
          <a:xfrm>
            <a:off x="337185" y="1208246"/>
            <a:ext cx="1941195" cy="431483"/>
          </a:xfrm>
          <a:prstGeom prst="rect">
            <a:avLst/>
          </a:prstGeom>
        </p:spPr>
      </p:pic>
    </p:spTree>
    <p:extLst>
      <p:ext uri="{BB962C8B-B14F-4D97-AF65-F5344CB8AC3E}">
        <p14:creationId xmlns:p14="http://schemas.microsoft.com/office/powerpoint/2010/main" val="16959201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组 1"/>
          <p:cNvPicPr>
            <a:picLocks noChangeAspect="1"/>
          </p:cNvPicPr>
          <p:nvPr/>
        </p:nvPicPr>
        <p:blipFill>
          <a:blip r:embed="rId2"/>
          <a:stretch>
            <a:fillRect/>
          </a:stretch>
        </p:blipFill>
        <p:spPr>
          <a:xfrm>
            <a:off x="0" y="857250"/>
            <a:ext cx="9144000" cy="5143024"/>
          </a:xfrm>
          <a:prstGeom prst="rect">
            <a:avLst/>
          </a:prstGeom>
        </p:spPr>
      </p:pic>
      <p:sp>
        <p:nvSpPr>
          <p:cNvPr id="34" name="Text Box 10"/>
          <p:cNvSpPr txBox="1">
            <a:spLocks noChangeArrowheads="1"/>
          </p:cNvSpPr>
          <p:nvPr/>
        </p:nvSpPr>
        <p:spPr bwMode="auto">
          <a:xfrm>
            <a:off x="1053193" y="3050246"/>
            <a:ext cx="7035731" cy="754822"/>
          </a:xfrm>
          <a:prstGeom prst="rect">
            <a:avLst/>
          </a:prstGeom>
          <a:noFill/>
          <a:ln w="9525">
            <a:noFill/>
            <a:miter lim="800000"/>
          </a:ln>
        </p:spPr>
        <p:txBody>
          <a:bodyPr wrap="square" lIns="34290" tIns="17145" rIns="34290" bIns="17145">
            <a:spAutoFit/>
          </a:bodyPr>
          <a:lstStyle/>
          <a:p>
            <a:pPr algn="just" defTabSz="816293">
              <a:lnSpc>
                <a:spcPct val="130000"/>
              </a:lnSpc>
              <a:defRPr/>
            </a:pPr>
            <a:r>
              <a:rPr lang="zh-CN" altLang="en-US" b="1" kern="0" dirty="0">
                <a:solidFill>
                  <a:schemeClr val="accent1">
                    <a:lumMod val="75000"/>
                  </a:schemeClr>
                </a:solidFill>
                <a:latin typeface="微软雅黑" panose="020B0503020204020204" charset="-122"/>
                <a:ea typeface="微软雅黑" panose="020B0503020204020204" charset="-122"/>
                <a:cs typeface="+mn-ea"/>
                <a:sym typeface="+mn-lt"/>
              </a:rPr>
              <a:t>全节点钱包：</a:t>
            </a:r>
            <a:r>
              <a:rPr lang="zh-CN" altLang="en-US" kern="0" dirty="0">
                <a:latin typeface="微软雅黑" panose="020B0503020204020204" charset="-122"/>
                <a:ea typeface="微软雅黑" panose="020B0503020204020204" charset="-122"/>
                <a:cs typeface="+mn-ea"/>
                <a:sym typeface="+mn-lt"/>
              </a:rPr>
              <a:t>即完整存储区块链</a:t>
            </a:r>
            <a:r>
              <a:rPr lang="zh-CN" altLang="en-US" b="1" kern="0" dirty="0">
                <a:solidFill>
                  <a:schemeClr val="accent1">
                    <a:lumMod val="75000"/>
                  </a:schemeClr>
                </a:solidFill>
                <a:latin typeface="微软雅黑" panose="020B0503020204020204" charset="-122"/>
                <a:ea typeface="微软雅黑" panose="020B0503020204020204" charset="-122"/>
                <a:cs typeface="+mn-ea"/>
                <a:sym typeface="+mn-lt"/>
              </a:rPr>
              <a:t>所有交易数据</a:t>
            </a:r>
            <a:r>
              <a:rPr lang="zh-CN" altLang="en-US" kern="0" dirty="0">
                <a:latin typeface="微软雅黑" panose="020B0503020204020204" charset="-122"/>
                <a:ea typeface="微软雅黑" panose="020B0503020204020204" charset="-122"/>
                <a:cs typeface="+mn-ea"/>
                <a:sym typeface="+mn-lt"/>
              </a:rPr>
              <a:t>的区块链钱包，通常是与节点客户端一起使用作为官方钱包。</a:t>
            </a:r>
            <a:endParaRPr lang="en-US" altLang="zh-CN" kern="0" dirty="0">
              <a:latin typeface="微软雅黑" panose="020B0503020204020204" charset="-122"/>
              <a:ea typeface="微软雅黑" panose="020B0503020204020204" charset="-122"/>
              <a:cs typeface="+mn-ea"/>
              <a:sym typeface="+mn-lt"/>
            </a:endParaRPr>
          </a:p>
        </p:txBody>
      </p:sp>
      <p:sp>
        <p:nvSpPr>
          <p:cNvPr id="36" name="Text Box 10"/>
          <p:cNvSpPr txBox="1">
            <a:spLocks noChangeArrowheads="1"/>
          </p:cNvSpPr>
          <p:nvPr/>
        </p:nvSpPr>
        <p:spPr bwMode="auto">
          <a:xfrm>
            <a:off x="1053194" y="2263731"/>
            <a:ext cx="7035732" cy="394723"/>
          </a:xfrm>
          <a:prstGeom prst="rect">
            <a:avLst/>
          </a:prstGeom>
          <a:noFill/>
          <a:ln w="9525">
            <a:noFill/>
            <a:miter lim="800000"/>
          </a:ln>
        </p:spPr>
        <p:txBody>
          <a:bodyPr wrap="square" lIns="34290" tIns="17145" rIns="34290" bIns="17145">
            <a:spAutoFit/>
          </a:bodyPr>
          <a:lstStyle/>
          <a:p>
            <a:pPr algn="just" defTabSz="816293">
              <a:lnSpc>
                <a:spcPct val="130000"/>
              </a:lnSpc>
              <a:defRPr/>
            </a:pPr>
            <a:r>
              <a:rPr lang="zh-CN" altLang="en-US" b="1" kern="0" dirty="0">
                <a:solidFill>
                  <a:schemeClr val="accent1">
                    <a:lumMod val="75000"/>
                  </a:schemeClr>
                </a:solidFill>
                <a:latin typeface="微软雅黑" panose="020B0503020204020204" charset="-122"/>
                <a:ea typeface="微软雅黑" panose="020B0503020204020204" charset="-122"/>
                <a:cs typeface="+mn-ea"/>
                <a:sym typeface="+mn-lt"/>
              </a:rPr>
              <a:t>按节点数据是否存储完整，可分为全节点钱包、轻节点钱包</a:t>
            </a:r>
            <a:endParaRPr lang="en-US" altLang="zh-CN" b="1" kern="0" dirty="0">
              <a:solidFill>
                <a:schemeClr val="accent1">
                  <a:lumMod val="75000"/>
                </a:schemeClr>
              </a:solidFill>
              <a:latin typeface="微软雅黑" panose="020B0503020204020204" charset="-122"/>
              <a:ea typeface="微软雅黑" panose="020B0503020204020204" charset="-122"/>
              <a:cs typeface="+mn-ea"/>
              <a:sym typeface="+mn-lt"/>
            </a:endParaRPr>
          </a:p>
        </p:txBody>
      </p:sp>
      <p:sp>
        <p:nvSpPr>
          <p:cNvPr id="39" name="Text Box 10"/>
          <p:cNvSpPr txBox="1">
            <a:spLocks noChangeArrowheads="1"/>
          </p:cNvSpPr>
          <p:nvPr/>
        </p:nvSpPr>
        <p:spPr bwMode="auto">
          <a:xfrm>
            <a:off x="1053193" y="4196862"/>
            <a:ext cx="7035733" cy="754822"/>
          </a:xfrm>
          <a:prstGeom prst="rect">
            <a:avLst/>
          </a:prstGeom>
          <a:noFill/>
          <a:ln w="9525">
            <a:noFill/>
            <a:miter lim="800000"/>
          </a:ln>
        </p:spPr>
        <p:txBody>
          <a:bodyPr wrap="square" lIns="34290" tIns="17145" rIns="34290" bIns="17145">
            <a:spAutoFit/>
          </a:bodyPr>
          <a:lstStyle/>
          <a:p>
            <a:pPr algn="just" defTabSz="816293">
              <a:lnSpc>
                <a:spcPct val="130000"/>
              </a:lnSpc>
              <a:defRPr/>
            </a:pPr>
            <a:r>
              <a:rPr lang="zh-CN" altLang="en-US" b="1" kern="0" dirty="0">
                <a:solidFill>
                  <a:schemeClr val="accent1">
                    <a:lumMod val="75000"/>
                  </a:schemeClr>
                </a:solidFill>
                <a:latin typeface="微软雅黑" panose="020B0503020204020204" charset="-122"/>
                <a:ea typeface="微软雅黑" panose="020B0503020204020204" charset="-122"/>
                <a:cs typeface="+mn-ea"/>
                <a:sym typeface="+mn-lt"/>
              </a:rPr>
              <a:t>轻节点钱包：</a:t>
            </a:r>
            <a:r>
              <a:rPr lang="zh-CN" altLang="en-US" kern="0" dirty="0">
                <a:latin typeface="微软雅黑" panose="020B0503020204020204" charset="-122"/>
                <a:ea typeface="微软雅黑" panose="020B0503020204020204" charset="-122"/>
                <a:cs typeface="+mn-ea"/>
                <a:sym typeface="+mn-lt"/>
              </a:rPr>
              <a:t>轻节点钱包简单理解为</a:t>
            </a:r>
            <a:r>
              <a:rPr lang="zh-CN" altLang="en-US" b="1" kern="0" dirty="0">
                <a:solidFill>
                  <a:schemeClr val="accent1">
                    <a:lumMod val="75000"/>
                  </a:schemeClr>
                </a:solidFill>
                <a:latin typeface="微软雅黑" panose="020B0503020204020204" charset="-122"/>
                <a:ea typeface="微软雅黑" panose="020B0503020204020204" charset="-122"/>
                <a:cs typeface="+mn-ea"/>
                <a:sym typeface="+mn-lt"/>
              </a:rPr>
              <a:t>不完整存储区块链交易数据</a:t>
            </a:r>
            <a:r>
              <a:rPr lang="zh-CN" altLang="en-US" kern="0" dirty="0">
                <a:latin typeface="微软雅黑" panose="020B0503020204020204" charset="-122"/>
                <a:ea typeface="微软雅黑" panose="020B0503020204020204" charset="-122"/>
                <a:cs typeface="+mn-ea"/>
                <a:sym typeface="+mn-lt"/>
              </a:rPr>
              <a:t>的节点钱包，简称为轻钱包。</a:t>
            </a:r>
            <a:endParaRPr lang="en-US" altLang="zh-CN" kern="0" dirty="0">
              <a:latin typeface="微软雅黑" panose="020B0503020204020204" charset="-122"/>
              <a:ea typeface="微软雅黑" panose="020B0503020204020204" charset="-122"/>
              <a:cs typeface="+mn-ea"/>
              <a:sym typeface="+mn-lt"/>
            </a:endParaRPr>
          </a:p>
        </p:txBody>
      </p:sp>
      <p:sp>
        <p:nvSpPr>
          <p:cNvPr id="12" name="文本框 11"/>
          <p:cNvSpPr txBox="1"/>
          <p:nvPr/>
        </p:nvSpPr>
        <p:spPr>
          <a:xfrm>
            <a:off x="2841172" y="1440030"/>
            <a:ext cx="3135085" cy="461665"/>
          </a:xfrm>
          <a:prstGeom prst="rect">
            <a:avLst/>
          </a:prstGeom>
          <a:noFill/>
        </p:spPr>
        <p:txBody>
          <a:bodyPr wrap="square" rtlCol="0">
            <a:spAutoFit/>
          </a:bodyPr>
          <a:lstStyle/>
          <a:p>
            <a:pPr algn="just"/>
            <a:r>
              <a:rPr lang="zh-CN" altLang="en-US" sz="2400" dirty="0">
                <a:solidFill>
                  <a:schemeClr val="accent1">
                    <a:lumMod val="75000"/>
                  </a:schemeClr>
                </a:solidFill>
                <a:latin typeface="微软雅黑" panose="020B0503020204020204" charset="-122"/>
                <a:ea typeface="微软雅黑" panose="020B0503020204020204" charset="-122"/>
              </a:rPr>
              <a:t>区块链钱包分类（</a:t>
            </a:r>
            <a:r>
              <a:rPr lang="en-US" altLang="zh-CN" sz="2400" dirty="0">
                <a:solidFill>
                  <a:schemeClr val="accent1">
                    <a:lumMod val="75000"/>
                  </a:schemeClr>
                </a:solidFill>
                <a:latin typeface="微软雅黑" panose="020B0503020204020204" charset="-122"/>
                <a:ea typeface="微软雅黑" panose="020B0503020204020204" charset="-122"/>
              </a:rPr>
              <a:t>2/6</a:t>
            </a:r>
            <a:r>
              <a:rPr lang="zh-CN" altLang="en-US" sz="2400" dirty="0">
                <a:solidFill>
                  <a:schemeClr val="accent1">
                    <a:lumMod val="75000"/>
                  </a:schemeClr>
                </a:solidFill>
                <a:latin typeface="微软雅黑" panose="020B0503020204020204" charset="-122"/>
                <a:ea typeface="微软雅黑" panose="020B0503020204020204" charset="-122"/>
              </a:rPr>
              <a:t>）</a:t>
            </a:r>
          </a:p>
        </p:txBody>
      </p:sp>
      <p:pic>
        <p:nvPicPr>
          <p:cNvPr id="6" name="图片 5" descr="LGlogo"/>
          <p:cNvPicPr>
            <a:picLocks noChangeAspect="1"/>
          </p:cNvPicPr>
          <p:nvPr/>
        </p:nvPicPr>
        <p:blipFill>
          <a:blip r:embed="rId3"/>
          <a:stretch>
            <a:fillRect/>
          </a:stretch>
        </p:blipFill>
        <p:spPr>
          <a:xfrm>
            <a:off x="337185" y="1208246"/>
            <a:ext cx="1941195" cy="431483"/>
          </a:xfrm>
          <a:prstGeom prst="rect">
            <a:avLst/>
          </a:prstGeom>
        </p:spPr>
      </p:pic>
    </p:spTree>
    <p:extLst>
      <p:ext uri="{BB962C8B-B14F-4D97-AF65-F5344CB8AC3E}">
        <p14:creationId xmlns:p14="http://schemas.microsoft.com/office/powerpoint/2010/main" val="39969316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组 1"/>
          <p:cNvPicPr>
            <a:picLocks noChangeAspect="1"/>
          </p:cNvPicPr>
          <p:nvPr/>
        </p:nvPicPr>
        <p:blipFill>
          <a:blip r:embed="rId2"/>
          <a:stretch>
            <a:fillRect/>
          </a:stretch>
        </p:blipFill>
        <p:spPr>
          <a:xfrm>
            <a:off x="0" y="857250"/>
            <a:ext cx="9144000" cy="5143024"/>
          </a:xfrm>
          <a:prstGeom prst="rect">
            <a:avLst/>
          </a:prstGeom>
        </p:spPr>
      </p:pic>
      <p:sp>
        <p:nvSpPr>
          <p:cNvPr id="34" name="Text Box 10"/>
          <p:cNvSpPr txBox="1">
            <a:spLocks noChangeArrowheads="1"/>
          </p:cNvSpPr>
          <p:nvPr/>
        </p:nvSpPr>
        <p:spPr bwMode="auto">
          <a:xfrm>
            <a:off x="1053193" y="3221697"/>
            <a:ext cx="7035731" cy="394723"/>
          </a:xfrm>
          <a:prstGeom prst="rect">
            <a:avLst/>
          </a:prstGeom>
          <a:noFill/>
          <a:ln w="9525">
            <a:noFill/>
            <a:miter lim="800000"/>
          </a:ln>
        </p:spPr>
        <p:txBody>
          <a:bodyPr wrap="square" lIns="34290" tIns="17145" rIns="34290" bIns="17145">
            <a:spAutoFit/>
          </a:bodyPr>
          <a:lstStyle/>
          <a:p>
            <a:pPr algn="just" defTabSz="816293">
              <a:lnSpc>
                <a:spcPct val="130000"/>
              </a:lnSpc>
              <a:defRPr/>
            </a:pPr>
            <a:r>
              <a:rPr lang="zh-CN" altLang="en-US" b="1" kern="0" dirty="0">
                <a:solidFill>
                  <a:schemeClr val="accent1">
                    <a:lumMod val="75000"/>
                  </a:schemeClr>
                </a:solidFill>
                <a:latin typeface="微软雅黑" panose="020B0503020204020204" charset="-122"/>
                <a:ea typeface="微软雅黑" panose="020B0503020204020204" charset="-122"/>
                <a:cs typeface="+mn-ea"/>
                <a:sym typeface="+mn-lt"/>
              </a:rPr>
              <a:t>中心化钱包：</a:t>
            </a:r>
            <a:r>
              <a:rPr lang="zh-CN" altLang="en-US" kern="0" dirty="0">
                <a:latin typeface="微软雅黑" panose="020B0503020204020204" charset="-122"/>
                <a:ea typeface="微软雅黑" panose="020B0503020204020204" charset="-122"/>
                <a:cs typeface="+mn-ea"/>
                <a:sym typeface="+mn-lt"/>
              </a:rPr>
              <a:t>用户不持有钱包私钥，私钥</a:t>
            </a:r>
            <a:r>
              <a:rPr lang="zh-CN" altLang="en-US" b="1" kern="0" dirty="0">
                <a:solidFill>
                  <a:schemeClr val="accent1">
                    <a:lumMod val="75000"/>
                  </a:schemeClr>
                </a:solidFill>
                <a:latin typeface="微软雅黑" panose="020B0503020204020204" charset="-122"/>
                <a:ea typeface="微软雅黑" panose="020B0503020204020204" charset="-122"/>
                <a:cs typeface="+mn-ea"/>
                <a:sym typeface="+mn-lt"/>
              </a:rPr>
              <a:t>由第三方或服务商</a:t>
            </a:r>
            <a:r>
              <a:rPr lang="zh-CN" altLang="en-US" kern="0" dirty="0">
                <a:latin typeface="微软雅黑" panose="020B0503020204020204" charset="-122"/>
                <a:ea typeface="微软雅黑" panose="020B0503020204020204" charset="-122"/>
                <a:cs typeface="+mn-ea"/>
                <a:sym typeface="+mn-lt"/>
              </a:rPr>
              <a:t>代为保管。</a:t>
            </a:r>
            <a:endParaRPr lang="en-US" altLang="zh-CN" kern="0" dirty="0">
              <a:latin typeface="微软雅黑" panose="020B0503020204020204" charset="-122"/>
              <a:ea typeface="微软雅黑" panose="020B0503020204020204" charset="-122"/>
              <a:cs typeface="+mn-ea"/>
              <a:sym typeface="+mn-lt"/>
            </a:endParaRPr>
          </a:p>
        </p:txBody>
      </p:sp>
      <p:sp>
        <p:nvSpPr>
          <p:cNvPr id="36" name="Text Box 10"/>
          <p:cNvSpPr txBox="1">
            <a:spLocks noChangeArrowheads="1"/>
          </p:cNvSpPr>
          <p:nvPr/>
        </p:nvSpPr>
        <p:spPr bwMode="auto">
          <a:xfrm>
            <a:off x="1053194" y="2263731"/>
            <a:ext cx="7035732" cy="394723"/>
          </a:xfrm>
          <a:prstGeom prst="rect">
            <a:avLst/>
          </a:prstGeom>
          <a:noFill/>
          <a:ln w="9525">
            <a:noFill/>
            <a:miter lim="800000"/>
          </a:ln>
        </p:spPr>
        <p:txBody>
          <a:bodyPr wrap="square" lIns="34290" tIns="17145" rIns="34290" bIns="17145">
            <a:spAutoFit/>
          </a:bodyPr>
          <a:lstStyle/>
          <a:p>
            <a:pPr algn="just" defTabSz="816293">
              <a:lnSpc>
                <a:spcPct val="130000"/>
              </a:lnSpc>
              <a:defRPr/>
            </a:pPr>
            <a:r>
              <a:rPr lang="zh-CN" altLang="en-US" b="1" kern="0" dirty="0">
                <a:solidFill>
                  <a:schemeClr val="accent1">
                    <a:lumMod val="75000"/>
                  </a:schemeClr>
                </a:solidFill>
                <a:latin typeface="微软雅黑" panose="020B0503020204020204" charset="-122"/>
                <a:ea typeface="微软雅黑" panose="020B0503020204020204" charset="-122"/>
                <a:cs typeface="+mn-ea"/>
                <a:sym typeface="+mn-lt"/>
              </a:rPr>
              <a:t>按用户是否自行持有私钥，可分为中心化钱包、去中心化钱包</a:t>
            </a:r>
            <a:endParaRPr lang="en-US" altLang="zh-CN" b="1" kern="0" dirty="0">
              <a:solidFill>
                <a:schemeClr val="accent1">
                  <a:lumMod val="75000"/>
                </a:schemeClr>
              </a:solidFill>
              <a:latin typeface="微软雅黑" panose="020B0503020204020204" charset="-122"/>
              <a:ea typeface="微软雅黑" panose="020B0503020204020204" charset="-122"/>
              <a:cs typeface="+mn-ea"/>
              <a:sym typeface="+mn-lt"/>
            </a:endParaRPr>
          </a:p>
        </p:txBody>
      </p:sp>
      <p:sp>
        <p:nvSpPr>
          <p:cNvPr id="39" name="Text Box 10"/>
          <p:cNvSpPr txBox="1">
            <a:spLocks noChangeArrowheads="1"/>
          </p:cNvSpPr>
          <p:nvPr/>
        </p:nvSpPr>
        <p:spPr bwMode="auto">
          <a:xfrm>
            <a:off x="1053193" y="4196862"/>
            <a:ext cx="7035733" cy="754822"/>
          </a:xfrm>
          <a:prstGeom prst="rect">
            <a:avLst/>
          </a:prstGeom>
          <a:noFill/>
          <a:ln w="9525">
            <a:noFill/>
            <a:miter lim="800000"/>
          </a:ln>
        </p:spPr>
        <p:txBody>
          <a:bodyPr wrap="square" lIns="34290" tIns="17145" rIns="34290" bIns="17145">
            <a:spAutoFit/>
          </a:bodyPr>
          <a:lstStyle/>
          <a:p>
            <a:pPr algn="just" defTabSz="816293">
              <a:lnSpc>
                <a:spcPct val="130000"/>
              </a:lnSpc>
              <a:defRPr/>
            </a:pPr>
            <a:r>
              <a:rPr lang="zh-CN" altLang="en-US" b="1" kern="0" dirty="0">
                <a:solidFill>
                  <a:schemeClr val="accent1">
                    <a:lumMod val="75000"/>
                  </a:schemeClr>
                </a:solidFill>
                <a:latin typeface="微软雅黑" panose="020B0503020204020204" charset="-122"/>
                <a:ea typeface="微软雅黑" panose="020B0503020204020204" charset="-122"/>
                <a:cs typeface="+mn-ea"/>
                <a:sym typeface="+mn-lt"/>
              </a:rPr>
              <a:t>去中心化钱包：用户自行持有</a:t>
            </a:r>
            <a:r>
              <a:rPr lang="zh-CN" altLang="en-US" kern="0" dirty="0">
                <a:latin typeface="微软雅黑" panose="020B0503020204020204" charset="-122"/>
                <a:ea typeface="微软雅黑" panose="020B0503020204020204" charset="-122"/>
                <a:cs typeface="+mn-ea"/>
                <a:sym typeface="+mn-lt"/>
              </a:rPr>
              <a:t>钱包私钥，第三方或服务商不知道用户私钥也不持有。</a:t>
            </a:r>
            <a:endParaRPr lang="en-US" altLang="zh-CN" kern="0" dirty="0">
              <a:latin typeface="微软雅黑" panose="020B0503020204020204" charset="-122"/>
              <a:ea typeface="微软雅黑" panose="020B0503020204020204" charset="-122"/>
              <a:cs typeface="+mn-ea"/>
              <a:sym typeface="+mn-lt"/>
            </a:endParaRPr>
          </a:p>
        </p:txBody>
      </p:sp>
      <p:sp>
        <p:nvSpPr>
          <p:cNvPr id="12" name="文本框 11"/>
          <p:cNvSpPr txBox="1"/>
          <p:nvPr/>
        </p:nvSpPr>
        <p:spPr>
          <a:xfrm>
            <a:off x="2841172" y="1440030"/>
            <a:ext cx="3135085" cy="461665"/>
          </a:xfrm>
          <a:prstGeom prst="rect">
            <a:avLst/>
          </a:prstGeom>
          <a:noFill/>
        </p:spPr>
        <p:txBody>
          <a:bodyPr wrap="square" rtlCol="0">
            <a:spAutoFit/>
          </a:bodyPr>
          <a:lstStyle/>
          <a:p>
            <a:pPr algn="just"/>
            <a:r>
              <a:rPr lang="zh-CN" altLang="en-US" sz="2400" dirty="0">
                <a:solidFill>
                  <a:schemeClr val="accent1">
                    <a:lumMod val="75000"/>
                  </a:schemeClr>
                </a:solidFill>
                <a:latin typeface="微软雅黑" panose="020B0503020204020204" charset="-122"/>
                <a:ea typeface="微软雅黑" panose="020B0503020204020204" charset="-122"/>
              </a:rPr>
              <a:t>区块链钱包分类（</a:t>
            </a:r>
            <a:r>
              <a:rPr lang="en-US" altLang="zh-CN" sz="2400" dirty="0">
                <a:solidFill>
                  <a:schemeClr val="accent1">
                    <a:lumMod val="75000"/>
                  </a:schemeClr>
                </a:solidFill>
                <a:latin typeface="微软雅黑" panose="020B0503020204020204" charset="-122"/>
                <a:ea typeface="微软雅黑" panose="020B0503020204020204" charset="-122"/>
              </a:rPr>
              <a:t>3/6</a:t>
            </a:r>
            <a:r>
              <a:rPr lang="zh-CN" altLang="en-US" sz="2400" dirty="0">
                <a:solidFill>
                  <a:schemeClr val="accent1">
                    <a:lumMod val="75000"/>
                  </a:schemeClr>
                </a:solidFill>
                <a:latin typeface="微软雅黑" panose="020B0503020204020204" charset="-122"/>
                <a:ea typeface="微软雅黑" panose="020B0503020204020204" charset="-122"/>
              </a:rPr>
              <a:t>）</a:t>
            </a:r>
          </a:p>
        </p:txBody>
      </p:sp>
      <p:pic>
        <p:nvPicPr>
          <p:cNvPr id="6" name="图片 5" descr="LGlogo"/>
          <p:cNvPicPr>
            <a:picLocks noChangeAspect="1"/>
          </p:cNvPicPr>
          <p:nvPr/>
        </p:nvPicPr>
        <p:blipFill>
          <a:blip r:embed="rId3"/>
          <a:stretch>
            <a:fillRect/>
          </a:stretch>
        </p:blipFill>
        <p:spPr>
          <a:xfrm>
            <a:off x="337185" y="1208246"/>
            <a:ext cx="1941195" cy="431483"/>
          </a:xfrm>
          <a:prstGeom prst="rect">
            <a:avLst/>
          </a:prstGeom>
        </p:spPr>
      </p:pic>
    </p:spTree>
    <p:extLst>
      <p:ext uri="{BB962C8B-B14F-4D97-AF65-F5344CB8AC3E}">
        <p14:creationId xmlns:p14="http://schemas.microsoft.com/office/powerpoint/2010/main" val="11104135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组 1"/>
          <p:cNvPicPr>
            <a:picLocks noChangeAspect="1"/>
          </p:cNvPicPr>
          <p:nvPr/>
        </p:nvPicPr>
        <p:blipFill>
          <a:blip r:embed="rId2"/>
          <a:stretch>
            <a:fillRect/>
          </a:stretch>
        </p:blipFill>
        <p:spPr>
          <a:xfrm>
            <a:off x="0" y="857250"/>
            <a:ext cx="9144000" cy="5143024"/>
          </a:xfrm>
          <a:prstGeom prst="rect">
            <a:avLst/>
          </a:prstGeom>
        </p:spPr>
      </p:pic>
      <p:sp>
        <p:nvSpPr>
          <p:cNvPr id="34" name="Text Box 10"/>
          <p:cNvSpPr txBox="1">
            <a:spLocks noChangeArrowheads="1"/>
          </p:cNvSpPr>
          <p:nvPr/>
        </p:nvSpPr>
        <p:spPr bwMode="auto">
          <a:xfrm>
            <a:off x="1053192" y="3112574"/>
            <a:ext cx="7311118" cy="754822"/>
          </a:xfrm>
          <a:prstGeom prst="rect">
            <a:avLst/>
          </a:prstGeom>
          <a:noFill/>
          <a:ln w="9525">
            <a:noFill/>
            <a:miter lim="800000"/>
          </a:ln>
        </p:spPr>
        <p:txBody>
          <a:bodyPr wrap="square" lIns="34290" tIns="17145" rIns="34290" bIns="17145">
            <a:spAutoFit/>
          </a:bodyPr>
          <a:lstStyle/>
          <a:p>
            <a:pPr algn="just" defTabSz="816293">
              <a:lnSpc>
                <a:spcPct val="130000"/>
              </a:lnSpc>
              <a:defRPr/>
            </a:pPr>
            <a:r>
              <a:rPr lang="zh-CN" altLang="en-US" b="1" kern="0" dirty="0">
                <a:solidFill>
                  <a:schemeClr val="accent1">
                    <a:lumMod val="75000"/>
                  </a:schemeClr>
                </a:solidFill>
                <a:latin typeface="微软雅黑" panose="020B0503020204020204" charset="-122"/>
                <a:ea typeface="微软雅黑" panose="020B0503020204020204" charset="-122"/>
                <a:cs typeface="+mn-ea"/>
                <a:sym typeface="+mn-lt"/>
              </a:rPr>
              <a:t>单币种钱包：</a:t>
            </a:r>
            <a:r>
              <a:rPr lang="zh-CN" altLang="en-US" kern="0" dirty="0">
                <a:latin typeface="微软雅黑" panose="020B0503020204020204" charset="-122"/>
                <a:ea typeface="微软雅黑" panose="020B0503020204020204" charset="-122"/>
                <a:cs typeface="+mn-ea"/>
                <a:sym typeface="+mn-lt"/>
              </a:rPr>
              <a:t>仅为</a:t>
            </a:r>
            <a:r>
              <a:rPr lang="zh-CN" altLang="en-US" b="1" kern="0" dirty="0">
                <a:solidFill>
                  <a:schemeClr val="accent1">
                    <a:lumMod val="75000"/>
                  </a:schemeClr>
                </a:solidFill>
                <a:latin typeface="微软雅黑" panose="020B0503020204020204" charset="-122"/>
                <a:ea typeface="微软雅黑" panose="020B0503020204020204" charset="-122"/>
                <a:cs typeface="+mn-ea"/>
                <a:sym typeface="+mn-lt"/>
              </a:rPr>
              <a:t>单一区块链数字资产服务</a:t>
            </a:r>
            <a:r>
              <a:rPr lang="zh-CN" altLang="en-US" kern="0" dirty="0">
                <a:latin typeface="微软雅黑" panose="020B0503020204020204" charset="-122"/>
                <a:ea typeface="微软雅黑" panose="020B0503020204020204" charset="-122"/>
                <a:cs typeface="+mn-ea"/>
                <a:sym typeface="+mn-lt"/>
              </a:rPr>
              <a:t>的区块链钱包。通常仅支持单一区块链主链平台的钱包也称为主链钱包，一般由项目方或社区开发。</a:t>
            </a:r>
            <a:endParaRPr lang="en-US" altLang="zh-CN" kern="0" dirty="0">
              <a:latin typeface="微软雅黑" panose="020B0503020204020204" charset="-122"/>
              <a:ea typeface="微软雅黑" panose="020B0503020204020204" charset="-122"/>
              <a:cs typeface="+mn-ea"/>
              <a:sym typeface="+mn-lt"/>
            </a:endParaRPr>
          </a:p>
        </p:txBody>
      </p:sp>
      <p:sp>
        <p:nvSpPr>
          <p:cNvPr id="36" name="Text Box 10"/>
          <p:cNvSpPr txBox="1">
            <a:spLocks noChangeArrowheads="1"/>
          </p:cNvSpPr>
          <p:nvPr/>
        </p:nvSpPr>
        <p:spPr bwMode="auto">
          <a:xfrm>
            <a:off x="1053194" y="2263731"/>
            <a:ext cx="7035732" cy="394723"/>
          </a:xfrm>
          <a:prstGeom prst="rect">
            <a:avLst/>
          </a:prstGeom>
          <a:noFill/>
          <a:ln w="9525">
            <a:noFill/>
            <a:miter lim="800000"/>
          </a:ln>
        </p:spPr>
        <p:txBody>
          <a:bodyPr wrap="square" lIns="34290" tIns="17145" rIns="34290" bIns="17145">
            <a:spAutoFit/>
          </a:bodyPr>
          <a:lstStyle/>
          <a:p>
            <a:pPr algn="just" defTabSz="816293">
              <a:lnSpc>
                <a:spcPct val="130000"/>
              </a:lnSpc>
              <a:defRPr/>
            </a:pPr>
            <a:r>
              <a:rPr lang="zh-CN" altLang="en-US" b="1" kern="0" dirty="0">
                <a:solidFill>
                  <a:schemeClr val="accent1">
                    <a:lumMod val="75000"/>
                  </a:schemeClr>
                </a:solidFill>
                <a:latin typeface="微软雅黑" panose="020B0503020204020204" charset="-122"/>
                <a:ea typeface="微软雅黑" panose="020B0503020204020204" charset="-122"/>
                <a:cs typeface="+mn-ea"/>
                <a:sym typeface="+mn-lt"/>
              </a:rPr>
              <a:t>按是否支持多种币种，可分为单、多币种钱包，及全币种钱包</a:t>
            </a:r>
            <a:endParaRPr lang="en-US" altLang="zh-CN" b="1" kern="0" dirty="0">
              <a:solidFill>
                <a:schemeClr val="accent1">
                  <a:lumMod val="75000"/>
                </a:schemeClr>
              </a:solidFill>
              <a:latin typeface="微软雅黑" panose="020B0503020204020204" charset="-122"/>
              <a:ea typeface="微软雅黑" panose="020B0503020204020204" charset="-122"/>
              <a:cs typeface="+mn-ea"/>
              <a:sym typeface="+mn-lt"/>
            </a:endParaRPr>
          </a:p>
        </p:txBody>
      </p:sp>
      <p:sp>
        <p:nvSpPr>
          <p:cNvPr id="39" name="Text Box 10"/>
          <p:cNvSpPr txBox="1">
            <a:spLocks noChangeArrowheads="1"/>
          </p:cNvSpPr>
          <p:nvPr/>
        </p:nvSpPr>
        <p:spPr bwMode="auto">
          <a:xfrm>
            <a:off x="1053192" y="4146348"/>
            <a:ext cx="7311118" cy="394723"/>
          </a:xfrm>
          <a:prstGeom prst="rect">
            <a:avLst/>
          </a:prstGeom>
          <a:noFill/>
          <a:ln w="9525">
            <a:noFill/>
            <a:miter lim="800000"/>
          </a:ln>
        </p:spPr>
        <p:txBody>
          <a:bodyPr wrap="square" lIns="34290" tIns="17145" rIns="34290" bIns="17145">
            <a:spAutoFit/>
          </a:bodyPr>
          <a:lstStyle/>
          <a:p>
            <a:pPr algn="just" defTabSz="816293">
              <a:lnSpc>
                <a:spcPct val="130000"/>
              </a:lnSpc>
              <a:defRPr/>
            </a:pPr>
            <a:r>
              <a:rPr lang="zh-CN" altLang="en-US" b="1" kern="0" dirty="0">
                <a:solidFill>
                  <a:schemeClr val="accent1">
                    <a:lumMod val="75000"/>
                  </a:schemeClr>
                </a:solidFill>
                <a:latin typeface="微软雅黑" panose="020B0503020204020204" charset="-122"/>
                <a:ea typeface="微软雅黑" panose="020B0503020204020204" charset="-122"/>
                <a:cs typeface="+mn-ea"/>
                <a:sym typeface="+mn-lt"/>
              </a:rPr>
              <a:t>多币种钱包：</a:t>
            </a:r>
            <a:r>
              <a:rPr lang="zh-CN" altLang="en-US" kern="0" dirty="0">
                <a:latin typeface="微软雅黑" panose="020B0503020204020204" charset="-122"/>
                <a:ea typeface="微软雅黑" panose="020B0503020204020204" charset="-122"/>
                <a:cs typeface="+mn-ea"/>
                <a:sym typeface="+mn-lt"/>
              </a:rPr>
              <a:t>在一款钱包中支持</a:t>
            </a:r>
            <a:r>
              <a:rPr lang="zh-CN" altLang="en-US" b="1" kern="0" dirty="0">
                <a:solidFill>
                  <a:schemeClr val="accent1">
                    <a:lumMod val="75000"/>
                  </a:schemeClr>
                </a:solidFill>
                <a:latin typeface="微软雅黑" panose="020B0503020204020204" charset="-122"/>
                <a:ea typeface="微软雅黑" panose="020B0503020204020204" charset="-122"/>
                <a:cs typeface="+mn-ea"/>
                <a:sym typeface="+mn-lt"/>
              </a:rPr>
              <a:t>多种区块链数字资产</a:t>
            </a:r>
            <a:r>
              <a:rPr lang="zh-CN" altLang="en-US" kern="0" dirty="0">
                <a:latin typeface="微软雅黑" panose="020B0503020204020204" charset="-122"/>
                <a:ea typeface="微软雅黑" panose="020B0503020204020204" charset="-122"/>
                <a:cs typeface="+mn-ea"/>
                <a:sym typeface="+mn-lt"/>
              </a:rPr>
              <a:t>。</a:t>
            </a:r>
            <a:endParaRPr lang="en-US" altLang="zh-CN" kern="0" dirty="0">
              <a:latin typeface="微软雅黑" panose="020B0503020204020204" charset="-122"/>
              <a:ea typeface="微软雅黑" panose="020B0503020204020204" charset="-122"/>
              <a:cs typeface="+mn-ea"/>
              <a:sym typeface="+mn-lt"/>
            </a:endParaRPr>
          </a:p>
        </p:txBody>
      </p:sp>
      <p:sp>
        <p:nvSpPr>
          <p:cNvPr id="12" name="文本框 11"/>
          <p:cNvSpPr txBox="1"/>
          <p:nvPr/>
        </p:nvSpPr>
        <p:spPr>
          <a:xfrm>
            <a:off x="2841172" y="1440030"/>
            <a:ext cx="3135085" cy="461665"/>
          </a:xfrm>
          <a:prstGeom prst="rect">
            <a:avLst/>
          </a:prstGeom>
          <a:noFill/>
        </p:spPr>
        <p:txBody>
          <a:bodyPr wrap="square" rtlCol="0">
            <a:spAutoFit/>
          </a:bodyPr>
          <a:lstStyle/>
          <a:p>
            <a:pPr algn="just"/>
            <a:r>
              <a:rPr lang="zh-CN" altLang="en-US" sz="2400" dirty="0">
                <a:solidFill>
                  <a:schemeClr val="accent1">
                    <a:lumMod val="75000"/>
                  </a:schemeClr>
                </a:solidFill>
                <a:latin typeface="微软雅黑" panose="020B0503020204020204" charset="-122"/>
                <a:ea typeface="微软雅黑" panose="020B0503020204020204" charset="-122"/>
              </a:rPr>
              <a:t>区块链钱包分类（</a:t>
            </a:r>
            <a:r>
              <a:rPr lang="en-US" altLang="zh-CN" sz="2400" dirty="0">
                <a:solidFill>
                  <a:schemeClr val="accent1">
                    <a:lumMod val="75000"/>
                  </a:schemeClr>
                </a:solidFill>
                <a:latin typeface="微软雅黑" panose="020B0503020204020204" charset="-122"/>
                <a:ea typeface="微软雅黑" panose="020B0503020204020204" charset="-122"/>
              </a:rPr>
              <a:t>4/6</a:t>
            </a:r>
            <a:r>
              <a:rPr lang="zh-CN" altLang="en-US" sz="2400" dirty="0">
                <a:solidFill>
                  <a:schemeClr val="accent1">
                    <a:lumMod val="75000"/>
                  </a:schemeClr>
                </a:solidFill>
                <a:latin typeface="微软雅黑" panose="020B0503020204020204" charset="-122"/>
                <a:ea typeface="微软雅黑" panose="020B0503020204020204" charset="-122"/>
              </a:rPr>
              <a:t>）</a:t>
            </a:r>
          </a:p>
        </p:txBody>
      </p:sp>
      <p:sp>
        <p:nvSpPr>
          <p:cNvPr id="9" name="Text Box 10"/>
          <p:cNvSpPr txBox="1">
            <a:spLocks noChangeArrowheads="1"/>
          </p:cNvSpPr>
          <p:nvPr/>
        </p:nvSpPr>
        <p:spPr bwMode="auto">
          <a:xfrm>
            <a:off x="1053192" y="4917996"/>
            <a:ext cx="7311118" cy="394723"/>
          </a:xfrm>
          <a:prstGeom prst="rect">
            <a:avLst/>
          </a:prstGeom>
          <a:noFill/>
          <a:ln w="9525">
            <a:noFill/>
            <a:miter lim="800000"/>
          </a:ln>
        </p:spPr>
        <p:txBody>
          <a:bodyPr wrap="square" lIns="34290" tIns="17145" rIns="34290" bIns="17145">
            <a:spAutoFit/>
          </a:bodyPr>
          <a:lstStyle/>
          <a:p>
            <a:pPr algn="just" defTabSz="816293">
              <a:lnSpc>
                <a:spcPct val="130000"/>
              </a:lnSpc>
              <a:defRPr/>
            </a:pPr>
            <a:r>
              <a:rPr lang="zh-CN" altLang="en-US" b="1" kern="0" dirty="0">
                <a:solidFill>
                  <a:schemeClr val="accent1">
                    <a:lumMod val="75000"/>
                  </a:schemeClr>
                </a:solidFill>
                <a:latin typeface="微软雅黑" panose="020B0503020204020204" charset="-122"/>
                <a:ea typeface="微软雅黑" panose="020B0503020204020204" charset="-122"/>
                <a:cs typeface="+mn-ea"/>
                <a:sym typeface="+mn-lt"/>
              </a:rPr>
              <a:t>全币种钱包：</a:t>
            </a:r>
            <a:r>
              <a:rPr lang="zh-CN" altLang="en-US" kern="0" dirty="0">
                <a:latin typeface="微软雅黑" panose="020B0503020204020204" charset="-122"/>
                <a:ea typeface="微软雅黑" panose="020B0503020204020204" charset="-122"/>
                <a:cs typeface="+mn-ea"/>
                <a:sym typeface="+mn-lt"/>
              </a:rPr>
              <a:t>支持</a:t>
            </a:r>
            <a:r>
              <a:rPr lang="zh-CN" altLang="en-US" b="1" kern="0" dirty="0">
                <a:solidFill>
                  <a:schemeClr val="accent1">
                    <a:lumMod val="75000"/>
                  </a:schemeClr>
                </a:solidFill>
                <a:latin typeface="微软雅黑" panose="020B0503020204020204" charset="-122"/>
                <a:ea typeface="微软雅黑" panose="020B0503020204020204" charset="-122"/>
                <a:cs typeface="+mn-ea"/>
                <a:sym typeface="+mn-lt"/>
              </a:rPr>
              <a:t>所有类型的区块链主链数字资产</a:t>
            </a:r>
            <a:r>
              <a:rPr lang="zh-CN" altLang="en-US" kern="0" dirty="0">
                <a:latin typeface="微软雅黑" panose="020B0503020204020204" charset="-122"/>
                <a:ea typeface="微软雅黑" panose="020B0503020204020204" charset="-122"/>
                <a:cs typeface="+mn-ea"/>
                <a:sym typeface="+mn-lt"/>
              </a:rPr>
              <a:t>的区块链钱包。</a:t>
            </a:r>
            <a:endParaRPr lang="en-US" altLang="zh-CN" kern="0" dirty="0">
              <a:latin typeface="微软雅黑" panose="020B0503020204020204" charset="-122"/>
              <a:ea typeface="微软雅黑" panose="020B0503020204020204" charset="-122"/>
              <a:cs typeface="+mn-ea"/>
              <a:sym typeface="+mn-lt"/>
            </a:endParaRPr>
          </a:p>
        </p:txBody>
      </p:sp>
      <p:pic>
        <p:nvPicPr>
          <p:cNvPr id="6" name="图片 5" descr="LGlogo"/>
          <p:cNvPicPr>
            <a:picLocks noChangeAspect="1"/>
          </p:cNvPicPr>
          <p:nvPr/>
        </p:nvPicPr>
        <p:blipFill>
          <a:blip r:embed="rId3"/>
          <a:stretch>
            <a:fillRect/>
          </a:stretch>
        </p:blipFill>
        <p:spPr>
          <a:xfrm>
            <a:off x="337185" y="1208246"/>
            <a:ext cx="1941195" cy="431483"/>
          </a:xfrm>
          <a:prstGeom prst="rect">
            <a:avLst/>
          </a:prstGeom>
        </p:spPr>
      </p:pic>
    </p:spTree>
    <p:extLst>
      <p:ext uri="{BB962C8B-B14F-4D97-AF65-F5344CB8AC3E}">
        <p14:creationId xmlns:p14="http://schemas.microsoft.com/office/powerpoint/2010/main" val="3183827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组 1"/>
          <p:cNvPicPr>
            <a:picLocks noChangeAspect="1"/>
          </p:cNvPicPr>
          <p:nvPr/>
        </p:nvPicPr>
        <p:blipFill>
          <a:blip r:embed="rId2"/>
          <a:stretch>
            <a:fillRect/>
          </a:stretch>
        </p:blipFill>
        <p:spPr>
          <a:xfrm>
            <a:off x="0" y="857250"/>
            <a:ext cx="9144000" cy="5143024"/>
          </a:xfrm>
          <a:prstGeom prst="rect">
            <a:avLst/>
          </a:prstGeom>
        </p:spPr>
      </p:pic>
      <p:sp>
        <p:nvSpPr>
          <p:cNvPr id="34" name="Text Box 10"/>
          <p:cNvSpPr txBox="1">
            <a:spLocks noChangeArrowheads="1"/>
          </p:cNvSpPr>
          <p:nvPr/>
        </p:nvSpPr>
        <p:spPr bwMode="auto">
          <a:xfrm>
            <a:off x="1053193" y="3062490"/>
            <a:ext cx="7035731" cy="394723"/>
          </a:xfrm>
          <a:prstGeom prst="rect">
            <a:avLst/>
          </a:prstGeom>
          <a:noFill/>
          <a:ln w="9525">
            <a:noFill/>
            <a:miter lim="800000"/>
          </a:ln>
        </p:spPr>
        <p:txBody>
          <a:bodyPr wrap="square" lIns="34290" tIns="17145" rIns="34290" bIns="17145">
            <a:spAutoFit/>
          </a:bodyPr>
          <a:lstStyle/>
          <a:p>
            <a:pPr algn="just" defTabSz="816293">
              <a:lnSpc>
                <a:spcPct val="130000"/>
              </a:lnSpc>
              <a:defRPr/>
            </a:pPr>
            <a:r>
              <a:rPr lang="zh-CN" altLang="en-US" b="1" kern="0" dirty="0">
                <a:solidFill>
                  <a:schemeClr val="accent1">
                    <a:lumMod val="75000"/>
                  </a:schemeClr>
                </a:solidFill>
                <a:latin typeface="微软雅黑" panose="020B0503020204020204" charset="-122"/>
                <a:ea typeface="微软雅黑" panose="020B0503020204020204" charset="-122"/>
                <a:cs typeface="+mn-ea"/>
                <a:sym typeface="+mn-lt"/>
              </a:rPr>
              <a:t>单签名钱包：</a:t>
            </a:r>
            <a:r>
              <a:rPr lang="zh-CN" altLang="en-US" kern="0" dirty="0">
                <a:latin typeface="微软雅黑" panose="020B0503020204020204" charset="-122"/>
                <a:ea typeface="微软雅黑" panose="020B0503020204020204" charset="-122"/>
                <a:cs typeface="+mn-ea"/>
                <a:sym typeface="+mn-lt"/>
              </a:rPr>
              <a:t>仅需</a:t>
            </a:r>
            <a:r>
              <a:rPr lang="zh-CN" altLang="en-US" b="1" kern="0" dirty="0">
                <a:solidFill>
                  <a:schemeClr val="accent1">
                    <a:lumMod val="75000"/>
                  </a:schemeClr>
                </a:solidFill>
                <a:latin typeface="微软雅黑" panose="020B0503020204020204" charset="-122"/>
                <a:ea typeface="微软雅黑" panose="020B0503020204020204" charset="-122"/>
                <a:cs typeface="+mn-ea"/>
                <a:sym typeface="+mn-lt"/>
              </a:rPr>
              <a:t>一人使用私钥签名</a:t>
            </a:r>
            <a:r>
              <a:rPr lang="zh-CN" altLang="en-US" kern="0" dirty="0">
                <a:latin typeface="微软雅黑" panose="020B0503020204020204" charset="-122"/>
                <a:ea typeface="微软雅黑" panose="020B0503020204020204" charset="-122"/>
                <a:cs typeface="+mn-ea"/>
                <a:sym typeface="+mn-lt"/>
              </a:rPr>
              <a:t>即可使用的区块链钱包。</a:t>
            </a:r>
            <a:endParaRPr lang="en-US" altLang="zh-CN" kern="0" dirty="0">
              <a:latin typeface="微软雅黑" panose="020B0503020204020204" charset="-122"/>
              <a:ea typeface="微软雅黑" panose="020B0503020204020204" charset="-122"/>
              <a:cs typeface="+mn-ea"/>
              <a:sym typeface="+mn-lt"/>
            </a:endParaRPr>
          </a:p>
        </p:txBody>
      </p:sp>
      <p:sp>
        <p:nvSpPr>
          <p:cNvPr id="36" name="Text Box 10"/>
          <p:cNvSpPr txBox="1">
            <a:spLocks noChangeArrowheads="1"/>
          </p:cNvSpPr>
          <p:nvPr/>
        </p:nvSpPr>
        <p:spPr bwMode="auto">
          <a:xfrm>
            <a:off x="1053194" y="2263731"/>
            <a:ext cx="7035732" cy="394723"/>
          </a:xfrm>
          <a:prstGeom prst="rect">
            <a:avLst/>
          </a:prstGeom>
          <a:noFill/>
          <a:ln w="9525">
            <a:noFill/>
            <a:miter lim="800000"/>
          </a:ln>
        </p:spPr>
        <p:txBody>
          <a:bodyPr wrap="square" lIns="34290" tIns="17145" rIns="34290" bIns="17145">
            <a:spAutoFit/>
          </a:bodyPr>
          <a:lstStyle/>
          <a:p>
            <a:pPr algn="just" defTabSz="816293">
              <a:lnSpc>
                <a:spcPct val="130000"/>
              </a:lnSpc>
              <a:defRPr/>
            </a:pPr>
            <a:r>
              <a:rPr lang="zh-CN" altLang="en-US" b="1" kern="0" dirty="0">
                <a:solidFill>
                  <a:schemeClr val="accent1">
                    <a:lumMod val="75000"/>
                  </a:schemeClr>
                </a:solidFill>
                <a:latin typeface="微软雅黑" panose="020B0503020204020204" charset="-122"/>
                <a:ea typeface="微软雅黑" panose="020B0503020204020204" charset="-122"/>
                <a:cs typeface="+mn-ea"/>
                <a:sym typeface="+mn-lt"/>
              </a:rPr>
              <a:t>按私钥签名方式分类，可分为单签名钱包、多重签名钱包</a:t>
            </a:r>
            <a:endParaRPr lang="en-US" altLang="zh-CN" b="1" kern="0" dirty="0">
              <a:solidFill>
                <a:schemeClr val="accent1">
                  <a:lumMod val="75000"/>
                </a:schemeClr>
              </a:solidFill>
              <a:latin typeface="微软雅黑" panose="020B0503020204020204" charset="-122"/>
              <a:ea typeface="微软雅黑" panose="020B0503020204020204" charset="-122"/>
              <a:cs typeface="+mn-ea"/>
              <a:sym typeface="+mn-lt"/>
            </a:endParaRPr>
          </a:p>
        </p:txBody>
      </p:sp>
      <p:sp>
        <p:nvSpPr>
          <p:cNvPr id="39" name="Text Box 10"/>
          <p:cNvSpPr txBox="1">
            <a:spLocks noChangeArrowheads="1"/>
          </p:cNvSpPr>
          <p:nvPr/>
        </p:nvSpPr>
        <p:spPr bwMode="auto">
          <a:xfrm>
            <a:off x="1053193" y="3829466"/>
            <a:ext cx="7035733" cy="1114921"/>
          </a:xfrm>
          <a:prstGeom prst="rect">
            <a:avLst/>
          </a:prstGeom>
          <a:noFill/>
          <a:ln w="9525">
            <a:noFill/>
            <a:miter lim="800000"/>
          </a:ln>
        </p:spPr>
        <p:txBody>
          <a:bodyPr wrap="square" lIns="34290" tIns="17145" rIns="34290" bIns="17145">
            <a:spAutoFit/>
          </a:bodyPr>
          <a:lstStyle/>
          <a:p>
            <a:pPr algn="just" defTabSz="816293">
              <a:lnSpc>
                <a:spcPct val="130000"/>
              </a:lnSpc>
              <a:defRPr/>
            </a:pPr>
            <a:r>
              <a:rPr lang="zh-CN" altLang="en-US" b="1" kern="0" dirty="0">
                <a:solidFill>
                  <a:schemeClr val="accent1">
                    <a:lumMod val="75000"/>
                  </a:schemeClr>
                </a:solidFill>
                <a:latin typeface="微软雅黑" panose="020B0503020204020204" charset="-122"/>
                <a:ea typeface="微软雅黑" panose="020B0503020204020204" charset="-122"/>
                <a:cs typeface="+mn-ea"/>
                <a:sym typeface="+mn-lt"/>
              </a:rPr>
              <a:t>多重签名钱包：</a:t>
            </a:r>
            <a:r>
              <a:rPr lang="zh-CN" altLang="en-US" kern="0" dirty="0">
                <a:latin typeface="微软雅黑" panose="020B0503020204020204" charset="-122"/>
                <a:ea typeface="微软雅黑" panose="020B0503020204020204" charset="-122"/>
                <a:cs typeface="+mn-ea"/>
                <a:sym typeface="+mn-lt"/>
              </a:rPr>
              <a:t>需要</a:t>
            </a:r>
            <a:r>
              <a:rPr lang="en-US" altLang="zh-CN" b="1" kern="0" dirty="0">
                <a:solidFill>
                  <a:schemeClr val="accent1">
                    <a:lumMod val="75000"/>
                  </a:schemeClr>
                </a:solidFill>
                <a:latin typeface="微软雅黑" panose="020B0503020204020204" charset="-122"/>
                <a:ea typeface="微软雅黑" panose="020B0503020204020204" charset="-122"/>
                <a:cs typeface="+mn-ea"/>
                <a:sym typeface="+mn-lt"/>
              </a:rPr>
              <a:t>2</a:t>
            </a:r>
            <a:r>
              <a:rPr lang="zh-CN" altLang="en-US" b="1" kern="0" dirty="0">
                <a:solidFill>
                  <a:schemeClr val="accent1">
                    <a:lumMod val="75000"/>
                  </a:schemeClr>
                </a:solidFill>
                <a:latin typeface="微软雅黑" panose="020B0503020204020204" charset="-122"/>
                <a:ea typeface="微软雅黑" panose="020B0503020204020204" charset="-122"/>
                <a:cs typeface="+mn-ea"/>
                <a:sym typeface="+mn-lt"/>
              </a:rPr>
              <a:t>个或</a:t>
            </a:r>
            <a:r>
              <a:rPr lang="en-US" altLang="zh-CN" b="1" kern="0" dirty="0">
                <a:solidFill>
                  <a:schemeClr val="accent1">
                    <a:lumMod val="75000"/>
                  </a:schemeClr>
                </a:solidFill>
                <a:latin typeface="微软雅黑" panose="020B0503020204020204" charset="-122"/>
                <a:ea typeface="微软雅黑" panose="020B0503020204020204" charset="-122"/>
                <a:cs typeface="+mn-ea"/>
                <a:sym typeface="+mn-lt"/>
              </a:rPr>
              <a:t>2</a:t>
            </a:r>
            <a:r>
              <a:rPr lang="zh-CN" altLang="en-US" b="1" kern="0" dirty="0">
                <a:solidFill>
                  <a:schemeClr val="accent1">
                    <a:lumMod val="75000"/>
                  </a:schemeClr>
                </a:solidFill>
                <a:latin typeface="微软雅黑" panose="020B0503020204020204" charset="-122"/>
                <a:ea typeface="微软雅黑" panose="020B0503020204020204" charset="-122"/>
                <a:cs typeface="+mn-ea"/>
                <a:sym typeface="+mn-lt"/>
              </a:rPr>
              <a:t>个以上不同的私钥签名</a:t>
            </a:r>
            <a:r>
              <a:rPr lang="zh-CN" altLang="en-US" kern="0" dirty="0">
                <a:latin typeface="微软雅黑" panose="020B0503020204020204" charset="-122"/>
                <a:ea typeface="微软雅黑" panose="020B0503020204020204" charset="-122"/>
                <a:cs typeface="+mn-ea"/>
                <a:sym typeface="+mn-lt"/>
              </a:rPr>
              <a:t>才可以使用的区块链钱包。通常用在需要共同管理账户的场景中，例如数字资产组织合作、区块链企业管理等。</a:t>
            </a:r>
            <a:endParaRPr lang="en-US" altLang="zh-CN" kern="0" dirty="0">
              <a:latin typeface="微软雅黑" panose="020B0503020204020204" charset="-122"/>
              <a:ea typeface="微软雅黑" panose="020B0503020204020204" charset="-122"/>
              <a:cs typeface="+mn-ea"/>
              <a:sym typeface="+mn-lt"/>
            </a:endParaRPr>
          </a:p>
        </p:txBody>
      </p:sp>
      <p:sp>
        <p:nvSpPr>
          <p:cNvPr id="12" name="文本框 11"/>
          <p:cNvSpPr txBox="1"/>
          <p:nvPr/>
        </p:nvSpPr>
        <p:spPr>
          <a:xfrm>
            <a:off x="2841172" y="1440030"/>
            <a:ext cx="3135085" cy="461665"/>
          </a:xfrm>
          <a:prstGeom prst="rect">
            <a:avLst/>
          </a:prstGeom>
          <a:noFill/>
        </p:spPr>
        <p:txBody>
          <a:bodyPr wrap="square" rtlCol="0">
            <a:spAutoFit/>
          </a:bodyPr>
          <a:lstStyle/>
          <a:p>
            <a:pPr algn="just"/>
            <a:r>
              <a:rPr lang="zh-CN" altLang="en-US" sz="2400" dirty="0">
                <a:solidFill>
                  <a:schemeClr val="accent1">
                    <a:lumMod val="75000"/>
                  </a:schemeClr>
                </a:solidFill>
                <a:latin typeface="微软雅黑" panose="020B0503020204020204" charset="-122"/>
                <a:ea typeface="微软雅黑" panose="020B0503020204020204" charset="-122"/>
              </a:rPr>
              <a:t>区块链钱包分类（</a:t>
            </a:r>
            <a:r>
              <a:rPr lang="en-US" altLang="zh-CN" sz="2400" dirty="0">
                <a:solidFill>
                  <a:schemeClr val="accent1">
                    <a:lumMod val="75000"/>
                  </a:schemeClr>
                </a:solidFill>
                <a:latin typeface="微软雅黑" panose="020B0503020204020204" charset="-122"/>
                <a:ea typeface="微软雅黑" panose="020B0503020204020204" charset="-122"/>
              </a:rPr>
              <a:t>5/6</a:t>
            </a:r>
            <a:r>
              <a:rPr lang="zh-CN" altLang="en-US" sz="2400" dirty="0">
                <a:solidFill>
                  <a:schemeClr val="accent1">
                    <a:lumMod val="75000"/>
                  </a:schemeClr>
                </a:solidFill>
                <a:latin typeface="微软雅黑" panose="020B0503020204020204" charset="-122"/>
                <a:ea typeface="微软雅黑" panose="020B0503020204020204" charset="-122"/>
              </a:rPr>
              <a:t>）</a:t>
            </a:r>
          </a:p>
        </p:txBody>
      </p:sp>
      <p:pic>
        <p:nvPicPr>
          <p:cNvPr id="6" name="图片 5" descr="LGlogo"/>
          <p:cNvPicPr>
            <a:picLocks noChangeAspect="1"/>
          </p:cNvPicPr>
          <p:nvPr/>
        </p:nvPicPr>
        <p:blipFill>
          <a:blip r:embed="rId3"/>
          <a:stretch>
            <a:fillRect/>
          </a:stretch>
        </p:blipFill>
        <p:spPr>
          <a:xfrm>
            <a:off x="337185" y="1208246"/>
            <a:ext cx="1941195" cy="431483"/>
          </a:xfrm>
          <a:prstGeom prst="rect">
            <a:avLst/>
          </a:prstGeom>
        </p:spPr>
      </p:pic>
    </p:spTree>
    <p:extLst>
      <p:ext uri="{BB962C8B-B14F-4D97-AF65-F5344CB8AC3E}">
        <p14:creationId xmlns:p14="http://schemas.microsoft.com/office/powerpoint/2010/main" val="36337578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组 1"/>
          <p:cNvPicPr>
            <a:picLocks noChangeAspect="1"/>
          </p:cNvPicPr>
          <p:nvPr/>
        </p:nvPicPr>
        <p:blipFill>
          <a:blip r:embed="rId2"/>
          <a:stretch>
            <a:fillRect/>
          </a:stretch>
        </p:blipFill>
        <p:spPr>
          <a:xfrm>
            <a:off x="0" y="857250"/>
            <a:ext cx="9144000" cy="5143024"/>
          </a:xfrm>
          <a:prstGeom prst="rect">
            <a:avLst/>
          </a:prstGeom>
        </p:spPr>
      </p:pic>
      <p:sp>
        <p:nvSpPr>
          <p:cNvPr id="34" name="Text Box 10"/>
          <p:cNvSpPr txBox="1">
            <a:spLocks noChangeArrowheads="1"/>
          </p:cNvSpPr>
          <p:nvPr/>
        </p:nvSpPr>
        <p:spPr bwMode="auto">
          <a:xfrm>
            <a:off x="1053193" y="2940025"/>
            <a:ext cx="7035731" cy="1114921"/>
          </a:xfrm>
          <a:prstGeom prst="rect">
            <a:avLst/>
          </a:prstGeom>
          <a:noFill/>
          <a:ln w="9525">
            <a:noFill/>
            <a:miter lim="800000"/>
          </a:ln>
        </p:spPr>
        <p:txBody>
          <a:bodyPr wrap="square" lIns="34290" tIns="17145" rIns="34290" bIns="17145">
            <a:spAutoFit/>
          </a:bodyPr>
          <a:lstStyle/>
          <a:p>
            <a:pPr algn="just" defTabSz="816293">
              <a:lnSpc>
                <a:spcPct val="130000"/>
              </a:lnSpc>
              <a:defRPr/>
            </a:pPr>
            <a:r>
              <a:rPr lang="zh-CN" altLang="en-US" b="1" kern="0" dirty="0">
                <a:solidFill>
                  <a:schemeClr val="accent1">
                    <a:lumMod val="75000"/>
                  </a:schemeClr>
                </a:solidFill>
                <a:latin typeface="微软雅黑" panose="020B0503020204020204" charset="-122"/>
                <a:ea typeface="微软雅黑" panose="020B0503020204020204" charset="-122"/>
                <a:cs typeface="+mn-ea"/>
                <a:sym typeface="+mn-lt"/>
              </a:rPr>
              <a:t>软钱包：</a:t>
            </a:r>
            <a:r>
              <a:rPr lang="zh-CN" altLang="en-US" kern="0" dirty="0">
                <a:latin typeface="微软雅黑" panose="020B0503020204020204" charset="-122"/>
                <a:ea typeface="微软雅黑" panose="020B0503020204020204" charset="-122"/>
                <a:cs typeface="+mn-ea"/>
                <a:sym typeface="+mn-lt"/>
              </a:rPr>
              <a:t>通俗来讲就是</a:t>
            </a:r>
            <a:r>
              <a:rPr lang="zh-CN" altLang="en-US" b="1" kern="0" dirty="0">
                <a:solidFill>
                  <a:schemeClr val="accent1">
                    <a:lumMod val="75000"/>
                  </a:schemeClr>
                </a:solidFill>
                <a:latin typeface="微软雅黑" panose="020B0503020204020204" charset="-122"/>
                <a:ea typeface="微软雅黑" panose="020B0503020204020204" charset="-122"/>
                <a:cs typeface="+mn-ea"/>
                <a:sym typeface="+mn-lt"/>
              </a:rPr>
              <a:t>钱包电脑软件或</a:t>
            </a:r>
            <a:r>
              <a:rPr lang="en-US" altLang="zh-CN" b="1" kern="0" dirty="0">
                <a:solidFill>
                  <a:schemeClr val="accent1">
                    <a:lumMod val="75000"/>
                  </a:schemeClr>
                </a:solidFill>
                <a:latin typeface="微软雅黑" panose="020B0503020204020204" charset="-122"/>
                <a:ea typeface="微软雅黑" panose="020B0503020204020204" charset="-122"/>
                <a:cs typeface="+mn-ea"/>
                <a:sym typeface="+mn-lt"/>
              </a:rPr>
              <a:t>App</a:t>
            </a:r>
            <a:r>
              <a:rPr lang="zh-CN" altLang="en-US" kern="0" dirty="0">
                <a:latin typeface="微软雅黑" panose="020B0503020204020204" charset="-122"/>
                <a:ea typeface="微软雅黑" panose="020B0503020204020204" charset="-122"/>
                <a:cs typeface="+mn-ea"/>
                <a:sym typeface="+mn-lt"/>
              </a:rPr>
              <a:t>。用户只需在电脑上安装钱包软件客户端或在手机上安装钱包</a:t>
            </a:r>
            <a:r>
              <a:rPr lang="en-US" altLang="zh-CN" kern="0" dirty="0">
                <a:latin typeface="微软雅黑" panose="020B0503020204020204" charset="-122"/>
                <a:ea typeface="微软雅黑" panose="020B0503020204020204" charset="-122"/>
                <a:cs typeface="+mn-ea"/>
                <a:sym typeface="+mn-lt"/>
              </a:rPr>
              <a:t>App</a:t>
            </a:r>
            <a:r>
              <a:rPr lang="zh-CN" altLang="en-US" kern="0" dirty="0">
                <a:latin typeface="微软雅黑" panose="020B0503020204020204" charset="-122"/>
                <a:ea typeface="微软雅黑" panose="020B0503020204020204" charset="-122"/>
                <a:cs typeface="+mn-ea"/>
                <a:sym typeface="+mn-lt"/>
              </a:rPr>
              <a:t>，即可使用区块链钱包的所有功能。</a:t>
            </a:r>
            <a:endParaRPr lang="en-US" altLang="zh-CN" kern="0" dirty="0">
              <a:latin typeface="微软雅黑" panose="020B0503020204020204" charset="-122"/>
              <a:ea typeface="微软雅黑" panose="020B0503020204020204" charset="-122"/>
              <a:cs typeface="+mn-ea"/>
              <a:sym typeface="+mn-lt"/>
            </a:endParaRPr>
          </a:p>
        </p:txBody>
      </p:sp>
      <p:sp>
        <p:nvSpPr>
          <p:cNvPr id="36" name="Text Box 10"/>
          <p:cNvSpPr txBox="1">
            <a:spLocks noChangeArrowheads="1"/>
          </p:cNvSpPr>
          <p:nvPr/>
        </p:nvSpPr>
        <p:spPr bwMode="auto">
          <a:xfrm>
            <a:off x="1053194" y="2263731"/>
            <a:ext cx="7035732" cy="394723"/>
          </a:xfrm>
          <a:prstGeom prst="rect">
            <a:avLst/>
          </a:prstGeom>
          <a:noFill/>
          <a:ln w="9525">
            <a:noFill/>
            <a:miter lim="800000"/>
          </a:ln>
        </p:spPr>
        <p:txBody>
          <a:bodyPr wrap="square" lIns="34290" tIns="17145" rIns="34290" bIns="17145">
            <a:spAutoFit/>
          </a:bodyPr>
          <a:lstStyle/>
          <a:p>
            <a:pPr algn="just" defTabSz="816293">
              <a:lnSpc>
                <a:spcPct val="130000"/>
              </a:lnSpc>
              <a:defRPr/>
            </a:pPr>
            <a:r>
              <a:rPr lang="zh-CN" altLang="en-US" b="1" kern="0" dirty="0">
                <a:solidFill>
                  <a:schemeClr val="accent1">
                    <a:lumMod val="75000"/>
                  </a:schemeClr>
                </a:solidFill>
                <a:latin typeface="微软雅黑" panose="020B0503020204020204" charset="-122"/>
                <a:ea typeface="微软雅黑" panose="020B0503020204020204" charset="-122"/>
                <a:cs typeface="+mn-ea"/>
                <a:sym typeface="+mn-lt"/>
              </a:rPr>
              <a:t>按钱包存在形式分类，可分为软钱包、硬钱包</a:t>
            </a:r>
            <a:endParaRPr lang="en-US" altLang="zh-CN" b="1" kern="0" dirty="0">
              <a:solidFill>
                <a:schemeClr val="accent1">
                  <a:lumMod val="75000"/>
                </a:schemeClr>
              </a:solidFill>
              <a:latin typeface="微软雅黑" panose="020B0503020204020204" charset="-122"/>
              <a:ea typeface="微软雅黑" panose="020B0503020204020204" charset="-122"/>
              <a:cs typeface="+mn-ea"/>
              <a:sym typeface="+mn-lt"/>
            </a:endParaRPr>
          </a:p>
        </p:txBody>
      </p:sp>
      <p:sp>
        <p:nvSpPr>
          <p:cNvPr id="39" name="Text Box 10"/>
          <p:cNvSpPr txBox="1">
            <a:spLocks noChangeArrowheads="1"/>
          </p:cNvSpPr>
          <p:nvPr/>
        </p:nvSpPr>
        <p:spPr bwMode="auto">
          <a:xfrm>
            <a:off x="1053193" y="4123380"/>
            <a:ext cx="7035733" cy="754822"/>
          </a:xfrm>
          <a:prstGeom prst="rect">
            <a:avLst/>
          </a:prstGeom>
          <a:noFill/>
          <a:ln w="9525">
            <a:noFill/>
            <a:miter lim="800000"/>
          </a:ln>
        </p:spPr>
        <p:txBody>
          <a:bodyPr wrap="square" lIns="34290" tIns="17145" rIns="34290" bIns="17145">
            <a:spAutoFit/>
          </a:bodyPr>
          <a:lstStyle/>
          <a:p>
            <a:pPr algn="just" defTabSz="816293">
              <a:lnSpc>
                <a:spcPct val="130000"/>
              </a:lnSpc>
              <a:defRPr/>
            </a:pPr>
            <a:r>
              <a:rPr lang="zh-CN" altLang="en-US" b="1" kern="0" dirty="0">
                <a:solidFill>
                  <a:schemeClr val="accent1">
                    <a:lumMod val="75000"/>
                  </a:schemeClr>
                </a:solidFill>
                <a:latin typeface="微软雅黑" panose="020B0503020204020204" charset="-122"/>
                <a:ea typeface="微软雅黑" panose="020B0503020204020204" charset="-122"/>
                <a:cs typeface="+mn-ea"/>
                <a:sym typeface="+mn-lt"/>
              </a:rPr>
              <a:t>硬钱包：</a:t>
            </a:r>
            <a:r>
              <a:rPr lang="zh-CN" altLang="en-US" kern="0" dirty="0">
                <a:latin typeface="微软雅黑" panose="020B0503020204020204" charset="-122"/>
                <a:ea typeface="微软雅黑" panose="020B0503020204020204" charset="-122"/>
                <a:cs typeface="+mn-ea"/>
                <a:sym typeface="+mn-lt"/>
              </a:rPr>
              <a:t>即硬件钱包，通常以冷钱包的形式出现，也有冷热配套的硬件钱包品牌。用户需要额外购买</a:t>
            </a:r>
            <a:r>
              <a:rPr lang="zh-CN" altLang="en-US" b="1" kern="0" dirty="0">
                <a:solidFill>
                  <a:schemeClr val="accent1">
                    <a:lumMod val="75000"/>
                  </a:schemeClr>
                </a:solidFill>
                <a:latin typeface="微软雅黑" panose="020B0503020204020204" charset="-122"/>
                <a:ea typeface="微软雅黑" panose="020B0503020204020204" charset="-122"/>
                <a:cs typeface="+mn-ea"/>
                <a:sym typeface="+mn-lt"/>
              </a:rPr>
              <a:t>专用的外设硬件</a:t>
            </a:r>
            <a:r>
              <a:rPr lang="zh-CN" altLang="en-US" kern="0" dirty="0">
                <a:latin typeface="微软雅黑" panose="020B0503020204020204" charset="-122"/>
                <a:ea typeface="微软雅黑" panose="020B0503020204020204" charset="-122"/>
                <a:cs typeface="+mn-ea"/>
                <a:sym typeface="+mn-lt"/>
              </a:rPr>
              <a:t>来配合使用。</a:t>
            </a:r>
            <a:endParaRPr lang="en-US" altLang="zh-CN" kern="0" dirty="0">
              <a:latin typeface="微软雅黑" panose="020B0503020204020204" charset="-122"/>
              <a:ea typeface="微软雅黑" panose="020B0503020204020204" charset="-122"/>
              <a:cs typeface="+mn-ea"/>
              <a:sym typeface="+mn-lt"/>
            </a:endParaRPr>
          </a:p>
        </p:txBody>
      </p:sp>
      <p:sp>
        <p:nvSpPr>
          <p:cNvPr id="12" name="文本框 11"/>
          <p:cNvSpPr txBox="1"/>
          <p:nvPr/>
        </p:nvSpPr>
        <p:spPr>
          <a:xfrm>
            <a:off x="2841172" y="1440030"/>
            <a:ext cx="3135085" cy="461665"/>
          </a:xfrm>
          <a:prstGeom prst="rect">
            <a:avLst/>
          </a:prstGeom>
          <a:noFill/>
        </p:spPr>
        <p:txBody>
          <a:bodyPr wrap="square" rtlCol="0">
            <a:spAutoFit/>
          </a:bodyPr>
          <a:lstStyle/>
          <a:p>
            <a:pPr algn="just"/>
            <a:r>
              <a:rPr lang="zh-CN" altLang="en-US" sz="2400" dirty="0">
                <a:solidFill>
                  <a:schemeClr val="accent1">
                    <a:lumMod val="75000"/>
                  </a:schemeClr>
                </a:solidFill>
                <a:latin typeface="微软雅黑" panose="020B0503020204020204" charset="-122"/>
                <a:ea typeface="微软雅黑" panose="020B0503020204020204" charset="-122"/>
              </a:rPr>
              <a:t>区块链钱包分类（</a:t>
            </a:r>
            <a:r>
              <a:rPr lang="en-US" altLang="zh-CN" sz="2400" dirty="0">
                <a:solidFill>
                  <a:schemeClr val="accent1">
                    <a:lumMod val="75000"/>
                  </a:schemeClr>
                </a:solidFill>
                <a:latin typeface="微软雅黑" panose="020B0503020204020204" charset="-122"/>
                <a:ea typeface="微软雅黑" panose="020B0503020204020204" charset="-122"/>
              </a:rPr>
              <a:t>6/6</a:t>
            </a:r>
            <a:r>
              <a:rPr lang="zh-CN" altLang="en-US" sz="2400" dirty="0">
                <a:solidFill>
                  <a:schemeClr val="accent1">
                    <a:lumMod val="75000"/>
                  </a:schemeClr>
                </a:solidFill>
                <a:latin typeface="微软雅黑" panose="020B0503020204020204" charset="-122"/>
                <a:ea typeface="微软雅黑" panose="020B0503020204020204" charset="-122"/>
              </a:rPr>
              <a:t>）</a:t>
            </a:r>
          </a:p>
        </p:txBody>
      </p:sp>
      <p:pic>
        <p:nvPicPr>
          <p:cNvPr id="6" name="图片 5" descr="LGlogo"/>
          <p:cNvPicPr>
            <a:picLocks noChangeAspect="1"/>
          </p:cNvPicPr>
          <p:nvPr/>
        </p:nvPicPr>
        <p:blipFill>
          <a:blip r:embed="rId3"/>
          <a:stretch>
            <a:fillRect/>
          </a:stretch>
        </p:blipFill>
        <p:spPr>
          <a:xfrm>
            <a:off x="337185" y="1208246"/>
            <a:ext cx="1941195" cy="431483"/>
          </a:xfrm>
          <a:prstGeom prst="rect">
            <a:avLst/>
          </a:prstGeom>
        </p:spPr>
      </p:pic>
    </p:spTree>
    <p:extLst>
      <p:ext uri="{BB962C8B-B14F-4D97-AF65-F5344CB8AC3E}">
        <p14:creationId xmlns:p14="http://schemas.microsoft.com/office/powerpoint/2010/main" val="6034179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组 1"/>
          <p:cNvPicPr>
            <a:picLocks noChangeAspect="1"/>
          </p:cNvPicPr>
          <p:nvPr/>
        </p:nvPicPr>
        <p:blipFill>
          <a:blip r:embed="rId2"/>
          <a:stretch>
            <a:fillRect/>
          </a:stretch>
        </p:blipFill>
        <p:spPr>
          <a:xfrm>
            <a:off x="0" y="857250"/>
            <a:ext cx="9144000" cy="5143024"/>
          </a:xfrm>
          <a:prstGeom prst="rect">
            <a:avLst/>
          </a:prstGeom>
        </p:spPr>
      </p:pic>
      <p:sp>
        <p:nvSpPr>
          <p:cNvPr id="34" name="Text Box 10"/>
          <p:cNvSpPr txBox="1">
            <a:spLocks noChangeArrowheads="1"/>
          </p:cNvSpPr>
          <p:nvPr/>
        </p:nvSpPr>
        <p:spPr bwMode="auto">
          <a:xfrm>
            <a:off x="1053193" y="2940025"/>
            <a:ext cx="7035731" cy="1114921"/>
          </a:xfrm>
          <a:prstGeom prst="rect">
            <a:avLst/>
          </a:prstGeom>
          <a:noFill/>
          <a:ln w="9525">
            <a:noFill/>
            <a:miter lim="800000"/>
          </a:ln>
        </p:spPr>
        <p:txBody>
          <a:bodyPr wrap="square" lIns="34290" tIns="17145" rIns="34290" bIns="17145">
            <a:spAutoFit/>
          </a:bodyPr>
          <a:lstStyle/>
          <a:p>
            <a:pPr algn="just" defTabSz="816293">
              <a:lnSpc>
                <a:spcPct val="130000"/>
              </a:lnSpc>
              <a:defRPr/>
            </a:pPr>
            <a:r>
              <a:rPr lang="zh-CN" altLang="en-US" b="1" kern="0" dirty="0">
                <a:solidFill>
                  <a:srgbClr val="5B9BD5">
                    <a:lumMod val="75000"/>
                  </a:srgbClr>
                </a:solidFill>
                <a:latin typeface="微软雅黑" panose="020B0503020204020204" charset="-122"/>
                <a:ea typeface="微软雅黑" panose="020B0503020204020204" charset="-122"/>
                <a:cs typeface="+mn-ea"/>
                <a:sym typeface="+mn-lt"/>
              </a:rPr>
              <a:t>非确定性钱包：</a:t>
            </a:r>
            <a:r>
              <a:rPr lang="zh-CN" altLang="en-US" kern="0" dirty="0">
                <a:solidFill>
                  <a:prstClr val="black"/>
                </a:solidFill>
                <a:latin typeface="微软雅黑" panose="020B0503020204020204" charset="-122"/>
                <a:ea typeface="微软雅黑" panose="020B0503020204020204" charset="-122"/>
                <a:cs typeface="+mn-ea"/>
                <a:sym typeface="+mn-lt"/>
              </a:rPr>
              <a:t>第一种类型是非确定性钱包，其中每个密钥都是独立生成的来自不同的随机数。这些键彼此不相关。这种类型的钱包也被称为</a:t>
            </a:r>
            <a:r>
              <a:rPr lang="en-US" altLang="zh-CN" kern="0" dirty="0">
                <a:solidFill>
                  <a:prstClr val="black"/>
                </a:solidFill>
                <a:latin typeface="微软雅黑" panose="020B0503020204020204" charset="-122"/>
                <a:ea typeface="微软雅黑" panose="020B0503020204020204" charset="-122"/>
                <a:cs typeface="+mn-ea"/>
                <a:sym typeface="+mn-lt"/>
              </a:rPr>
              <a:t>JBOK</a:t>
            </a:r>
            <a:r>
              <a:rPr lang="zh-CN" altLang="en-US" kern="0" dirty="0">
                <a:solidFill>
                  <a:prstClr val="black"/>
                </a:solidFill>
                <a:latin typeface="微软雅黑" panose="020B0503020204020204" charset="-122"/>
                <a:ea typeface="微软雅黑" panose="020B0503020204020204" charset="-122"/>
                <a:cs typeface="+mn-ea"/>
                <a:sym typeface="+mn-lt"/>
              </a:rPr>
              <a:t>钱包，来源于短语“</a:t>
            </a:r>
            <a:r>
              <a:rPr lang="en-US" altLang="zh-CN" kern="0" dirty="0">
                <a:solidFill>
                  <a:prstClr val="black"/>
                </a:solidFill>
                <a:latin typeface="微软雅黑" panose="020B0503020204020204" charset="-122"/>
                <a:ea typeface="微软雅黑" panose="020B0503020204020204" charset="-122"/>
                <a:cs typeface="+mn-ea"/>
                <a:sym typeface="+mn-lt"/>
              </a:rPr>
              <a:t>Just a Bunch of Keys”</a:t>
            </a:r>
          </a:p>
        </p:txBody>
      </p:sp>
      <p:sp>
        <p:nvSpPr>
          <p:cNvPr id="36" name="Text Box 10"/>
          <p:cNvSpPr txBox="1">
            <a:spLocks noChangeArrowheads="1"/>
          </p:cNvSpPr>
          <p:nvPr/>
        </p:nvSpPr>
        <p:spPr bwMode="auto">
          <a:xfrm>
            <a:off x="1053194" y="2263731"/>
            <a:ext cx="7035732" cy="394723"/>
          </a:xfrm>
          <a:prstGeom prst="rect">
            <a:avLst/>
          </a:prstGeom>
          <a:noFill/>
          <a:ln w="9525">
            <a:noFill/>
            <a:miter lim="800000"/>
          </a:ln>
        </p:spPr>
        <p:txBody>
          <a:bodyPr wrap="square" lIns="34290" tIns="17145" rIns="34290" bIns="17145">
            <a:spAutoFit/>
          </a:bodyPr>
          <a:lstStyle/>
          <a:p>
            <a:pPr algn="just" defTabSz="816293">
              <a:lnSpc>
                <a:spcPct val="130000"/>
              </a:lnSpc>
              <a:defRPr/>
            </a:pPr>
            <a:r>
              <a:rPr lang="zh-CN" altLang="en-US" b="1" kern="0" dirty="0">
                <a:solidFill>
                  <a:srgbClr val="5B9BD5">
                    <a:lumMod val="75000"/>
                  </a:srgbClr>
                </a:solidFill>
                <a:latin typeface="微软雅黑" panose="020B0503020204020204" charset="-122"/>
                <a:ea typeface="微软雅黑" panose="020B0503020204020204" charset="-122"/>
                <a:cs typeface="+mn-ea"/>
                <a:sym typeface="+mn-lt"/>
              </a:rPr>
              <a:t>按钱包技术分类，可分为确定性钱包、非确定性钱包</a:t>
            </a:r>
            <a:endParaRPr lang="en-US" altLang="zh-CN" b="1" kern="0" dirty="0">
              <a:solidFill>
                <a:srgbClr val="5B9BD5">
                  <a:lumMod val="75000"/>
                </a:srgbClr>
              </a:solidFill>
              <a:latin typeface="微软雅黑" panose="020B0503020204020204" charset="-122"/>
              <a:ea typeface="微软雅黑" panose="020B0503020204020204" charset="-122"/>
              <a:cs typeface="+mn-ea"/>
              <a:sym typeface="+mn-lt"/>
            </a:endParaRPr>
          </a:p>
        </p:txBody>
      </p:sp>
      <p:sp>
        <p:nvSpPr>
          <p:cNvPr id="39" name="Text Box 10"/>
          <p:cNvSpPr txBox="1">
            <a:spLocks noChangeArrowheads="1"/>
          </p:cNvSpPr>
          <p:nvPr/>
        </p:nvSpPr>
        <p:spPr bwMode="auto">
          <a:xfrm>
            <a:off x="1053192" y="4290340"/>
            <a:ext cx="7035733" cy="1475019"/>
          </a:xfrm>
          <a:prstGeom prst="rect">
            <a:avLst/>
          </a:prstGeom>
          <a:noFill/>
          <a:ln w="9525">
            <a:noFill/>
            <a:miter lim="800000"/>
          </a:ln>
        </p:spPr>
        <p:txBody>
          <a:bodyPr wrap="square" lIns="34290" tIns="17145" rIns="34290" bIns="17145">
            <a:spAutoFit/>
          </a:bodyPr>
          <a:lstStyle/>
          <a:p>
            <a:pPr algn="just" defTabSz="816293">
              <a:lnSpc>
                <a:spcPct val="130000"/>
              </a:lnSpc>
              <a:defRPr/>
            </a:pPr>
            <a:r>
              <a:rPr lang="zh-CN" altLang="en-US" b="1" kern="0" dirty="0">
                <a:solidFill>
                  <a:srgbClr val="5B9BD5">
                    <a:lumMod val="75000"/>
                  </a:srgbClr>
                </a:solidFill>
                <a:latin typeface="微软雅黑" panose="020B0503020204020204" charset="-122"/>
                <a:ea typeface="微软雅黑" panose="020B0503020204020204" charset="-122"/>
                <a:cs typeface="+mn-ea"/>
                <a:sym typeface="+mn-lt"/>
              </a:rPr>
              <a:t>确定性钱包：</a:t>
            </a:r>
            <a:r>
              <a:rPr lang="zh-CN" altLang="en-US" kern="0" dirty="0">
                <a:solidFill>
                  <a:prstClr val="black"/>
                </a:solidFill>
                <a:latin typeface="微软雅黑" panose="020B0503020204020204" charset="-122"/>
                <a:ea typeface="微软雅黑" panose="020B0503020204020204" charset="-122"/>
                <a:cs typeface="+mn-ea"/>
                <a:sym typeface="+mn-lt"/>
              </a:rPr>
              <a:t>第二种类型的钱包是确定性钱包，其中所有密钥都来自单个主密钥，称为种子。如果具有原始种子此类钱包中的所有钥匙都可以再次生成。一个数字确定性钱包中使用的不同密钥推导方法。最常见的所使用的推导方法使用树形结构</a:t>
            </a:r>
            <a:endParaRPr lang="en-US" altLang="zh-CN" kern="0" dirty="0">
              <a:solidFill>
                <a:prstClr val="black"/>
              </a:solidFill>
              <a:latin typeface="微软雅黑" panose="020B0503020204020204" charset="-122"/>
              <a:ea typeface="微软雅黑" panose="020B0503020204020204" charset="-122"/>
              <a:cs typeface="+mn-ea"/>
              <a:sym typeface="+mn-lt"/>
            </a:endParaRPr>
          </a:p>
        </p:txBody>
      </p:sp>
      <p:sp>
        <p:nvSpPr>
          <p:cNvPr id="12" name="文本框 11"/>
          <p:cNvSpPr txBox="1"/>
          <p:nvPr/>
        </p:nvSpPr>
        <p:spPr>
          <a:xfrm>
            <a:off x="2841172" y="1440030"/>
            <a:ext cx="3135085" cy="461665"/>
          </a:xfrm>
          <a:prstGeom prst="rect">
            <a:avLst/>
          </a:prstGeom>
          <a:noFill/>
        </p:spPr>
        <p:txBody>
          <a:bodyPr wrap="square" rtlCol="0">
            <a:spAutoFit/>
          </a:bodyPr>
          <a:lstStyle/>
          <a:p>
            <a:pPr algn="just"/>
            <a:r>
              <a:rPr lang="zh-CN" altLang="en-US" sz="2400" dirty="0">
                <a:solidFill>
                  <a:srgbClr val="5B9BD5">
                    <a:lumMod val="75000"/>
                  </a:srgbClr>
                </a:solidFill>
                <a:latin typeface="微软雅黑" panose="020B0503020204020204" charset="-122"/>
                <a:ea typeface="微软雅黑" panose="020B0503020204020204" charset="-122"/>
              </a:rPr>
              <a:t>区块链钱包分类（</a:t>
            </a:r>
            <a:r>
              <a:rPr lang="en-US" altLang="zh-CN" sz="2400" dirty="0">
                <a:solidFill>
                  <a:srgbClr val="5B9BD5">
                    <a:lumMod val="75000"/>
                  </a:srgbClr>
                </a:solidFill>
                <a:latin typeface="微软雅黑" panose="020B0503020204020204" charset="-122"/>
                <a:ea typeface="微软雅黑" panose="020B0503020204020204" charset="-122"/>
              </a:rPr>
              <a:t>6/6</a:t>
            </a:r>
            <a:r>
              <a:rPr lang="zh-CN" altLang="en-US" sz="2400" dirty="0">
                <a:solidFill>
                  <a:srgbClr val="5B9BD5">
                    <a:lumMod val="75000"/>
                  </a:srgbClr>
                </a:solidFill>
                <a:latin typeface="微软雅黑" panose="020B0503020204020204" charset="-122"/>
                <a:ea typeface="微软雅黑" panose="020B0503020204020204" charset="-122"/>
              </a:rPr>
              <a:t>）</a:t>
            </a:r>
          </a:p>
        </p:txBody>
      </p:sp>
      <p:pic>
        <p:nvPicPr>
          <p:cNvPr id="6" name="图片 5" descr="LGlogo"/>
          <p:cNvPicPr>
            <a:picLocks noChangeAspect="1"/>
          </p:cNvPicPr>
          <p:nvPr/>
        </p:nvPicPr>
        <p:blipFill>
          <a:blip r:embed="rId3"/>
          <a:stretch>
            <a:fillRect/>
          </a:stretch>
        </p:blipFill>
        <p:spPr>
          <a:xfrm>
            <a:off x="337185" y="1208246"/>
            <a:ext cx="1941195" cy="431483"/>
          </a:xfrm>
          <a:prstGeom prst="rect">
            <a:avLst/>
          </a:prstGeom>
        </p:spPr>
      </p:pic>
    </p:spTree>
    <p:extLst>
      <p:ext uri="{BB962C8B-B14F-4D97-AF65-F5344CB8AC3E}">
        <p14:creationId xmlns:p14="http://schemas.microsoft.com/office/powerpoint/2010/main" val="20172716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1538" y="476672"/>
            <a:ext cx="6521337" cy="523220"/>
          </a:xfrm>
          <a:prstGeom prst="rect">
            <a:avLst/>
          </a:prstGeom>
        </p:spPr>
        <p:txBody>
          <a:bodyPr wrap="none">
            <a:spAutoFit/>
          </a:bodyPr>
          <a:lstStyle/>
          <a:p>
            <a:r>
              <a:rPr lang="zh-CN" altLang="en-US" sz="2800" kern="0" dirty="0">
                <a:solidFill>
                  <a:prstClr val="black"/>
                </a:solidFill>
                <a:ea typeface="黑体" pitchFamily="49" charset="-122"/>
              </a:rPr>
              <a:t>非确定性钱包（</a:t>
            </a:r>
            <a:r>
              <a:rPr lang="en-US" altLang="zh-CN" sz="2800" kern="0" dirty="0">
                <a:solidFill>
                  <a:prstClr val="black"/>
                </a:solidFill>
                <a:ea typeface="黑体" pitchFamily="49" charset="-122"/>
              </a:rPr>
              <a:t>nondeterministic wallet</a:t>
            </a:r>
            <a:r>
              <a:rPr lang="zh-CN" altLang="en-US" sz="2800" kern="0" dirty="0" smtClean="0">
                <a:solidFill>
                  <a:prstClr val="black"/>
                </a:solidFill>
                <a:ea typeface="黑体" pitchFamily="49" charset="-122"/>
              </a:rPr>
              <a:t>）</a:t>
            </a:r>
            <a:endParaRPr lang="zh-CN" altLang="en-US" sz="2800" kern="0" dirty="0">
              <a:solidFill>
                <a:prstClr val="black"/>
              </a:solidFill>
              <a:ea typeface="黑体" pitchFamily="49" charset="-122"/>
            </a:endParaRPr>
          </a:p>
        </p:txBody>
      </p:sp>
      <p:sp>
        <p:nvSpPr>
          <p:cNvPr id="3" name="内容占位符 2"/>
          <p:cNvSpPr txBox="1">
            <a:spLocks/>
          </p:cNvSpPr>
          <p:nvPr/>
        </p:nvSpPr>
        <p:spPr bwMode="auto">
          <a:xfrm>
            <a:off x="313239" y="1215025"/>
            <a:ext cx="8659311" cy="180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25000"/>
              </a:lnSpc>
              <a:spcBef>
                <a:spcPct val="20000"/>
              </a:spcBef>
              <a:spcAft>
                <a:spcPts val="600"/>
              </a:spcAft>
              <a:buClr>
                <a:srgbClr val="0070C0"/>
              </a:buClr>
              <a:buSzPct val="8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200">
                <a:solidFill>
                  <a:schemeClr val="tx1"/>
                </a:solidFill>
                <a:latin typeface="+mj-lt"/>
                <a:ea typeface="宋体" charset="-122"/>
              </a:defRPr>
            </a:lvl2pPr>
            <a:lvl3pPr marL="1143000" indent="-228600" algn="l" rtl="0" eaLnBrk="0" fontAlgn="base" hangingPunct="0">
              <a:spcBef>
                <a:spcPct val="20000"/>
              </a:spcBef>
              <a:spcAft>
                <a:spcPct val="0"/>
              </a:spcAft>
              <a:buFont typeface="Arial" charset="0"/>
              <a:buChar char="•"/>
              <a:defRPr sz="2400">
                <a:solidFill>
                  <a:schemeClr val="tx1"/>
                </a:solidFill>
                <a:latin typeface="+mj-lt"/>
                <a:ea typeface="宋体" charset="-122"/>
              </a:defRPr>
            </a:lvl3pPr>
            <a:lvl4pPr marL="1600200" indent="-228600" algn="l" rtl="0" eaLnBrk="0" fontAlgn="base" hangingPunct="0">
              <a:spcBef>
                <a:spcPct val="20000"/>
              </a:spcBef>
              <a:spcAft>
                <a:spcPct val="0"/>
              </a:spcAft>
              <a:buFont typeface="Arial" charset="0"/>
              <a:buChar char="–"/>
              <a:defRPr sz="2000">
                <a:solidFill>
                  <a:schemeClr val="tx1"/>
                </a:solidFill>
                <a:latin typeface="+mj-lt"/>
                <a:ea typeface="宋体" charset="-122"/>
              </a:defRPr>
            </a:lvl4pPr>
            <a:lvl5pPr marL="2057400" indent="-228600" algn="l" rtl="0" eaLnBrk="0" fontAlgn="base" hangingPunct="0">
              <a:spcBef>
                <a:spcPct val="20000"/>
              </a:spcBef>
              <a:spcAft>
                <a:spcPct val="0"/>
              </a:spcAft>
              <a:buFont typeface="Arial" charset="0"/>
              <a:buChar char="»"/>
              <a:defRPr sz="2000">
                <a:solidFill>
                  <a:schemeClr val="tx1"/>
                </a:solidFill>
                <a:latin typeface="+mj-lt"/>
                <a:ea typeface="宋体" charset="-122"/>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9pPr>
          </a:lstStyle>
          <a:p>
            <a:pPr eaLnBrk="1" hangingPunct="1">
              <a:lnSpc>
                <a:spcPct val="150000"/>
              </a:lnSpc>
              <a:spcBef>
                <a:spcPts val="500"/>
              </a:spcBef>
              <a:spcAft>
                <a:spcPts val="500"/>
              </a:spcAft>
            </a:pPr>
            <a:r>
              <a:rPr lang="zh-CN" altLang="en-US" sz="2400" dirty="0">
                <a:solidFill>
                  <a:srgbClr val="FF0000"/>
                </a:solidFill>
                <a:latin typeface="微软雅黑" panose="020B0503020204020204" pitchFamily="34" charset="-122"/>
                <a:ea typeface="微软雅黑" panose="020B0503020204020204" pitchFamily="34" charset="-122"/>
                <a:cs typeface="Times New Roman" pitchFamily="18" charset="0"/>
              </a:rPr>
              <a:t>钱包只是随机生成的私钥集合，被称作零型非确定钱包。</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500"/>
              </a:spcBef>
              <a:spcAft>
                <a:spcPts val="500"/>
              </a:spcAft>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cs typeface="Times New Roman" pitchFamily="18" charset="0"/>
              </a:rPr>
              <a:t>缺点：需要保存所有生成私钥</a:t>
            </a:r>
            <a:r>
              <a:rPr lang="zh-CN" altLang="en-US" sz="2000" dirty="0">
                <a:latin typeface="微软雅黑" panose="020B0503020204020204" pitchFamily="34" charset="-122"/>
                <a:ea typeface="微软雅黑" panose="020B0503020204020204" pitchFamily="34" charset="-122"/>
                <a:cs typeface="Times New Roman" pitchFamily="18" charset="0"/>
              </a:rPr>
              <a:t>的副本</a:t>
            </a:r>
            <a:r>
              <a:rPr lang="zh-CN" altLang="en-US" sz="2000" dirty="0" smtClean="0">
                <a:latin typeface="微软雅黑" panose="020B0503020204020204" pitchFamily="34" charset="-122"/>
                <a:ea typeface="微软雅黑" panose="020B0503020204020204" pitchFamily="34" charset="-122"/>
                <a:cs typeface="Times New Roman" pitchFamily="18" charset="0"/>
              </a:rPr>
              <a:t>，与</a:t>
            </a:r>
            <a:r>
              <a:rPr lang="zh-CN" altLang="en-US" sz="2000" dirty="0">
                <a:latin typeface="微软雅黑" panose="020B0503020204020204" pitchFamily="34" charset="-122"/>
                <a:ea typeface="微软雅黑" panose="020B0503020204020204" pitchFamily="34" charset="-122"/>
                <a:cs typeface="Times New Roman" pitchFamily="18" charset="0"/>
              </a:rPr>
              <a:t>避免地址重复</a:t>
            </a:r>
            <a:r>
              <a:rPr lang="zh-CN" altLang="en-US" sz="2000" dirty="0" smtClean="0">
                <a:latin typeface="微软雅黑" panose="020B0503020204020204" pitchFamily="34" charset="-122"/>
                <a:ea typeface="微软雅黑" panose="020B0503020204020204" pitchFamily="34" charset="-122"/>
                <a:cs typeface="Times New Roman" pitchFamily="18" charset="0"/>
              </a:rPr>
              <a:t>使用的原则</a:t>
            </a:r>
            <a:r>
              <a:rPr lang="zh-CN" altLang="en-US" sz="2000" dirty="0">
                <a:latin typeface="微软雅黑" panose="020B0503020204020204" pitchFamily="34" charset="-122"/>
                <a:ea typeface="微软雅黑" panose="020B0503020204020204" pitchFamily="34" charset="-122"/>
                <a:cs typeface="Times New Roman" pitchFamily="18" charset="0"/>
              </a:rPr>
              <a:t>相冲突。</a:t>
            </a:r>
            <a:endParaRPr lang="en-US" altLang="zh-CN" sz="2000" dirty="0" smtClean="0">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500"/>
              </a:spcBef>
              <a:spcAft>
                <a:spcPts val="500"/>
              </a:spcAft>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Times New Roman" pitchFamily="18" charset="0"/>
              </a:rPr>
              <a:t>地址重复使用将多个交易和地址关联在一起，这会减少</a:t>
            </a:r>
            <a:r>
              <a:rPr lang="zh-CN" altLang="en-US" sz="2000" dirty="0" smtClean="0">
                <a:latin typeface="微软雅黑" panose="020B0503020204020204" pitchFamily="34" charset="-122"/>
                <a:ea typeface="微软雅黑" panose="020B0503020204020204" pitchFamily="34" charset="-122"/>
                <a:cs typeface="Times New Roman" pitchFamily="18" charset="0"/>
              </a:rPr>
              <a:t>隐私。</a:t>
            </a:r>
            <a:endParaRPr lang="en-US" altLang="zh-CN" sz="2000" dirty="0" smtClean="0">
              <a:latin typeface="微软雅黑" panose="020B0503020204020204" pitchFamily="34" charset="-122"/>
              <a:ea typeface="微软雅黑" panose="020B0503020204020204" pitchFamily="34" charset="-122"/>
              <a:cs typeface="Times New Roman" pitchFamily="18" charset="0"/>
            </a:endParaRPr>
          </a:p>
        </p:txBody>
      </p:sp>
      <p:pic>
        <p:nvPicPr>
          <p:cNvPr id="19458" name="Picture 2" descr="å¾5-1è¡¨ç¤ºåå«ææ¾æ£ç»æçéæºé¥åçéåçéç¡®å®æ§é±å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530" y="3466333"/>
            <a:ext cx="5158728" cy="307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7115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1538" y="476672"/>
            <a:ext cx="5594801" cy="523220"/>
          </a:xfrm>
          <a:prstGeom prst="rect">
            <a:avLst/>
          </a:prstGeom>
        </p:spPr>
        <p:txBody>
          <a:bodyPr wrap="none">
            <a:spAutoFit/>
          </a:bodyPr>
          <a:lstStyle/>
          <a:p>
            <a:r>
              <a:rPr lang="zh-CN" altLang="en-US" sz="2800" kern="0" dirty="0">
                <a:solidFill>
                  <a:prstClr val="black"/>
                </a:solidFill>
                <a:ea typeface="黑体" pitchFamily="49" charset="-122"/>
              </a:rPr>
              <a:t>确定性钱包（</a:t>
            </a:r>
            <a:r>
              <a:rPr lang="en-US" altLang="zh-CN" sz="2800" kern="0" dirty="0">
                <a:solidFill>
                  <a:prstClr val="black"/>
                </a:solidFill>
                <a:ea typeface="黑体" pitchFamily="49" charset="-122"/>
              </a:rPr>
              <a:t>deterministic wallet</a:t>
            </a:r>
            <a:r>
              <a:rPr lang="zh-CN" altLang="en-US" sz="2800" kern="0" dirty="0">
                <a:solidFill>
                  <a:prstClr val="black"/>
                </a:solidFill>
                <a:ea typeface="黑体" pitchFamily="49" charset="-122"/>
              </a:rPr>
              <a:t>）</a:t>
            </a:r>
          </a:p>
        </p:txBody>
      </p:sp>
      <p:sp>
        <p:nvSpPr>
          <p:cNvPr id="3" name="内容占位符 2"/>
          <p:cNvSpPr txBox="1">
            <a:spLocks/>
          </p:cNvSpPr>
          <p:nvPr/>
        </p:nvSpPr>
        <p:spPr bwMode="auto">
          <a:xfrm>
            <a:off x="313239" y="1215025"/>
            <a:ext cx="8659311" cy="203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25000"/>
              </a:lnSpc>
              <a:spcBef>
                <a:spcPct val="20000"/>
              </a:spcBef>
              <a:spcAft>
                <a:spcPts val="600"/>
              </a:spcAft>
              <a:buClr>
                <a:srgbClr val="0070C0"/>
              </a:buClr>
              <a:buSzPct val="8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200">
                <a:solidFill>
                  <a:schemeClr val="tx1"/>
                </a:solidFill>
                <a:latin typeface="+mj-lt"/>
                <a:ea typeface="宋体" charset="-122"/>
              </a:defRPr>
            </a:lvl2pPr>
            <a:lvl3pPr marL="1143000" indent="-228600" algn="l" rtl="0" eaLnBrk="0" fontAlgn="base" hangingPunct="0">
              <a:spcBef>
                <a:spcPct val="20000"/>
              </a:spcBef>
              <a:spcAft>
                <a:spcPct val="0"/>
              </a:spcAft>
              <a:buFont typeface="Arial" charset="0"/>
              <a:buChar char="•"/>
              <a:defRPr sz="2400">
                <a:solidFill>
                  <a:schemeClr val="tx1"/>
                </a:solidFill>
                <a:latin typeface="+mj-lt"/>
                <a:ea typeface="宋体" charset="-122"/>
              </a:defRPr>
            </a:lvl3pPr>
            <a:lvl4pPr marL="1600200" indent="-228600" algn="l" rtl="0" eaLnBrk="0" fontAlgn="base" hangingPunct="0">
              <a:spcBef>
                <a:spcPct val="20000"/>
              </a:spcBef>
              <a:spcAft>
                <a:spcPct val="0"/>
              </a:spcAft>
              <a:buFont typeface="Arial" charset="0"/>
              <a:buChar char="–"/>
              <a:defRPr sz="2000">
                <a:solidFill>
                  <a:schemeClr val="tx1"/>
                </a:solidFill>
                <a:latin typeface="+mj-lt"/>
                <a:ea typeface="宋体" charset="-122"/>
              </a:defRPr>
            </a:lvl4pPr>
            <a:lvl5pPr marL="2057400" indent="-228600" algn="l" rtl="0" eaLnBrk="0" fontAlgn="base" hangingPunct="0">
              <a:spcBef>
                <a:spcPct val="20000"/>
              </a:spcBef>
              <a:spcAft>
                <a:spcPct val="0"/>
              </a:spcAft>
              <a:buFont typeface="Arial" charset="0"/>
              <a:buChar char="»"/>
              <a:defRPr sz="2000">
                <a:solidFill>
                  <a:schemeClr val="tx1"/>
                </a:solidFill>
                <a:latin typeface="+mj-lt"/>
                <a:ea typeface="宋体" charset="-122"/>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9pPr>
          </a:lstStyle>
          <a:p>
            <a:pPr eaLnBrk="1" hangingPunct="1">
              <a:lnSpc>
                <a:spcPct val="150000"/>
              </a:lnSpc>
              <a:spcBef>
                <a:spcPts val="500"/>
              </a:spcBef>
              <a:spcAft>
                <a:spcPts val="500"/>
              </a:spcAft>
            </a:pPr>
            <a:r>
              <a:rPr lang="zh-CN" altLang="en-US" sz="2400" dirty="0">
                <a:solidFill>
                  <a:srgbClr val="FF0000"/>
                </a:solidFill>
                <a:latin typeface="微软雅黑" panose="020B0503020204020204" pitchFamily="34" charset="-122"/>
                <a:ea typeface="微软雅黑" panose="020B0503020204020204" pitchFamily="34" charset="-122"/>
                <a:cs typeface="Times New Roman" pitchFamily="18" charset="0"/>
              </a:rPr>
              <a:t>通过使用</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itchFamily="18" charset="0"/>
              </a:rPr>
              <a:t>单向哈希函数从</a:t>
            </a:r>
            <a:r>
              <a:rPr lang="zh-CN" altLang="en-US" sz="2400" dirty="0">
                <a:solidFill>
                  <a:srgbClr val="FF0000"/>
                </a:solidFill>
                <a:latin typeface="微软雅黑" panose="020B0503020204020204" pitchFamily="34" charset="-122"/>
                <a:ea typeface="微软雅黑" panose="020B0503020204020204" pitchFamily="34" charset="-122"/>
                <a:cs typeface="Times New Roman" pitchFamily="18" charset="0"/>
              </a:rPr>
              <a:t>公共的种子生成的私钥。</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500"/>
              </a:spcBef>
              <a:spcAft>
                <a:spcPts val="500"/>
              </a:spcAft>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Times New Roman" pitchFamily="18" charset="0"/>
              </a:rPr>
              <a:t>种子是随机生成的数字，含有比如索引号码或者可生成私钥的“链码”</a:t>
            </a:r>
            <a:endParaRPr lang="en-US" altLang="zh-CN" sz="2000" dirty="0" smtClean="0">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500"/>
              </a:spcBef>
              <a:spcAft>
                <a:spcPts val="500"/>
              </a:spcAft>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Times New Roman" pitchFamily="18" charset="0"/>
              </a:rPr>
              <a:t>在确定性钱包中，种子足够恢复所有的已经产生的私钥，并且种子也足够让钱包导入或者导出。</a:t>
            </a:r>
            <a:endParaRPr lang="en-US" altLang="zh-CN" sz="2000" dirty="0" smtClean="0">
              <a:latin typeface="微软雅黑" panose="020B0503020204020204" pitchFamily="34" charset="-122"/>
              <a:ea typeface="微软雅黑" panose="020B0503020204020204" pitchFamily="34" charset="-122"/>
              <a:cs typeface="Times New Roman" pitchFamily="18" charset="0"/>
            </a:endParaRPr>
          </a:p>
        </p:txBody>
      </p:sp>
      <p:pic>
        <p:nvPicPr>
          <p:cNvPr id="21506" name="Picture 2" descr="å¾5-2ç¡®å®æ§ç§å­é±åï¼ä»ç§å­æ´¾ççå¯é¥çç¡®å®æ§åº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2093" y="3466333"/>
            <a:ext cx="4622703" cy="3316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7839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1538" y="476672"/>
            <a:ext cx="6870792" cy="523220"/>
          </a:xfrm>
          <a:prstGeom prst="rect">
            <a:avLst/>
          </a:prstGeom>
        </p:spPr>
        <p:txBody>
          <a:bodyPr wrap="none">
            <a:spAutoFit/>
          </a:bodyPr>
          <a:lstStyle/>
          <a:p>
            <a:r>
              <a:rPr lang="zh-CN" altLang="en-US" sz="2800" kern="0" dirty="0">
                <a:solidFill>
                  <a:prstClr val="black"/>
                </a:solidFill>
                <a:ea typeface="黑体" pitchFamily="49" charset="-122"/>
              </a:rPr>
              <a:t>分层确定性</a:t>
            </a:r>
            <a:r>
              <a:rPr lang="zh-CN" altLang="en-US" sz="2800" kern="0" dirty="0" smtClean="0">
                <a:solidFill>
                  <a:prstClr val="black"/>
                </a:solidFill>
                <a:ea typeface="黑体" pitchFamily="49" charset="-122"/>
              </a:rPr>
              <a:t>钱包</a:t>
            </a:r>
            <a:r>
              <a:rPr lang="en-US" altLang="zh-CN" sz="2800" kern="0" dirty="0" smtClean="0">
                <a:solidFill>
                  <a:prstClr val="black"/>
                </a:solidFill>
                <a:ea typeface="黑体" pitchFamily="49" charset="-122"/>
              </a:rPr>
              <a:t>(HD </a:t>
            </a:r>
            <a:r>
              <a:rPr lang="en-US" altLang="zh-CN" sz="2800" kern="0" dirty="0">
                <a:solidFill>
                  <a:prstClr val="black"/>
                </a:solidFill>
                <a:ea typeface="黑体" pitchFamily="49" charset="-122"/>
              </a:rPr>
              <a:t>Wallets (BIP-32/BIP-44</a:t>
            </a:r>
            <a:r>
              <a:rPr lang="en-US" altLang="zh-CN" sz="2800" kern="0" dirty="0" smtClean="0">
                <a:solidFill>
                  <a:prstClr val="black"/>
                </a:solidFill>
                <a:ea typeface="黑体" pitchFamily="49" charset="-122"/>
              </a:rPr>
              <a:t>))</a:t>
            </a:r>
            <a:endParaRPr lang="zh-CN" altLang="en-US" sz="2800" kern="0" dirty="0">
              <a:solidFill>
                <a:prstClr val="black"/>
              </a:solidFill>
              <a:ea typeface="黑体" pitchFamily="49" charset="-122"/>
            </a:endParaRPr>
          </a:p>
        </p:txBody>
      </p:sp>
      <p:sp>
        <p:nvSpPr>
          <p:cNvPr id="4" name="内容占位符 2"/>
          <p:cNvSpPr txBox="1">
            <a:spLocks/>
          </p:cNvSpPr>
          <p:nvPr/>
        </p:nvSpPr>
        <p:spPr bwMode="auto">
          <a:xfrm>
            <a:off x="313239" y="1215025"/>
            <a:ext cx="8659311" cy="203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25000"/>
              </a:lnSpc>
              <a:spcBef>
                <a:spcPct val="20000"/>
              </a:spcBef>
              <a:spcAft>
                <a:spcPts val="600"/>
              </a:spcAft>
              <a:buClr>
                <a:srgbClr val="0070C0"/>
              </a:buClr>
              <a:buSzPct val="8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200">
                <a:solidFill>
                  <a:schemeClr val="tx1"/>
                </a:solidFill>
                <a:latin typeface="+mj-lt"/>
                <a:ea typeface="宋体" charset="-122"/>
              </a:defRPr>
            </a:lvl2pPr>
            <a:lvl3pPr marL="1143000" indent="-228600" algn="l" rtl="0" eaLnBrk="0" fontAlgn="base" hangingPunct="0">
              <a:spcBef>
                <a:spcPct val="20000"/>
              </a:spcBef>
              <a:spcAft>
                <a:spcPct val="0"/>
              </a:spcAft>
              <a:buFont typeface="Arial" charset="0"/>
              <a:buChar char="•"/>
              <a:defRPr sz="2400">
                <a:solidFill>
                  <a:schemeClr val="tx1"/>
                </a:solidFill>
                <a:latin typeface="+mj-lt"/>
                <a:ea typeface="宋体" charset="-122"/>
              </a:defRPr>
            </a:lvl3pPr>
            <a:lvl4pPr marL="1600200" indent="-228600" algn="l" rtl="0" eaLnBrk="0" fontAlgn="base" hangingPunct="0">
              <a:spcBef>
                <a:spcPct val="20000"/>
              </a:spcBef>
              <a:spcAft>
                <a:spcPct val="0"/>
              </a:spcAft>
              <a:buFont typeface="Arial" charset="0"/>
              <a:buChar char="–"/>
              <a:defRPr sz="2000">
                <a:solidFill>
                  <a:schemeClr val="tx1"/>
                </a:solidFill>
                <a:latin typeface="+mj-lt"/>
                <a:ea typeface="宋体" charset="-122"/>
              </a:defRPr>
            </a:lvl4pPr>
            <a:lvl5pPr marL="2057400" indent="-228600" algn="l" rtl="0" eaLnBrk="0" fontAlgn="base" hangingPunct="0">
              <a:spcBef>
                <a:spcPct val="20000"/>
              </a:spcBef>
              <a:spcAft>
                <a:spcPct val="0"/>
              </a:spcAft>
              <a:buFont typeface="Arial" charset="0"/>
              <a:buChar char="»"/>
              <a:defRPr sz="2000">
                <a:solidFill>
                  <a:schemeClr val="tx1"/>
                </a:solidFill>
                <a:latin typeface="+mj-lt"/>
                <a:ea typeface="宋体" charset="-122"/>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9pPr>
          </a:lstStyle>
          <a:p>
            <a:pPr eaLnBrk="1" hangingPunct="1">
              <a:lnSpc>
                <a:spcPct val="150000"/>
              </a:lnSpc>
              <a:spcBef>
                <a:spcPts val="500"/>
              </a:spcBef>
              <a:spcAft>
                <a:spcPts val="500"/>
              </a:spcAft>
            </a:pPr>
            <a:r>
              <a:rPr lang="zh-CN" altLang="en-US" sz="2400" dirty="0">
                <a:solidFill>
                  <a:srgbClr val="FF0000"/>
                </a:solidFill>
                <a:latin typeface="微软雅黑" panose="020B0503020204020204" pitchFamily="34" charset="-122"/>
                <a:ea typeface="微软雅黑" panose="020B0503020204020204" pitchFamily="34" charset="-122"/>
                <a:cs typeface="Times New Roman" pitchFamily="18" charset="0"/>
              </a:rPr>
              <a:t>确定性钱包被开发成更容易从单个“种子”中生成许多密钥，最高级形式是通过</a:t>
            </a:r>
            <a:r>
              <a:rPr lang="en-US" altLang="zh-CN" sz="2400" dirty="0" smtClean="0">
                <a:solidFill>
                  <a:srgbClr val="FF0000"/>
                </a:solidFill>
                <a:latin typeface="微软雅黑" panose="020B0503020204020204" pitchFamily="34" charset="-122"/>
                <a:ea typeface="微软雅黑" panose="020B0503020204020204" pitchFamily="34" charset="-122"/>
                <a:cs typeface="Times New Roman" pitchFamily="18" charset="0"/>
              </a:rPr>
              <a:t>BIP-32</a:t>
            </a:r>
            <a:r>
              <a:rPr lang="zh-CN" altLang="en-US" sz="2400" dirty="0">
                <a:solidFill>
                  <a:srgbClr val="FF0000"/>
                </a:solidFill>
                <a:latin typeface="微软雅黑" panose="020B0503020204020204" pitchFamily="34" charset="-122"/>
                <a:ea typeface="微软雅黑" panose="020B0503020204020204" pitchFamily="34" charset="-122"/>
                <a:cs typeface="Times New Roman" pitchFamily="18" charset="0"/>
              </a:rPr>
              <a:t>标准定义的</a:t>
            </a:r>
            <a:r>
              <a:rPr lang="en-US" altLang="zh-CN" sz="2400" dirty="0">
                <a:solidFill>
                  <a:srgbClr val="FF0000"/>
                </a:solidFill>
                <a:latin typeface="微软雅黑" panose="020B0503020204020204" pitchFamily="34" charset="-122"/>
                <a:ea typeface="微软雅黑" panose="020B0503020204020204" pitchFamily="34" charset="-122"/>
                <a:cs typeface="Times New Roman" pitchFamily="18" charset="0"/>
              </a:rPr>
              <a:t>HD</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itchFamily="18" charset="0"/>
              </a:rPr>
              <a:t>钱包。</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500"/>
              </a:spcBef>
              <a:spcAft>
                <a:spcPts val="500"/>
              </a:spcAft>
            </a:pPr>
            <a:r>
              <a:rPr lang="en-US" altLang="zh-CN" sz="2400" dirty="0" smtClean="0">
                <a:latin typeface="微软雅黑" panose="020B0503020204020204" pitchFamily="34" charset="-122"/>
                <a:ea typeface="微软雅黑" panose="020B0503020204020204" pitchFamily="34" charset="-122"/>
                <a:cs typeface="Times New Roman" pitchFamily="18" charset="0"/>
              </a:rPr>
              <a:t>HD</a:t>
            </a:r>
            <a:r>
              <a:rPr lang="zh-CN" altLang="en-US" sz="2400" dirty="0">
                <a:latin typeface="微软雅黑" panose="020B0503020204020204" pitchFamily="34" charset="-122"/>
                <a:ea typeface="微软雅黑" panose="020B0503020204020204" pitchFamily="34" charset="-122"/>
                <a:cs typeface="Times New Roman" pitchFamily="18" charset="0"/>
              </a:rPr>
              <a:t>钱包包含以树状结构衍生的密钥，使得父密钥可以衍生一系列子密钥，每个子密钥又可以衍生出一系列孙密钥，以此类推，无限</a:t>
            </a:r>
            <a:r>
              <a:rPr lang="zh-CN" altLang="en-US" sz="2400" dirty="0" smtClean="0">
                <a:latin typeface="微软雅黑" panose="020B0503020204020204" pitchFamily="34" charset="-122"/>
                <a:ea typeface="微软雅黑" panose="020B0503020204020204" pitchFamily="34" charset="-122"/>
                <a:cs typeface="Times New Roman" pitchFamily="18" charset="0"/>
              </a:rPr>
              <a:t>衍生。</a:t>
            </a:r>
            <a:endParaRPr lang="en-US" altLang="zh-CN" sz="2400" dirty="0" smtClean="0">
              <a:latin typeface="微软雅黑" panose="020B0503020204020204" pitchFamily="34" charset="-122"/>
              <a:ea typeface="微软雅黑" panose="020B0503020204020204" pitchFamily="34" charset="-122"/>
              <a:cs typeface="Times New Roman" pitchFamily="18" charset="0"/>
            </a:endParaRPr>
          </a:p>
        </p:txBody>
      </p:sp>
      <p:pic>
        <p:nvPicPr>
          <p:cNvPr id="22530" name="Picture 2" descr="å¾5-3HDé±å:ä»ç§å­äº§ççå¯é¥æ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2485" y="4240764"/>
            <a:ext cx="3380065" cy="2272996"/>
          </a:xfrm>
          <a:prstGeom prst="rect">
            <a:avLst/>
          </a:prstGeom>
          <a:noFill/>
          <a:extLst>
            <a:ext uri="{909E8E84-426E-40DD-AFC4-6F175D3DCCD1}">
              <a14:hiddenFill xmlns:a14="http://schemas.microsoft.com/office/drawing/2010/main">
                <a:solidFill>
                  <a:srgbClr val="FFFFFF"/>
                </a:solidFill>
              </a14:hiddenFill>
            </a:ext>
          </a:extLst>
        </p:spPr>
      </p:pic>
      <p:sp>
        <p:nvSpPr>
          <p:cNvPr id="8" name="圆角矩形 7"/>
          <p:cNvSpPr/>
          <p:nvPr/>
        </p:nvSpPr>
        <p:spPr>
          <a:xfrm>
            <a:off x="500380" y="4263766"/>
            <a:ext cx="4953000" cy="2226993"/>
          </a:xfrm>
          <a:prstGeom prst="round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lnSpc>
                <a:spcPct val="150000"/>
              </a:lnSpc>
              <a:spcBef>
                <a:spcPts val="500"/>
              </a:spcBef>
              <a:spcAft>
                <a:spcPts val="500"/>
              </a:spcAft>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cs typeface="Times New Roman" pitchFamily="18" charset="0"/>
              </a:rPr>
              <a:t>树状结构可以被用来表达额外的组织含义。</a:t>
            </a:r>
            <a:endParaRPr lang="en-US" altLang="zh-CN" sz="2000" dirty="0">
              <a:latin typeface="微软雅黑" panose="020B0503020204020204" pitchFamily="34" charset="-122"/>
              <a:ea typeface="微软雅黑" panose="020B0503020204020204" pitchFamily="34" charset="-122"/>
              <a:cs typeface="Times New Roman" pitchFamily="18" charset="0"/>
            </a:endParaRPr>
          </a:p>
          <a:p>
            <a:pPr marL="285750" indent="-285750" algn="just">
              <a:lnSpc>
                <a:spcPct val="150000"/>
              </a:lnSpc>
              <a:spcBef>
                <a:spcPts val="500"/>
              </a:spcBef>
              <a:spcAft>
                <a:spcPts val="500"/>
              </a:spcAft>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cs typeface="Times New Roman" pitchFamily="18" charset="0"/>
              </a:rPr>
              <a:t>可以允许让使用者去建立一个公共密钥的序列而不需要访问相对应的私</a:t>
            </a:r>
            <a:r>
              <a:rPr lang="zh-CN" altLang="en-US" sz="2000" dirty="0" smtClean="0">
                <a:latin typeface="微软雅黑" panose="020B0503020204020204" pitchFamily="34" charset="-122"/>
                <a:ea typeface="微软雅黑" panose="020B0503020204020204" pitchFamily="34" charset="-122"/>
                <a:cs typeface="Times New Roman" pitchFamily="18" charset="0"/>
              </a:rPr>
              <a:t>钥。</a:t>
            </a:r>
            <a:endParaRPr lang="en-US" altLang="zh-CN" sz="2000" dirty="0">
              <a:latin typeface="微软雅黑" panose="020B0503020204020204" pitchFamily="34" charset="-122"/>
              <a:ea typeface="微软雅黑" panose="020B0503020204020204" pitchFamily="34" charset="-122"/>
              <a:cs typeface="Times New Roman" pitchFamily="18" charset="0"/>
            </a:endParaRPr>
          </a:p>
        </p:txBody>
      </p:sp>
    </p:spTree>
    <p:extLst>
      <p:ext uri="{BB962C8B-B14F-4D97-AF65-F5344CB8AC3E}">
        <p14:creationId xmlns:p14="http://schemas.microsoft.com/office/powerpoint/2010/main" val="40950774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80770" y="442863"/>
            <a:ext cx="1980029" cy="523220"/>
          </a:xfrm>
          <a:prstGeom prst="rect">
            <a:avLst/>
          </a:prstGeom>
        </p:spPr>
        <p:txBody>
          <a:bodyPr wrap="none">
            <a:spAutoFit/>
          </a:bodyPr>
          <a:lstStyle>
            <a:defPPr>
              <a:defRPr lang="zh-CN"/>
            </a:defPPr>
            <a:lvl1pPr>
              <a:defRPr sz="2800" kern="0">
                <a:solidFill>
                  <a:prstClr val="black"/>
                </a:solidFill>
                <a:ea typeface="黑体" pitchFamily="49" charset="-122"/>
              </a:defRPr>
            </a:lvl1pPr>
          </a:lstStyle>
          <a:p>
            <a:r>
              <a:rPr lang="zh-CN" altLang="en-US" dirty="0"/>
              <a:t>比特</a:t>
            </a:r>
            <a:r>
              <a:rPr lang="zh-CN" altLang="en-US" dirty="0" smtClean="0"/>
              <a:t>币钱包</a:t>
            </a:r>
            <a:endParaRPr lang="zh-CN" altLang="en-US" dirty="0"/>
          </a:p>
        </p:txBody>
      </p:sp>
      <p:sp>
        <p:nvSpPr>
          <p:cNvPr id="4" name="内容占位符 2"/>
          <p:cNvSpPr txBox="1">
            <a:spLocks/>
          </p:cNvSpPr>
          <p:nvPr/>
        </p:nvSpPr>
        <p:spPr bwMode="auto">
          <a:xfrm>
            <a:off x="370390" y="1215024"/>
            <a:ext cx="8684710" cy="5544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342900" indent="-342900" algn="just" fontAlgn="base">
              <a:lnSpc>
                <a:spcPct val="150000"/>
              </a:lnSpc>
              <a:spcBef>
                <a:spcPts val="600"/>
              </a:spcBef>
              <a:spcAft>
                <a:spcPts val="600"/>
              </a:spcAft>
              <a:buClr>
                <a:srgbClr val="0070C0"/>
              </a:buClr>
              <a:buSzPct val="85000"/>
              <a:buFont typeface="Wingdings" pitchFamily="2" charset="2"/>
              <a:buChar char="p"/>
              <a:defRPr sz="2000">
                <a:solidFill>
                  <a:prstClr val="black"/>
                </a:solidFill>
                <a:latin typeface="微软雅黑" panose="020B0503020204020204" pitchFamily="34" charset="-122"/>
                <a:ea typeface="微软雅黑" panose="020B0503020204020204" pitchFamily="34" charset="-122"/>
                <a:cs typeface="Times New Roman" pitchFamily="18" charset="0"/>
              </a:defRPr>
            </a:lvl1pPr>
            <a:lvl2pPr marL="742950" indent="-285750" eaLnBrk="0" fontAlgn="base" hangingPunct="0">
              <a:spcBef>
                <a:spcPct val="20000"/>
              </a:spcBef>
              <a:spcAft>
                <a:spcPct val="0"/>
              </a:spcAft>
              <a:buFont typeface="Arial" charset="0"/>
              <a:buChar char="–"/>
              <a:defRPr sz="2200">
                <a:latin typeface="+mj-lt"/>
                <a:ea typeface="宋体" charset="-122"/>
              </a:defRPr>
            </a:lvl2pPr>
            <a:lvl3pPr marL="1143000" indent="-228600" eaLnBrk="0" fontAlgn="base" hangingPunct="0">
              <a:spcBef>
                <a:spcPct val="20000"/>
              </a:spcBef>
              <a:spcAft>
                <a:spcPct val="0"/>
              </a:spcAft>
              <a:buFont typeface="Arial" charset="0"/>
              <a:buChar char="•"/>
              <a:defRPr sz="2400">
                <a:latin typeface="+mj-lt"/>
                <a:ea typeface="宋体" charset="-122"/>
              </a:defRPr>
            </a:lvl3pPr>
            <a:lvl4pPr marL="1600200" indent="-228600" eaLnBrk="0" fontAlgn="base" hangingPunct="0">
              <a:spcBef>
                <a:spcPct val="20000"/>
              </a:spcBef>
              <a:spcAft>
                <a:spcPct val="0"/>
              </a:spcAft>
              <a:buFont typeface="Arial" charset="0"/>
              <a:buChar char="–"/>
              <a:defRPr sz="2000">
                <a:latin typeface="+mj-lt"/>
                <a:ea typeface="宋体" charset="-122"/>
              </a:defRPr>
            </a:lvl4pPr>
            <a:lvl5pPr marL="2057400" indent="-228600" eaLnBrk="0" fontAlgn="base" hangingPunct="0">
              <a:spcBef>
                <a:spcPct val="20000"/>
              </a:spcBef>
              <a:spcAft>
                <a:spcPct val="0"/>
              </a:spcAft>
              <a:buFont typeface="Arial" charset="0"/>
              <a:buChar char="»"/>
              <a:defRPr sz="2000">
                <a:latin typeface="+mj-lt"/>
                <a:ea typeface="宋体" charset="-122"/>
              </a:defRPr>
            </a:lvl5pPr>
            <a:lvl6pPr marL="2514600" indent="-228600" eaLnBrk="0" fontAlgn="base" hangingPunct="0">
              <a:spcBef>
                <a:spcPct val="20000"/>
              </a:spcBef>
              <a:spcAft>
                <a:spcPct val="0"/>
              </a:spcAft>
              <a:buFont typeface="Arial" pitchFamily="34" charset="0"/>
              <a:buChar char="»"/>
              <a:defRPr sz="2000">
                <a:latin typeface="+mj-lt"/>
                <a:ea typeface="+mj-ea"/>
              </a:defRPr>
            </a:lvl6pPr>
            <a:lvl7pPr marL="2971800" indent="-228600" eaLnBrk="0" fontAlgn="base" hangingPunct="0">
              <a:spcBef>
                <a:spcPct val="20000"/>
              </a:spcBef>
              <a:spcAft>
                <a:spcPct val="0"/>
              </a:spcAft>
              <a:buFont typeface="Arial" pitchFamily="34" charset="0"/>
              <a:buChar char="»"/>
              <a:defRPr sz="2000">
                <a:latin typeface="+mj-lt"/>
                <a:ea typeface="+mj-ea"/>
              </a:defRPr>
            </a:lvl7pPr>
            <a:lvl8pPr marL="3429000" indent="-228600" eaLnBrk="0" fontAlgn="base" hangingPunct="0">
              <a:spcBef>
                <a:spcPct val="20000"/>
              </a:spcBef>
              <a:spcAft>
                <a:spcPct val="0"/>
              </a:spcAft>
              <a:buFont typeface="Arial" pitchFamily="34" charset="0"/>
              <a:buChar char="»"/>
              <a:defRPr sz="2000">
                <a:latin typeface="+mj-lt"/>
                <a:ea typeface="+mj-ea"/>
              </a:defRPr>
            </a:lvl8pPr>
            <a:lvl9pPr marL="3886200" indent="-228600" eaLnBrk="0" fontAlgn="base" hangingPunct="0">
              <a:spcBef>
                <a:spcPct val="20000"/>
              </a:spcBef>
              <a:spcAft>
                <a:spcPct val="0"/>
              </a:spcAft>
              <a:buFont typeface="Arial" pitchFamily="34" charset="0"/>
              <a:buChar char="»"/>
              <a:defRPr sz="2000">
                <a:latin typeface="+mj-lt"/>
                <a:ea typeface="+mj-ea"/>
              </a:defRPr>
            </a:lvl9pPr>
          </a:lstStyle>
          <a:p>
            <a:pPr>
              <a:lnSpc>
                <a:spcPct val="140000"/>
              </a:lnSpc>
              <a:spcBef>
                <a:spcPts val="300"/>
              </a:spcBef>
              <a:spcAft>
                <a:spcPts val="300"/>
              </a:spcAft>
            </a:pPr>
            <a:r>
              <a:rPr lang="zh-CN" altLang="en-US" dirty="0" smtClean="0">
                <a:solidFill>
                  <a:srgbClr val="FF0000"/>
                </a:solidFill>
              </a:rPr>
              <a:t>比特币钱包</a:t>
            </a:r>
            <a:endParaRPr lang="en-US" altLang="zh-CN" dirty="0" smtClean="0">
              <a:solidFill>
                <a:srgbClr val="FF0000"/>
              </a:solidFill>
            </a:endParaRPr>
          </a:p>
          <a:p>
            <a:pPr>
              <a:lnSpc>
                <a:spcPct val="140000"/>
              </a:lnSpc>
              <a:spcBef>
                <a:spcPts val="300"/>
              </a:spcBef>
              <a:spcAft>
                <a:spcPts val="300"/>
              </a:spcAft>
              <a:buFont typeface="Wingdings" panose="05000000000000000000" pitchFamily="2" charset="2"/>
              <a:buChar char="Ø"/>
            </a:pPr>
            <a:r>
              <a:rPr lang="zh-CN" altLang="en-US" sz="1800" dirty="0" smtClean="0"/>
              <a:t>保存⽐特币地址（类似于银行卡账号）和私钥（类似于你银行卡的密码）。</a:t>
            </a:r>
            <a:endParaRPr lang="en-US" altLang="zh-CN" sz="1800" dirty="0" smtClean="0"/>
          </a:p>
          <a:p>
            <a:pPr>
              <a:lnSpc>
                <a:spcPct val="140000"/>
              </a:lnSpc>
              <a:spcBef>
                <a:spcPts val="300"/>
              </a:spcBef>
              <a:spcAft>
                <a:spcPts val="300"/>
              </a:spcAft>
              <a:buFont typeface="Wingdings" panose="05000000000000000000" pitchFamily="2" charset="2"/>
              <a:buChar char="Ø"/>
            </a:pPr>
            <a:r>
              <a:rPr lang="zh-CN" altLang="en-US" sz="1800" dirty="0" smtClean="0"/>
              <a:t>核心</a:t>
            </a:r>
            <a:r>
              <a:rPr lang="zh-CN" altLang="en-US" sz="1800" dirty="0"/>
              <a:t>功能就是保护你的私钥，如果钱包丢失，你将永远失去比特币。</a:t>
            </a:r>
            <a:endParaRPr lang="en-US" altLang="zh-CN" sz="1800" dirty="0"/>
          </a:p>
          <a:p>
            <a:pPr>
              <a:lnSpc>
                <a:spcPct val="140000"/>
              </a:lnSpc>
              <a:spcBef>
                <a:spcPts val="300"/>
              </a:spcBef>
              <a:spcAft>
                <a:spcPts val="300"/>
              </a:spcAft>
            </a:pPr>
            <a:r>
              <a:rPr lang="zh-CN" altLang="en-US" dirty="0">
                <a:solidFill>
                  <a:srgbClr val="FF0000"/>
                </a:solidFill>
              </a:rPr>
              <a:t>比特币</a:t>
            </a:r>
            <a:r>
              <a:rPr lang="zh-CN" altLang="en-US" dirty="0" smtClean="0">
                <a:solidFill>
                  <a:srgbClr val="FF0000"/>
                </a:solidFill>
              </a:rPr>
              <a:t>钱包功能</a:t>
            </a:r>
            <a:endParaRPr lang="en-US" altLang="zh-CN" dirty="0" smtClean="0">
              <a:solidFill>
                <a:srgbClr val="FF0000"/>
              </a:solidFill>
            </a:endParaRPr>
          </a:p>
          <a:p>
            <a:pPr>
              <a:lnSpc>
                <a:spcPct val="140000"/>
              </a:lnSpc>
              <a:spcBef>
                <a:spcPts val="300"/>
              </a:spcBef>
              <a:spcAft>
                <a:spcPts val="300"/>
              </a:spcAft>
              <a:buFont typeface="Wingdings" panose="05000000000000000000" pitchFamily="2" charset="2"/>
              <a:buChar char="Ø"/>
            </a:pPr>
            <a:r>
              <a:rPr lang="zh-CN" altLang="en-US" sz="1800" dirty="0" smtClean="0"/>
              <a:t>随机产生（足够强度的）私钥。</a:t>
            </a:r>
            <a:endParaRPr lang="en-US" altLang="zh-CN" sz="1800" dirty="0" smtClean="0"/>
          </a:p>
          <a:p>
            <a:pPr>
              <a:lnSpc>
                <a:spcPct val="140000"/>
              </a:lnSpc>
              <a:spcBef>
                <a:spcPts val="300"/>
              </a:spcBef>
              <a:spcAft>
                <a:spcPts val="300"/>
              </a:spcAft>
              <a:buFont typeface="Wingdings" panose="05000000000000000000" pitchFamily="2" charset="2"/>
              <a:buChar char="Ø"/>
            </a:pPr>
            <a:r>
              <a:rPr lang="zh-CN" altLang="en-US" sz="1800" dirty="0" smtClean="0"/>
              <a:t>根据私钥运算出公钥及地址。</a:t>
            </a:r>
            <a:endParaRPr lang="en-US" altLang="zh-CN" sz="1800" dirty="0" smtClean="0"/>
          </a:p>
          <a:p>
            <a:pPr>
              <a:lnSpc>
                <a:spcPct val="140000"/>
              </a:lnSpc>
              <a:spcBef>
                <a:spcPts val="300"/>
              </a:spcBef>
              <a:spcAft>
                <a:spcPts val="300"/>
              </a:spcAft>
              <a:buFont typeface="Wingdings" panose="05000000000000000000" pitchFamily="2" charset="2"/>
              <a:buChar char="Ø"/>
            </a:pPr>
            <a:r>
              <a:rPr lang="zh-CN" altLang="en-US" sz="1800" dirty="0" smtClean="0"/>
              <a:t>同步区块链头部信息，查询</a:t>
            </a:r>
            <a:r>
              <a:rPr lang="zh-CN" altLang="en-US" sz="1800" dirty="0" smtClean="0">
                <a:solidFill>
                  <a:srgbClr val="FF0000"/>
                </a:solidFill>
              </a:rPr>
              <a:t>区块链账户余额</a:t>
            </a:r>
            <a:r>
              <a:rPr lang="zh-CN" altLang="en-US" sz="1800" dirty="0" smtClean="0"/>
              <a:t>。</a:t>
            </a:r>
            <a:endParaRPr lang="en-US" altLang="zh-CN" sz="1800" dirty="0" smtClean="0"/>
          </a:p>
          <a:p>
            <a:pPr>
              <a:lnSpc>
                <a:spcPct val="140000"/>
              </a:lnSpc>
              <a:spcBef>
                <a:spcPts val="300"/>
              </a:spcBef>
              <a:spcAft>
                <a:spcPts val="300"/>
              </a:spcAft>
              <a:buFont typeface="Wingdings" panose="05000000000000000000" pitchFamily="2" charset="2"/>
              <a:buChar char="Ø"/>
            </a:pPr>
            <a:r>
              <a:rPr lang="zh-CN" altLang="en-US" sz="1800" dirty="0" smtClean="0"/>
              <a:t>提供地址用于接收比特币。</a:t>
            </a:r>
            <a:endParaRPr lang="en-US" altLang="zh-CN" sz="1800" dirty="0" smtClean="0"/>
          </a:p>
          <a:p>
            <a:pPr>
              <a:lnSpc>
                <a:spcPct val="140000"/>
              </a:lnSpc>
              <a:spcBef>
                <a:spcPts val="300"/>
              </a:spcBef>
              <a:spcAft>
                <a:spcPts val="300"/>
              </a:spcAft>
              <a:buFont typeface="Wingdings" panose="05000000000000000000" pitchFamily="2" charset="2"/>
              <a:buChar char="Ø"/>
            </a:pPr>
            <a:r>
              <a:rPr lang="zh-CN" altLang="en-US" sz="1800" dirty="0" smtClean="0"/>
              <a:t>签名比特币交易。</a:t>
            </a:r>
            <a:endParaRPr lang="en-US" altLang="zh-CN" sz="1800" dirty="0" smtClean="0"/>
          </a:p>
          <a:p>
            <a:pPr>
              <a:lnSpc>
                <a:spcPct val="140000"/>
              </a:lnSpc>
              <a:spcBef>
                <a:spcPts val="300"/>
              </a:spcBef>
              <a:spcAft>
                <a:spcPts val="300"/>
              </a:spcAft>
              <a:buFont typeface="Wingdings" panose="05000000000000000000" pitchFamily="2" charset="2"/>
              <a:buChar char="Ø"/>
            </a:pPr>
            <a:r>
              <a:rPr lang="zh-CN" altLang="en-US" sz="1800" dirty="0" smtClean="0"/>
              <a:t>管理使用过的地址和产生新地址。</a:t>
            </a:r>
            <a:endParaRPr lang="en-US" altLang="zh-CN" sz="1800" dirty="0" smtClean="0"/>
          </a:p>
          <a:p>
            <a:pPr>
              <a:lnSpc>
                <a:spcPct val="140000"/>
              </a:lnSpc>
              <a:spcBef>
                <a:spcPts val="300"/>
              </a:spcBef>
              <a:spcAft>
                <a:spcPts val="300"/>
              </a:spcAft>
              <a:buFont typeface="Wingdings" panose="05000000000000000000" pitchFamily="2" charset="2"/>
              <a:buChar char="Ø"/>
            </a:pPr>
            <a:r>
              <a:rPr lang="zh-CN" altLang="en-US" sz="1800" dirty="0" smtClean="0"/>
              <a:t>其他备份、恢复、密钥管理等附加功能。</a:t>
            </a:r>
            <a:endParaRPr lang="en-US" altLang="zh-CN" dirty="0" smtClean="0"/>
          </a:p>
        </p:txBody>
      </p:sp>
    </p:spTree>
    <p:extLst>
      <p:ext uri="{BB962C8B-B14F-4D97-AF65-F5344CB8AC3E}">
        <p14:creationId xmlns:p14="http://schemas.microsoft.com/office/powerpoint/2010/main" val="6736098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1538" y="476672"/>
            <a:ext cx="4004622" cy="523220"/>
          </a:xfrm>
          <a:prstGeom prst="rect">
            <a:avLst/>
          </a:prstGeom>
        </p:spPr>
        <p:txBody>
          <a:bodyPr wrap="none">
            <a:spAutoFit/>
          </a:bodyPr>
          <a:lstStyle/>
          <a:p>
            <a:r>
              <a:rPr lang="zh-CN" altLang="en-US" sz="2800" kern="0" dirty="0">
                <a:solidFill>
                  <a:prstClr val="black"/>
                </a:solidFill>
                <a:ea typeface="黑体" pitchFamily="49" charset="-122"/>
              </a:rPr>
              <a:t>种子和助记词（</a:t>
            </a:r>
            <a:r>
              <a:rPr lang="en-US" altLang="zh-CN" sz="2800" kern="0" dirty="0">
                <a:solidFill>
                  <a:prstClr val="black"/>
                </a:solidFill>
                <a:ea typeface="黑体" pitchFamily="49" charset="-122"/>
              </a:rPr>
              <a:t>BIP-39</a:t>
            </a:r>
            <a:r>
              <a:rPr lang="zh-CN" altLang="en-US" sz="2800" kern="0" dirty="0">
                <a:solidFill>
                  <a:prstClr val="black"/>
                </a:solidFill>
                <a:ea typeface="黑体" pitchFamily="49" charset="-122"/>
              </a:rPr>
              <a:t>）</a:t>
            </a:r>
          </a:p>
        </p:txBody>
      </p:sp>
      <p:sp>
        <p:nvSpPr>
          <p:cNvPr id="3" name="内容占位符 2"/>
          <p:cNvSpPr txBox="1">
            <a:spLocks/>
          </p:cNvSpPr>
          <p:nvPr/>
        </p:nvSpPr>
        <p:spPr bwMode="auto">
          <a:xfrm>
            <a:off x="313239" y="1215025"/>
            <a:ext cx="8659311" cy="248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25000"/>
              </a:lnSpc>
              <a:spcBef>
                <a:spcPct val="20000"/>
              </a:spcBef>
              <a:spcAft>
                <a:spcPts val="600"/>
              </a:spcAft>
              <a:buClr>
                <a:srgbClr val="0070C0"/>
              </a:buClr>
              <a:buSzPct val="8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200">
                <a:solidFill>
                  <a:schemeClr val="tx1"/>
                </a:solidFill>
                <a:latin typeface="+mj-lt"/>
                <a:ea typeface="宋体" charset="-122"/>
              </a:defRPr>
            </a:lvl2pPr>
            <a:lvl3pPr marL="1143000" indent="-228600" algn="l" rtl="0" eaLnBrk="0" fontAlgn="base" hangingPunct="0">
              <a:spcBef>
                <a:spcPct val="20000"/>
              </a:spcBef>
              <a:spcAft>
                <a:spcPct val="0"/>
              </a:spcAft>
              <a:buFont typeface="Arial" charset="0"/>
              <a:buChar char="•"/>
              <a:defRPr sz="2400">
                <a:solidFill>
                  <a:schemeClr val="tx1"/>
                </a:solidFill>
                <a:latin typeface="+mj-lt"/>
                <a:ea typeface="宋体" charset="-122"/>
              </a:defRPr>
            </a:lvl3pPr>
            <a:lvl4pPr marL="1600200" indent="-228600" algn="l" rtl="0" eaLnBrk="0" fontAlgn="base" hangingPunct="0">
              <a:spcBef>
                <a:spcPct val="20000"/>
              </a:spcBef>
              <a:spcAft>
                <a:spcPct val="0"/>
              </a:spcAft>
              <a:buFont typeface="Arial" charset="0"/>
              <a:buChar char="–"/>
              <a:defRPr sz="2000">
                <a:solidFill>
                  <a:schemeClr val="tx1"/>
                </a:solidFill>
                <a:latin typeface="+mj-lt"/>
                <a:ea typeface="宋体" charset="-122"/>
              </a:defRPr>
            </a:lvl4pPr>
            <a:lvl5pPr marL="2057400" indent="-228600" algn="l" rtl="0" eaLnBrk="0" fontAlgn="base" hangingPunct="0">
              <a:spcBef>
                <a:spcPct val="20000"/>
              </a:spcBef>
              <a:spcAft>
                <a:spcPct val="0"/>
              </a:spcAft>
              <a:buFont typeface="Arial" charset="0"/>
              <a:buChar char="»"/>
              <a:defRPr sz="2000">
                <a:solidFill>
                  <a:schemeClr val="tx1"/>
                </a:solidFill>
                <a:latin typeface="+mj-lt"/>
                <a:ea typeface="宋体" charset="-122"/>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9pPr>
          </a:lstStyle>
          <a:p>
            <a:pPr eaLnBrk="1" hangingPunct="1">
              <a:lnSpc>
                <a:spcPct val="150000"/>
              </a:lnSpc>
              <a:spcBef>
                <a:spcPts val="500"/>
              </a:spcBef>
              <a:spcAft>
                <a:spcPts val="500"/>
              </a:spcAft>
            </a:pPr>
            <a:r>
              <a:rPr lang="zh-CN" altLang="en-US" sz="2400" dirty="0">
                <a:solidFill>
                  <a:srgbClr val="FF0000"/>
                </a:solidFill>
                <a:latin typeface="微软雅黑" panose="020B0503020204020204" pitchFamily="34" charset="-122"/>
                <a:ea typeface="微软雅黑" panose="020B0503020204020204" pitchFamily="34" charset="-122"/>
                <a:cs typeface="Times New Roman" pitchFamily="18" charset="0"/>
              </a:rPr>
              <a:t>由一系列英文单词生成种子是个标准化的方法。</a:t>
            </a:r>
            <a:endParaRPr lang="en-US" altLang="zh-CN" sz="2400" dirty="0">
              <a:solidFill>
                <a:srgbClr val="FF0000"/>
              </a:solidFill>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500"/>
              </a:spcBef>
              <a:spcAft>
                <a:spcPts val="500"/>
              </a:spcAft>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Times New Roman" pitchFamily="18" charset="0"/>
              </a:rPr>
              <a:t>英文单词被称为助记词，标准由</a:t>
            </a:r>
            <a:r>
              <a:rPr lang="en-US" altLang="zh-CN" sz="2000" dirty="0">
                <a:solidFill>
                  <a:srgbClr val="0000FF"/>
                </a:solidFill>
                <a:latin typeface="微软雅黑" panose="020B0503020204020204" pitchFamily="34" charset="-122"/>
                <a:ea typeface="微软雅黑" panose="020B0503020204020204" pitchFamily="34" charset="-122"/>
                <a:cs typeface="Times New Roman" pitchFamily="18" charset="0"/>
              </a:rPr>
              <a:t>BIP-39</a:t>
            </a:r>
            <a:r>
              <a:rPr lang="zh-CN" altLang="en-US" sz="2000" dirty="0">
                <a:solidFill>
                  <a:srgbClr val="0000FF"/>
                </a:solidFill>
                <a:latin typeface="微软雅黑" panose="020B0503020204020204" pitchFamily="34" charset="-122"/>
                <a:ea typeface="微软雅黑" panose="020B0503020204020204" pitchFamily="34" charset="-122"/>
                <a:cs typeface="Times New Roman" pitchFamily="18" charset="0"/>
              </a:rPr>
              <a:t>定义</a:t>
            </a:r>
            <a:r>
              <a:rPr lang="zh-CN" altLang="en-US" sz="2000" dirty="0" smtClean="0">
                <a:latin typeface="微软雅黑" panose="020B0503020204020204" pitchFamily="34" charset="-122"/>
                <a:ea typeface="微软雅黑" panose="020B0503020204020204" pitchFamily="34" charset="-122"/>
                <a:cs typeface="Times New Roman" pitchFamily="18" charset="0"/>
              </a:rPr>
              <a:t>。</a:t>
            </a:r>
            <a:endParaRPr lang="en-US" altLang="zh-CN" sz="2000" dirty="0" smtClean="0">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500"/>
              </a:spcBef>
              <a:spcAft>
                <a:spcPts val="500"/>
              </a:spcAft>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Times New Roman" pitchFamily="18" charset="0"/>
              </a:rPr>
              <a:t>大多数比特币钱包（以及其他加密货币的钱包）使用此标准，并可以使用</a:t>
            </a:r>
            <a:r>
              <a:rPr lang="zh-CN" altLang="en-US" sz="2000" dirty="0">
                <a:solidFill>
                  <a:srgbClr val="0000FF"/>
                </a:solidFill>
                <a:latin typeface="微软雅黑" panose="020B0503020204020204" pitchFamily="34" charset="-122"/>
                <a:ea typeface="微软雅黑" panose="020B0503020204020204" pitchFamily="34" charset="-122"/>
                <a:cs typeface="Times New Roman" pitchFamily="18" charset="0"/>
              </a:rPr>
              <a:t>可互操作的助记词</a:t>
            </a:r>
            <a:r>
              <a:rPr lang="zh-CN" altLang="en-US" sz="2000" dirty="0">
                <a:latin typeface="微软雅黑" panose="020B0503020204020204" pitchFamily="34" charset="-122"/>
                <a:ea typeface="微软雅黑" panose="020B0503020204020204" pitchFamily="34" charset="-122"/>
                <a:cs typeface="Times New Roman" pitchFamily="18" charset="0"/>
              </a:rPr>
              <a:t>导入和导出种子进行备份和恢复。</a:t>
            </a:r>
            <a:endParaRPr lang="en-US" altLang="zh-CN" sz="2000" dirty="0" smtClean="0">
              <a:latin typeface="微软雅黑" panose="020B0503020204020204" pitchFamily="34" charset="-122"/>
              <a:ea typeface="微软雅黑" panose="020B0503020204020204" pitchFamily="34" charset="-122"/>
              <a:cs typeface="Times New Roman" pitchFamily="18" charset="0"/>
            </a:endParaRPr>
          </a:p>
        </p:txBody>
      </p:sp>
      <p:sp>
        <p:nvSpPr>
          <p:cNvPr id="5" name="矩形 4"/>
          <p:cNvSpPr/>
          <p:nvPr/>
        </p:nvSpPr>
        <p:spPr>
          <a:xfrm>
            <a:off x="535577" y="3861973"/>
            <a:ext cx="8133637" cy="113505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16</a:t>
            </a:r>
            <a:r>
              <a:rPr lang="zh-CN" altLang="en-US" sz="2400" dirty="0">
                <a:latin typeface="微软雅黑" panose="020B0503020204020204" pitchFamily="34" charset="-122"/>
                <a:ea typeface="微软雅黑" panose="020B0503020204020204" pitchFamily="34" charset="-122"/>
              </a:rPr>
              <a:t>进制表示的种子</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0C1E24E5917779D297E14D45F14E1A1A</a:t>
            </a:r>
            <a:endParaRPr lang="zh-CN" altLang="en-US" sz="2400" dirty="0">
              <a:latin typeface="微软雅黑" panose="020B0503020204020204" pitchFamily="34" charset="-122"/>
              <a:ea typeface="微软雅黑" panose="020B0503020204020204" pitchFamily="34" charset="-122"/>
            </a:endParaRPr>
          </a:p>
        </p:txBody>
      </p:sp>
      <p:sp>
        <p:nvSpPr>
          <p:cNvPr id="6" name="矩形 5"/>
          <p:cNvSpPr/>
          <p:nvPr/>
        </p:nvSpPr>
        <p:spPr>
          <a:xfrm>
            <a:off x="535576" y="5216640"/>
            <a:ext cx="8133637" cy="113505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50000"/>
              </a:lnSpc>
            </a:pPr>
            <a:r>
              <a:rPr lang="zh-CN" altLang="en-US" sz="2400" dirty="0">
                <a:latin typeface="微软雅黑" panose="020B0503020204020204" pitchFamily="34" charset="-122"/>
                <a:ea typeface="微软雅黑" panose="020B0503020204020204" pitchFamily="34" charset="-122"/>
              </a:rPr>
              <a:t>助记词表示的种子：</a:t>
            </a:r>
            <a:r>
              <a:rPr lang="en-US" altLang="zh-CN" sz="2400" dirty="0">
                <a:latin typeface="微软雅黑" panose="020B0503020204020204" pitchFamily="34" charset="-122"/>
                <a:ea typeface="微软雅黑" panose="020B0503020204020204" pitchFamily="34" charset="-122"/>
              </a:rPr>
              <a:t>army van defense carry jealous </a:t>
            </a:r>
            <a:r>
              <a:rPr lang="en-US" altLang="zh-CN" sz="2400" dirty="0" smtClean="0">
                <a:latin typeface="微软雅黑" panose="020B0503020204020204" pitchFamily="34" charset="-122"/>
                <a:ea typeface="微软雅黑" panose="020B0503020204020204" pitchFamily="34" charset="-122"/>
              </a:rPr>
              <a:t>true garbage </a:t>
            </a:r>
            <a:r>
              <a:rPr lang="en-US" altLang="zh-CN" sz="2400" dirty="0">
                <a:latin typeface="微软雅黑" panose="020B0503020204020204" pitchFamily="34" charset="-122"/>
                <a:ea typeface="微软雅黑" panose="020B0503020204020204" pitchFamily="34" charset="-122"/>
              </a:rPr>
              <a:t>claim echo media make crunch</a:t>
            </a:r>
          </a:p>
        </p:txBody>
      </p:sp>
    </p:spTree>
    <p:extLst>
      <p:ext uri="{BB962C8B-B14F-4D97-AF65-F5344CB8AC3E}">
        <p14:creationId xmlns:p14="http://schemas.microsoft.com/office/powerpoint/2010/main" val="2244113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1538" y="476672"/>
            <a:ext cx="4004622" cy="523220"/>
          </a:xfrm>
          <a:prstGeom prst="rect">
            <a:avLst/>
          </a:prstGeom>
        </p:spPr>
        <p:txBody>
          <a:bodyPr wrap="none">
            <a:spAutoFit/>
          </a:bodyPr>
          <a:lstStyle/>
          <a:p>
            <a:r>
              <a:rPr lang="zh-CN" altLang="en-US" sz="2800" kern="0" dirty="0">
                <a:solidFill>
                  <a:prstClr val="black"/>
                </a:solidFill>
                <a:ea typeface="黑体" pitchFamily="49" charset="-122"/>
              </a:rPr>
              <a:t>种子和助记词（</a:t>
            </a:r>
            <a:r>
              <a:rPr lang="en-US" altLang="zh-CN" sz="2800" kern="0" dirty="0">
                <a:solidFill>
                  <a:prstClr val="black"/>
                </a:solidFill>
                <a:ea typeface="黑体" pitchFamily="49" charset="-122"/>
              </a:rPr>
              <a:t>BIP-39</a:t>
            </a:r>
            <a:r>
              <a:rPr lang="zh-CN" altLang="en-US" sz="2800" kern="0" dirty="0">
                <a:solidFill>
                  <a:prstClr val="black"/>
                </a:solidFill>
                <a:ea typeface="黑体" pitchFamily="49" charset="-122"/>
              </a:rPr>
              <a:t>）</a:t>
            </a:r>
          </a:p>
        </p:txBody>
      </p:sp>
      <p:sp>
        <p:nvSpPr>
          <p:cNvPr id="3" name="内容占位符 2"/>
          <p:cNvSpPr txBox="1">
            <a:spLocks/>
          </p:cNvSpPr>
          <p:nvPr/>
        </p:nvSpPr>
        <p:spPr bwMode="auto">
          <a:xfrm>
            <a:off x="313239" y="1215025"/>
            <a:ext cx="8659311" cy="380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25000"/>
              </a:lnSpc>
              <a:spcBef>
                <a:spcPct val="20000"/>
              </a:spcBef>
              <a:spcAft>
                <a:spcPts val="600"/>
              </a:spcAft>
              <a:buClr>
                <a:srgbClr val="0070C0"/>
              </a:buClr>
              <a:buSzPct val="8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200">
                <a:solidFill>
                  <a:schemeClr val="tx1"/>
                </a:solidFill>
                <a:latin typeface="+mj-lt"/>
                <a:ea typeface="宋体" charset="-122"/>
              </a:defRPr>
            </a:lvl2pPr>
            <a:lvl3pPr marL="1143000" indent="-228600" algn="l" rtl="0" eaLnBrk="0" fontAlgn="base" hangingPunct="0">
              <a:spcBef>
                <a:spcPct val="20000"/>
              </a:spcBef>
              <a:spcAft>
                <a:spcPct val="0"/>
              </a:spcAft>
              <a:buFont typeface="Arial" charset="0"/>
              <a:buChar char="•"/>
              <a:defRPr sz="2400">
                <a:solidFill>
                  <a:schemeClr val="tx1"/>
                </a:solidFill>
                <a:latin typeface="+mj-lt"/>
                <a:ea typeface="宋体" charset="-122"/>
              </a:defRPr>
            </a:lvl3pPr>
            <a:lvl4pPr marL="1600200" indent="-228600" algn="l" rtl="0" eaLnBrk="0" fontAlgn="base" hangingPunct="0">
              <a:spcBef>
                <a:spcPct val="20000"/>
              </a:spcBef>
              <a:spcAft>
                <a:spcPct val="0"/>
              </a:spcAft>
              <a:buFont typeface="Arial" charset="0"/>
              <a:buChar char="–"/>
              <a:defRPr sz="2000">
                <a:solidFill>
                  <a:schemeClr val="tx1"/>
                </a:solidFill>
                <a:latin typeface="+mj-lt"/>
                <a:ea typeface="宋体" charset="-122"/>
              </a:defRPr>
            </a:lvl4pPr>
            <a:lvl5pPr marL="2057400" indent="-228600" algn="l" rtl="0" eaLnBrk="0" fontAlgn="base" hangingPunct="0">
              <a:spcBef>
                <a:spcPct val="20000"/>
              </a:spcBef>
              <a:spcAft>
                <a:spcPct val="0"/>
              </a:spcAft>
              <a:buFont typeface="Arial" charset="0"/>
              <a:buChar char="»"/>
              <a:defRPr sz="2000">
                <a:solidFill>
                  <a:schemeClr val="tx1"/>
                </a:solidFill>
                <a:latin typeface="+mj-lt"/>
                <a:ea typeface="宋体" charset="-122"/>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9pPr>
          </a:lstStyle>
          <a:p>
            <a:pPr eaLnBrk="1" hangingPunct="1">
              <a:lnSpc>
                <a:spcPct val="150000"/>
              </a:lnSpc>
              <a:spcBef>
                <a:spcPts val="500"/>
              </a:spcBef>
              <a:spcAft>
                <a:spcPts val="500"/>
              </a:spcAft>
            </a:pPr>
            <a:r>
              <a:rPr lang="zh-CN" altLang="en-US" sz="2000" dirty="0">
                <a:solidFill>
                  <a:srgbClr val="FF0000"/>
                </a:solidFill>
                <a:latin typeface="微软雅黑" panose="020B0503020204020204" pitchFamily="34" charset="-122"/>
                <a:ea typeface="微软雅黑" panose="020B0503020204020204" pitchFamily="34" charset="-122"/>
                <a:cs typeface="Times New Roman" pitchFamily="18" charset="0"/>
              </a:rPr>
              <a:t>助记码词汇</a:t>
            </a:r>
            <a:r>
              <a:rPr lang="zh-CN" altLang="en-US" sz="2000" dirty="0">
                <a:latin typeface="微软雅黑" panose="020B0503020204020204" pitchFamily="34" charset="-122"/>
                <a:ea typeface="微软雅黑" panose="020B0503020204020204" pitchFamily="34" charset="-122"/>
                <a:cs typeface="Times New Roman" pitchFamily="18" charset="0"/>
              </a:rPr>
              <a:t>是英文单词序列</a:t>
            </a:r>
            <a:r>
              <a:rPr lang="zh-CN" altLang="en-US" sz="2000" dirty="0" smtClean="0">
                <a:latin typeface="微软雅黑" panose="020B0503020204020204" pitchFamily="34" charset="-122"/>
                <a:ea typeface="微软雅黑" panose="020B0503020204020204" pitchFamily="34" charset="-122"/>
                <a:cs typeface="Times New Roman" pitchFamily="18" charset="0"/>
              </a:rPr>
              <a:t>代表用作</a:t>
            </a:r>
            <a:r>
              <a:rPr lang="zh-CN" altLang="en-US" sz="2000" dirty="0">
                <a:latin typeface="微软雅黑" panose="020B0503020204020204" pitchFamily="34" charset="-122"/>
                <a:ea typeface="微软雅黑" panose="020B0503020204020204" pitchFamily="34" charset="-122"/>
                <a:cs typeface="Times New Roman" pitchFamily="18" charset="0"/>
              </a:rPr>
              <a:t>种子对应所</a:t>
            </a:r>
            <a:r>
              <a:rPr lang="zh-CN" altLang="en-US" sz="2000" dirty="0">
                <a:solidFill>
                  <a:srgbClr val="FF0000"/>
                </a:solidFill>
                <a:latin typeface="微软雅黑" panose="020B0503020204020204" pitchFamily="34" charset="-122"/>
                <a:ea typeface="微软雅黑" panose="020B0503020204020204" pitchFamily="34" charset="-122"/>
                <a:cs typeface="Times New Roman" pitchFamily="18" charset="0"/>
              </a:rPr>
              <a:t>确定性钱包</a:t>
            </a:r>
            <a:r>
              <a:rPr lang="zh-CN" altLang="en-US" sz="2000" dirty="0">
                <a:latin typeface="微软雅黑" panose="020B0503020204020204" pitchFamily="34" charset="-122"/>
                <a:ea typeface="微软雅黑" panose="020B0503020204020204" pitchFamily="34" charset="-122"/>
                <a:cs typeface="Times New Roman" pitchFamily="18" charset="0"/>
              </a:rPr>
              <a:t>的</a:t>
            </a:r>
            <a:r>
              <a:rPr lang="zh-CN" altLang="en-US" sz="2000" dirty="0" smtClean="0">
                <a:latin typeface="微软雅黑" panose="020B0503020204020204" pitchFamily="34" charset="-122"/>
                <a:ea typeface="微软雅黑" panose="020B0503020204020204" pitchFamily="34" charset="-122"/>
                <a:cs typeface="Times New Roman" pitchFamily="18" charset="0"/>
              </a:rPr>
              <a:t>随机数。</a:t>
            </a:r>
            <a:endParaRPr lang="en-US" altLang="zh-CN" sz="2000" dirty="0">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500"/>
              </a:spcBef>
              <a:spcAft>
                <a:spcPts val="500"/>
              </a:spcAft>
              <a:buFont typeface="Wingdings" panose="05000000000000000000" pitchFamily="2" charset="2"/>
              <a:buChar char="Ø"/>
            </a:pPr>
            <a:r>
              <a:rPr lang="zh-CN" altLang="en-US" sz="1800" dirty="0" smtClean="0">
                <a:latin typeface="微软雅黑" panose="020B0503020204020204" pitchFamily="34" charset="-122"/>
                <a:ea typeface="微软雅黑" panose="020B0503020204020204" pitchFamily="34" charset="-122"/>
                <a:cs typeface="Times New Roman" pitchFamily="18" charset="0"/>
              </a:rPr>
              <a:t>由</a:t>
            </a:r>
            <a:r>
              <a:rPr lang="en-US" altLang="zh-CN" sz="1800" dirty="0" smtClean="0">
                <a:latin typeface="微软雅黑" panose="020B0503020204020204" pitchFamily="34" charset="-122"/>
                <a:ea typeface="微软雅黑" panose="020B0503020204020204" pitchFamily="34" charset="-122"/>
                <a:cs typeface="Times New Roman" pitchFamily="18" charset="0"/>
              </a:rPr>
              <a:t>BIP0039</a:t>
            </a:r>
            <a:r>
              <a:rPr lang="zh-CN" altLang="en-US" sz="1800" dirty="0" smtClean="0">
                <a:latin typeface="微软雅黑" panose="020B0503020204020204" pitchFamily="34" charset="-122"/>
                <a:ea typeface="微软雅黑" panose="020B0503020204020204" pitchFamily="34" charset="-122"/>
                <a:cs typeface="Times New Roman" pitchFamily="18" charset="0"/>
              </a:rPr>
              <a:t>所定义，</a:t>
            </a:r>
            <a:r>
              <a:rPr lang="en-US" altLang="zh-CN" sz="1800" dirty="0">
                <a:latin typeface="微软雅黑" panose="020B0503020204020204" pitchFamily="34" charset="-122"/>
                <a:ea typeface="微软雅黑" panose="020B0503020204020204" pitchFamily="34" charset="-122"/>
                <a:cs typeface="Times New Roman" pitchFamily="18" charset="0"/>
              </a:rPr>
              <a:t>BIP-39</a:t>
            </a:r>
            <a:r>
              <a:rPr lang="zh-CN" altLang="en-US" sz="1800" dirty="0">
                <a:latin typeface="微软雅黑" panose="020B0503020204020204" pitchFamily="34" charset="-122"/>
                <a:ea typeface="微软雅黑" panose="020B0503020204020204" pitchFamily="34" charset="-122"/>
                <a:cs typeface="Times New Roman" pitchFamily="18" charset="0"/>
              </a:rPr>
              <a:t>是助记码标准的一个实施方案</a:t>
            </a:r>
            <a:r>
              <a:rPr lang="zh-CN" altLang="en-US" sz="1800" dirty="0" smtClean="0">
                <a:latin typeface="微软雅黑" panose="020B0503020204020204" pitchFamily="34" charset="-122"/>
                <a:ea typeface="微软雅黑" panose="020B0503020204020204" pitchFamily="34" charset="-122"/>
                <a:cs typeface="Times New Roman" pitchFamily="18" charset="0"/>
              </a:rPr>
              <a:t>。</a:t>
            </a:r>
            <a:endParaRPr lang="en-US" altLang="zh-CN" sz="1800" dirty="0" smtClean="0">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500"/>
              </a:spcBef>
              <a:spcAft>
                <a:spcPts val="500"/>
              </a:spcAft>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cs typeface="Times New Roman" pitchFamily="18" charset="0"/>
              </a:rPr>
              <a:t>单词的</a:t>
            </a:r>
            <a:r>
              <a:rPr lang="zh-CN" altLang="en-US" sz="1800" dirty="0">
                <a:solidFill>
                  <a:srgbClr val="0000FF"/>
                </a:solidFill>
                <a:latin typeface="微软雅黑" panose="020B0503020204020204" pitchFamily="34" charset="-122"/>
                <a:ea typeface="微软雅黑" panose="020B0503020204020204" pitchFamily="34" charset="-122"/>
                <a:cs typeface="Times New Roman" pitchFamily="18" charset="0"/>
              </a:rPr>
              <a:t>序列</a:t>
            </a:r>
            <a:r>
              <a:rPr lang="zh-CN" altLang="en-US" sz="1800" dirty="0">
                <a:latin typeface="微软雅黑" panose="020B0503020204020204" pitchFamily="34" charset="-122"/>
                <a:ea typeface="微软雅黑" panose="020B0503020204020204" pitchFamily="34" charset="-122"/>
                <a:cs typeface="Times New Roman" pitchFamily="18" charset="0"/>
              </a:rPr>
              <a:t>足以重新创建</a:t>
            </a:r>
            <a:r>
              <a:rPr lang="zh-CN" altLang="en-US" sz="1800" dirty="0">
                <a:solidFill>
                  <a:srgbClr val="0000FF"/>
                </a:solidFill>
                <a:latin typeface="微软雅黑" panose="020B0503020204020204" pitchFamily="34" charset="-122"/>
                <a:ea typeface="微软雅黑" panose="020B0503020204020204" pitchFamily="34" charset="-122"/>
                <a:cs typeface="Times New Roman" pitchFamily="18" charset="0"/>
              </a:rPr>
              <a:t>种子</a:t>
            </a:r>
            <a:r>
              <a:rPr lang="zh-CN" altLang="en-US" sz="1800" dirty="0">
                <a:latin typeface="微软雅黑" panose="020B0503020204020204" pitchFamily="34" charset="-122"/>
                <a:ea typeface="微软雅黑" panose="020B0503020204020204" pitchFamily="34" charset="-122"/>
                <a:cs typeface="Times New Roman" pitchFamily="18" charset="0"/>
              </a:rPr>
              <a:t>，并且</a:t>
            </a:r>
            <a:r>
              <a:rPr lang="zh-CN" altLang="en-US" sz="1800" dirty="0" smtClean="0">
                <a:latin typeface="微软雅黑" panose="020B0503020204020204" pitchFamily="34" charset="-122"/>
                <a:ea typeface="微软雅黑" panose="020B0503020204020204" pitchFamily="34" charset="-122"/>
                <a:cs typeface="Times New Roman" pitchFamily="18" charset="0"/>
              </a:rPr>
              <a:t>从种子</a:t>
            </a:r>
            <a:r>
              <a:rPr lang="zh-CN" altLang="en-US" sz="1800" dirty="0">
                <a:latin typeface="微软雅黑" panose="020B0503020204020204" pitchFamily="34" charset="-122"/>
                <a:ea typeface="微软雅黑" panose="020B0503020204020204" pitchFamily="34" charset="-122"/>
                <a:cs typeface="Times New Roman" pitchFamily="18" charset="0"/>
              </a:rPr>
              <a:t>那里重新</a:t>
            </a:r>
            <a:r>
              <a:rPr lang="zh-CN" altLang="en-US" sz="1800" dirty="0">
                <a:solidFill>
                  <a:srgbClr val="0000FF"/>
                </a:solidFill>
                <a:latin typeface="微软雅黑" panose="020B0503020204020204" pitchFamily="34" charset="-122"/>
                <a:ea typeface="微软雅黑" panose="020B0503020204020204" pitchFamily="34" charset="-122"/>
                <a:cs typeface="Times New Roman" pitchFamily="18" charset="0"/>
              </a:rPr>
              <a:t>创造钱包以及所有私</a:t>
            </a:r>
            <a:r>
              <a:rPr lang="zh-CN" altLang="en-US" sz="1800" dirty="0" smtClean="0">
                <a:solidFill>
                  <a:srgbClr val="0000FF"/>
                </a:solidFill>
                <a:latin typeface="微软雅黑" panose="020B0503020204020204" pitchFamily="34" charset="-122"/>
                <a:ea typeface="微软雅黑" panose="020B0503020204020204" pitchFamily="34" charset="-122"/>
                <a:cs typeface="Times New Roman" pitchFamily="18" charset="0"/>
              </a:rPr>
              <a:t>钥</a:t>
            </a:r>
            <a:r>
              <a:rPr lang="zh-CN" altLang="en-US" sz="1800" dirty="0" smtClean="0">
                <a:latin typeface="微软雅黑" panose="020B0503020204020204" pitchFamily="34" charset="-122"/>
                <a:ea typeface="微软雅黑" panose="020B0503020204020204" pitchFamily="34" charset="-122"/>
                <a:cs typeface="Times New Roman" pitchFamily="18" charset="0"/>
              </a:rPr>
              <a:t>。</a:t>
            </a:r>
          </a:p>
          <a:p>
            <a:pPr eaLnBrk="1" hangingPunct="1">
              <a:lnSpc>
                <a:spcPct val="150000"/>
              </a:lnSpc>
              <a:spcBef>
                <a:spcPts val="500"/>
              </a:spcBef>
              <a:spcAft>
                <a:spcPts val="500"/>
              </a:spcAft>
            </a:pPr>
            <a:r>
              <a:rPr lang="zh-CN" altLang="en-US" sz="2000" dirty="0" smtClean="0">
                <a:latin typeface="微软雅黑" panose="020B0503020204020204" pitchFamily="34" charset="-122"/>
                <a:ea typeface="微软雅黑" panose="020B0503020204020204" pitchFamily="34" charset="-122"/>
                <a:cs typeface="Times New Roman" pitchFamily="18" charset="0"/>
              </a:rPr>
              <a:t>在</a:t>
            </a:r>
            <a:r>
              <a:rPr lang="zh-CN" altLang="en-US" sz="2000" dirty="0" smtClean="0">
                <a:solidFill>
                  <a:srgbClr val="FF0000"/>
                </a:solidFill>
                <a:latin typeface="微软雅黑" panose="020B0503020204020204" pitchFamily="34" charset="-122"/>
                <a:ea typeface="微软雅黑" panose="020B0503020204020204" pitchFamily="34" charset="-122"/>
                <a:cs typeface="Times New Roman" pitchFamily="18" charset="0"/>
              </a:rPr>
              <a:t>首次创建</a:t>
            </a:r>
            <a:r>
              <a:rPr lang="zh-CN" altLang="en-US" sz="2000" dirty="0" smtClean="0">
                <a:latin typeface="微软雅黑" panose="020B0503020204020204" pitchFamily="34" charset="-122"/>
                <a:ea typeface="微软雅黑" panose="020B0503020204020204" pitchFamily="34" charset="-122"/>
                <a:cs typeface="Times New Roman" pitchFamily="18" charset="0"/>
              </a:rPr>
              <a:t>钱包时，带有助记码的，</a:t>
            </a:r>
            <a:r>
              <a:rPr lang="zh-CN" altLang="en-US" sz="2000" dirty="0" smtClean="0">
                <a:solidFill>
                  <a:srgbClr val="FF0000"/>
                </a:solidFill>
                <a:latin typeface="微软雅黑" panose="020B0503020204020204" pitchFamily="34" charset="-122"/>
                <a:ea typeface="微软雅黑" panose="020B0503020204020204" pitchFamily="34" charset="-122"/>
                <a:cs typeface="Times New Roman" pitchFamily="18" charset="0"/>
              </a:rPr>
              <a:t>运行确定性钱包</a:t>
            </a:r>
            <a:r>
              <a:rPr lang="zh-CN" altLang="en-US" sz="2000" dirty="0" smtClean="0">
                <a:latin typeface="微软雅黑" panose="020B0503020204020204" pitchFamily="34" charset="-122"/>
                <a:ea typeface="微软雅黑" panose="020B0503020204020204" pitchFamily="34" charset="-122"/>
                <a:cs typeface="Times New Roman" pitchFamily="18" charset="0"/>
              </a:rPr>
              <a:t>的钱包的应用程序将会向使用者展示一个</a:t>
            </a:r>
            <a:r>
              <a:rPr lang="en-US" altLang="zh-CN" sz="2000" dirty="0" smtClean="0">
                <a:solidFill>
                  <a:srgbClr val="FF0000"/>
                </a:solidFill>
                <a:latin typeface="微软雅黑" panose="020B0503020204020204" pitchFamily="34" charset="-122"/>
                <a:ea typeface="微软雅黑" panose="020B0503020204020204" pitchFamily="34" charset="-122"/>
                <a:cs typeface="Times New Roman" pitchFamily="18" charset="0"/>
              </a:rPr>
              <a:t>12</a:t>
            </a:r>
            <a:r>
              <a:rPr lang="zh-CN" altLang="en-US" sz="2000" dirty="0" smtClean="0">
                <a:solidFill>
                  <a:srgbClr val="FF0000"/>
                </a:solidFill>
                <a:latin typeface="微软雅黑" panose="020B0503020204020204" pitchFamily="34" charset="-122"/>
                <a:ea typeface="微软雅黑" panose="020B0503020204020204" pitchFamily="34" charset="-122"/>
                <a:cs typeface="Times New Roman" pitchFamily="18" charset="0"/>
              </a:rPr>
              <a:t>至</a:t>
            </a:r>
            <a:r>
              <a:rPr lang="en-US" altLang="zh-CN" sz="2000" dirty="0" smtClean="0">
                <a:solidFill>
                  <a:srgbClr val="FF0000"/>
                </a:solidFill>
                <a:latin typeface="微软雅黑" panose="020B0503020204020204" pitchFamily="34" charset="-122"/>
                <a:ea typeface="微软雅黑" panose="020B0503020204020204" pitchFamily="34" charset="-122"/>
                <a:cs typeface="Times New Roman" pitchFamily="18" charset="0"/>
              </a:rPr>
              <a:t>24</a:t>
            </a:r>
            <a:r>
              <a:rPr lang="zh-CN" altLang="en-US" sz="2000" dirty="0" smtClean="0">
                <a:solidFill>
                  <a:srgbClr val="FF0000"/>
                </a:solidFill>
                <a:latin typeface="微软雅黑" panose="020B0503020204020204" pitchFamily="34" charset="-122"/>
                <a:ea typeface="微软雅黑" panose="020B0503020204020204" pitchFamily="34" charset="-122"/>
                <a:cs typeface="Times New Roman" pitchFamily="18" charset="0"/>
              </a:rPr>
              <a:t>个词的顺序</a:t>
            </a:r>
            <a:r>
              <a:rPr lang="zh-CN" altLang="en-US" sz="2000" dirty="0" smtClean="0">
                <a:latin typeface="微软雅黑" panose="020B0503020204020204" pitchFamily="34" charset="-122"/>
                <a:ea typeface="微软雅黑" panose="020B0503020204020204" pitchFamily="34" charset="-122"/>
                <a:cs typeface="Times New Roman" pitchFamily="18" charset="0"/>
              </a:rPr>
              <a:t>。</a:t>
            </a:r>
            <a:endParaRPr lang="en-US" altLang="zh-CN" sz="2000" dirty="0" smtClean="0">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500"/>
              </a:spcBef>
              <a:spcAft>
                <a:spcPts val="500"/>
              </a:spcAft>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cs typeface="Times New Roman" pitchFamily="18" charset="0"/>
              </a:rPr>
              <a:t>单词的顺序就是钱包的备份</a:t>
            </a:r>
            <a:r>
              <a:rPr lang="zh-CN" altLang="en-US" sz="1800" dirty="0" smtClean="0">
                <a:latin typeface="微软雅黑" panose="020B0503020204020204" pitchFamily="34" charset="-122"/>
                <a:ea typeface="微软雅黑" panose="020B0503020204020204" pitchFamily="34" charset="-122"/>
                <a:cs typeface="Times New Roman" pitchFamily="18" charset="0"/>
              </a:rPr>
              <a:t>。</a:t>
            </a:r>
            <a:endParaRPr lang="en-US" altLang="zh-CN" sz="1800" dirty="0" smtClean="0">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500"/>
              </a:spcBef>
              <a:spcAft>
                <a:spcPts val="500"/>
              </a:spcAft>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cs typeface="Times New Roman" pitchFamily="18" charset="0"/>
              </a:rPr>
              <a:t>用来恢复以及重新创造应用程序相同或者兼容的钱包的</a:t>
            </a:r>
            <a:r>
              <a:rPr lang="zh-CN" altLang="en-US" sz="1800" dirty="0" smtClean="0">
                <a:latin typeface="微软雅黑" panose="020B0503020204020204" pitchFamily="34" charset="-122"/>
                <a:ea typeface="微软雅黑" panose="020B0503020204020204" pitchFamily="34" charset="-122"/>
                <a:cs typeface="Times New Roman" pitchFamily="18" charset="0"/>
              </a:rPr>
              <a:t>密钥。</a:t>
            </a:r>
            <a:endParaRPr lang="en-US" altLang="zh-CN" sz="1800" dirty="0">
              <a:latin typeface="微软雅黑" panose="020B0503020204020204" pitchFamily="34" charset="-122"/>
              <a:ea typeface="微软雅黑" panose="020B0503020204020204" pitchFamily="34" charset="-122"/>
              <a:cs typeface="Times New Roman" pitchFamily="18" charset="0"/>
            </a:endParaRPr>
          </a:p>
        </p:txBody>
      </p:sp>
      <p:sp>
        <p:nvSpPr>
          <p:cNvPr id="6" name="圆角矩形 5"/>
          <p:cNvSpPr/>
          <p:nvPr/>
        </p:nvSpPr>
        <p:spPr>
          <a:xfrm>
            <a:off x="482239" y="5322710"/>
            <a:ext cx="8321310" cy="1063554"/>
          </a:xfrm>
          <a:prstGeom prst="round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lnSpc>
                <a:spcPct val="150000"/>
              </a:lnSpc>
              <a:spcBef>
                <a:spcPts val="500"/>
              </a:spcBef>
              <a:spcAft>
                <a:spcPts val="500"/>
              </a:spcAft>
            </a:pPr>
            <a:r>
              <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rPr>
              <a:t>脑钱包由用户选择的单词组成，而助记符是由钱包随机创建的，并呈现给用户，更加安全。</a:t>
            </a:r>
          </a:p>
        </p:txBody>
      </p:sp>
    </p:spTree>
    <p:extLst>
      <p:ext uri="{BB962C8B-B14F-4D97-AF65-F5344CB8AC3E}">
        <p14:creationId xmlns:p14="http://schemas.microsoft.com/office/powerpoint/2010/main" val="220932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1538" y="476672"/>
            <a:ext cx="1980029" cy="523220"/>
          </a:xfrm>
          <a:prstGeom prst="rect">
            <a:avLst/>
          </a:prstGeom>
        </p:spPr>
        <p:txBody>
          <a:bodyPr wrap="none">
            <a:spAutoFit/>
          </a:bodyPr>
          <a:lstStyle/>
          <a:p>
            <a:r>
              <a:rPr lang="zh-CN" altLang="en-US" sz="2800" kern="0" dirty="0">
                <a:solidFill>
                  <a:prstClr val="black"/>
                </a:solidFill>
                <a:ea typeface="黑体" pitchFamily="49" charset="-122"/>
              </a:rPr>
              <a:t>创建助记词</a:t>
            </a:r>
          </a:p>
        </p:txBody>
      </p:sp>
      <p:pic>
        <p:nvPicPr>
          <p:cNvPr id="14338" name="Picture 2" descr="å¾5-6è¡¨ç¤ºçæçµåç¼ç ä½ä¸ºå©è®°è¯"/>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3931" y="1280160"/>
            <a:ext cx="4280069" cy="5223649"/>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è¡¨5-2å©è®°ç ï¼çµåå­æ®µé¿åº¦"/>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104" y="4355943"/>
            <a:ext cx="4565660" cy="2147866"/>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2"/>
          <p:cNvSpPr txBox="1">
            <a:spLocks/>
          </p:cNvSpPr>
          <p:nvPr/>
        </p:nvSpPr>
        <p:spPr bwMode="auto">
          <a:xfrm>
            <a:off x="315575" y="1385667"/>
            <a:ext cx="4446717" cy="2834639"/>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25000"/>
              </a:lnSpc>
              <a:spcBef>
                <a:spcPct val="20000"/>
              </a:spcBef>
              <a:spcAft>
                <a:spcPts val="600"/>
              </a:spcAft>
              <a:buClr>
                <a:srgbClr val="0070C0"/>
              </a:buClr>
              <a:buSzPct val="8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200">
                <a:solidFill>
                  <a:schemeClr val="tx1"/>
                </a:solidFill>
                <a:latin typeface="+mj-lt"/>
                <a:ea typeface="宋体" charset="-122"/>
              </a:defRPr>
            </a:lvl2pPr>
            <a:lvl3pPr marL="1143000" indent="-228600" algn="l" rtl="0" eaLnBrk="0" fontAlgn="base" hangingPunct="0">
              <a:spcBef>
                <a:spcPct val="20000"/>
              </a:spcBef>
              <a:spcAft>
                <a:spcPct val="0"/>
              </a:spcAft>
              <a:buFont typeface="Arial" charset="0"/>
              <a:buChar char="•"/>
              <a:defRPr sz="2400">
                <a:solidFill>
                  <a:schemeClr val="tx1"/>
                </a:solidFill>
                <a:latin typeface="+mj-lt"/>
                <a:ea typeface="宋体" charset="-122"/>
              </a:defRPr>
            </a:lvl3pPr>
            <a:lvl4pPr marL="1600200" indent="-228600" algn="l" rtl="0" eaLnBrk="0" fontAlgn="base" hangingPunct="0">
              <a:spcBef>
                <a:spcPct val="20000"/>
              </a:spcBef>
              <a:spcAft>
                <a:spcPct val="0"/>
              </a:spcAft>
              <a:buFont typeface="Arial" charset="0"/>
              <a:buChar char="–"/>
              <a:defRPr sz="2000">
                <a:solidFill>
                  <a:schemeClr val="tx1"/>
                </a:solidFill>
                <a:latin typeface="+mj-lt"/>
                <a:ea typeface="宋体" charset="-122"/>
              </a:defRPr>
            </a:lvl4pPr>
            <a:lvl5pPr marL="2057400" indent="-228600" algn="l" rtl="0" eaLnBrk="0" fontAlgn="base" hangingPunct="0">
              <a:spcBef>
                <a:spcPct val="20000"/>
              </a:spcBef>
              <a:spcAft>
                <a:spcPct val="0"/>
              </a:spcAft>
              <a:buFont typeface="Arial" charset="0"/>
              <a:buChar char="»"/>
              <a:defRPr sz="2000">
                <a:solidFill>
                  <a:schemeClr val="tx1"/>
                </a:solidFill>
                <a:latin typeface="+mj-lt"/>
                <a:ea typeface="宋体" charset="-122"/>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9pPr>
          </a:lstStyle>
          <a:p>
            <a:pPr eaLnBrk="1" hangingPunct="1">
              <a:lnSpc>
                <a:spcPct val="150000"/>
              </a:lnSpc>
              <a:spcBef>
                <a:spcPts val="500"/>
              </a:spcBef>
              <a:spcAft>
                <a:spcPts val="500"/>
              </a:spcAft>
            </a:pPr>
            <a:r>
              <a:rPr lang="zh-CN" altLang="en-US" sz="2000" dirty="0" smtClean="0">
                <a:latin typeface="微软雅黑" panose="020B0503020204020204" pitchFamily="34" charset="-122"/>
                <a:ea typeface="微软雅黑" panose="020B0503020204020204" pitchFamily="34" charset="-122"/>
                <a:cs typeface="Times New Roman" pitchFamily="18" charset="0"/>
              </a:rPr>
              <a:t>钱包</a:t>
            </a:r>
            <a:r>
              <a:rPr lang="zh-CN" altLang="en-US" sz="2000" dirty="0">
                <a:latin typeface="微软雅黑" panose="020B0503020204020204" pitchFamily="34" charset="-122"/>
                <a:ea typeface="微软雅黑" panose="020B0503020204020204" pitchFamily="34" charset="-122"/>
                <a:cs typeface="Times New Roman" pitchFamily="18" charset="0"/>
              </a:rPr>
              <a:t>从熵源开始，增加校验和（熵长</a:t>
            </a:r>
            <a:r>
              <a:rPr lang="en-US" altLang="zh-CN" sz="2000" dirty="0">
                <a:latin typeface="微软雅黑" panose="020B0503020204020204" pitchFamily="34" charset="-122"/>
                <a:ea typeface="微软雅黑" panose="020B0503020204020204" pitchFamily="34" charset="-122"/>
                <a:cs typeface="Times New Roman" pitchFamily="18" charset="0"/>
              </a:rPr>
              <a:t>/32</a:t>
            </a:r>
            <a:r>
              <a:rPr lang="zh-CN" altLang="en-US" sz="2000" dirty="0" smtClean="0">
                <a:latin typeface="微软雅黑" panose="020B0503020204020204" pitchFamily="34" charset="-122"/>
                <a:ea typeface="微软雅黑" panose="020B0503020204020204" pitchFamily="34" charset="-122"/>
                <a:cs typeface="Times New Roman" pitchFamily="18" charset="0"/>
              </a:rPr>
              <a:t>），</a:t>
            </a:r>
            <a:r>
              <a:rPr lang="zh-CN" altLang="en-US" sz="2000" dirty="0">
                <a:latin typeface="微软雅黑" panose="020B0503020204020204" pitchFamily="34" charset="-122"/>
                <a:ea typeface="微软雅黑" panose="020B0503020204020204" pitchFamily="34" charset="-122"/>
                <a:cs typeface="Times New Roman" pitchFamily="18" charset="0"/>
              </a:rPr>
              <a:t>然后</a:t>
            </a:r>
            <a:r>
              <a:rPr lang="zh-CN" altLang="en-US" sz="2000" dirty="0" smtClean="0">
                <a:latin typeface="微软雅黑" panose="020B0503020204020204" pitchFamily="34" charset="-122"/>
                <a:ea typeface="微软雅黑" panose="020B0503020204020204" pitchFamily="34" charset="-122"/>
                <a:cs typeface="Times New Roman" pitchFamily="18" charset="0"/>
              </a:rPr>
              <a:t>将序列</a:t>
            </a:r>
            <a:r>
              <a:rPr lang="zh-CN" altLang="en-US" sz="2000" dirty="0">
                <a:latin typeface="微软雅黑" panose="020B0503020204020204" pitchFamily="34" charset="-122"/>
                <a:ea typeface="微软雅黑" panose="020B0503020204020204" pitchFamily="34" charset="-122"/>
                <a:cs typeface="Times New Roman" pitchFamily="18" charset="0"/>
              </a:rPr>
              <a:t>划分为</a:t>
            </a:r>
            <a:r>
              <a:rPr lang="zh-CN" altLang="en-US" sz="2000" dirty="0">
                <a:solidFill>
                  <a:srgbClr val="FF0000"/>
                </a:solidFill>
                <a:latin typeface="微软雅黑" panose="020B0503020204020204" pitchFamily="34" charset="-122"/>
                <a:ea typeface="微软雅黑" panose="020B0503020204020204" pitchFamily="34" charset="-122"/>
                <a:cs typeface="Times New Roman" pitchFamily="18" charset="0"/>
              </a:rPr>
              <a:t>包含</a:t>
            </a:r>
            <a:r>
              <a:rPr lang="en-US" altLang="zh-CN" sz="2000" dirty="0">
                <a:solidFill>
                  <a:srgbClr val="FF0000"/>
                </a:solidFill>
                <a:latin typeface="微软雅黑" panose="020B0503020204020204" pitchFamily="34" charset="-122"/>
                <a:ea typeface="微软雅黑" panose="020B0503020204020204" pitchFamily="34" charset="-122"/>
                <a:cs typeface="Times New Roman" pitchFamily="18" charset="0"/>
              </a:rPr>
              <a:t>11</a:t>
            </a:r>
            <a:r>
              <a:rPr lang="zh-CN" altLang="en-US" sz="2000" dirty="0">
                <a:solidFill>
                  <a:srgbClr val="FF0000"/>
                </a:solidFill>
                <a:latin typeface="微软雅黑" panose="020B0503020204020204" pitchFamily="34" charset="-122"/>
                <a:ea typeface="微软雅黑" panose="020B0503020204020204" pitchFamily="34" charset="-122"/>
                <a:cs typeface="Times New Roman" pitchFamily="18" charset="0"/>
              </a:rPr>
              <a:t>位的不同</a:t>
            </a:r>
            <a:r>
              <a:rPr lang="zh-CN" altLang="en-US" sz="2000" dirty="0" smtClean="0">
                <a:solidFill>
                  <a:srgbClr val="FF0000"/>
                </a:solidFill>
                <a:latin typeface="微软雅黑" panose="020B0503020204020204" pitchFamily="34" charset="-122"/>
                <a:ea typeface="微软雅黑" panose="020B0503020204020204" pitchFamily="34" charset="-122"/>
                <a:cs typeface="Times New Roman" pitchFamily="18" charset="0"/>
              </a:rPr>
              <a:t>部分</a:t>
            </a:r>
            <a:r>
              <a:rPr lang="zh-CN" altLang="en-US" sz="2000" dirty="0" smtClean="0">
                <a:latin typeface="微软雅黑" panose="020B0503020204020204" pitchFamily="34" charset="-122"/>
                <a:ea typeface="微软雅黑" panose="020B0503020204020204" pitchFamily="34" charset="-122"/>
                <a:cs typeface="Times New Roman" pitchFamily="18" charset="0"/>
              </a:rPr>
              <a:t>，</a:t>
            </a:r>
            <a:r>
              <a:rPr lang="zh-CN" altLang="en-US" sz="2000" dirty="0">
                <a:latin typeface="微软雅黑" panose="020B0503020204020204" pitchFamily="34" charset="-122"/>
                <a:ea typeface="微软雅黑" panose="020B0503020204020204" pitchFamily="34" charset="-122"/>
                <a:cs typeface="Times New Roman" pitchFamily="18" charset="0"/>
              </a:rPr>
              <a:t>并</a:t>
            </a:r>
            <a:r>
              <a:rPr lang="zh-CN" altLang="en-US" sz="2000" dirty="0" smtClean="0">
                <a:latin typeface="微软雅黑" panose="020B0503020204020204" pitchFamily="34" charset="-122"/>
                <a:ea typeface="微软雅黑" panose="020B0503020204020204" pitchFamily="34" charset="-122"/>
                <a:cs typeface="Times New Roman" pitchFamily="18" charset="0"/>
              </a:rPr>
              <a:t>将每部分与</a:t>
            </a:r>
            <a:r>
              <a:rPr lang="zh-CN" altLang="en-US" sz="2000" dirty="0">
                <a:latin typeface="微软雅黑" panose="020B0503020204020204" pitchFamily="34" charset="-122"/>
                <a:ea typeface="微软雅黑" panose="020B0503020204020204" pitchFamily="34" charset="-122"/>
                <a:cs typeface="Times New Roman" pitchFamily="18" charset="0"/>
              </a:rPr>
              <a:t>一个已经预先定义</a:t>
            </a:r>
            <a:r>
              <a:rPr lang="en-US" altLang="zh-CN" sz="2000" dirty="0">
                <a:solidFill>
                  <a:srgbClr val="FF0000"/>
                </a:solidFill>
                <a:latin typeface="微软雅黑" panose="020B0503020204020204" pitchFamily="34" charset="-122"/>
                <a:ea typeface="微软雅黑" panose="020B0503020204020204" pitchFamily="34" charset="-122"/>
                <a:cs typeface="Times New Roman" pitchFamily="18" charset="0"/>
                <a:hlinkClick r:id="rId4"/>
              </a:rPr>
              <a:t>2048</a:t>
            </a:r>
            <a:r>
              <a:rPr lang="zh-CN" altLang="en-US" sz="2000" dirty="0">
                <a:solidFill>
                  <a:srgbClr val="FF0000"/>
                </a:solidFill>
                <a:latin typeface="微软雅黑" panose="020B0503020204020204" pitchFamily="34" charset="-122"/>
                <a:ea typeface="微软雅黑" panose="020B0503020204020204" pitchFamily="34" charset="-122"/>
                <a:cs typeface="Times New Roman" pitchFamily="18" charset="0"/>
                <a:hlinkClick r:id="rId4"/>
              </a:rPr>
              <a:t>个单词的字典</a:t>
            </a:r>
            <a:r>
              <a:rPr lang="zh-CN" altLang="en-US" sz="2000" dirty="0">
                <a:latin typeface="微软雅黑" panose="020B0503020204020204" pitchFamily="34" charset="-122"/>
                <a:ea typeface="微软雅黑" panose="020B0503020204020204" pitchFamily="34" charset="-122"/>
                <a:cs typeface="Times New Roman" pitchFamily="18" charset="0"/>
              </a:rPr>
              <a:t>做对应，生成的有顺序的单词组就是助记</a:t>
            </a:r>
            <a:r>
              <a:rPr lang="zh-CN" altLang="en-US" sz="2000" dirty="0" smtClean="0">
                <a:latin typeface="微软雅黑" panose="020B0503020204020204" pitchFamily="34" charset="-122"/>
                <a:ea typeface="微软雅黑" panose="020B0503020204020204" pitchFamily="34" charset="-122"/>
                <a:cs typeface="Times New Roman" pitchFamily="18" charset="0"/>
              </a:rPr>
              <a:t>码。</a:t>
            </a:r>
            <a:endParaRPr lang="en-US" altLang="zh-CN" sz="2000" dirty="0">
              <a:latin typeface="微软雅黑" panose="020B0503020204020204" pitchFamily="34" charset="-122"/>
              <a:ea typeface="微软雅黑" panose="020B0503020204020204" pitchFamily="34" charset="-122"/>
              <a:cs typeface="Times New Roman" pitchFamily="18" charset="0"/>
            </a:endParaRPr>
          </a:p>
        </p:txBody>
      </p:sp>
      <p:sp>
        <p:nvSpPr>
          <p:cNvPr id="3" name="矩形 2"/>
          <p:cNvSpPr/>
          <p:nvPr/>
        </p:nvSpPr>
        <p:spPr>
          <a:xfrm>
            <a:off x="346330" y="6530185"/>
            <a:ext cx="8489939" cy="307777"/>
          </a:xfrm>
          <a:prstGeom prst="rect">
            <a:avLst/>
          </a:prstGeom>
        </p:spPr>
        <p:txBody>
          <a:bodyPr wrap="square">
            <a:spAutoFit/>
          </a:bodyPr>
          <a:lstStyle/>
          <a:p>
            <a:r>
              <a:rPr lang="zh-CN" altLang="en-US" sz="1400" dirty="0"/>
              <a:t>https://github.com/trezor/python-mnemonic/blob/master/mnemonic/wordlist/english.txt</a:t>
            </a:r>
          </a:p>
        </p:txBody>
      </p:sp>
    </p:spTree>
    <p:extLst>
      <p:ext uri="{BB962C8B-B14F-4D97-AF65-F5344CB8AC3E}">
        <p14:creationId xmlns:p14="http://schemas.microsoft.com/office/powerpoint/2010/main" val="13397307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1538" y="476672"/>
            <a:ext cx="3057247" cy="523220"/>
          </a:xfrm>
          <a:prstGeom prst="rect">
            <a:avLst/>
          </a:prstGeom>
        </p:spPr>
        <p:txBody>
          <a:bodyPr wrap="none">
            <a:spAutoFit/>
          </a:bodyPr>
          <a:lstStyle/>
          <a:p>
            <a:r>
              <a:rPr lang="zh-CN" altLang="en-US" sz="2800" kern="0" dirty="0">
                <a:solidFill>
                  <a:prstClr val="black"/>
                </a:solidFill>
                <a:ea typeface="黑体" pitchFamily="49" charset="-122"/>
              </a:rPr>
              <a:t>从助记词生成种子</a:t>
            </a:r>
          </a:p>
        </p:txBody>
      </p:sp>
      <p:sp>
        <p:nvSpPr>
          <p:cNvPr id="3" name="内容占位符 2"/>
          <p:cNvSpPr txBox="1">
            <a:spLocks/>
          </p:cNvSpPr>
          <p:nvPr/>
        </p:nvSpPr>
        <p:spPr bwMode="auto">
          <a:xfrm>
            <a:off x="313239" y="1215025"/>
            <a:ext cx="8659311" cy="2706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25000"/>
              </a:lnSpc>
              <a:spcBef>
                <a:spcPct val="20000"/>
              </a:spcBef>
              <a:spcAft>
                <a:spcPts val="600"/>
              </a:spcAft>
              <a:buClr>
                <a:srgbClr val="0070C0"/>
              </a:buClr>
              <a:buSzPct val="8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200">
                <a:solidFill>
                  <a:schemeClr val="tx1"/>
                </a:solidFill>
                <a:latin typeface="+mj-lt"/>
                <a:ea typeface="宋体" charset="-122"/>
              </a:defRPr>
            </a:lvl2pPr>
            <a:lvl3pPr marL="1143000" indent="-228600" algn="l" rtl="0" eaLnBrk="0" fontAlgn="base" hangingPunct="0">
              <a:spcBef>
                <a:spcPct val="20000"/>
              </a:spcBef>
              <a:spcAft>
                <a:spcPct val="0"/>
              </a:spcAft>
              <a:buFont typeface="Arial" charset="0"/>
              <a:buChar char="•"/>
              <a:defRPr sz="2400">
                <a:solidFill>
                  <a:schemeClr val="tx1"/>
                </a:solidFill>
                <a:latin typeface="+mj-lt"/>
                <a:ea typeface="宋体" charset="-122"/>
              </a:defRPr>
            </a:lvl3pPr>
            <a:lvl4pPr marL="1600200" indent="-228600" algn="l" rtl="0" eaLnBrk="0" fontAlgn="base" hangingPunct="0">
              <a:spcBef>
                <a:spcPct val="20000"/>
              </a:spcBef>
              <a:spcAft>
                <a:spcPct val="0"/>
              </a:spcAft>
              <a:buFont typeface="Arial" charset="0"/>
              <a:buChar char="–"/>
              <a:defRPr sz="2000">
                <a:solidFill>
                  <a:schemeClr val="tx1"/>
                </a:solidFill>
                <a:latin typeface="+mj-lt"/>
                <a:ea typeface="宋体" charset="-122"/>
              </a:defRPr>
            </a:lvl4pPr>
            <a:lvl5pPr marL="2057400" indent="-228600" algn="l" rtl="0" eaLnBrk="0" fontAlgn="base" hangingPunct="0">
              <a:spcBef>
                <a:spcPct val="20000"/>
              </a:spcBef>
              <a:spcAft>
                <a:spcPct val="0"/>
              </a:spcAft>
              <a:buFont typeface="Arial" charset="0"/>
              <a:buChar char="»"/>
              <a:defRPr sz="2000">
                <a:solidFill>
                  <a:schemeClr val="tx1"/>
                </a:solidFill>
                <a:latin typeface="+mj-lt"/>
                <a:ea typeface="宋体" charset="-122"/>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9pPr>
          </a:lstStyle>
          <a:p>
            <a:pPr eaLnBrk="1" hangingPunct="1">
              <a:lnSpc>
                <a:spcPct val="150000"/>
              </a:lnSpc>
              <a:spcBef>
                <a:spcPts val="500"/>
              </a:spcBef>
              <a:spcAft>
                <a:spcPts val="500"/>
              </a:spcAft>
            </a:pPr>
            <a:r>
              <a:rPr lang="zh-CN" altLang="en-US" sz="2400" dirty="0">
                <a:latin typeface="微软雅黑" panose="020B0503020204020204" pitchFamily="34" charset="-122"/>
                <a:ea typeface="微软雅黑" panose="020B0503020204020204" pitchFamily="34" charset="-122"/>
                <a:cs typeface="Times New Roman" pitchFamily="18" charset="0"/>
              </a:rPr>
              <a:t>通过使用</a:t>
            </a:r>
            <a:r>
              <a:rPr lang="zh-CN" altLang="en-US" sz="2400" dirty="0">
                <a:solidFill>
                  <a:srgbClr val="FF0000"/>
                </a:solidFill>
                <a:latin typeface="微软雅黑" panose="020B0503020204020204" pitchFamily="34" charset="-122"/>
                <a:ea typeface="微软雅黑" panose="020B0503020204020204" pitchFamily="34" charset="-122"/>
                <a:cs typeface="Times New Roman" pitchFamily="18" charset="0"/>
              </a:rPr>
              <a:t>密钥延伸函数</a:t>
            </a:r>
            <a:r>
              <a:rPr lang="en-US" altLang="zh-CN" sz="2400" dirty="0">
                <a:solidFill>
                  <a:srgbClr val="FF0000"/>
                </a:solidFill>
                <a:latin typeface="微软雅黑" panose="020B0503020204020204" pitchFamily="34" charset="-122"/>
                <a:ea typeface="微软雅黑" panose="020B0503020204020204" pitchFamily="34" charset="-122"/>
                <a:cs typeface="Times New Roman" pitchFamily="18" charset="0"/>
              </a:rPr>
              <a:t>PBKDF2</a:t>
            </a:r>
            <a:r>
              <a:rPr lang="zh-CN" altLang="en-US" sz="2400" dirty="0">
                <a:latin typeface="微软雅黑" panose="020B0503020204020204" pitchFamily="34" charset="-122"/>
                <a:ea typeface="微软雅黑" panose="020B0503020204020204" pitchFamily="34" charset="-122"/>
                <a:cs typeface="Times New Roman" pitchFamily="18" charset="0"/>
              </a:rPr>
              <a:t>，熵被用于导出较长的（</a:t>
            </a:r>
            <a:r>
              <a:rPr lang="en-US" altLang="zh-CN" sz="2400" dirty="0">
                <a:latin typeface="微软雅黑" panose="020B0503020204020204" pitchFamily="34" charset="-122"/>
                <a:ea typeface="微软雅黑" panose="020B0503020204020204" pitchFamily="34" charset="-122"/>
                <a:cs typeface="Times New Roman" pitchFamily="18" charset="0"/>
              </a:rPr>
              <a:t>512</a:t>
            </a:r>
            <a:r>
              <a:rPr lang="zh-CN" altLang="en-US" sz="2400" dirty="0">
                <a:latin typeface="微软雅黑" panose="020B0503020204020204" pitchFamily="34" charset="-122"/>
                <a:ea typeface="微软雅黑" panose="020B0503020204020204" pitchFamily="34" charset="-122"/>
                <a:cs typeface="Times New Roman" pitchFamily="18" charset="0"/>
              </a:rPr>
              <a:t>位）种子，将所得的种子用于构建确定性钱包并得到其密钥。</a:t>
            </a:r>
            <a:endParaRPr lang="en-US" altLang="zh-CN" sz="2400" dirty="0">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500"/>
              </a:spcBef>
              <a:spcAft>
                <a:spcPts val="500"/>
              </a:spcAft>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Times New Roman" pitchFamily="18" charset="0"/>
              </a:rPr>
              <a:t>助记</a:t>
            </a:r>
            <a:r>
              <a:rPr lang="zh-CN" altLang="en-US" sz="2000" dirty="0" smtClean="0">
                <a:latin typeface="微软雅黑" panose="020B0503020204020204" pitchFamily="34" charset="-122"/>
                <a:ea typeface="微软雅黑" panose="020B0503020204020204" pitchFamily="34" charset="-122"/>
                <a:cs typeface="Times New Roman" pitchFamily="18" charset="0"/>
              </a:rPr>
              <a:t>词</a:t>
            </a:r>
            <a:endParaRPr lang="en-US" altLang="zh-CN" sz="2000" dirty="0" smtClean="0">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500"/>
              </a:spcBef>
              <a:spcAft>
                <a:spcPts val="500"/>
              </a:spcAft>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Times New Roman" pitchFamily="18" charset="0"/>
              </a:rPr>
              <a:t>盐：增加构建能够进行暴力攻击的</a:t>
            </a:r>
            <a:r>
              <a:rPr lang="zh-CN" altLang="en-US" sz="2000" dirty="0">
                <a:solidFill>
                  <a:srgbClr val="0000FF"/>
                </a:solidFill>
                <a:latin typeface="微软雅黑" panose="020B0503020204020204" pitchFamily="34" charset="-122"/>
                <a:ea typeface="微软雅黑" panose="020B0503020204020204" pitchFamily="34" charset="-122"/>
                <a:cs typeface="Times New Roman" pitchFamily="18" charset="0"/>
              </a:rPr>
              <a:t>查找表</a:t>
            </a:r>
            <a:r>
              <a:rPr lang="zh-CN" altLang="en-US" sz="2000" dirty="0">
                <a:latin typeface="微软雅黑" panose="020B0503020204020204" pitchFamily="34" charset="-122"/>
                <a:ea typeface="微软雅黑" panose="020B0503020204020204" pitchFamily="34" charset="-122"/>
                <a:cs typeface="Times New Roman" pitchFamily="18" charset="0"/>
              </a:rPr>
              <a:t>的困难度；允许引入</a:t>
            </a:r>
            <a:r>
              <a:rPr lang="zh-CN" altLang="en-US" sz="2000" dirty="0">
                <a:solidFill>
                  <a:srgbClr val="0000FF"/>
                </a:solidFill>
                <a:latin typeface="微软雅黑" panose="020B0503020204020204" pitchFamily="34" charset="-122"/>
                <a:ea typeface="微软雅黑" panose="020B0503020204020204" pitchFamily="34" charset="-122"/>
                <a:cs typeface="Times New Roman" pitchFamily="18" charset="0"/>
              </a:rPr>
              <a:t>密码短语（</a:t>
            </a:r>
            <a:r>
              <a:rPr lang="en-US" altLang="zh-CN" sz="2000" dirty="0">
                <a:solidFill>
                  <a:srgbClr val="0000FF"/>
                </a:solidFill>
                <a:latin typeface="微软雅黑" panose="020B0503020204020204" pitchFamily="34" charset="-122"/>
                <a:ea typeface="微软雅黑" panose="020B0503020204020204" pitchFamily="34" charset="-122"/>
                <a:cs typeface="Times New Roman" pitchFamily="18" charset="0"/>
              </a:rPr>
              <a:t>passphrase</a:t>
            </a:r>
            <a:r>
              <a:rPr lang="zh-CN" altLang="en-US" sz="2000" dirty="0">
                <a:solidFill>
                  <a:srgbClr val="0000FF"/>
                </a:solidFill>
                <a:latin typeface="微软雅黑" panose="020B0503020204020204" pitchFamily="34" charset="-122"/>
                <a:ea typeface="微软雅黑" panose="020B0503020204020204" pitchFamily="34" charset="-122"/>
                <a:cs typeface="Times New Roman" pitchFamily="18" charset="0"/>
              </a:rPr>
              <a:t>），</a:t>
            </a:r>
            <a:r>
              <a:rPr lang="zh-CN" altLang="en-US" sz="2000" dirty="0">
                <a:latin typeface="微软雅黑" panose="020B0503020204020204" pitchFamily="34" charset="-122"/>
                <a:ea typeface="微软雅黑" panose="020B0503020204020204" pitchFamily="34" charset="-122"/>
                <a:cs typeface="Times New Roman" pitchFamily="18" charset="0"/>
              </a:rPr>
              <a:t>作为保护种子的附加</a:t>
            </a:r>
            <a:r>
              <a:rPr lang="zh-CN" altLang="en-US" sz="2000" dirty="0" smtClean="0">
                <a:latin typeface="微软雅黑" panose="020B0503020204020204" pitchFamily="34" charset="-122"/>
                <a:ea typeface="微软雅黑" panose="020B0503020204020204" pitchFamily="34" charset="-122"/>
                <a:cs typeface="Times New Roman" pitchFamily="18" charset="0"/>
              </a:rPr>
              <a:t>安全因素。</a:t>
            </a:r>
            <a:endParaRPr lang="en-US" altLang="zh-CN" sz="2000" dirty="0" smtClean="0">
              <a:latin typeface="微软雅黑" panose="020B0503020204020204" pitchFamily="34" charset="-122"/>
              <a:ea typeface="微软雅黑" panose="020B0503020204020204" pitchFamily="34" charset="-122"/>
              <a:cs typeface="Times New Roman" pitchFamily="18" charset="0"/>
            </a:endParaRPr>
          </a:p>
        </p:txBody>
      </p:sp>
      <p:pic>
        <p:nvPicPr>
          <p:cNvPr id="15362" name="Picture 2" descr="å¾5-7æ¾ç¤ºäºä»å©è®°è¯å¦ä½çæç§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818" y="1215025"/>
            <a:ext cx="7704907" cy="537904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5024793" y="353561"/>
            <a:ext cx="2781531" cy="646331"/>
          </a:xfrm>
          <a:prstGeom prst="rect">
            <a:avLst/>
          </a:prstGeom>
        </p:spPr>
        <p:txBody>
          <a:bodyPr wrap="none">
            <a:spAutoFit/>
          </a:bodyPr>
          <a:lstStyle/>
          <a:p>
            <a:r>
              <a:rPr lang="en-US" altLang="zh-CN" dirty="0">
                <a:solidFill>
                  <a:prstClr val="black"/>
                </a:solidFill>
                <a:latin typeface="Times New Roman" panose="02020603050405020304" pitchFamily="18" charset="0"/>
                <a:cs typeface="Times New Roman" panose="02020603050405020304" pitchFamily="18" charset="0"/>
                <a:hlinkClick r:id="rId3"/>
              </a:rPr>
              <a:t>https://bip39.onekey.so</a:t>
            </a:r>
            <a:r>
              <a:rPr lang="en-US" altLang="zh-CN" dirty="0" smtClean="0">
                <a:solidFill>
                  <a:prstClr val="black"/>
                </a:solidFill>
                <a:latin typeface="Times New Roman" panose="02020603050405020304" pitchFamily="18" charset="0"/>
                <a:cs typeface="Times New Roman" panose="02020603050405020304" pitchFamily="18" charset="0"/>
                <a:hlinkClick r:id="rId3"/>
              </a:rPr>
              <a:t>/</a:t>
            </a:r>
            <a:endParaRPr lang="en-US" altLang="zh-CN" dirty="0" smtClean="0">
              <a:solidFill>
                <a:prstClr val="black"/>
              </a:solidFill>
              <a:latin typeface="Times New Roman" panose="02020603050405020304" pitchFamily="18" charset="0"/>
              <a:cs typeface="Times New Roman" panose="02020603050405020304" pitchFamily="18" charset="0"/>
            </a:endParaRPr>
          </a:p>
          <a:p>
            <a:r>
              <a:rPr lang="en-US" altLang="zh-CN" dirty="0" smtClean="0">
                <a:solidFill>
                  <a:prstClr val="black"/>
                </a:solidFill>
                <a:latin typeface="Times New Roman" panose="02020603050405020304" pitchFamily="18" charset="0"/>
                <a:cs typeface="Times New Roman" panose="02020603050405020304" pitchFamily="18" charset="0"/>
              </a:rPr>
              <a:t>https</a:t>
            </a:r>
            <a:r>
              <a:rPr lang="en-US" altLang="zh-CN" dirty="0">
                <a:solidFill>
                  <a:prstClr val="black"/>
                </a:solidFill>
                <a:latin typeface="Times New Roman" panose="02020603050405020304" pitchFamily="18" charset="0"/>
                <a:cs typeface="Times New Roman" panose="02020603050405020304" pitchFamily="18" charset="0"/>
              </a:rPr>
              <a:t>://iancoleman.io/bip39/</a:t>
            </a:r>
            <a:endParaRPr lang="zh-CN" altLang="en-US"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67946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è¡¨5-3 128ä½çµçå©è®°ç ï¼æ²¡æå¯ç ç­è¯­æäº§ççç§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179" y="1280160"/>
            <a:ext cx="7768416" cy="2349319"/>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è¡¨5-4 128ä½çµçå©è®°ç ï¼å¢å å¯ç ç­è¯­æäº§ççç§å­"/>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179" y="4162880"/>
            <a:ext cx="7840186" cy="2314120"/>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descr="è¡¨5-5 256ä½çµçå©è®°ç ï¼æ²¡æå¯ç ç­è¯­æäº§ççç§å­"/>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012" y="2454819"/>
            <a:ext cx="8732520" cy="280990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1071538" y="476672"/>
            <a:ext cx="3057247" cy="523220"/>
          </a:xfrm>
          <a:prstGeom prst="rect">
            <a:avLst/>
          </a:prstGeom>
        </p:spPr>
        <p:txBody>
          <a:bodyPr wrap="none">
            <a:spAutoFit/>
          </a:bodyPr>
          <a:lstStyle/>
          <a:p>
            <a:r>
              <a:rPr lang="zh-CN" altLang="en-US" sz="2800" kern="0" dirty="0">
                <a:solidFill>
                  <a:prstClr val="black"/>
                </a:solidFill>
                <a:ea typeface="黑体" pitchFamily="49" charset="-122"/>
                <a:hlinkClick r:id="rId5"/>
              </a:rPr>
              <a:t>从助记词生成种子</a:t>
            </a:r>
            <a:endParaRPr lang="zh-CN" altLang="en-US" sz="2800" kern="0" dirty="0">
              <a:solidFill>
                <a:prstClr val="black"/>
              </a:solidFill>
              <a:ea typeface="黑体" pitchFamily="49" charset="-122"/>
            </a:endParaRPr>
          </a:p>
        </p:txBody>
      </p:sp>
    </p:spTree>
    <p:extLst>
      <p:ext uri="{BB962C8B-B14F-4D97-AF65-F5344CB8AC3E}">
        <p14:creationId xmlns:p14="http://schemas.microsoft.com/office/powerpoint/2010/main" val="62685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90"/>
                                        </p:tgtEl>
                                        <p:attrNameLst>
                                          <p:attrName>style.visibility</p:attrName>
                                        </p:attrNameLst>
                                      </p:cBhvr>
                                      <p:to>
                                        <p:strVal val="visible"/>
                                      </p:to>
                                    </p:set>
                                    <p:animEffect transition="in" filter="fade">
                                      <p:cBhvr>
                                        <p:cTn id="7" dur="5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1538" y="476672"/>
            <a:ext cx="2698175" cy="523220"/>
          </a:xfrm>
          <a:prstGeom prst="rect">
            <a:avLst/>
          </a:prstGeom>
        </p:spPr>
        <p:txBody>
          <a:bodyPr wrap="none">
            <a:spAutoFit/>
          </a:bodyPr>
          <a:lstStyle/>
          <a:p>
            <a:r>
              <a:rPr lang="zh-CN" altLang="en-US" sz="2800" kern="0" dirty="0">
                <a:solidFill>
                  <a:prstClr val="black"/>
                </a:solidFill>
                <a:ea typeface="黑体" pitchFamily="49" charset="-122"/>
              </a:rPr>
              <a:t>从种子</a:t>
            </a:r>
            <a:r>
              <a:rPr lang="zh-CN" altLang="en-US" sz="2800" kern="0" dirty="0" smtClean="0">
                <a:solidFill>
                  <a:prstClr val="black"/>
                </a:solidFill>
                <a:ea typeface="黑体" pitchFamily="49" charset="-122"/>
              </a:rPr>
              <a:t>到父密钥</a:t>
            </a:r>
            <a:endParaRPr lang="zh-CN" altLang="en-US" sz="2800" kern="0" dirty="0">
              <a:solidFill>
                <a:prstClr val="black"/>
              </a:solidFill>
              <a:ea typeface="黑体" pitchFamily="49" charset="-122"/>
            </a:endParaRPr>
          </a:p>
        </p:txBody>
      </p:sp>
      <p:sp>
        <p:nvSpPr>
          <p:cNvPr id="3" name="内容占位符 2"/>
          <p:cNvSpPr txBox="1">
            <a:spLocks/>
          </p:cNvSpPr>
          <p:nvPr/>
        </p:nvSpPr>
        <p:spPr bwMode="auto">
          <a:xfrm>
            <a:off x="313239" y="1215025"/>
            <a:ext cx="8659311" cy="1131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25000"/>
              </a:lnSpc>
              <a:spcBef>
                <a:spcPct val="20000"/>
              </a:spcBef>
              <a:spcAft>
                <a:spcPts val="600"/>
              </a:spcAft>
              <a:buClr>
                <a:srgbClr val="0070C0"/>
              </a:buClr>
              <a:buSzPct val="8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200">
                <a:solidFill>
                  <a:schemeClr val="tx1"/>
                </a:solidFill>
                <a:latin typeface="+mj-lt"/>
                <a:ea typeface="宋体" charset="-122"/>
              </a:defRPr>
            </a:lvl2pPr>
            <a:lvl3pPr marL="1143000" indent="-228600" algn="l" rtl="0" eaLnBrk="0" fontAlgn="base" hangingPunct="0">
              <a:spcBef>
                <a:spcPct val="20000"/>
              </a:spcBef>
              <a:spcAft>
                <a:spcPct val="0"/>
              </a:spcAft>
              <a:buFont typeface="Arial" charset="0"/>
              <a:buChar char="•"/>
              <a:defRPr sz="2400">
                <a:solidFill>
                  <a:schemeClr val="tx1"/>
                </a:solidFill>
                <a:latin typeface="+mj-lt"/>
                <a:ea typeface="宋体" charset="-122"/>
              </a:defRPr>
            </a:lvl3pPr>
            <a:lvl4pPr marL="1600200" indent="-228600" algn="l" rtl="0" eaLnBrk="0" fontAlgn="base" hangingPunct="0">
              <a:spcBef>
                <a:spcPct val="20000"/>
              </a:spcBef>
              <a:spcAft>
                <a:spcPct val="0"/>
              </a:spcAft>
              <a:buFont typeface="Arial" charset="0"/>
              <a:buChar char="–"/>
              <a:defRPr sz="2000">
                <a:solidFill>
                  <a:schemeClr val="tx1"/>
                </a:solidFill>
                <a:latin typeface="+mj-lt"/>
                <a:ea typeface="宋体" charset="-122"/>
              </a:defRPr>
            </a:lvl4pPr>
            <a:lvl5pPr marL="2057400" indent="-228600" algn="l" rtl="0" eaLnBrk="0" fontAlgn="base" hangingPunct="0">
              <a:spcBef>
                <a:spcPct val="20000"/>
              </a:spcBef>
              <a:spcAft>
                <a:spcPct val="0"/>
              </a:spcAft>
              <a:buFont typeface="Arial" charset="0"/>
              <a:buChar char="»"/>
              <a:defRPr sz="2000">
                <a:solidFill>
                  <a:schemeClr val="tx1"/>
                </a:solidFill>
                <a:latin typeface="+mj-lt"/>
                <a:ea typeface="宋体" charset="-122"/>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9pPr>
          </a:lstStyle>
          <a:p>
            <a:pPr eaLnBrk="1" hangingPunct="1">
              <a:lnSpc>
                <a:spcPct val="150000"/>
              </a:lnSpc>
              <a:spcBef>
                <a:spcPts val="500"/>
              </a:spcBef>
              <a:spcAft>
                <a:spcPts val="500"/>
              </a:spcAft>
            </a:pPr>
            <a:r>
              <a:rPr lang="en-US" altLang="zh-CN" sz="2400" dirty="0">
                <a:latin typeface="微软雅黑" panose="020B0503020204020204" pitchFamily="34" charset="-122"/>
                <a:ea typeface="微软雅黑" panose="020B0503020204020204" pitchFamily="34" charset="-122"/>
                <a:cs typeface="Times New Roman" pitchFamily="18" charset="0"/>
              </a:rPr>
              <a:t>HD</a:t>
            </a:r>
            <a:r>
              <a:rPr lang="zh-CN" altLang="en-US" sz="2400" dirty="0">
                <a:latin typeface="微软雅黑" panose="020B0503020204020204" pitchFamily="34" charset="-122"/>
                <a:ea typeface="微软雅黑" panose="020B0503020204020204" pitchFamily="34" charset="-122"/>
                <a:cs typeface="Times New Roman" pitchFamily="18" charset="0"/>
              </a:rPr>
              <a:t>钱包从</a:t>
            </a:r>
            <a:r>
              <a:rPr lang="zh-CN" altLang="en-US" sz="2400" dirty="0">
                <a:solidFill>
                  <a:srgbClr val="FF0000"/>
                </a:solidFill>
                <a:latin typeface="微软雅黑" panose="020B0503020204020204" pitchFamily="34" charset="-122"/>
                <a:ea typeface="微软雅黑" panose="020B0503020204020204" pitchFamily="34" charset="-122"/>
                <a:cs typeface="Times New Roman" pitchFamily="18" charset="0"/>
              </a:rPr>
              <a:t>单个根种子（</a:t>
            </a:r>
            <a:r>
              <a:rPr lang="en-US" altLang="zh-CN" sz="2400" dirty="0">
                <a:solidFill>
                  <a:srgbClr val="FF0000"/>
                </a:solidFill>
                <a:latin typeface="微软雅黑" panose="020B0503020204020204" pitchFamily="34" charset="-122"/>
                <a:ea typeface="微软雅黑" panose="020B0503020204020204" pitchFamily="34" charset="-122"/>
                <a:cs typeface="Times New Roman" pitchFamily="18" charset="0"/>
              </a:rPr>
              <a:t>root seed</a:t>
            </a:r>
            <a:r>
              <a:rPr lang="zh-CN" altLang="en-US" sz="2400" dirty="0">
                <a:solidFill>
                  <a:srgbClr val="FF0000"/>
                </a:solidFill>
                <a:latin typeface="微软雅黑" panose="020B0503020204020204" pitchFamily="34" charset="-122"/>
                <a:ea typeface="微软雅黑" panose="020B0503020204020204" pitchFamily="34" charset="-122"/>
                <a:cs typeface="Times New Roman" pitchFamily="18" charset="0"/>
              </a:rPr>
              <a:t>）</a:t>
            </a:r>
            <a:r>
              <a:rPr lang="zh-CN" altLang="en-US" sz="2400" dirty="0">
                <a:latin typeface="微软雅黑" panose="020B0503020204020204" pitchFamily="34" charset="-122"/>
                <a:ea typeface="微软雅黑" panose="020B0503020204020204" pitchFamily="34" charset="-122"/>
                <a:cs typeface="Times New Roman" pitchFamily="18" charset="0"/>
              </a:rPr>
              <a:t>中创建，为</a:t>
            </a:r>
            <a:r>
              <a:rPr lang="en-US" altLang="zh-CN" sz="2400" dirty="0">
                <a:latin typeface="微软雅黑" panose="020B0503020204020204" pitchFamily="34" charset="-122"/>
                <a:ea typeface="微软雅黑" panose="020B0503020204020204" pitchFamily="34" charset="-122"/>
                <a:cs typeface="Times New Roman" pitchFamily="18" charset="0"/>
              </a:rPr>
              <a:t>128</a:t>
            </a:r>
            <a:r>
              <a:rPr lang="zh-CN" altLang="en-US" sz="2400" dirty="0">
                <a:latin typeface="微软雅黑" panose="020B0503020204020204" pitchFamily="34" charset="-122"/>
                <a:ea typeface="微软雅黑" panose="020B0503020204020204" pitchFamily="34" charset="-122"/>
                <a:cs typeface="Times New Roman" pitchFamily="18" charset="0"/>
              </a:rPr>
              <a:t>到</a:t>
            </a:r>
            <a:r>
              <a:rPr lang="en-US" altLang="zh-CN" sz="2400" dirty="0">
                <a:latin typeface="微软雅黑" panose="020B0503020204020204" pitchFamily="34" charset="-122"/>
                <a:ea typeface="微软雅黑" panose="020B0503020204020204" pitchFamily="34" charset="-122"/>
                <a:cs typeface="Times New Roman" pitchFamily="18" charset="0"/>
              </a:rPr>
              <a:t>256</a:t>
            </a:r>
            <a:r>
              <a:rPr lang="zh-CN" altLang="en-US" sz="2400" dirty="0">
                <a:latin typeface="微软雅黑" panose="020B0503020204020204" pitchFamily="34" charset="-122"/>
                <a:ea typeface="微软雅黑" panose="020B0503020204020204" pitchFamily="34" charset="-122"/>
                <a:cs typeface="Times New Roman" pitchFamily="18" charset="0"/>
              </a:rPr>
              <a:t>位的随机数。最常见的是，这个种子是从助记符产生的</a:t>
            </a:r>
            <a:r>
              <a:rPr lang="zh-CN" altLang="en-US" sz="2400" dirty="0" smtClean="0">
                <a:latin typeface="微软雅黑" panose="020B0503020204020204" pitchFamily="34" charset="-122"/>
                <a:ea typeface="微软雅黑" panose="020B0503020204020204" pitchFamily="34" charset="-122"/>
                <a:cs typeface="Times New Roman" pitchFamily="18" charset="0"/>
              </a:rPr>
              <a:t>。</a:t>
            </a:r>
            <a:endParaRPr lang="en-US" altLang="zh-CN" sz="2400" dirty="0" smtClean="0">
              <a:latin typeface="微软雅黑" panose="020B0503020204020204" pitchFamily="34" charset="-122"/>
              <a:ea typeface="微软雅黑" panose="020B0503020204020204" pitchFamily="34" charset="-122"/>
              <a:cs typeface="Times New Roman" pitchFamily="18" charset="0"/>
            </a:endParaRPr>
          </a:p>
        </p:txBody>
      </p:sp>
      <p:pic>
        <p:nvPicPr>
          <p:cNvPr id="17410" name="Picture 2" descr="å¾5-9ä»æ ¹ç§å­åå»ºä¸»å¯é¥ä»¥åHDé±åçä¸»é¾ä»£ç çè¿ç¨"/>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245" y="2562093"/>
            <a:ext cx="7372350" cy="3238501"/>
          </a:xfrm>
          <a:prstGeom prst="rect">
            <a:avLst/>
          </a:prstGeom>
          <a:noFill/>
          <a:extLst>
            <a:ext uri="{909E8E84-426E-40DD-AFC4-6F175D3DCCD1}">
              <a14:hiddenFill xmlns:a14="http://schemas.microsoft.com/office/drawing/2010/main">
                <a:solidFill>
                  <a:srgbClr val="FFFFFF"/>
                </a:solidFill>
              </a14:hiddenFill>
            </a:ext>
          </a:extLst>
        </p:spPr>
      </p:pic>
      <p:sp>
        <p:nvSpPr>
          <p:cNvPr id="6" name="圆角矩形 5"/>
          <p:cNvSpPr/>
          <p:nvPr/>
        </p:nvSpPr>
        <p:spPr>
          <a:xfrm>
            <a:off x="482239" y="6047894"/>
            <a:ext cx="8321310" cy="715089"/>
          </a:xfrm>
          <a:prstGeom prst="round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lnSpc>
                <a:spcPct val="150000"/>
              </a:lnSpc>
              <a:spcBef>
                <a:spcPts val="500"/>
              </a:spcBef>
              <a:spcAft>
                <a:spcPts val="500"/>
              </a:spcAft>
            </a:pPr>
            <a:r>
              <a:rPr lang="zh-CN" altLang="en-US" sz="2400" dirty="0">
                <a:solidFill>
                  <a:schemeClr val="tx1"/>
                </a:solidFill>
                <a:latin typeface="微软雅黑" panose="020B0503020204020204" pitchFamily="34" charset="-122"/>
                <a:ea typeface="微软雅黑" panose="020B0503020204020204" pitchFamily="34" charset="-122"/>
                <a:cs typeface="Times New Roman" pitchFamily="18" charset="0"/>
              </a:rPr>
              <a:t>链代码用于</a:t>
            </a:r>
            <a:r>
              <a:rPr lang="zh-CN" altLang="en-US" sz="2400" dirty="0" smtClean="0">
                <a:solidFill>
                  <a:schemeClr val="tx1"/>
                </a:solidFill>
                <a:latin typeface="微软雅黑" panose="020B0503020204020204" pitchFamily="34" charset="-122"/>
                <a:ea typeface="微软雅黑" panose="020B0503020204020204" pitchFamily="34" charset="-122"/>
                <a:cs typeface="Times New Roman" pitchFamily="18" charset="0"/>
              </a:rPr>
              <a:t>从</a:t>
            </a:r>
            <a:r>
              <a:rPr lang="zh-CN" altLang="en-US" sz="2400" kern="0" dirty="0">
                <a:solidFill>
                  <a:prstClr val="black"/>
                </a:solidFill>
                <a:ea typeface="黑体" pitchFamily="49" charset="-122"/>
              </a:rPr>
              <a:t>父</a:t>
            </a:r>
            <a:r>
              <a:rPr lang="zh-CN" altLang="en-US" sz="2400" dirty="0" smtClean="0">
                <a:solidFill>
                  <a:schemeClr val="tx1"/>
                </a:solidFill>
                <a:latin typeface="微软雅黑" panose="020B0503020204020204" pitchFamily="34" charset="-122"/>
                <a:ea typeface="微软雅黑" panose="020B0503020204020204" pitchFamily="34" charset="-122"/>
                <a:cs typeface="Times New Roman" pitchFamily="18" charset="0"/>
              </a:rPr>
              <a:t>密钥</a:t>
            </a:r>
            <a:r>
              <a:rPr lang="zh-CN" altLang="en-US" sz="2400" dirty="0">
                <a:solidFill>
                  <a:schemeClr val="tx1"/>
                </a:solidFill>
                <a:latin typeface="微软雅黑" panose="020B0503020204020204" pitchFamily="34" charset="-122"/>
                <a:ea typeface="微软雅黑" panose="020B0503020204020204" pitchFamily="34" charset="-122"/>
                <a:cs typeface="Times New Roman" pitchFamily="18" charset="0"/>
              </a:rPr>
              <a:t>中创造子密钥的那个函数中引入熵。</a:t>
            </a:r>
          </a:p>
        </p:txBody>
      </p:sp>
    </p:spTree>
    <p:extLst>
      <p:ext uri="{BB962C8B-B14F-4D97-AF65-F5344CB8AC3E}">
        <p14:creationId xmlns:p14="http://schemas.microsoft.com/office/powerpoint/2010/main" val="2743188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1538" y="476672"/>
            <a:ext cx="3057247" cy="523220"/>
          </a:xfrm>
          <a:prstGeom prst="rect">
            <a:avLst/>
          </a:prstGeom>
        </p:spPr>
        <p:txBody>
          <a:bodyPr wrap="none">
            <a:spAutoFit/>
          </a:bodyPr>
          <a:lstStyle/>
          <a:p>
            <a:r>
              <a:rPr lang="zh-CN" altLang="en-US" sz="2800" kern="0" dirty="0">
                <a:solidFill>
                  <a:prstClr val="black"/>
                </a:solidFill>
                <a:ea typeface="黑体" pitchFamily="49" charset="-122"/>
              </a:rPr>
              <a:t>从父密钥到子密钥</a:t>
            </a:r>
          </a:p>
        </p:txBody>
      </p:sp>
      <p:sp>
        <p:nvSpPr>
          <p:cNvPr id="3" name="内容占位符 2"/>
          <p:cNvSpPr txBox="1">
            <a:spLocks/>
          </p:cNvSpPr>
          <p:nvPr/>
        </p:nvSpPr>
        <p:spPr bwMode="auto">
          <a:xfrm>
            <a:off x="313239" y="1215025"/>
            <a:ext cx="8659311" cy="349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25000"/>
              </a:lnSpc>
              <a:spcBef>
                <a:spcPct val="20000"/>
              </a:spcBef>
              <a:spcAft>
                <a:spcPts val="600"/>
              </a:spcAft>
              <a:buClr>
                <a:srgbClr val="0070C0"/>
              </a:buClr>
              <a:buSzPct val="8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200">
                <a:solidFill>
                  <a:schemeClr val="tx1"/>
                </a:solidFill>
                <a:latin typeface="+mj-lt"/>
                <a:ea typeface="宋体" charset="-122"/>
              </a:defRPr>
            </a:lvl2pPr>
            <a:lvl3pPr marL="1143000" indent="-228600" algn="l" rtl="0" eaLnBrk="0" fontAlgn="base" hangingPunct="0">
              <a:spcBef>
                <a:spcPct val="20000"/>
              </a:spcBef>
              <a:spcAft>
                <a:spcPct val="0"/>
              </a:spcAft>
              <a:buFont typeface="Arial" charset="0"/>
              <a:buChar char="•"/>
              <a:defRPr sz="2400">
                <a:solidFill>
                  <a:schemeClr val="tx1"/>
                </a:solidFill>
                <a:latin typeface="+mj-lt"/>
                <a:ea typeface="宋体" charset="-122"/>
              </a:defRPr>
            </a:lvl3pPr>
            <a:lvl4pPr marL="1600200" indent="-228600" algn="l" rtl="0" eaLnBrk="0" fontAlgn="base" hangingPunct="0">
              <a:spcBef>
                <a:spcPct val="20000"/>
              </a:spcBef>
              <a:spcAft>
                <a:spcPct val="0"/>
              </a:spcAft>
              <a:buFont typeface="Arial" charset="0"/>
              <a:buChar char="–"/>
              <a:defRPr sz="2000">
                <a:solidFill>
                  <a:schemeClr val="tx1"/>
                </a:solidFill>
                <a:latin typeface="+mj-lt"/>
                <a:ea typeface="宋体" charset="-122"/>
              </a:defRPr>
            </a:lvl4pPr>
            <a:lvl5pPr marL="2057400" indent="-228600" algn="l" rtl="0" eaLnBrk="0" fontAlgn="base" hangingPunct="0">
              <a:spcBef>
                <a:spcPct val="20000"/>
              </a:spcBef>
              <a:spcAft>
                <a:spcPct val="0"/>
              </a:spcAft>
              <a:buFont typeface="Arial" charset="0"/>
              <a:buChar char="»"/>
              <a:defRPr sz="2000">
                <a:solidFill>
                  <a:schemeClr val="tx1"/>
                </a:solidFill>
                <a:latin typeface="+mj-lt"/>
                <a:ea typeface="宋体" charset="-122"/>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9pPr>
          </a:lstStyle>
          <a:p>
            <a:pPr eaLnBrk="1" hangingPunct="1">
              <a:lnSpc>
                <a:spcPct val="150000"/>
              </a:lnSpc>
              <a:spcBef>
                <a:spcPts val="500"/>
              </a:spcBef>
              <a:spcAft>
                <a:spcPts val="500"/>
              </a:spcAft>
            </a:pPr>
            <a:r>
              <a:rPr lang="zh-CN" altLang="en-US" sz="2400" dirty="0">
                <a:latin typeface="微软雅黑" panose="020B0503020204020204" pitchFamily="34" charset="-122"/>
                <a:ea typeface="微软雅黑" panose="020B0503020204020204" pitchFamily="34" charset="-122"/>
                <a:cs typeface="Times New Roman" pitchFamily="18" charset="0"/>
              </a:rPr>
              <a:t>分层确定性钱包使用</a:t>
            </a:r>
            <a:r>
              <a:rPr lang="en-US" altLang="zh-CN" sz="2400" dirty="0">
                <a:solidFill>
                  <a:srgbClr val="FF0000"/>
                </a:solidFill>
                <a:latin typeface="微软雅黑" panose="020B0503020204020204" pitchFamily="34" charset="-122"/>
                <a:ea typeface="微软雅黑" panose="020B0503020204020204" pitchFamily="34" charset="-122"/>
                <a:cs typeface="Times New Roman" pitchFamily="18" charset="0"/>
              </a:rPr>
              <a:t>CKD</a:t>
            </a:r>
            <a:r>
              <a:rPr lang="zh-CN" altLang="en-US" sz="2400" dirty="0">
                <a:solidFill>
                  <a:srgbClr val="FF0000"/>
                </a:solidFill>
                <a:latin typeface="微软雅黑" panose="020B0503020204020204" pitchFamily="34" charset="-122"/>
                <a:ea typeface="微软雅黑" panose="020B0503020204020204" pitchFamily="34" charset="-122"/>
                <a:cs typeface="Times New Roman" pitchFamily="18" charset="0"/>
              </a:rPr>
              <a:t>（</a:t>
            </a:r>
            <a:r>
              <a:rPr lang="en-US" altLang="zh-CN" sz="2400" dirty="0">
                <a:solidFill>
                  <a:srgbClr val="FF0000"/>
                </a:solidFill>
                <a:latin typeface="微软雅黑" panose="020B0503020204020204" pitchFamily="34" charset="-122"/>
                <a:ea typeface="微软雅黑" panose="020B0503020204020204" pitchFamily="34" charset="-122"/>
                <a:cs typeface="Times New Roman" pitchFamily="18" charset="0"/>
              </a:rPr>
              <a:t>child key derivation)</a:t>
            </a:r>
            <a:r>
              <a:rPr lang="zh-CN" altLang="en-US" sz="2400" dirty="0">
                <a:solidFill>
                  <a:srgbClr val="FF0000"/>
                </a:solidFill>
                <a:latin typeface="微软雅黑" panose="020B0503020204020204" pitchFamily="34" charset="-122"/>
                <a:ea typeface="微软雅黑" panose="020B0503020204020204" pitchFamily="34" charset="-122"/>
                <a:cs typeface="Times New Roman" pitchFamily="18" charset="0"/>
              </a:rPr>
              <a:t>函数</a:t>
            </a:r>
            <a:r>
              <a:rPr lang="zh-CN" altLang="en-US" sz="2400" dirty="0">
                <a:latin typeface="微软雅黑" panose="020B0503020204020204" pitchFamily="34" charset="-122"/>
                <a:ea typeface="微软雅黑" panose="020B0503020204020204" pitchFamily="34" charset="-122"/>
                <a:cs typeface="Times New Roman" pitchFamily="18" charset="0"/>
              </a:rPr>
              <a:t>去</a:t>
            </a:r>
            <a:r>
              <a:rPr lang="zh-CN" altLang="en-US" sz="2400" dirty="0" smtClean="0">
                <a:latin typeface="微软雅黑" panose="020B0503020204020204" pitchFamily="34" charset="-122"/>
                <a:ea typeface="微软雅黑" panose="020B0503020204020204" pitchFamily="34" charset="-122"/>
                <a:cs typeface="Times New Roman" pitchFamily="18" charset="0"/>
              </a:rPr>
              <a:t>从父密钥</a:t>
            </a:r>
            <a:r>
              <a:rPr lang="zh-CN" altLang="en-US" sz="2400" dirty="0">
                <a:latin typeface="微软雅黑" panose="020B0503020204020204" pitchFamily="34" charset="-122"/>
                <a:ea typeface="微软雅黑" panose="020B0503020204020204" pitchFamily="34" charset="-122"/>
                <a:cs typeface="Times New Roman" pitchFamily="18" charset="0"/>
              </a:rPr>
              <a:t>衍生出子</a:t>
            </a:r>
            <a:r>
              <a:rPr lang="zh-CN" altLang="en-US" sz="2400" dirty="0" smtClean="0">
                <a:latin typeface="微软雅黑" panose="020B0503020204020204" pitchFamily="34" charset="-122"/>
                <a:ea typeface="微软雅黑" panose="020B0503020204020204" pitchFamily="34" charset="-122"/>
                <a:cs typeface="Times New Roman" pitchFamily="18" charset="0"/>
              </a:rPr>
              <a:t>密钥。</a:t>
            </a:r>
            <a:endParaRPr lang="en-US" altLang="zh-CN" sz="2400" dirty="0" smtClean="0">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500"/>
              </a:spcBef>
              <a:spcAft>
                <a:spcPts val="500"/>
              </a:spcAft>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Times New Roman" pitchFamily="18" charset="0"/>
              </a:rPr>
              <a:t>一</a:t>
            </a:r>
            <a:r>
              <a:rPr lang="zh-CN" altLang="en-US" sz="2000" dirty="0" smtClean="0">
                <a:latin typeface="微软雅黑" panose="020B0503020204020204" pitchFamily="34" charset="-122"/>
                <a:ea typeface="微软雅黑" panose="020B0503020204020204" pitchFamily="34" charset="-122"/>
                <a:cs typeface="Times New Roman" pitchFamily="18" charset="0"/>
              </a:rPr>
              <a:t>个父私</a:t>
            </a:r>
            <a:r>
              <a:rPr lang="zh-CN" altLang="en-US" sz="2000" dirty="0">
                <a:latin typeface="微软雅黑" panose="020B0503020204020204" pitchFamily="34" charset="-122"/>
                <a:ea typeface="微软雅黑" panose="020B0503020204020204" pitchFamily="34" charset="-122"/>
                <a:cs typeface="Times New Roman" pitchFamily="18" charset="0"/>
              </a:rPr>
              <a:t>钥或者</a:t>
            </a:r>
            <a:r>
              <a:rPr lang="zh-CN" altLang="en-US" sz="2000" dirty="0" smtClean="0">
                <a:latin typeface="微软雅黑" panose="020B0503020204020204" pitchFamily="34" charset="-122"/>
                <a:ea typeface="微软雅黑" panose="020B0503020204020204" pitchFamily="34" charset="-122"/>
                <a:cs typeface="Times New Roman" pitchFamily="18" charset="0"/>
              </a:rPr>
              <a:t>公钥（</a:t>
            </a:r>
            <a:r>
              <a:rPr lang="en-US" altLang="zh-CN" sz="2000" dirty="0">
                <a:latin typeface="微软雅黑" panose="020B0503020204020204" pitchFamily="34" charset="-122"/>
                <a:ea typeface="微软雅黑" panose="020B0503020204020204" pitchFamily="34" charset="-122"/>
                <a:cs typeface="Times New Roman" pitchFamily="18" charset="0"/>
              </a:rPr>
              <a:t>ECDSA</a:t>
            </a:r>
            <a:r>
              <a:rPr lang="zh-CN" altLang="en-US" sz="2000" dirty="0">
                <a:latin typeface="微软雅黑" panose="020B0503020204020204" pitchFamily="34" charset="-122"/>
                <a:ea typeface="微软雅黑" panose="020B0503020204020204" pitchFamily="34" charset="-122"/>
                <a:cs typeface="Times New Roman" pitchFamily="18" charset="0"/>
              </a:rPr>
              <a:t>未</a:t>
            </a:r>
            <a:r>
              <a:rPr lang="zh-CN" altLang="en-US" sz="2000" dirty="0" smtClean="0">
                <a:latin typeface="微软雅黑" panose="020B0503020204020204" pitchFamily="34" charset="-122"/>
                <a:ea typeface="微软雅黑" panose="020B0503020204020204" pitchFamily="34" charset="-122"/>
                <a:cs typeface="Times New Roman" pitchFamily="18" charset="0"/>
              </a:rPr>
              <a:t>压缩</a:t>
            </a:r>
            <a:r>
              <a:rPr lang="zh-CN" altLang="en-US" sz="2000" dirty="0">
                <a:latin typeface="微软雅黑" panose="020B0503020204020204" pitchFamily="34" charset="-122"/>
                <a:ea typeface="微软雅黑" panose="020B0503020204020204" pitchFamily="34" charset="-122"/>
                <a:cs typeface="Times New Roman" pitchFamily="18" charset="0"/>
              </a:rPr>
              <a:t>公钥</a:t>
            </a:r>
            <a:r>
              <a:rPr lang="zh-CN" altLang="en-US" sz="2000" dirty="0" smtClean="0">
                <a:latin typeface="微软雅黑" panose="020B0503020204020204" pitchFamily="34" charset="-122"/>
                <a:ea typeface="微软雅黑" panose="020B0503020204020204" pitchFamily="34" charset="-122"/>
                <a:cs typeface="Times New Roman" pitchFamily="18" charset="0"/>
              </a:rPr>
              <a:t>）</a:t>
            </a:r>
            <a:endParaRPr lang="zh-CN" altLang="en-US" sz="2000" dirty="0">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500"/>
              </a:spcBef>
              <a:spcAft>
                <a:spcPts val="500"/>
              </a:spcAft>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Times New Roman" pitchFamily="18" charset="0"/>
              </a:rPr>
              <a:t>一个叫做链码（</a:t>
            </a:r>
            <a:r>
              <a:rPr lang="en-US" altLang="zh-CN" sz="2000" dirty="0">
                <a:latin typeface="微软雅黑" panose="020B0503020204020204" pitchFamily="34" charset="-122"/>
                <a:ea typeface="微软雅黑" panose="020B0503020204020204" pitchFamily="34" charset="-122"/>
                <a:cs typeface="Times New Roman" pitchFamily="18" charset="0"/>
              </a:rPr>
              <a:t>256 bits</a:t>
            </a:r>
            <a:r>
              <a:rPr lang="zh-CN" altLang="en-US" sz="2000" dirty="0">
                <a:latin typeface="微软雅黑" panose="020B0503020204020204" pitchFamily="34" charset="-122"/>
                <a:ea typeface="微软雅黑" panose="020B0503020204020204" pitchFamily="34" charset="-122"/>
                <a:cs typeface="Times New Roman" pitchFamily="18" charset="0"/>
              </a:rPr>
              <a:t>）的种子：引入确定性随机数据的，使得索引不能充分衍生其他的子密钥</a:t>
            </a:r>
          </a:p>
          <a:p>
            <a:pPr eaLnBrk="1" hangingPunct="1">
              <a:lnSpc>
                <a:spcPct val="150000"/>
              </a:lnSpc>
              <a:spcBef>
                <a:spcPts val="500"/>
              </a:spcBef>
              <a:spcAft>
                <a:spcPts val="500"/>
              </a:spcAft>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Times New Roman" pitchFamily="18" charset="0"/>
              </a:rPr>
              <a:t>一个索引号（</a:t>
            </a:r>
            <a:r>
              <a:rPr lang="en-US" altLang="zh-CN" sz="2000" dirty="0">
                <a:latin typeface="微软雅黑" panose="020B0503020204020204" pitchFamily="34" charset="-122"/>
                <a:ea typeface="微软雅黑" panose="020B0503020204020204" pitchFamily="34" charset="-122"/>
                <a:cs typeface="Times New Roman" pitchFamily="18" charset="0"/>
              </a:rPr>
              <a:t>32 bits</a:t>
            </a:r>
            <a:r>
              <a:rPr lang="zh-CN" altLang="en-US" sz="2000" dirty="0">
                <a:latin typeface="微软雅黑" panose="020B0503020204020204" pitchFamily="34" charset="-122"/>
                <a:ea typeface="微软雅黑" panose="020B0503020204020204" pitchFamily="34" charset="-122"/>
                <a:cs typeface="Times New Roman" pitchFamily="18" charset="0"/>
              </a:rPr>
              <a:t>）</a:t>
            </a:r>
            <a:endParaRPr lang="en-US" altLang="zh-CN" sz="2000" dirty="0" smtClean="0">
              <a:latin typeface="微软雅黑" panose="020B0503020204020204" pitchFamily="34" charset="-122"/>
              <a:ea typeface="微软雅黑" panose="020B0503020204020204" pitchFamily="34" charset="-122"/>
              <a:cs typeface="Times New Roman" pitchFamily="18" charset="0"/>
            </a:endParaRPr>
          </a:p>
        </p:txBody>
      </p:sp>
      <p:sp>
        <p:nvSpPr>
          <p:cNvPr id="6" name="圆角矩形 5"/>
          <p:cNvSpPr/>
          <p:nvPr/>
        </p:nvSpPr>
        <p:spPr>
          <a:xfrm>
            <a:off x="482239" y="5701954"/>
            <a:ext cx="8321310" cy="1123712"/>
          </a:xfrm>
          <a:prstGeom prst="round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lnSpc>
                <a:spcPct val="150000"/>
              </a:lnSpc>
              <a:spcBef>
                <a:spcPts val="500"/>
              </a:spcBef>
              <a:spcAft>
                <a:spcPts val="500"/>
              </a:spcAft>
            </a:pPr>
            <a:r>
              <a:rPr lang="zh-CN" altLang="en-US"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只有</a:t>
            </a:r>
            <a:r>
              <a:rPr lang="zh-CN" altLang="en-US" sz="2000" kern="0" dirty="0">
                <a:solidFill>
                  <a:prstClr val="black"/>
                </a:solidFill>
                <a:ea typeface="黑体" pitchFamily="49" charset="-122"/>
              </a:rPr>
              <a:t>父</a:t>
            </a:r>
            <a:r>
              <a:rPr lang="zh-CN" altLang="en-US"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密钥</a:t>
            </a:r>
            <a:r>
              <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rPr>
              <a:t>以及链码才能得到所有的子密钥。没有子链码的话，子密钥也不能用来衍生出任何孙密钥。</a:t>
            </a:r>
          </a:p>
        </p:txBody>
      </p:sp>
      <p:pic>
        <p:nvPicPr>
          <p:cNvPr id="8" name="图片 7"/>
          <p:cNvPicPr>
            <a:picLocks noChangeAspect="1"/>
          </p:cNvPicPr>
          <p:nvPr/>
        </p:nvPicPr>
        <p:blipFill>
          <a:blip r:embed="rId3"/>
          <a:stretch>
            <a:fillRect/>
          </a:stretch>
        </p:blipFill>
        <p:spPr>
          <a:xfrm>
            <a:off x="313238" y="302199"/>
            <a:ext cx="8659312" cy="5399755"/>
          </a:xfrm>
          <a:prstGeom prst="rect">
            <a:avLst/>
          </a:prstGeom>
        </p:spPr>
      </p:pic>
    </p:spTree>
    <p:extLst>
      <p:ext uri="{BB962C8B-B14F-4D97-AF65-F5344CB8AC3E}">
        <p14:creationId xmlns:p14="http://schemas.microsoft.com/office/powerpoint/2010/main" val="493346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1071538" y="476672"/>
            <a:ext cx="3057247" cy="523220"/>
          </a:xfrm>
          <a:prstGeom prst="rect">
            <a:avLst/>
          </a:prstGeom>
        </p:spPr>
        <p:txBody>
          <a:bodyPr wrap="none">
            <a:spAutoFit/>
          </a:bodyPr>
          <a:lstStyle/>
          <a:p>
            <a:r>
              <a:rPr lang="zh-CN" altLang="en-US" sz="2800" kern="0" dirty="0">
                <a:solidFill>
                  <a:prstClr val="black"/>
                </a:solidFill>
                <a:ea typeface="黑体" pitchFamily="49" charset="-122"/>
              </a:rPr>
              <a:t>从父密钥到子密钥</a:t>
            </a:r>
          </a:p>
        </p:txBody>
      </p:sp>
      <p:sp>
        <p:nvSpPr>
          <p:cNvPr id="3" name="内容占位符 2"/>
          <p:cNvSpPr txBox="1">
            <a:spLocks/>
          </p:cNvSpPr>
          <p:nvPr/>
        </p:nvSpPr>
        <p:spPr bwMode="auto">
          <a:xfrm>
            <a:off x="313239" y="1215025"/>
            <a:ext cx="8659311" cy="349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25000"/>
              </a:lnSpc>
              <a:spcBef>
                <a:spcPct val="20000"/>
              </a:spcBef>
              <a:spcAft>
                <a:spcPts val="600"/>
              </a:spcAft>
              <a:buClr>
                <a:srgbClr val="0070C0"/>
              </a:buClr>
              <a:buSzPct val="8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200">
                <a:solidFill>
                  <a:schemeClr val="tx1"/>
                </a:solidFill>
                <a:latin typeface="+mj-lt"/>
                <a:ea typeface="宋体" charset="-122"/>
              </a:defRPr>
            </a:lvl2pPr>
            <a:lvl3pPr marL="1143000" indent="-228600" algn="l" rtl="0" eaLnBrk="0" fontAlgn="base" hangingPunct="0">
              <a:spcBef>
                <a:spcPct val="20000"/>
              </a:spcBef>
              <a:spcAft>
                <a:spcPct val="0"/>
              </a:spcAft>
              <a:buFont typeface="Arial" charset="0"/>
              <a:buChar char="•"/>
              <a:defRPr sz="2400">
                <a:solidFill>
                  <a:schemeClr val="tx1"/>
                </a:solidFill>
                <a:latin typeface="+mj-lt"/>
                <a:ea typeface="宋体" charset="-122"/>
              </a:defRPr>
            </a:lvl3pPr>
            <a:lvl4pPr marL="1600200" indent="-228600" algn="l" rtl="0" eaLnBrk="0" fontAlgn="base" hangingPunct="0">
              <a:spcBef>
                <a:spcPct val="20000"/>
              </a:spcBef>
              <a:spcAft>
                <a:spcPct val="0"/>
              </a:spcAft>
              <a:buFont typeface="Arial" charset="0"/>
              <a:buChar char="–"/>
              <a:defRPr sz="2000">
                <a:solidFill>
                  <a:schemeClr val="tx1"/>
                </a:solidFill>
                <a:latin typeface="+mj-lt"/>
                <a:ea typeface="宋体" charset="-122"/>
              </a:defRPr>
            </a:lvl4pPr>
            <a:lvl5pPr marL="2057400" indent="-228600" algn="l" rtl="0" eaLnBrk="0" fontAlgn="base" hangingPunct="0">
              <a:spcBef>
                <a:spcPct val="20000"/>
              </a:spcBef>
              <a:spcAft>
                <a:spcPct val="0"/>
              </a:spcAft>
              <a:buFont typeface="Arial" charset="0"/>
              <a:buChar char="»"/>
              <a:defRPr sz="2000">
                <a:solidFill>
                  <a:schemeClr val="tx1"/>
                </a:solidFill>
                <a:latin typeface="+mj-lt"/>
                <a:ea typeface="宋体" charset="-122"/>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9pPr>
          </a:lstStyle>
          <a:p>
            <a:pPr eaLnBrk="1" hangingPunct="1">
              <a:lnSpc>
                <a:spcPct val="150000"/>
              </a:lnSpc>
              <a:spcBef>
                <a:spcPts val="500"/>
              </a:spcBef>
              <a:spcAft>
                <a:spcPts val="500"/>
              </a:spcAft>
            </a:pPr>
            <a:r>
              <a:rPr lang="zh-CN" altLang="en-US" sz="2400" dirty="0">
                <a:latin typeface="微软雅黑" panose="020B0503020204020204" pitchFamily="34" charset="-122"/>
                <a:ea typeface="微软雅黑" panose="020B0503020204020204" pitchFamily="34" charset="-122"/>
                <a:cs typeface="Times New Roman" pitchFamily="18" charset="0"/>
              </a:rPr>
              <a:t>分层确定性钱包使用</a:t>
            </a:r>
            <a:r>
              <a:rPr lang="en-US" altLang="zh-CN" sz="2400" dirty="0">
                <a:solidFill>
                  <a:srgbClr val="FF0000"/>
                </a:solidFill>
                <a:latin typeface="微软雅黑" panose="020B0503020204020204" pitchFamily="34" charset="-122"/>
                <a:ea typeface="微软雅黑" panose="020B0503020204020204" pitchFamily="34" charset="-122"/>
                <a:cs typeface="Times New Roman" pitchFamily="18" charset="0"/>
              </a:rPr>
              <a:t>CKD</a:t>
            </a:r>
            <a:r>
              <a:rPr lang="zh-CN" altLang="en-US" sz="2400" dirty="0">
                <a:solidFill>
                  <a:srgbClr val="FF0000"/>
                </a:solidFill>
                <a:latin typeface="微软雅黑" panose="020B0503020204020204" pitchFamily="34" charset="-122"/>
                <a:ea typeface="微软雅黑" panose="020B0503020204020204" pitchFamily="34" charset="-122"/>
                <a:cs typeface="Times New Roman" pitchFamily="18" charset="0"/>
              </a:rPr>
              <a:t>（</a:t>
            </a:r>
            <a:r>
              <a:rPr lang="en-US" altLang="zh-CN" sz="2400" dirty="0">
                <a:solidFill>
                  <a:srgbClr val="FF0000"/>
                </a:solidFill>
                <a:latin typeface="微软雅黑" panose="020B0503020204020204" pitchFamily="34" charset="-122"/>
                <a:ea typeface="微软雅黑" panose="020B0503020204020204" pitchFamily="34" charset="-122"/>
                <a:cs typeface="Times New Roman" pitchFamily="18" charset="0"/>
              </a:rPr>
              <a:t>child key derivation)</a:t>
            </a:r>
            <a:r>
              <a:rPr lang="zh-CN" altLang="en-US" sz="2400" dirty="0">
                <a:solidFill>
                  <a:srgbClr val="FF0000"/>
                </a:solidFill>
                <a:latin typeface="微软雅黑" panose="020B0503020204020204" pitchFamily="34" charset="-122"/>
                <a:ea typeface="微软雅黑" panose="020B0503020204020204" pitchFamily="34" charset="-122"/>
                <a:cs typeface="Times New Roman" pitchFamily="18" charset="0"/>
              </a:rPr>
              <a:t>函数</a:t>
            </a:r>
            <a:r>
              <a:rPr lang="zh-CN" altLang="en-US" sz="2400" dirty="0">
                <a:latin typeface="微软雅黑" panose="020B0503020204020204" pitchFamily="34" charset="-122"/>
                <a:ea typeface="微软雅黑" panose="020B0503020204020204" pitchFamily="34" charset="-122"/>
                <a:cs typeface="Times New Roman" pitchFamily="18" charset="0"/>
              </a:rPr>
              <a:t>去从母密钥衍生出子</a:t>
            </a:r>
            <a:r>
              <a:rPr lang="zh-CN" altLang="en-US" sz="2400" dirty="0" smtClean="0">
                <a:latin typeface="微软雅黑" panose="020B0503020204020204" pitchFamily="34" charset="-122"/>
                <a:ea typeface="微软雅黑" panose="020B0503020204020204" pitchFamily="34" charset="-122"/>
                <a:cs typeface="Times New Roman" pitchFamily="18" charset="0"/>
              </a:rPr>
              <a:t>密钥。</a:t>
            </a:r>
            <a:endParaRPr lang="en-US" altLang="zh-CN" sz="2400" dirty="0" smtClean="0">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500"/>
              </a:spcBef>
              <a:spcAft>
                <a:spcPts val="500"/>
              </a:spcAft>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Times New Roman" pitchFamily="18" charset="0"/>
              </a:rPr>
              <a:t>一个母私钥或者</a:t>
            </a:r>
            <a:r>
              <a:rPr lang="zh-CN" altLang="en-US" sz="2000" dirty="0" smtClean="0">
                <a:latin typeface="微软雅黑" panose="020B0503020204020204" pitchFamily="34" charset="-122"/>
                <a:ea typeface="微软雅黑" panose="020B0503020204020204" pitchFamily="34" charset="-122"/>
                <a:cs typeface="Times New Roman" pitchFamily="18" charset="0"/>
              </a:rPr>
              <a:t>公钥（</a:t>
            </a:r>
            <a:r>
              <a:rPr lang="en-US" altLang="zh-CN" sz="2000" dirty="0">
                <a:latin typeface="微软雅黑" panose="020B0503020204020204" pitchFamily="34" charset="-122"/>
                <a:ea typeface="微软雅黑" panose="020B0503020204020204" pitchFamily="34" charset="-122"/>
                <a:cs typeface="Times New Roman" pitchFamily="18" charset="0"/>
              </a:rPr>
              <a:t>ECDSA</a:t>
            </a:r>
            <a:r>
              <a:rPr lang="zh-CN" altLang="en-US" sz="2000" dirty="0">
                <a:latin typeface="微软雅黑" panose="020B0503020204020204" pitchFamily="34" charset="-122"/>
                <a:ea typeface="微软雅黑" panose="020B0503020204020204" pitchFamily="34" charset="-122"/>
                <a:cs typeface="Times New Roman" pitchFamily="18" charset="0"/>
              </a:rPr>
              <a:t>未</a:t>
            </a:r>
            <a:r>
              <a:rPr lang="zh-CN" altLang="en-US" sz="2000" dirty="0" smtClean="0">
                <a:latin typeface="微软雅黑" panose="020B0503020204020204" pitchFamily="34" charset="-122"/>
                <a:ea typeface="微软雅黑" panose="020B0503020204020204" pitchFamily="34" charset="-122"/>
                <a:cs typeface="Times New Roman" pitchFamily="18" charset="0"/>
              </a:rPr>
              <a:t>压缩</a:t>
            </a:r>
            <a:r>
              <a:rPr lang="zh-CN" altLang="en-US" sz="2000" dirty="0">
                <a:latin typeface="微软雅黑" panose="020B0503020204020204" pitchFamily="34" charset="-122"/>
                <a:ea typeface="微软雅黑" panose="020B0503020204020204" pitchFamily="34" charset="-122"/>
                <a:cs typeface="Times New Roman" pitchFamily="18" charset="0"/>
              </a:rPr>
              <a:t>公钥</a:t>
            </a:r>
            <a:r>
              <a:rPr lang="zh-CN" altLang="en-US" sz="2000" dirty="0" smtClean="0">
                <a:latin typeface="微软雅黑" panose="020B0503020204020204" pitchFamily="34" charset="-122"/>
                <a:ea typeface="微软雅黑" panose="020B0503020204020204" pitchFamily="34" charset="-122"/>
                <a:cs typeface="Times New Roman" pitchFamily="18" charset="0"/>
              </a:rPr>
              <a:t>）</a:t>
            </a:r>
            <a:endParaRPr lang="zh-CN" altLang="en-US" sz="2000" dirty="0">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500"/>
              </a:spcBef>
              <a:spcAft>
                <a:spcPts val="500"/>
              </a:spcAft>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Times New Roman" pitchFamily="18" charset="0"/>
              </a:rPr>
              <a:t>一个叫做链码（</a:t>
            </a:r>
            <a:r>
              <a:rPr lang="en-US" altLang="zh-CN" sz="2000" dirty="0">
                <a:latin typeface="微软雅黑" panose="020B0503020204020204" pitchFamily="34" charset="-122"/>
                <a:ea typeface="微软雅黑" panose="020B0503020204020204" pitchFamily="34" charset="-122"/>
                <a:cs typeface="Times New Roman" pitchFamily="18" charset="0"/>
              </a:rPr>
              <a:t>256 bits</a:t>
            </a:r>
            <a:r>
              <a:rPr lang="zh-CN" altLang="en-US" sz="2000" dirty="0">
                <a:latin typeface="微软雅黑" panose="020B0503020204020204" pitchFamily="34" charset="-122"/>
                <a:ea typeface="微软雅黑" panose="020B0503020204020204" pitchFamily="34" charset="-122"/>
                <a:cs typeface="Times New Roman" pitchFamily="18" charset="0"/>
              </a:rPr>
              <a:t>）的种子：引入确定性随机数据的，使得索引不能充分衍生其他的子密钥</a:t>
            </a:r>
          </a:p>
          <a:p>
            <a:pPr eaLnBrk="1" hangingPunct="1">
              <a:lnSpc>
                <a:spcPct val="150000"/>
              </a:lnSpc>
              <a:spcBef>
                <a:spcPts val="500"/>
              </a:spcBef>
              <a:spcAft>
                <a:spcPts val="500"/>
              </a:spcAft>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Times New Roman" pitchFamily="18" charset="0"/>
              </a:rPr>
              <a:t>一个索引号（</a:t>
            </a:r>
            <a:r>
              <a:rPr lang="en-US" altLang="zh-CN" sz="2000" dirty="0">
                <a:latin typeface="微软雅黑" panose="020B0503020204020204" pitchFamily="34" charset="-122"/>
                <a:ea typeface="微软雅黑" panose="020B0503020204020204" pitchFamily="34" charset="-122"/>
                <a:cs typeface="Times New Roman" pitchFamily="18" charset="0"/>
              </a:rPr>
              <a:t>32 bits</a:t>
            </a:r>
            <a:r>
              <a:rPr lang="zh-CN" altLang="en-US" sz="2000" dirty="0">
                <a:latin typeface="微软雅黑" panose="020B0503020204020204" pitchFamily="34" charset="-122"/>
                <a:ea typeface="微软雅黑" panose="020B0503020204020204" pitchFamily="34" charset="-122"/>
                <a:cs typeface="Times New Roman" pitchFamily="18" charset="0"/>
              </a:rPr>
              <a:t>）</a:t>
            </a:r>
            <a:endParaRPr lang="en-US" altLang="zh-CN" sz="2000" dirty="0" smtClean="0">
              <a:latin typeface="微软雅黑" panose="020B0503020204020204" pitchFamily="34" charset="-122"/>
              <a:ea typeface="微软雅黑" panose="020B0503020204020204" pitchFamily="34" charset="-122"/>
              <a:cs typeface="Times New Roman" pitchFamily="18" charset="0"/>
            </a:endParaRPr>
          </a:p>
        </p:txBody>
      </p:sp>
      <p:pic>
        <p:nvPicPr>
          <p:cNvPr id="5" name="图片 4"/>
          <p:cNvPicPr>
            <a:picLocks noChangeAspect="1"/>
          </p:cNvPicPr>
          <p:nvPr/>
        </p:nvPicPr>
        <p:blipFill>
          <a:blip r:embed="rId3"/>
          <a:stretch>
            <a:fillRect/>
          </a:stretch>
        </p:blipFill>
        <p:spPr>
          <a:xfrm>
            <a:off x="313239" y="1215025"/>
            <a:ext cx="8593369" cy="4176928"/>
          </a:xfrm>
          <a:prstGeom prst="rect">
            <a:avLst/>
          </a:prstGeom>
        </p:spPr>
      </p:pic>
      <p:sp>
        <p:nvSpPr>
          <p:cNvPr id="6" name="圆角矩形 5"/>
          <p:cNvSpPr/>
          <p:nvPr/>
        </p:nvSpPr>
        <p:spPr>
          <a:xfrm>
            <a:off x="482239" y="5701954"/>
            <a:ext cx="8321310" cy="1123712"/>
          </a:xfrm>
          <a:prstGeom prst="round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lnSpc>
                <a:spcPct val="150000"/>
              </a:lnSpc>
              <a:spcBef>
                <a:spcPts val="500"/>
              </a:spcBef>
              <a:spcAft>
                <a:spcPts val="500"/>
              </a:spcAft>
            </a:pPr>
            <a:r>
              <a:rPr lang="zh-CN" altLang="en-US"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只有</a:t>
            </a:r>
            <a:r>
              <a:rPr lang="zh-CN" altLang="en-US" sz="2000" kern="0" dirty="0">
                <a:solidFill>
                  <a:prstClr val="black"/>
                </a:solidFill>
                <a:ea typeface="黑体" pitchFamily="49" charset="-122"/>
              </a:rPr>
              <a:t>父</a:t>
            </a:r>
            <a:r>
              <a:rPr lang="zh-CN" altLang="en-US"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密钥</a:t>
            </a:r>
            <a:r>
              <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rPr>
              <a:t>以及链码才能得到所有的子密钥。没有子链码的话，子密钥也不能用来衍生出任何孙密钥。</a:t>
            </a:r>
          </a:p>
        </p:txBody>
      </p:sp>
    </p:spTree>
    <p:extLst>
      <p:ext uri="{BB962C8B-B14F-4D97-AF65-F5344CB8AC3E}">
        <p14:creationId xmlns:p14="http://schemas.microsoft.com/office/powerpoint/2010/main" val="1152205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1538" y="476672"/>
            <a:ext cx="1620957" cy="523220"/>
          </a:xfrm>
          <a:prstGeom prst="rect">
            <a:avLst/>
          </a:prstGeom>
        </p:spPr>
        <p:txBody>
          <a:bodyPr wrap="none">
            <a:spAutoFit/>
          </a:bodyPr>
          <a:lstStyle/>
          <a:p>
            <a:r>
              <a:rPr lang="zh-CN" altLang="en-US" sz="2800" kern="0" dirty="0">
                <a:solidFill>
                  <a:prstClr val="black"/>
                </a:solidFill>
                <a:ea typeface="黑体" pitchFamily="49" charset="-122"/>
              </a:rPr>
              <a:t>扩展密钥</a:t>
            </a:r>
          </a:p>
        </p:txBody>
      </p:sp>
      <p:sp>
        <p:nvSpPr>
          <p:cNvPr id="3" name="内容占位符 2"/>
          <p:cNvSpPr txBox="1">
            <a:spLocks/>
          </p:cNvSpPr>
          <p:nvPr/>
        </p:nvSpPr>
        <p:spPr bwMode="auto">
          <a:xfrm>
            <a:off x="313239" y="1215025"/>
            <a:ext cx="8659311" cy="3770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25000"/>
              </a:lnSpc>
              <a:spcBef>
                <a:spcPct val="20000"/>
              </a:spcBef>
              <a:spcAft>
                <a:spcPts val="600"/>
              </a:spcAft>
              <a:buClr>
                <a:srgbClr val="0070C0"/>
              </a:buClr>
              <a:buSzPct val="8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200">
                <a:solidFill>
                  <a:schemeClr val="tx1"/>
                </a:solidFill>
                <a:latin typeface="+mj-lt"/>
                <a:ea typeface="宋体" charset="-122"/>
              </a:defRPr>
            </a:lvl2pPr>
            <a:lvl3pPr marL="1143000" indent="-228600" algn="l" rtl="0" eaLnBrk="0" fontAlgn="base" hangingPunct="0">
              <a:spcBef>
                <a:spcPct val="20000"/>
              </a:spcBef>
              <a:spcAft>
                <a:spcPct val="0"/>
              </a:spcAft>
              <a:buFont typeface="Arial" charset="0"/>
              <a:buChar char="•"/>
              <a:defRPr sz="2400">
                <a:solidFill>
                  <a:schemeClr val="tx1"/>
                </a:solidFill>
                <a:latin typeface="+mj-lt"/>
                <a:ea typeface="宋体" charset="-122"/>
              </a:defRPr>
            </a:lvl3pPr>
            <a:lvl4pPr marL="1600200" indent="-228600" algn="l" rtl="0" eaLnBrk="0" fontAlgn="base" hangingPunct="0">
              <a:spcBef>
                <a:spcPct val="20000"/>
              </a:spcBef>
              <a:spcAft>
                <a:spcPct val="0"/>
              </a:spcAft>
              <a:buFont typeface="Arial" charset="0"/>
              <a:buChar char="–"/>
              <a:defRPr sz="2000">
                <a:solidFill>
                  <a:schemeClr val="tx1"/>
                </a:solidFill>
                <a:latin typeface="+mj-lt"/>
                <a:ea typeface="宋体" charset="-122"/>
              </a:defRPr>
            </a:lvl4pPr>
            <a:lvl5pPr marL="2057400" indent="-228600" algn="l" rtl="0" eaLnBrk="0" fontAlgn="base" hangingPunct="0">
              <a:spcBef>
                <a:spcPct val="20000"/>
              </a:spcBef>
              <a:spcAft>
                <a:spcPct val="0"/>
              </a:spcAft>
              <a:buFont typeface="Arial" charset="0"/>
              <a:buChar char="»"/>
              <a:defRPr sz="2000">
                <a:solidFill>
                  <a:schemeClr val="tx1"/>
                </a:solidFill>
                <a:latin typeface="+mj-lt"/>
                <a:ea typeface="宋体" charset="-122"/>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9pPr>
          </a:lstStyle>
          <a:p>
            <a:pPr eaLnBrk="1" hangingPunct="1">
              <a:lnSpc>
                <a:spcPct val="150000"/>
              </a:lnSpc>
              <a:spcBef>
                <a:spcPts val="500"/>
              </a:spcBef>
              <a:spcAft>
                <a:spcPts val="500"/>
              </a:spcAft>
            </a:pPr>
            <a:r>
              <a:rPr lang="zh-CN" altLang="en-US" sz="2200" dirty="0">
                <a:solidFill>
                  <a:srgbClr val="FF0000"/>
                </a:solidFill>
                <a:latin typeface="微软雅黑" panose="020B0503020204020204" pitchFamily="34" charset="-122"/>
                <a:ea typeface="微软雅黑" panose="020B0503020204020204" pitchFamily="34" charset="-122"/>
                <a:cs typeface="Times New Roman" pitchFamily="18" charset="0"/>
              </a:rPr>
              <a:t>扩展密钥（</a:t>
            </a:r>
            <a:r>
              <a:rPr lang="en-US" altLang="zh-CN" sz="2200" dirty="0">
                <a:solidFill>
                  <a:srgbClr val="FF0000"/>
                </a:solidFill>
                <a:latin typeface="微软雅黑" panose="020B0503020204020204" pitchFamily="34" charset="-122"/>
                <a:ea typeface="微软雅黑" panose="020B0503020204020204" pitchFamily="34" charset="-122"/>
                <a:cs typeface="Times New Roman" pitchFamily="18" charset="0"/>
              </a:rPr>
              <a:t>extended key</a:t>
            </a:r>
            <a:r>
              <a:rPr lang="zh-CN" altLang="en-US" sz="2200" dirty="0" smtClean="0">
                <a:solidFill>
                  <a:srgbClr val="FF0000"/>
                </a:solidFill>
                <a:latin typeface="微软雅黑" panose="020B0503020204020204" pitchFamily="34" charset="-122"/>
                <a:ea typeface="微软雅黑" panose="020B0503020204020204" pitchFamily="34" charset="-122"/>
                <a:cs typeface="Times New Roman" pitchFamily="18" charset="0"/>
              </a:rPr>
              <a:t>）</a:t>
            </a:r>
            <a:endParaRPr lang="en-US" altLang="zh-CN" sz="2200" dirty="0">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500"/>
              </a:spcBef>
              <a:spcAft>
                <a:spcPts val="500"/>
              </a:spcAft>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Times New Roman" pitchFamily="18" charset="0"/>
              </a:rPr>
              <a:t>密钥以及链码的结合。</a:t>
            </a:r>
            <a:endParaRPr lang="en-US" altLang="zh-CN" sz="2000" dirty="0">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500"/>
              </a:spcBef>
              <a:spcAft>
                <a:spcPts val="500"/>
              </a:spcAft>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cs typeface="Times New Roman" pitchFamily="18" charset="0"/>
              </a:rPr>
              <a:t>可被</a:t>
            </a:r>
            <a:r>
              <a:rPr lang="zh-CN" altLang="en-US" sz="2000" dirty="0">
                <a:latin typeface="微软雅黑" panose="020B0503020204020204" pitchFamily="34" charset="-122"/>
                <a:ea typeface="微软雅黑" panose="020B0503020204020204" pitchFamily="34" charset="-122"/>
                <a:cs typeface="Times New Roman" pitchFamily="18" charset="0"/>
              </a:rPr>
              <a:t>储存并且表示为将</a:t>
            </a:r>
            <a:r>
              <a:rPr lang="en-US" altLang="zh-CN" sz="2000" dirty="0">
                <a:latin typeface="微软雅黑" panose="020B0503020204020204" pitchFamily="34" charset="-122"/>
                <a:ea typeface="微软雅黑" panose="020B0503020204020204" pitchFamily="34" charset="-122"/>
                <a:cs typeface="Times New Roman" pitchFamily="18" charset="0"/>
              </a:rPr>
              <a:t>256</a:t>
            </a:r>
            <a:r>
              <a:rPr lang="zh-CN" altLang="en-US" sz="2000" dirty="0">
                <a:latin typeface="微软雅黑" panose="020B0503020204020204" pitchFamily="34" charset="-122"/>
                <a:ea typeface="微软雅黑" panose="020B0503020204020204" pitchFamily="34" charset="-122"/>
                <a:cs typeface="Times New Roman" pitchFamily="18" charset="0"/>
              </a:rPr>
              <a:t>位密钥与</a:t>
            </a:r>
            <a:r>
              <a:rPr lang="en-US" altLang="zh-CN" sz="2000" dirty="0">
                <a:latin typeface="微软雅黑" panose="020B0503020204020204" pitchFamily="34" charset="-122"/>
                <a:ea typeface="微软雅黑" panose="020B0503020204020204" pitchFamily="34" charset="-122"/>
                <a:cs typeface="Times New Roman" pitchFamily="18" charset="0"/>
              </a:rPr>
              <a:t>256</a:t>
            </a:r>
            <a:r>
              <a:rPr lang="zh-CN" altLang="en-US" sz="2000" dirty="0">
                <a:latin typeface="微软雅黑" panose="020B0503020204020204" pitchFamily="34" charset="-122"/>
                <a:ea typeface="微软雅黑" panose="020B0503020204020204" pitchFamily="34" charset="-122"/>
                <a:cs typeface="Times New Roman" pitchFamily="18" charset="0"/>
              </a:rPr>
              <a:t>位链码所连接成的</a:t>
            </a:r>
            <a:r>
              <a:rPr lang="en-US" altLang="zh-CN" sz="2000" dirty="0">
                <a:latin typeface="微软雅黑" panose="020B0503020204020204" pitchFamily="34" charset="-122"/>
                <a:ea typeface="微软雅黑" panose="020B0503020204020204" pitchFamily="34" charset="-122"/>
                <a:cs typeface="Times New Roman" pitchFamily="18" charset="0"/>
              </a:rPr>
              <a:t>512</a:t>
            </a:r>
            <a:r>
              <a:rPr lang="zh-CN" altLang="en-US" sz="2000" dirty="0">
                <a:latin typeface="微软雅黑" panose="020B0503020204020204" pitchFamily="34" charset="-122"/>
                <a:ea typeface="微软雅黑" panose="020B0503020204020204" pitchFamily="34" charset="-122"/>
                <a:cs typeface="Times New Roman" pitchFamily="18" charset="0"/>
              </a:rPr>
              <a:t>位</a:t>
            </a:r>
            <a:r>
              <a:rPr lang="zh-CN" altLang="en-US" sz="2000" dirty="0" smtClean="0">
                <a:latin typeface="微软雅黑" panose="020B0503020204020204" pitchFamily="34" charset="-122"/>
                <a:ea typeface="微软雅黑" panose="020B0503020204020204" pitchFamily="34" charset="-122"/>
                <a:cs typeface="Times New Roman" pitchFamily="18" charset="0"/>
              </a:rPr>
              <a:t>序列。</a:t>
            </a:r>
            <a:endParaRPr lang="en-US" altLang="zh-CN" sz="2000" dirty="0" smtClean="0">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500"/>
              </a:spcBef>
              <a:spcAft>
                <a:spcPts val="500"/>
              </a:spcAft>
            </a:pPr>
            <a:r>
              <a:rPr lang="zh-CN" altLang="en-US" sz="2200" dirty="0">
                <a:solidFill>
                  <a:srgbClr val="FF0000"/>
                </a:solidFill>
                <a:latin typeface="微软雅黑" panose="020B0503020204020204" pitchFamily="34" charset="-122"/>
                <a:ea typeface="微软雅黑" panose="020B0503020204020204" pitchFamily="34" charset="-122"/>
                <a:cs typeface="Times New Roman" pitchFamily="18" charset="0"/>
              </a:rPr>
              <a:t>扩展</a:t>
            </a:r>
            <a:r>
              <a:rPr lang="zh-CN" altLang="en-US" sz="2200" dirty="0" smtClean="0">
                <a:solidFill>
                  <a:srgbClr val="FF0000"/>
                </a:solidFill>
                <a:latin typeface="微软雅黑" panose="020B0503020204020204" pitchFamily="34" charset="-122"/>
                <a:ea typeface="微软雅黑" panose="020B0503020204020204" pitchFamily="34" charset="-122"/>
                <a:cs typeface="Times New Roman" pitchFamily="18" charset="0"/>
              </a:rPr>
              <a:t>密钥类型</a:t>
            </a:r>
            <a:endParaRPr lang="en-US" altLang="zh-CN" sz="2200" dirty="0">
              <a:solidFill>
                <a:srgbClr val="FF0000"/>
              </a:solidFill>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500"/>
              </a:spcBef>
              <a:spcAft>
                <a:spcPts val="500"/>
              </a:spcAft>
              <a:buFont typeface="Wingdings" panose="05000000000000000000" pitchFamily="2" charset="2"/>
              <a:buChar char="Ø"/>
            </a:pPr>
            <a:r>
              <a:rPr lang="zh-CN" altLang="en-US" sz="2000" dirty="0" smtClean="0">
                <a:solidFill>
                  <a:srgbClr val="FF0000"/>
                </a:solidFill>
                <a:latin typeface="微软雅黑" panose="020B0503020204020204" pitchFamily="34" charset="-122"/>
                <a:ea typeface="微软雅黑" panose="020B0503020204020204" pitchFamily="34" charset="-122"/>
                <a:cs typeface="Times New Roman" pitchFamily="18" charset="0"/>
              </a:rPr>
              <a:t>扩展私钥</a:t>
            </a:r>
            <a:r>
              <a:rPr lang="zh-CN" altLang="en-US" sz="2000" dirty="0" smtClean="0">
                <a:latin typeface="微软雅黑" panose="020B0503020204020204" pitchFamily="34" charset="-122"/>
                <a:ea typeface="微软雅黑" panose="020B0503020204020204" pitchFamily="34" charset="-122"/>
                <a:cs typeface="Times New Roman" pitchFamily="18" charset="0"/>
              </a:rPr>
              <a:t>：私钥</a:t>
            </a:r>
            <a:r>
              <a:rPr lang="zh-CN" altLang="en-US" sz="2000" dirty="0">
                <a:latin typeface="微软雅黑" panose="020B0503020204020204" pitchFamily="34" charset="-122"/>
                <a:ea typeface="微软雅黑" panose="020B0503020204020204" pitchFamily="34" charset="-122"/>
                <a:cs typeface="Times New Roman" pitchFamily="18" charset="0"/>
              </a:rPr>
              <a:t>和</a:t>
            </a:r>
            <a:r>
              <a:rPr lang="zh-CN" altLang="en-US" sz="2000" dirty="0" smtClean="0">
                <a:latin typeface="微软雅黑" panose="020B0503020204020204" pitchFamily="34" charset="-122"/>
                <a:ea typeface="微软雅黑" panose="020B0503020204020204" pitchFamily="34" charset="-122"/>
                <a:cs typeface="Times New Roman" pitchFamily="18" charset="0"/>
              </a:rPr>
              <a:t>链码</a:t>
            </a:r>
            <a:r>
              <a:rPr lang="zh-CN" altLang="en-US" sz="2000" dirty="0">
                <a:latin typeface="微软雅黑" panose="020B0503020204020204" pitchFamily="34" charset="-122"/>
                <a:ea typeface="微软雅黑" panose="020B0503020204020204" pitchFamily="34" charset="-122"/>
                <a:cs typeface="Times New Roman" pitchFamily="18" charset="0"/>
              </a:rPr>
              <a:t>的结合</a:t>
            </a:r>
            <a:r>
              <a:rPr lang="zh-CN" altLang="en-US" sz="2000" dirty="0" smtClean="0">
                <a:latin typeface="微软雅黑" panose="020B0503020204020204" pitchFamily="34" charset="-122"/>
                <a:ea typeface="微软雅黑" panose="020B0503020204020204" pitchFamily="34" charset="-122"/>
                <a:cs typeface="Times New Roman" pitchFamily="18" charset="0"/>
              </a:rPr>
              <a:t>，可用</a:t>
            </a:r>
            <a:r>
              <a:rPr lang="zh-CN" altLang="en-US" sz="2000" dirty="0">
                <a:latin typeface="微软雅黑" panose="020B0503020204020204" pitchFamily="34" charset="-122"/>
                <a:ea typeface="微软雅黑" panose="020B0503020204020204" pitchFamily="34" charset="-122"/>
                <a:cs typeface="Times New Roman" pitchFamily="18" charset="0"/>
              </a:rPr>
              <a:t>来衍生出子私钥（子私钥可以衍生出子公钥</a:t>
            </a:r>
            <a:r>
              <a:rPr lang="zh-CN" altLang="en-US" sz="2000" dirty="0" smtClean="0">
                <a:latin typeface="微软雅黑" panose="020B0503020204020204" pitchFamily="34" charset="-122"/>
                <a:ea typeface="微软雅黑" panose="020B0503020204020204" pitchFamily="34" charset="-122"/>
                <a:cs typeface="Times New Roman" pitchFamily="18" charset="0"/>
              </a:rPr>
              <a:t>）。</a:t>
            </a:r>
            <a:endParaRPr lang="en-US" altLang="zh-CN" sz="2000" dirty="0" smtClean="0">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500"/>
              </a:spcBef>
              <a:spcAft>
                <a:spcPts val="500"/>
              </a:spcAft>
              <a:buFont typeface="Wingdings" panose="05000000000000000000" pitchFamily="2" charset="2"/>
              <a:buChar char="Ø"/>
            </a:pPr>
            <a:r>
              <a:rPr lang="zh-CN" altLang="en-US" sz="2000" dirty="0" smtClean="0">
                <a:solidFill>
                  <a:srgbClr val="FF0000"/>
                </a:solidFill>
                <a:latin typeface="微软雅黑" panose="020B0503020204020204" pitchFamily="34" charset="-122"/>
                <a:ea typeface="微软雅黑" panose="020B0503020204020204" pitchFamily="34" charset="-122"/>
                <a:cs typeface="Times New Roman" pitchFamily="18" charset="0"/>
              </a:rPr>
              <a:t>扩展公钥</a:t>
            </a:r>
            <a:r>
              <a:rPr lang="zh-CN" altLang="en-US" sz="2000" dirty="0" smtClean="0">
                <a:latin typeface="微软雅黑" panose="020B0503020204020204" pitchFamily="34" charset="-122"/>
                <a:ea typeface="微软雅黑" panose="020B0503020204020204" pitchFamily="34" charset="-122"/>
                <a:cs typeface="Times New Roman" pitchFamily="18" charset="0"/>
              </a:rPr>
              <a:t>：公钥和链码</a:t>
            </a:r>
            <a:r>
              <a:rPr lang="zh-CN" altLang="en-US" sz="2000" dirty="0">
                <a:latin typeface="微软雅黑" panose="020B0503020204020204" pitchFamily="34" charset="-122"/>
                <a:ea typeface="微软雅黑" panose="020B0503020204020204" pitchFamily="34" charset="-122"/>
                <a:cs typeface="Times New Roman" pitchFamily="18" charset="0"/>
              </a:rPr>
              <a:t>的结合</a:t>
            </a:r>
            <a:r>
              <a:rPr lang="zh-CN" altLang="en-US" sz="2000" dirty="0" smtClean="0">
                <a:latin typeface="微软雅黑" panose="020B0503020204020204" pitchFamily="34" charset="-122"/>
                <a:ea typeface="微软雅黑" panose="020B0503020204020204" pitchFamily="34" charset="-122"/>
                <a:cs typeface="Times New Roman" pitchFamily="18" charset="0"/>
              </a:rPr>
              <a:t>，可用</a:t>
            </a:r>
            <a:r>
              <a:rPr lang="zh-CN" altLang="en-US" sz="2000" dirty="0">
                <a:latin typeface="微软雅黑" panose="020B0503020204020204" pitchFamily="34" charset="-122"/>
                <a:ea typeface="微软雅黑" panose="020B0503020204020204" pitchFamily="34" charset="-122"/>
                <a:cs typeface="Times New Roman" pitchFamily="18" charset="0"/>
              </a:rPr>
              <a:t>来衍生出子公</a:t>
            </a:r>
            <a:r>
              <a:rPr lang="zh-CN" altLang="en-US" sz="2000" dirty="0" smtClean="0">
                <a:latin typeface="微软雅黑" panose="020B0503020204020204" pitchFamily="34" charset="-122"/>
                <a:ea typeface="微软雅黑" panose="020B0503020204020204" pitchFamily="34" charset="-122"/>
                <a:cs typeface="Times New Roman" pitchFamily="18" charset="0"/>
              </a:rPr>
              <a:t>钥（</a:t>
            </a:r>
            <a:r>
              <a:rPr lang="en-US" altLang="zh-CN" sz="2000" b="1" dirty="0" smtClean="0">
                <a:solidFill>
                  <a:srgbClr val="FF0000"/>
                </a:solidFill>
                <a:latin typeface="微软雅黑" panose="020B0503020204020204" pitchFamily="34" charset="-122"/>
                <a:ea typeface="微软雅黑" panose="020B0503020204020204" pitchFamily="34" charset="-122"/>
                <a:cs typeface="Times New Roman" pitchFamily="18" charset="0"/>
              </a:rPr>
              <a:t>Why?</a:t>
            </a:r>
            <a:r>
              <a:rPr lang="zh-CN" altLang="en-US" sz="2000" dirty="0" smtClean="0">
                <a:latin typeface="微软雅黑" panose="020B0503020204020204" pitchFamily="34" charset="-122"/>
                <a:ea typeface="微软雅黑" panose="020B0503020204020204" pitchFamily="34" charset="-122"/>
                <a:cs typeface="Times New Roman" pitchFamily="18" charset="0"/>
              </a:rPr>
              <a:t>）。</a:t>
            </a:r>
            <a:endParaRPr lang="en-US" altLang="zh-CN" sz="2000" dirty="0" smtClean="0">
              <a:latin typeface="微软雅黑" panose="020B0503020204020204" pitchFamily="34" charset="-122"/>
              <a:ea typeface="微软雅黑" panose="020B0503020204020204" pitchFamily="34" charset="-122"/>
              <a:cs typeface="Times New Roman" pitchFamily="18" charset="0"/>
            </a:endParaRPr>
          </a:p>
        </p:txBody>
      </p:sp>
      <p:sp>
        <p:nvSpPr>
          <p:cNvPr id="5" name="圆角矩形 4"/>
          <p:cNvSpPr/>
          <p:nvPr/>
        </p:nvSpPr>
        <p:spPr>
          <a:xfrm>
            <a:off x="482239" y="5588083"/>
            <a:ext cx="8321310" cy="1123712"/>
          </a:xfrm>
          <a:prstGeom prst="round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lnSpc>
                <a:spcPct val="150000"/>
              </a:lnSpc>
              <a:spcBef>
                <a:spcPts val="500"/>
              </a:spcBef>
              <a:spcAft>
                <a:spcPts val="500"/>
              </a:spcAft>
            </a:pPr>
            <a:r>
              <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rPr>
              <a:t>扩展密钥通过</a:t>
            </a: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Base58Check</a:t>
            </a:r>
            <a:r>
              <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rPr>
              <a:t>来编码，前缀“</a:t>
            </a:r>
            <a:r>
              <a:rPr lang="en-US" altLang="zh-CN" sz="2000" dirty="0" err="1">
                <a:solidFill>
                  <a:schemeClr val="tx1"/>
                </a:solidFill>
                <a:latin typeface="微软雅黑" panose="020B0503020204020204" pitchFamily="34" charset="-122"/>
                <a:ea typeface="微软雅黑" panose="020B0503020204020204" pitchFamily="34" charset="-122"/>
                <a:cs typeface="Times New Roman" pitchFamily="18" charset="0"/>
              </a:rPr>
              <a:t>xprv</a:t>
            </a: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a:t>
            </a:r>
            <a:r>
              <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rPr>
              <a:t>和“</a:t>
            </a:r>
            <a:r>
              <a:rPr lang="en-US" altLang="zh-CN" sz="2000" dirty="0" err="1">
                <a:solidFill>
                  <a:schemeClr val="tx1"/>
                </a:solidFill>
                <a:latin typeface="微软雅黑" panose="020B0503020204020204" pitchFamily="34" charset="-122"/>
                <a:ea typeface="微软雅黑" panose="020B0503020204020204" pitchFamily="34" charset="-122"/>
                <a:cs typeface="Times New Roman" pitchFamily="18" charset="0"/>
              </a:rPr>
              <a:t>xpub</a:t>
            </a: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a:t>
            </a:r>
            <a:r>
              <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rPr>
              <a:t>，可在不同的</a:t>
            </a:r>
            <a:r>
              <a:rPr lang="en-US" altLang="zh-CN" sz="2000" dirty="0">
                <a:solidFill>
                  <a:schemeClr val="tx1"/>
                </a:solidFill>
                <a:latin typeface="微软雅黑" panose="020B0503020204020204" pitchFamily="34" charset="-122"/>
                <a:ea typeface="微软雅黑" panose="020B0503020204020204" pitchFamily="34" charset="-122"/>
                <a:cs typeface="Times New Roman" pitchFamily="18" charset="0"/>
              </a:rPr>
              <a:t>BIP-32</a:t>
            </a:r>
            <a:r>
              <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rPr>
              <a:t>兼容钱包间导入</a:t>
            </a:r>
            <a:r>
              <a:rPr lang="zh-CN" altLang="en-US" sz="2000" dirty="0" smtClean="0">
                <a:solidFill>
                  <a:schemeClr val="tx1"/>
                </a:solidFill>
                <a:latin typeface="微软雅黑" panose="020B0503020204020204" pitchFamily="34" charset="-122"/>
                <a:ea typeface="微软雅黑" panose="020B0503020204020204" pitchFamily="34" charset="-122"/>
                <a:cs typeface="Times New Roman" pitchFamily="18" charset="0"/>
              </a:rPr>
              <a:t>导出。</a:t>
            </a:r>
            <a:endParaRPr lang="zh-CN" altLang="en-US" sz="200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sp>
        <p:nvSpPr>
          <p:cNvPr id="6" name="圆角矩形 5"/>
          <p:cNvSpPr/>
          <p:nvPr/>
        </p:nvSpPr>
        <p:spPr>
          <a:xfrm>
            <a:off x="0" y="2631351"/>
            <a:ext cx="9144000" cy="2287151"/>
          </a:xfrm>
          <a:prstGeom prst="round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spcBef>
                <a:spcPts val="500"/>
              </a:spcBef>
              <a:spcAft>
                <a:spcPts val="500"/>
              </a:spcAft>
            </a:pPr>
            <a:r>
              <a:rPr lang="en-US" altLang="zh-CN" sz="2000" b="1" dirty="0" smtClean="0">
                <a:solidFill>
                  <a:srgbClr val="FF0000"/>
                </a:solidFill>
                <a:latin typeface="Times New Roman" panose="02020603050405020304" pitchFamily="18" charset="0"/>
                <a:cs typeface="Times New Roman" panose="02020603050405020304" pitchFamily="18" charset="0"/>
              </a:rPr>
              <a:t>xprv</a:t>
            </a:r>
            <a:r>
              <a:rPr lang="en-US" altLang="zh-CN" sz="2000" dirty="0" smtClean="0">
                <a:latin typeface="Times New Roman" panose="02020603050405020304" pitchFamily="18" charset="0"/>
                <a:cs typeface="Times New Roman" panose="02020603050405020304" pitchFamily="18" charset="0"/>
              </a:rPr>
              <a:t>9tuogRdb5YTgcL3P8Waj7REqDuQx4sXcodQaWTtEVFEp6yRKh1CjrWfXChnhgHeLDuXxo2auDZegMiVMGGxwxcrb2PmiGyCngLxvLeGsZRq</a:t>
            </a:r>
          </a:p>
          <a:p>
            <a:pPr>
              <a:lnSpc>
                <a:spcPct val="150000"/>
              </a:lnSpc>
              <a:spcBef>
                <a:spcPts val="500"/>
              </a:spcBef>
              <a:spcAft>
                <a:spcPts val="500"/>
              </a:spcAft>
            </a:pPr>
            <a:r>
              <a:rPr lang="en-US" altLang="zh-CN" sz="2000" b="1" dirty="0">
                <a:solidFill>
                  <a:srgbClr val="FF0000"/>
                </a:solidFill>
                <a:latin typeface="Times New Roman" panose="02020603050405020304" pitchFamily="18" charset="0"/>
                <a:cs typeface="Times New Roman" panose="02020603050405020304" pitchFamily="18" charset="0"/>
              </a:rPr>
              <a:t>xpub</a:t>
            </a:r>
            <a:r>
              <a:rPr lang="en-US" altLang="zh-CN" sz="2000" dirty="0">
                <a:latin typeface="Times New Roman" panose="02020603050405020304" pitchFamily="18" charset="0"/>
                <a:cs typeface="Times New Roman" panose="02020603050405020304" pitchFamily="18" charset="0"/>
              </a:rPr>
              <a:t>67uA5wAUuv1ypp7rEY7jUZBZmwFSULFUArLBJrHr3amnymkUEYWzQJz13zLacZv33sSuxKVmerpZeFExapBNt8HpAqtTtWqDQRAgyqSKUHu</a:t>
            </a:r>
            <a:endParaRPr lang="zh-CN" altLang="en-US" sz="2000" dirty="0">
              <a:latin typeface="Times New Roman" panose="02020603050405020304" pitchFamily="18" charset="0"/>
              <a:cs typeface="Times New Roman" panose="02020603050405020304" pitchFamily="18" charset="0"/>
            </a:endParaRPr>
          </a:p>
        </p:txBody>
      </p:sp>
      <p:sp>
        <p:nvSpPr>
          <p:cNvPr id="4" name="矩形 3"/>
          <p:cNvSpPr/>
          <p:nvPr/>
        </p:nvSpPr>
        <p:spPr>
          <a:xfrm>
            <a:off x="4400550" y="267272"/>
            <a:ext cx="4572000" cy="646331"/>
          </a:xfrm>
          <a:prstGeom prst="rect">
            <a:avLst/>
          </a:prstGeom>
        </p:spPr>
        <p:txBody>
          <a:bodyPr>
            <a:spAutoFit/>
          </a:bodyPr>
          <a:lstStyle/>
          <a:p>
            <a:r>
              <a:rPr lang="en-US" altLang="zh-CN" dirty="0"/>
              <a:t>https://learnmeabitcoin.com/technical/keys/hd-wallets/extended-keys/</a:t>
            </a:r>
            <a:endParaRPr lang="zh-CN" altLang="en-US" dirty="0"/>
          </a:p>
        </p:txBody>
      </p:sp>
    </p:spTree>
    <p:extLst>
      <p:ext uri="{BB962C8B-B14F-4D97-AF65-F5344CB8AC3E}">
        <p14:creationId xmlns:p14="http://schemas.microsoft.com/office/powerpoint/2010/main" val="200902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1538" y="476672"/>
            <a:ext cx="5203669" cy="523220"/>
          </a:xfrm>
          <a:prstGeom prst="rect">
            <a:avLst/>
          </a:prstGeom>
        </p:spPr>
        <p:txBody>
          <a:bodyPr wrap="none">
            <a:spAutoFit/>
          </a:bodyPr>
          <a:lstStyle/>
          <a:p>
            <a:r>
              <a:rPr lang="zh-CN" altLang="en-US" sz="2800" kern="0" dirty="0" smtClean="0">
                <a:solidFill>
                  <a:prstClr val="black"/>
                </a:solidFill>
                <a:ea typeface="黑体" pitchFamily="49" charset="-122"/>
              </a:rPr>
              <a:t>扩展公钥</a:t>
            </a:r>
            <a:r>
              <a:rPr lang="en-US" altLang="zh-CN" sz="2800" kern="0" dirty="0" smtClean="0">
                <a:solidFill>
                  <a:prstClr val="black"/>
                </a:solidFill>
                <a:ea typeface="黑体" pitchFamily="49" charset="-122"/>
                <a:sym typeface="Wingdings" panose="05000000000000000000" pitchFamily="2" charset="2"/>
              </a:rPr>
              <a:t></a:t>
            </a:r>
            <a:r>
              <a:rPr lang="zh-CN" altLang="en-US" sz="2800" kern="0" dirty="0" smtClean="0">
                <a:solidFill>
                  <a:prstClr val="black"/>
                </a:solidFill>
                <a:ea typeface="黑体" pitchFamily="49" charset="-122"/>
              </a:rPr>
              <a:t>扩展子公钥（应用）</a:t>
            </a:r>
            <a:endParaRPr lang="zh-CN" altLang="en-US" sz="2800" kern="0" dirty="0">
              <a:solidFill>
                <a:prstClr val="black"/>
              </a:solidFill>
              <a:ea typeface="黑体" pitchFamily="49" charset="-122"/>
            </a:endParaRPr>
          </a:p>
        </p:txBody>
      </p:sp>
      <p:sp>
        <p:nvSpPr>
          <p:cNvPr id="3" name="内容占位符 2"/>
          <p:cNvSpPr txBox="1">
            <a:spLocks/>
          </p:cNvSpPr>
          <p:nvPr/>
        </p:nvSpPr>
        <p:spPr bwMode="auto">
          <a:xfrm>
            <a:off x="313239" y="1215025"/>
            <a:ext cx="8659311" cy="3770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25000"/>
              </a:lnSpc>
              <a:spcBef>
                <a:spcPct val="20000"/>
              </a:spcBef>
              <a:spcAft>
                <a:spcPts val="600"/>
              </a:spcAft>
              <a:buClr>
                <a:srgbClr val="0070C0"/>
              </a:buClr>
              <a:buSzPct val="8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200">
                <a:solidFill>
                  <a:schemeClr val="tx1"/>
                </a:solidFill>
                <a:latin typeface="+mj-lt"/>
                <a:ea typeface="宋体" charset="-122"/>
              </a:defRPr>
            </a:lvl2pPr>
            <a:lvl3pPr marL="1143000" indent="-228600" algn="l" rtl="0" eaLnBrk="0" fontAlgn="base" hangingPunct="0">
              <a:spcBef>
                <a:spcPct val="20000"/>
              </a:spcBef>
              <a:spcAft>
                <a:spcPct val="0"/>
              </a:spcAft>
              <a:buFont typeface="Arial" charset="0"/>
              <a:buChar char="•"/>
              <a:defRPr sz="2400">
                <a:solidFill>
                  <a:schemeClr val="tx1"/>
                </a:solidFill>
                <a:latin typeface="+mj-lt"/>
                <a:ea typeface="宋体" charset="-122"/>
              </a:defRPr>
            </a:lvl3pPr>
            <a:lvl4pPr marL="1600200" indent="-228600" algn="l" rtl="0" eaLnBrk="0" fontAlgn="base" hangingPunct="0">
              <a:spcBef>
                <a:spcPct val="20000"/>
              </a:spcBef>
              <a:spcAft>
                <a:spcPct val="0"/>
              </a:spcAft>
              <a:buFont typeface="Arial" charset="0"/>
              <a:buChar char="–"/>
              <a:defRPr sz="2000">
                <a:solidFill>
                  <a:schemeClr val="tx1"/>
                </a:solidFill>
                <a:latin typeface="+mj-lt"/>
                <a:ea typeface="宋体" charset="-122"/>
              </a:defRPr>
            </a:lvl4pPr>
            <a:lvl5pPr marL="2057400" indent="-228600" algn="l" rtl="0" eaLnBrk="0" fontAlgn="base" hangingPunct="0">
              <a:spcBef>
                <a:spcPct val="20000"/>
              </a:spcBef>
              <a:spcAft>
                <a:spcPct val="0"/>
              </a:spcAft>
              <a:buFont typeface="Arial" charset="0"/>
              <a:buChar char="»"/>
              <a:defRPr sz="2000">
                <a:solidFill>
                  <a:schemeClr val="tx1"/>
                </a:solidFill>
                <a:latin typeface="+mj-lt"/>
                <a:ea typeface="宋体" charset="-122"/>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9pPr>
          </a:lstStyle>
          <a:p>
            <a:pPr algn="l"/>
            <a:endParaRPr lang="en-US" altLang="zh-CN" sz="2000" dirty="0" smtClean="0">
              <a:latin typeface="微软雅黑" panose="020B0503020204020204" pitchFamily="34" charset="-122"/>
              <a:ea typeface="微软雅黑" panose="020B0503020204020204" pitchFamily="34" charset="-122"/>
              <a:cs typeface="Times New Roman" pitchFamily="18" charset="0"/>
            </a:endParaRPr>
          </a:p>
          <a:p>
            <a:pPr algn="l">
              <a:lnSpc>
                <a:spcPct val="150000"/>
              </a:lnSpc>
              <a:spcBef>
                <a:spcPts val="600"/>
              </a:spcBef>
            </a:pPr>
            <a:r>
              <a:rPr lang="zh-CN" altLang="en-US" sz="2000" dirty="0" smtClean="0">
                <a:latin typeface="微软雅黑" panose="020B0503020204020204" pitchFamily="34" charset="-122"/>
                <a:ea typeface="微软雅黑" panose="020B0503020204020204" pitchFamily="34" charset="-122"/>
                <a:cs typeface="Times New Roman" pitchFamily="18" charset="0"/>
              </a:rPr>
              <a:t>分层</a:t>
            </a:r>
            <a:r>
              <a:rPr lang="zh-CN" altLang="en-US" sz="2000" dirty="0">
                <a:latin typeface="微软雅黑" panose="020B0503020204020204" pitchFamily="34" charset="-122"/>
                <a:ea typeface="微软雅黑" panose="020B0503020204020204" pitchFamily="34" charset="-122"/>
                <a:cs typeface="Times New Roman" pitchFamily="18" charset="0"/>
              </a:rPr>
              <a:t>确定性钱包的一个很有用的特点就是可以不通过私钥而直接从</a:t>
            </a:r>
            <a:r>
              <a:rPr lang="zh-CN" altLang="en-US" sz="2000" dirty="0">
                <a:solidFill>
                  <a:srgbClr val="FF0000"/>
                </a:solidFill>
                <a:latin typeface="微软雅黑" panose="020B0503020204020204" pitchFamily="34" charset="-122"/>
                <a:ea typeface="微软雅黑" panose="020B0503020204020204" pitchFamily="34" charset="-122"/>
                <a:cs typeface="Times New Roman" pitchFamily="18" charset="0"/>
              </a:rPr>
              <a:t>父公钥派生</a:t>
            </a:r>
            <a:r>
              <a:rPr lang="zh-CN" altLang="en-US" sz="2000" dirty="0">
                <a:latin typeface="微软雅黑" panose="020B0503020204020204" pitchFamily="34" charset="-122"/>
                <a:ea typeface="微软雅黑" panose="020B0503020204020204" pitchFamily="34" charset="-122"/>
                <a:cs typeface="Times New Roman" pitchFamily="18" charset="0"/>
              </a:rPr>
              <a:t>出</a:t>
            </a:r>
            <a:r>
              <a:rPr lang="zh-CN" altLang="en-US" sz="2000" dirty="0">
                <a:solidFill>
                  <a:srgbClr val="FF0000"/>
                </a:solidFill>
                <a:latin typeface="微软雅黑" panose="020B0503020204020204" pitchFamily="34" charset="-122"/>
                <a:ea typeface="微软雅黑" panose="020B0503020204020204" pitchFamily="34" charset="-122"/>
                <a:cs typeface="Times New Roman" pitchFamily="18" charset="0"/>
              </a:rPr>
              <a:t>子公钥</a:t>
            </a:r>
            <a:r>
              <a:rPr lang="zh-CN" altLang="en-US" sz="2000" dirty="0">
                <a:latin typeface="微软雅黑" panose="020B0503020204020204" pitchFamily="34" charset="-122"/>
                <a:ea typeface="微软雅黑" panose="020B0503020204020204" pitchFamily="34" charset="-122"/>
                <a:cs typeface="Times New Roman" pitchFamily="18" charset="0"/>
              </a:rPr>
              <a:t>的能力。这就给了我们两种去衍生子公钥的方法：或者通过子私钥，再或者</a:t>
            </a:r>
            <a:r>
              <a:rPr lang="zh-CN" altLang="en-US" sz="2000" dirty="0" smtClean="0">
                <a:latin typeface="微软雅黑" panose="020B0503020204020204" pitchFamily="34" charset="-122"/>
                <a:ea typeface="微软雅黑" panose="020B0503020204020204" pitchFamily="34" charset="-122"/>
                <a:cs typeface="Times New Roman" pitchFamily="18" charset="0"/>
              </a:rPr>
              <a:t>就是直接</a:t>
            </a:r>
            <a:r>
              <a:rPr lang="zh-CN" altLang="en-US" sz="2000" dirty="0">
                <a:latin typeface="微软雅黑" panose="020B0503020204020204" pitchFamily="34" charset="-122"/>
                <a:ea typeface="微软雅黑" panose="020B0503020204020204" pitchFamily="34" charset="-122"/>
                <a:cs typeface="Times New Roman" pitchFamily="18" charset="0"/>
              </a:rPr>
              <a:t>通过父公钥</a:t>
            </a:r>
            <a:r>
              <a:rPr lang="zh-CN" altLang="en-US" sz="2000" dirty="0" smtClean="0">
                <a:latin typeface="微软雅黑" panose="020B0503020204020204" pitchFamily="34" charset="-122"/>
                <a:ea typeface="微软雅黑" panose="020B0503020204020204" pitchFamily="34" charset="-122"/>
                <a:cs typeface="Times New Roman" pitchFamily="18" charset="0"/>
              </a:rPr>
              <a:t>。</a:t>
            </a:r>
            <a:endParaRPr lang="en-US" altLang="zh-CN" sz="2000" dirty="0">
              <a:latin typeface="微软雅黑" panose="020B0503020204020204" pitchFamily="34" charset="-122"/>
              <a:ea typeface="微软雅黑" panose="020B0503020204020204" pitchFamily="34" charset="-122"/>
              <a:cs typeface="Times New Roman" pitchFamily="18" charset="0"/>
            </a:endParaRPr>
          </a:p>
          <a:p>
            <a:pPr algn="l">
              <a:lnSpc>
                <a:spcPct val="150000"/>
              </a:lnSpc>
              <a:spcBef>
                <a:spcPts val="600"/>
              </a:spcBef>
            </a:pPr>
            <a:r>
              <a:rPr lang="zh-CN" altLang="en-US" sz="2000" dirty="0">
                <a:solidFill>
                  <a:srgbClr val="FF0000"/>
                </a:solidFill>
                <a:latin typeface="微软雅黑" panose="020B0503020204020204" pitchFamily="34" charset="-122"/>
                <a:ea typeface="微软雅黑" panose="020B0503020204020204" pitchFamily="34" charset="-122"/>
                <a:cs typeface="Times New Roman" pitchFamily="18" charset="0"/>
              </a:rPr>
              <a:t>电商服务器</a:t>
            </a:r>
            <a:r>
              <a:rPr lang="zh-CN" altLang="en-US" sz="2000" dirty="0">
                <a:latin typeface="微软雅黑" panose="020B0503020204020204" pitchFamily="34" charset="-122"/>
                <a:ea typeface="微软雅黑" panose="020B0503020204020204" pitchFamily="34" charset="-122"/>
                <a:cs typeface="Times New Roman" pitchFamily="18" charset="0"/>
              </a:rPr>
              <a:t>上安装扩展公钥</a:t>
            </a:r>
            <a:r>
              <a:rPr lang="zh-CN" altLang="en-US" sz="2000" dirty="0" smtClean="0">
                <a:latin typeface="微软雅黑" panose="020B0503020204020204" pitchFamily="34" charset="-122"/>
                <a:ea typeface="微软雅黑" panose="020B0503020204020204" pitchFamily="34" charset="-122"/>
                <a:cs typeface="Times New Roman" pitchFamily="18" charset="0"/>
              </a:rPr>
              <a:t>，为</a:t>
            </a:r>
            <a:r>
              <a:rPr lang="zh-CN" altLang="en-US" sz="2000" dirty="0">
                <a:solidFill>
                  <a:srgbClr val="FF0000"/>
                </a:solidFill>
                <a:latin typeface="微软雅黑" panose="020B0503020204020204" pitchFamily="34" charset="-122"/>
                <a:ea typeface="微软雅黑" panose="020B0503020204020204" pitchFamily="34" charset="-122"/>
                <a:cs typeface="Times New Roman" pitchFamily="18" charset="0"/>
              </a:rPr>
              <a:t>每一笔</a:t>
            </a:r>
            <a:r>
              <a:rPr lang="zh-CN" altLang="en-US" sz="2000" dirty="0" smtClean="0">
                <a:solidFill>
                  <a:srgbClr val="FF0000"/>
                </a:solidFill>
                <a:latin typeface="微软雅黑" panose="020B0503020204020204" pitchFamily="34" charset="-122"/>
                <a:ea typeface="微软雅黑" panose="020B0503020204020204" pitchFamily="34" charset="-122"/>
                <a:cs typeface="Times New Roman" pitchFamily="18" charset="0"/>
              </a:rPr>
              <a:t>交易定单</a:t>
            </a:r>
            <a:r>
              <a:rPr lang="zh-CN" altLang="en-US" sz="2000" dirty="0" smtClean="0">
                <a:latin typeface="微软雅黑" panose="020B0503020204020204" pitchFamily="34" charset="-122"/>
                <a:ea typeface="微软雅黑" panose="020B0503020204020204" pitchFamily="34" charset="-122"/>
                <a:cs typeface="Times New Roman" pitchFamily="18" charset="0"/>
              </a:rPr>
              <a:t>（</a:t>
            </a:r>
            <a:r>
              <a:rPr lang="zh-CN" altLang="en-US" sz="2000" dirty="0">
                <a:latin typeface="微软雅黑" panose="020B0503020204020204" pitchFamily="34" charset="-122"/>
                <a:ea typeface="微软雅黑" panose="020B0503020204020204" pitchFamily="34" charset="-122"/>
                <a:cs typeface="Times New Roman" pitchFamily="18" charset="0"/>
              </a:rPr>
              <a:t>比如</a:t>
            </a:r>
            <a:r>
              <a:rPr lang="zh-CN" altLang="en-US" sz="2000" dirty="0" smtClean="0">
                <a:latin typeface="微软雅黑" panose="020B0503020204020204" pitchFamily="34" charset="-122"/>
                <a:ea typeface="微软雅黑" panose="020B0503020204020204" pitchFamily="34" charset="-122"/>
                <a:cs typeface="Times New Roman" pitchFamily="18" charset="0"/>
              </a:rPr>
              <a:t>客户</a:t>
            </a:r>
            <a:r>
              <a:rPr lang="zh-CN" altLang="en-US" sz="2000" dirty="0">
                <a:latin typeface="微软雅黑" panose="020B0503020204020204" pitchFamily="34" charset="-122"/>
                <a:ea typeface="微软雅黑" panose="020B0503020204020204" pitchFamily="34" charset="-122"/>
                <a:cs typeface="Times New Roman" pitchFamily="18" charset="0"/>
              </a:rPr>
              <a:t>购物车）</a:t>
            </a:r>
            <a:r>
              <a:rPr lang="zh-CN" altLang="en-US" sz="2000" dirty="0" smtClean="0">
                <a:latin typeface="微软雅黑" panose="020B0503020204020204" pitchFamily="34" charset="-122"/>
                <a:ea typeface="微软雅黑" panose="020B0503020204020204" pitchFamily="34" charset="-122"/>
                <a:cs typeface="Times New Roman" pitchFamily="18" charset="0"/>
              </a:rPr>
              <a:t>创建</a:t>
            </a:r>
            <a:r>
              <a:rPr lang="zh-CN" altLang="en-US" sz="2000" dirty="0">
                <a:latin typeface="微软雅黑" panose="020B0503020204020204" pitchFamily="34" charset="-122"/>
                <a:ea typeface="微软雅黑" panose="020B0503020204020204" pitchFamily="34" charset="-122"/>
                <a:cs typeface="Times New Roman" pitchFamily="18" charset="0"/>
              </a:rPr>
              <a:t>一个</a:t>
            </a:r>
            <a:r>
              <a:rPr lang="zh-CN" altLang="en-US" sz="2000" dirty="0">
                <a:solidFill>
                  <a:srgbClr val="FF0000"/>
                </a:solidFill>
                <a:latin typeface="微软雅黑" panose="020B0503020204020204" pitchFamily="34" charset="-122"/>
                <a:ea typeface="微软雅黑" panose="020B0503020204020204" pitchFamily="34" charset="-122"/>
                <a:cs typeface="Times New Roman" pitchFamily="18" charset="0"/>
              </a:rPr>
              <a:t>新的比特</a:t>
            </a:r>
            <a:r>
              <a:rPr lang="zh-CN" altLang="en-US" sz="2000" dirty="0" smtClean="0">
                <a:solidFill>
                  <a:srgbClr val="FF0000"/>
                </a:solidFill>
                <a:latin typeface="微软雅黑" panose="020B0503020204020204" pitchFamily="34" charset="-122"/>
                <a:ea typeface="微软雅黑" panose="020B0503020204020204" pitchFamily="34" charset="-122"/>
                <a:cs typeface="Times New Roman" pitchFamily="18" charset="0"/>
              </a:rPr>
              <a:t>币收款地址</a:t>
            </a:r>
            <a:r>
              <a:rPr lang="zh-CN" altLang="en-US" sz="2000" dirty="0" smtClean="0">
                <a:latin typeface="微软雅黑" panose="020B0503020204020204" pitchFamily="34" charset="-122"/>
                <a:ea typeface="微软雅黑" panose="020B0503020204020204" pitchFamily="34" charset="-122"/>
                <a:cs typeface="Times New Roman" pitchFamily="18" charset="0"/>
              </a:rPr>
              <a:t>。但</a:t>
            </a:r>
            <a:r>
              <a:rPr lang="zh-CN" altLang="en-US" sz="2000" dirty="0">
                <a:latin typeface="微软雅黑" panose="020B0503020204020204" pitchFamily="34" charset="-122"/>
                <a:ea typeface="微软雅黑" panose="020B0503020204020204" pitchFamily="34" charset="-122"/>
                <a:cs typeface="Times New Roman" pitchFamily="18" charset="0"/>
              </a:rPr>
              <a:t>为了</a:t>
            </a:r>
            <a:r>
              <a:rPr lang="zh-CN" altLang="en-US" sz="2000" dirty="0" smtClean="0">
                <a:latin typeface="微软雅黑" panose="020B0503020204020204" pitchFamily="34" charset="-122"/>
                <a:ea typeface="微软雅黑" panose="020B0503020204020204" pitchFamily="34" charset="-122"/>
                <a:cs typeface="Times New Roman" pitchFamily="18" charset="0"/>
              </a:rPr>
              <a:t>避免</a:t>
            </a:r>
            <a:r>
              <a:rPr lang="zh-CN" altLang="en-US" sz="2000" dirty="0">
                <a:latin typeface="微软雅黑" panose="020B0503020204020204" pitchFamily="34" charset="-122"/>
                <a:ea typeface="微软雅黑" panose="020B0503020204020204" pitchFamily="34" charset="-122"/>
                <a:cs typeface="Times New Roman" pitchFamily="18" charset="0"/>
              </a:rPr>
              <a:t>被偷</a:t>
            </a:r>
            <a:r>
              <a:rPr lang="zh-CN" altLang="en-US" sz="2000" dirty="0" smtClean="0">
                <a:latin typeface="微软雅黑" panose="020B0503020204020204" pitchFamily="34" charset="-122"/>
                <a:ea typeface="微软雅黑" panose="020B0503020204020204" pitchFamily="34" charset="-122"/>
                <a:cs typeface="Times New Roman" pitchFamily="18" charset="0"/>
              </a:rPr>
              <a:t>，</a:t>
            </a:r>
            <a:r>
              <a:rPr lang="zh-CN" altLang="en-US" sz="2000" dirty="0" smtClean="0">
                <a:solidFill>
                  <a:srgbClr val="FF0000"/>
                </a:solidFill>
                <a:latin typeface="微软雅黑" panose="020B0503020204020204" pitchFamily="34" charset="-122"/>
                <a:ea typeface="微软雅黑" panose="020B0503020204020204" pitchFamily="34" charset="-122"/>
                <a:cs typeface="Times New Roman" pitchFamily="18" charset="0"/>
              </a:rPr>
              <a:t>服务器不会</a:t>
            </a:r>
            <a:r>
              <a:rPr lang="zh-CN" altLang="en-US" sz="2000" dirty="0">
                <a:solidFill>
                  <a:srgbClr val="FF0000"/>
                </a:solidFill>
                <a:latin typeface="微软雅黑" panose="020B0503020204020204" pitchFamily="34" charset="-122"/>
                <a:ea typeface="微软雅黑" panose="020B0503020204020204" pitchFamily="34" charset="-122"/>
                <a:cs typeface="Times New Roman" pitchFamily="18" charset="0"/>
              </a:rPr>
              <a:t>有任何私钥</a:t>
            </a:r>
            <a:r>
              <a:rPr lang="zh-CN" altLang="en-US" sz="2000" dirty="0" smtClean="0">
                <a:latin typeface="微软雅黑" panose="020B0503020204020204" pitchFamily="34" charset="-122"/>
                <a:ea typeface="微软雅黑" panose="020B0503020204020204" pitchFamily="34" charset="-122"/>
                <a:cs typeface="Times New Roman" pitchFamily="18" charset="0"/>
              </a:rPr>
              <a:t>。商家可以用硬件钱包花费资金，服务器上的扩展公钥生成的地址只能只用于收取资金。</a:t>
            </a:r>
            <a:r>
              <a:rPr lang="en-US" altLang="zh-CN" sz="2000" dirty="0" smtClean="0">
                <a:latin typeface="微软雅黑" panose="020B0503020204020204" pitchFamily="34" charset="-122"/>
                <a:ea typeface="微软雅黑" panose="020B0503020204020204" pitchFamily="34" charset="-122"/>
                <a:cs typeface="Times New Roman" pitchFamily="18" charset="0"/>
              </a:rPr>
              <a:t>HD</a:t>
            </a:r>
            <a:r>
              <a:rPr lang="zh-CN" altLang="en-US" sz="2000" dirty="0">
                <a:latin typeface="微软雅黑" panose="020B0503020204020204" pitchFamily="34" charset="-122"/>
                <a:ea typeface="微软雅黑" panose="020B0503020204020204" pitchFamily="34" charset="-122"/>
                <a:cs typeface="Times New Roman" pitchFamily="18" charset="0"/>
              </a:rPr>
              <a:t>钱包的这个功能非常安全</a:t>
            </a:r>
            <a:r>
              <a:rPr lang="zh-CN" altLang="en-US" sz="2000" dirty="0" smtClean="0">
                <a:latin typeface="微软雅黑" panose="020B0503020204020204" pitchFamily="34" charset="-122"/>
                <a:ea typeface="微软雅黑" panose="020B0503020204020204" pitchFamily="34" charset="-122"/>
                <a:cs typeface="Times New Roman" pitchFamily="18" charset="0"/>
              </a:rPr>
              <a:t>。网站</a:t>
            </a:r>
            <a:r>
              <a:rPr lang="zh-CN" altLang="en-US" sz="2000" dirty="0">
                <a:latin typeface="微软雅黑" panose="020B0503020204020204" pitchFamily="34" charset="-122"/>
                <a:ea typeface="微软雅黑" panose="020B0503020204020204" pitchFamily="34" charset="-122"/>
                <a:cs typeface="Times New Roman" pitchFamily="18" charset="0"/>
              </a:rPr>
              <a:t>不包含任何私钥，因此不需要高级别的安全性。</a:t>
            </a:r>
          </a:p>
        </p:txBody>
      </p:sp>
    </p:spTree>
    <p:extLst>
      <p:ext uri="{BB962C8B-B14F-4D97-AF65-F5344CB8AC3E}">
        <p14:creationId xmlns:p14="http://schemas.microsoft.com/office/powerpoint/2010/main" val="5704605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80770" y="442863"/>
            <a:ext cx="2698175" cy="523220"/>
          </a:xfrm>
          <a:prstGeom prst="rect">
            <a:avLst/>
          </a:prstGeom>
        </p:spPr>
        <p:txBody>
          <a:bodyPr wrap="none">
            <a:spAutoFit/>
          </a:bodyPr>
          <a:lstStyle>
            <a:defPPr>
              <a:defRPr lang="zh-CN"/>
            </a:defPPr>
            <a:lvl1pPr>
              <a:defRPr sz="2800" kern="0">
                <a:solidFill>
                  <a:prstClr val="black"/>
                </a:solidFill>
                <a:ea typeface="黑体" pitchFamily="49" charset="-122"/>
              </a:defRPr>
            </a:lvl1pPr>
          </a:lstStyle>
          <a:p>
            <a:r>
              <a:rPr lang="zh-CN" altLang="en-US" dirty="0"/>
              <a:t>比特</a:t>
            </a:r>
            <a:r>
              <a:rPr lang="zh-CN" altLang="en-US" dirty="0" smtClean="0"/>
              <a:t>币钱包形态</a:t>
            </a:r>
            <a:endParaRPr lang="zh-CN" altLang="en-US" dirty="0"/>
          </a:p>
        </p:txBody>
      </p:sp>
      <p:sp>
        <p:nvSpPr>
          <p:cNvPr id="4" name="内容占位符 2"/>
          <p:cNvSpPr txBox="1">
            <a:spLocks/>
          </p:cNvSpPr>
          <p:nvPr/>
        </p:nvSpPr>
        <p:spPr bwMode="auto">
          <a:xfrm>
            <a:off x="370390" y="1215025"/>
            <a:ext cx="8704162" cy="5278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342900" indent="-342900" algn="just" fontAlgn="base">
              <a:lnSpc>
                <a:spcPct val="150000"/>
              </a:lnSpc>
              <a:spcBef>
                <a:spcPts val="600"/>
              </a:spcBef>
              <a:spcAft>
                <a:spcPts val="600"/>
              </a:spcAft>
              <a:buClr>
                <a:srgbClr val="0070C0"/>
              </a:buClr>
              <a:buSzPct val="85000"/>
              <a:buFont typeface="Wingdings" pitchFamily="2" charset="2"/>
              <a:buChar char="p"/>
              <a:defRPr sz="2000">
                <a:solidFill>
                  <a:prstClr val="black"/>
                </a:solidFill>
                <a:latin typeface="微软雅黑" panose="020B0503020204020204" pitchFamily="34" charset="-122"/>
                <a:ea typeface="微软雅黑" panose="020B0503020204020204" pitchFamily="34" charset="-122"/>
                <a:cs typeface="Times New Roman" pitchFamily="18" charset="0"/>
              </a:defRPr>
            </a:lvl1pPr>
            <a:lvl2pPr marL="742950" indent="-285750" eaLnBrk="0" fontAlgn="base" hangingPunct="0">
              <a:spcBef>
                <a:spcPct val="20000"/>
              </a:spcBef>
              <a:spcAft>
                <a:spcPct val="0"/>
              </a:spcAft>
              <a:buFont typeface="Arial" charset="0"/>
              <a:buChar char="–"/>
              <a:defRPr sz="2200">
                <a:latin typeface="+mj-lt"/>
                <a:ea typeface="宋体" charset="-122"/>
              </a:defRPr>
            </a:lvl2pPr>
            <a:lvl3pPr marL="1143000" indent="-228600" eaLnBrk="0" fontAlgn="base" hangingPunct="0">
              <a:spcBef>
                <a:spcPct val="20000"/>
              </a:spcBef>
              <a:spcAft>
                <a:spcPct val="0"/>
              </a:spcAft>
              <a:buFont typeface="Arial" charset="0"/>
              <a:buChar char="•"/>
              <a:defRPr sz="2400">
                <a:latin typeface="+mj-lt"/>
                <a:ea typeface="宋体" charset="-122"/>
              </a:defRPr>
            </a:lvl3pPr>
            <a:lvl4pPr marL="1600200" indent="-228600" eaLnBrk="0" fontAlgn="base" hangingPunct="0">
              <a:spcBef>
                <a:spcPct val="20000"/>
              </a:spcBef>
              <a:spcAft>
                <a:spcPct val="0"/>
              </a:spcAft>
              <a:buFont typeface="Arial" charset="0"/>
              <a:buChar char="–"/>
              <a:defRPr sz="2000">
                <a:latin typeface="+mj-lt"/>
                <a:ea typeface="宋体" charset="-122"/>
              </a:defRPr>
            </a:lvl4pPr>
            <a:lvl5pPr marL="2057400" indent="-228600" eaLnBrk="0" fontAlgn="base" hangingPunct="0">
              <a:spcBef>
                <a:spcPct val="20000"/>
              </a:spcBef>
              <a:spcAft>
                <a:spcPct val="0"/>
              </a:spcAft>
              <a:buFont typeface="Arial" charset="0"/>
              <a:buChar char="»"/>
              <a:defRPr sz="2000">
                <a:latin typeface="+mj-lt"/>
                <a:ea typeface="宋体" charset="-122"/>
              </a:defRPr>
            </a:lvl5pPr>
            <a:lvl6pPr marL="2514600" indent="-228600" eaLnBrk="0" fontAlgn="base" hangingPunct="0">
              <a:spcBef>
                <a:spcPct val="20000"/>
              </a:spcBef>
              <a:spcAft>
                <a:spcPct val="0"/>
              </a:spcAft>
              <a:buFont typeface="Arial" pitchFamily="34" charset="0"/>
              <a:buChar char="»"/>
              <a:defRPr sz="2000">
                <a:latin typeface="+mj-lt"/>
                <a:ea typeface="+mj-ea"/>
              </a:defRPr>
            </a:lvl6pPr>
            <a:lvl7pPr marL="2971800" indent="-228600" eaLnBrk="0" fontAlgn="base" hangingPunct="0">
              <a:spcBef>
                <a:spcPct val="20000"/>
              </a:spcBef>
              <a:spcAft>
                <a:spcPct val="0"/>
              </a:spcAft>
              <a:buFont typeface="Arial" pitchFamily="34" charset="0"/>
              <a:buChar char="»"/>
              <a:defRPr sz="2000">
                <a:latin typeface="+mj-lt"/>
                <a:ea typeface="+mj-ea"/>
              </a:defRPr>
            </a:lvl7pPr>
            <a:lvl8pPr marL="3429000" indent="-228600" eaLnBrk="0" fontAlgn="base" hangingPunct="0">
              <a:spcBef>
                <a:spcPct val="20000"/>
              </a:spcBef>
              <a:spcAft>
                <a:spcPct val="0"/>
              </a:spcAft>
              <a:buFont typeface="Arial" pitchFamily="34" charset="0"/>
              <a:buChar char="»"/>
              <a:defRPr sz="2000">
                <a:latin typeface="+mj-lt"/>
                <a:ea typeface="+mj-ea"/>
              </a:defRPr>
            </a:lvl8pPr>
            <a:lvl9pPr marL="3886200" indent="-228600" eaLnBrk="0" fontAlgn="base" hangingPunct="0">
              <a:spcBef>
                <a:spcPct val="20000"/>
              </a:spcBef>
              <a:spcAft>
                <a:spcPct val="0"/>
              </a:spcAft>
              <a:buFont typeface="Arial" pitchFamily="34" charset="0"/>
              <a:buChar char="»"/>
              <a:defRPr sz="2000">
                <a:latin typeface="+mj-lt"/>
                <a:ea typeface="+mj-ea"/>
              </a:defRPr>
            </a:lvl9pPr>
          </a:lstStyle>
          <a:p>
            <a:pPr>
              <a:spcBef>
                <a:spcPts val="300"/>
              </a:spcBef>
              <a:spcAft>
                <a:spcPts val="300"/>
              </a:spcAft>
            </a:pPr>
            <a:r>
              <a:rPr lang="zh-CN" altLang="en-US" sz="1800" dirty="0" smtClean="0">
                <a:solidFill>
                  <a:srgbClr val="FF0000"/>
                </a:solidFill>
              </a:rPr>
              <a:t>在线</a:t>
            </a:r>
            <a:r>
              <a:rPr lang="en-US" altLang="zh-CN" sz="1800" dirty="0" smtClean="0">
                <a:solidFill>
                  <a:srgbClr val="FF0000"/>
                </a:solidFill>
              </a:rPr>
              <a:t>WEB</a:t>
            </a:r>
            <a:r>
              <a:rPr lang="zh-CN" altLang="en-US" sz="1800" dirty="0" smtClean="0">
                <a:solidFill>
                  <a:srgbClr val="FF0000"/>
                </a:solidFill>
              </a:rPr>
              <a:t>钱包</a:t>
            </a:r>
            <a:r>
              <a:rPr lang="en-US" altLang="zh-CN" sz="1800" dirty="0" smtClean="0">
                <a:solidFill>
                  <a:srgbClr val="FF0000"/>
                </a:solidFill>
              </a:rPr>
              <a:t>/</a:t>
            </a:r>
            <a:r>
              <a:rPr lang="zh-CN" altLang="en-US" sz="1800" dirty="0" smtClean="0">
                <a:solidFill>
                  <a:srgbClr val="FF0000"/>
                </a:solidFill>
              </a:rPr>
              <a:t>离线钱包</a:t>
            </a:r>
            <a:endParaRPr lang="en-US" altLang="zh-CN" sz="1800" dirty="0" smtClean="0">
              <a:solidFill>
                <a:srgbClr val="FF0000"/>
              </a:solidFill>
            </a:endParaRPr>
          </a:p>
          <a:p>
            <a:pPr algn="l">
              <a:spcBef>
                <a:spcPts val="300"/>
              </a:spcBef>
              <a:spcAft>
                <a:spcPts val="300"/>
              </a:spcAft>
              <a:buFont typeface="Wingdings" panose="05000000000000000000" pitchFamily="2" charset="2"/>
              <a:buChar char="Ø"/>
            </a:pPr>
            <a:r>
              <a:rPr lang="zh-CN" altLang="en-US" sz="1600" dirty="0" smtClean="0"/>
              <a:t>在线钱包：</a:t>
            </a:r>
            <a:r>
              <a:rPr lang="en-US" altLang="zh-CN" sz="1600" dirty="0" smtClean="0">
                <a:hlinkClick r:id="rId3"/>
              </a:rPr>
              <a:t>https</a:t>
            </a:r>
            <a:r>
              <a:rPr lang="en-US" altLang="zh-CN" sz="1600" dirty="0">
                <a:hlinkClick r:id="rId3"/>
              </a:rPr>
              <a:t>://</a:t>
            </a:r>
            <a:r>
              <a:rPr lang="en-US" altLang="zh-CN" sz="1600" dirty="0" smtClean="0">
                <a:hlinkClick r:id="rId3"/>
              </a:rPr>
              <a:t>blockchain.info</a:t>
            </a:r>
            <a:r>
              <a:rPr lang="en-US" altLang="zh-CN" sz="1600" dirty="0" smtClean="0"/>
              <a:t>; </a:t>
            </a:r>
            <a:r>
              <a:rPr lang="en-US" altLang="zh-CN" sz="1600" dirty="0" smtClean="0">
                <a:hlinkClick r:id="rId4"/>
              </a:rPr>
              <a:t>https</a:t>
            </a:r>
            <a:r>
              <a:rPr lang="en-US" altLang="zh-CN" sz="1600" dirty="0">
                <a:hlinkClick r:id="rId4"/>
              </a:rPr>
              <a:t>://</a:t>
            </a:r>
            <a:r>
              <a:rPr lang="en-US" altLang="zh-CN" sz="1600" dirty="0" smtClean="0">
                <a:hlinkClick r:id="rId4"/>
              </a:rPr>
              <a:t>greenaddress.it/en/</a:t>
            </a:r>
            <a:r>
              <a:rPr lang="en-US" altLang="zh-CN" sz="1600" dirty="0"/>
              <a:t>; https://bitcoin.org/en/wallets/web/bitgo</a:t>
            </a:r>
            <a:r>
              <a:rPr lang="en-US" altLang="zh-CN" sz="1600" dirty="0" smtClean="0"/>
              <a:t>/</a:t>
            </a:r>
            <a:endParaRPr lang="en-US" altLang="zh-CN" sz="1600" dirty="0"/>
          </a:p>
          <a:p>
            <a:pPr>
              <a:spcBef>
                <a:spcPts val="300"/>
              </a:spcBef>
              <a:spcAft>
                <a:spcPts val="300"/>
              </a:spcAft>
            </a:pPr>
            <a:r>
              <a:rPr lang="zh-CN" altLang="en-US" sz="1800" dirty="0">
                <a:solidFill>
                  <a:srgbClr val="FF0000"/>
                </a:solidFill>
              </a:rPr>
              <a:t>全节点钱包</a:t>
            </a:r>
            <a:r>
              <a:rPr lang="en-US" altLang="zh-CN" sz="1800" dirty="0">
                <a:solidFill>
                  <a:srgbClr val="FF0000"/>
                </a:solidFill>
              </a:rPr>
              <a:t>/</a:t>
            </a:r>
            <a:r>
              <a:rPr lang="zh-CN" altLang="en-US" sz="1800" dirty="0">
                <a:solidFill>
                  <a:srgbClr val="FF0000"/>
                </a:solidFill>
              </a:rPr>
              <a:t>轻钱包</a:t>
            </a:r>
            <a:endParaRPr lang="en-US" altLang="zh-CN" sz="1800" dirty="0">
              <a:solidFill>
                <a:srgbClr val="FF0000"/>
              </a:solidFill>
            </a:endParaRPr>
          </a:p>
          <a:p>
            <a:pPr algn="l">
              <a:spcBef>
                <a:spcPts val="300"/>
              </a:spcBef>
              <a:spcAft>
                <a:spcPts val="300"/>
              </a:spcAft>
              <a:buFont typeface="Wingdings" panose="05000000000000000000" pitchFamily="2" charset="2"/>
              <a:buChar char="Ø"/>
            </a:pPr>
            <a:r>
              <a:rPr lang="zh-CN" altLang="en-US" sz="1600" dirty="0" smtClean="0"/>
              <a:t>全节点钱包包含整个区块链信息；轻钱包为</a:t>
            </a:r>
            <a:r>
              <a:rPr lang="en-US" altLang="zh-CN" sz="1600" dirty="0" smtClean="0"/>
              <a:t>SPV</a:t>
            </a:r>
            <a:r>
              <a:rPr lang="zh-CN" altLang="en-US" sz="1600" dirty="0" smtClean="0"/>
              <a:t>客户端</a:t>
            </a:r>
            <a:endParaRPr lang="en-US" altLang="zh-CN" sz="1600" dirty="0" smtClean="0"/>
          </a:p>
          <a:p>
            <a:pPr>
              <a:spcBef>
                <a:spcPts val="300"/>
              </a:spcBef>
              <a:spcAft>
                <a:spcPts val="300"/>
              </a:spcAft>
            </a:pPr>
            <a:r>
              <a:rPr lang="zh-CN" altLang="en-US" sz="1800" dirty="0">
                <a:solidFill>
                  <a:srgbClr val="FF0000"/>
                </a:solidFill>
              </a:rPr>
              <a:t>纸钱包</a:t>
            </a:r>
            <a:r>
              <a:rPr lang="en-US" altLang="zh-CN" sz="1800" dirty="0">
                <a:solidFill>
                  <a:srgbClr val="FF0000"/>
                </a:solidFill>
              </a:rPr>
              <a:t>/</a:t>
            </a:r>
            <a:r>
              <a:rPr lang="zh-CN" altLang="en-US" sz="1800" dirty="0">
                <a:solidFill>
                  <a:srgbClr val="FF0000"/>
                </a:solidFill>
              </a:rPr>
              <a:t>脑钱包</a:t>
            </a:r>
            <a:endParaRPr lang="en-US" altLang="zh-CN" sz="1800" dirty="0">
              <a:solidFill>
                <a:srgbClr val="FF0000"/>
              </a:solidFill>
            </a:endParaRPr>
          </a:p>
          <a:p>
            <a:pPr>
              <a:spcBef>
                <a:spcPts val="300"/>
              </a:spcBef>
              <a:spcAft>
                <a:spcPts val="300"/>
              </a:spcAft>
            </a:pPr>
            <a:r>
              <a:rPr lang="zh-CN" altLang="en-US" sz="1800" dirty="0">
                <a:solidFill>
                  <a:srgbClr val="FF0000"/>
                </a:solidFill>
              </a:rPr>
              <a:t>桌面钱包</a:t>
            </a:r>
            <a:r>
              <a:rPr lang="en-US" altLang="zh-CN" sz="1800" dirty="0">
                <a:solidFill>
                  <a:srgbClr val="FF0000"/>
                </a:solidFill>
              </a:rPr>
              <a:t>/</a:t>
            </a:r>
            <a:r>
              <a:rPr lang="zh-CN" altLang="en-US" sz="1800" dirty="0">
                <a:solidFill>
                  <a:srgbClr val="FF0000"/>
                </a:solidFill>
              </a:rPr>
              <a:t>手机钱包</a:t>
            </a:r>
            <a:endParaRPr lang="en-US" altLang="zh-CN" sz="1800" dirty="0">
              <a:solidFill>
                <a:srgbClr val="FF0000"/>
              </a:solidFill>
            </a:endParaRPr>
          </a:p>
          <a:p>
            <a:pPr algn="l">
              <a:spcBef>
                <a:spcPts val="300"/>
              </a:spcBef>
              <a:spcAft>
                <a:spcPts val="300"/>
              </a:spcAft>
              <a:buFont typeface="Wingdings" panose="05000000000000000000" pitchFamily="2" charset="2"/>
              <a:buChar char="Ø"/>
            </a:pPr>
            <a:r>
              <a:rPr lang="zh-CN" altLang="en-US" sz="1600" dirty="0" smtClean="0"/>
              <a:t>桌面钱包：</a:t>
            </a:r>
            <a:r>
              <a:rPr lang="en-US" altLang="zh-CN" sz="1600" dirty="0" smtClean="0"/>
              <a:t>Electrum, </a:t>
            </a:r>
            <a:r>
              <a:rPr lang="en-US" altLang="zh-CN" sz="1600" dirty="0" err="1" smtClean="0"/>
              <a:t>Bitcore</a:t>
            </a:r>
            <a:r>
              <a:rPr lang="en-US" altLang="zh-CN" sz="1600" dirty="0" smtClean="0"/>
              <a:t> Core</a:t>
            </a:r>
            <a:r>
              <a:rPr lang="zh-CN" altLang="en-US" sz="1600" dirty="0" smtClean="0"/>
              <a:t>， </a:t>
            </a:r>
            <a:r>
              <a:rPr lang="en-US" altLang="zh-CN" sz="1600" dirty="0" smtClean="0"/>
              <a:t>Green Address</a:t>
            </a:r>
            <a:r>
              <a:rPr lang="zh-CN" altLang="en-US" sz="1600" dirty="0" smtClean="0"/>
              <a:t>，</a:t>
            </a:r>
            <a:r>
              <a:rPr lang="en-US" altLang="zh-CN" sz="1600" dirty="0" smtClean="0">
                <a:latin typeface="+mj-ea"/>
                <a:ea typeface="+mj-ea"/>
              </a:rPr>
              <a:t>…</a:t>
            </a:r>
          </a:p>
          <a:p>
            <a:pPr algn="l">
              <a:spcBef>
                <a:spcPts val="300"/>
              </a:spcBef>
              <a:spcAft>
                <a:spcPts val="300"/>
              </a:spcAft>
              <a:buFont typeface="Wingdings" panose="05000000000000000000" pitchFamily="2" charset="2"/>
              <a:buChar char="Ø"/>
            </a:pPr>
            <a:r>
              <a:rPr lang="zh-CN" altLang="en-US" sz="1600" dirty="0" smtClean="0"/>
              <a:t>手机钱包：</a:t>
            </a:r>
            <a:r>
              <a:rPr lang="en-US" altLang="zh-CN" sz="1600" dirty="0" smtClean="0"/>
              <a:t>Bread, Green Address, Electrum, </a:t>
            </a:r>
            <a:r>
              <a:rPr lang="en-US" altLang="zh-CN" sz="1600" dirty="0" err="1" smtClean="0"/>
              <a:t>Bither</a:t>
            </a:r>
            <a:r>
              <a:rPr lang="en-US" altLang="zh-CN" sz="1600" dirty="0" smtClean="0"/>
              <a:t>, </a:t>
            </a:r>
            <a:r>
              <a:rPr lang="en-US" altLang="zh-CN" sz="1600" dirty="0" smtClean="0">
                <a:latin typeface="+mj-ea"/>
                <a:ea typeface="+mj-ea"/>
              </a:rPr>
              <a:t>…</a:t>
            </a:r>
          </a:p>
          <a:p>
            <a:pPr>
              <a:spcBef>
                <a:spcPts val="300"/>
              </a:spcBef>
              <a:spcAft>
                <a:spcPts val="300"/>
              </a:spcAft>
            </a:pPr>
            <a:r>
              <a:rPr lang="zh-CN" altLang="en-US" sz="1800" dirty="0">
                <a:solidFill>
                  <a:srgbClr val="FF0000"/>
                </a:solidFill>
              </a:rPr>
              <a:t>硬件钱包</a:t>
            </a:r>
            <a:endParaRPr lang="en-US" altLang="zh-CN" sz="1800" dirty="0">
              <a:solidFill>
                <a:srgbClr val="FF0000"/>
              </a:solidFill>
            </a:endParaRPr>
          </a:p>
          <a:p>
            <a:pPr algn="l">
              <a:spcBef>
                <a:spcPts val="300"/>
              </a:spcBef>
              <a:spcAft>
                <a:spcPts val="300"/>
              </a:spcAft>
              <a:buFont typeface="Wingdings" panose="05000000000000000000" pitchFamily="2" charset="2"/>
              <a:buChar char="Ø"/>
            </a:pPr>
            <a:r>
              <a:rPr lang="en-US" altLang="zh-CN" sz="1600" dirty="0" err="1" smtClean="0"/>
              <a:t>Keepkey</a:t>
            </a:r>
            <a:r>
              <a:rPr lang="zh-CN" altLang="en-US" sz="1600" dirty="0" smtClean="0"/>
              <a:t>，</a:t>
            </a:r>
            <a:r>
              <a:rPr lang="en-US" altLang="zh-CN" sz="1600" dirty="0" smtClean="0"/>
              <a:t>Ledger</a:t>
            </a:r>
            <a:r>
              <a:rPr lang="zh-CN" altLang="en-US" sz="1600" dirty="0"/>
              <a:t> </a:t>
            </a:r>
            <a:r>
              <a:rPr lang="en-US" altLang="zh-CN" sz="1600" dirty="0" err="1" smtClean="0"/>
              <a:t>nano</a:t>
            </a:r>
            <a:r>
              <a:rPr lang="en-US" altLang="zh-CN" sz="1600" dirty="0" smtClean="0"/>
              <a:t> s</a:t>
            </a:r>
            <a:r>
              <a:rPr lang="zh-CN" altLang="en-US" sz="1600" dirty="0" smtClean="0"/>
              <a:t>，</a:t>
            </a:r>
            <a:r>
              <a:rPr lang="en-US" altLang="zh-CN" sz="1600" dirty="0" err="1" smtClean="0"/>
              <a:t>Trazor</a:t>
            </a:r>
            <a:r>
              <a:rPr lang="zh-CN" altLang="en-US" sz="1600" dirty="0" smtClean="0"/>
              <a:t>，</a:t>
            </a:r>
            <a:r>
              <a:rPr lang="en-US" altLang="zh-CN" sz="1600" dirty="0" smtClean="0"/>
              <a:t>digital </a:t>
            </a:r>
            <a:r>
              <a:rPr lang="en-US" altLang="zh-CN" sz="1600" dirty="0" err="1" smtClean="0"/>
              <a:t>bitbox</a:t>
            </a:r>
            <a:endParaRPr lang="en-US" altLang="zh-CN" sz="1600" dirty="0"/>
          </a:p>
          <a:p>
            <a:pPr algn="l">
              <a:spcBef>
                <a:spcPts val="300"/>
              </a:spcBef>
              <a:spcAft>
                <a:spcPts val="300"/>
              </a:spcAft>
              <a:buFont typeface="Wingdings" panose="05000000000000000000" pitchFamily="2" charset="2"/>
              <a:buChar char="Ø"/>
            </a:pPr>
            <a:endParaRPr lang="en-US" altLang="zh-CN" sz="1800" dirty="0"/>
          </a:p>
          <a:p>
            <a:pPr>
              <a:spcBef>
                <a:spcPts val="300"/>
              </a:spcBef>
              <a:spcAft>
                <a:spcPts val="300"/>
              </a:spcAft>
            </a:pPr>
            <a:endParaRPr lang="en-US" altLang="zh-CN" sz="1800" dirty="0" smtClean="0"/>
          </a:p>
        </p:txBody>
      </p:sp>
      <p:pic>
        <p:nvPicPr>
          <p:cNvPr id="5" name="图片 4"/>
          <p:cNvPicPr>
            <a:picLocks noChangeAspect="1"/>
          </p:cNvPicPr>
          <p:nvPr/>
        </p:nvPicPr>
        <p:blipFill>
          <a:blip r:embed="rId5"/>
          <a:stretch>
            <a:fillRect/>
          </a:stretch>
        </p:blipFill>
        <p:spPr>
          <a:xfrm>
            <a:off x="794379" y="1250008"/>
            <a:ext cx="7008501" cy="5258887"/>
          </a:xfrm>
          <a:prstGeom prst="rect">
            <a:avLst/>
          </a:prstGeom>
        </p:spPr>
      </p:pic>
    </p:spTree>
    <p:extLst>
      <p:ext uri="{BB962C8B-B14F-4D97-AF65-F5344CB8AC3E}">
        <p14:creationId xmlns:p14="http://schemas.microsoft.com/office/powerpoint/2010/main" val="23516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1071538" y="476672"/>
            <a:ext cx="1620957" cy="523220"/>
          </a:xfrm>
          <a:prstGeom prst="rect">
            <a:avLst/>
          </a:prstGeom>
        </p:spPr>
        <p:txBody>
          <a:bodyPr wrap="none">
            <a:spAutoFit/>
          </a:bodyPr>
          <a:lstStyle/>
          <a:p>
            <a:r>
              <a:rPr lang="zh-CN" altLang="en-US" sz="2800" kern="0" dirty="0">
                <a:solidFill>
                  <a:prstClr val="black"/>
                </a:solidFill>
                <a:ea typeface="黑体" pitchFamily="49" charset="-122"/>
              </a:rPr>
              <a:t>扩展密钥</a:t>
            </a:r>
          </a:p>
        </p:txBody>
      </p:sp>
      <p:sp>
        <p:nvSpPr>
          <p:cNvPr id="3" name="内容占位符 2"/>
          <p:cNvSpPr txBox="1">
            <a:spLocks/>
          </p:cNvSpPr>
          <p:nvPr/>
        </p:nvSpPr>
        <p:spPr bwMode="auto">
          <a:xfrm>
            <a:off x="313239" y="1215025"/>
            <a:ext cx="8659311" cy="3770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25000"/>
              </a:lnSpc>
              <a:spcBef>
                <a:spcPct val="20000"/>
              </a:spcBef>
              <a:spcAft>
                <a:spcPts val="600"/>
              </a:spcAft>
              <a:buClr>
                <a:srgbClr val="0070C0"/>
              </a:buClr>
              <a:buSzPct val="8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200">
                <a:solidFill>
                  <a:schemeClr val="tx1"/>
                </a:solidFill>
                <a:latin typeface="+mj-lt"/>
                <a:ea typeface="宋体" charset="-122"/>
              </a:defRPr>
            </a:lvl2pPr>
            <a:lvl3pPr marL="1143000" indent="-228600" algn="l" rtl="0" eaLnBrk="0" fontAlgn="base" hangingPunct="0">
              <a:spcBef>
                <a:spcPct val="20000"/>
              </a:spcBef>
              <a:spcAft>
                <a:spcPct val="0"/>
              </a:spcAft>
              <a:buFont typeface="Arial" charset="0"/>
              <a:buChar char="•"/>
              <a:defRPr sz="2400">
                <a:solidFill>
                  <a:schemeClr val="tx1"/>
                </a:solidFill>
                <a:latin typeface="+mj-lt"/>
                <a:ea typeface="宋体" charset="-122"/>
              </a:defRPr>
            </a:lvl3pPr>
            <a:lvl4pPr marL="1600200" indent="-228600" algn="l" rtl="0" eaLnBrk="0" fontAlgn="base" hangingPunct="0">
              <a:spcBef>
                <a:spcPct val="20000"/>
              </a:spcBef>
              <a:spcAft>
                <a:spcPct val="0"/>
              </a:spcAft>
              <a:buFont typeface="Arial" charset="0"/>
              <a:buChar char="–"/>
              <a:defRPr sz="2000">
                <a:solidFill>
                  <a:schemeClr val="tx1"/>
                </a:solidFill>
                <a:latin typeface="+mj-lt"/>
                <a:ea typeface="宋体" charset="-122"/>
              </a:defRPr>
            </a:lvl4pPr>
            <a:lvl5pPr marL="2057400" indent="-228600" algn="l" rtl="0" eaLnBrk="0" fontAlgn="base" hangingPunct="0">
              <a:spcBef>
                <a:spcPct val="20000"/>
              </a:spcBef>
              <a:spcAft>
                <a:spcPct val="0"/>
              </a:spcAft>
              <a:buFont typeface="Arial" charset="0"/>
              <a:buChar char="»"/>
              <a:defRPr sz="2000">
                <a:solidFill>
                  <a:schemeClr val="tx1"/>
                </a:solidFill>
                <a:latin typeface="+mj-lt"/>
                <a:ea typeface="宋体" charset="-122"/>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9pPr>
          </a:lstStyle>
          <a:p>
            <a:pPr eaLnBrk="1" hangingPunct="1">
              <a:lnSpc>
                <a:spcPct val="150000"/>
              </a:lnSpc>
              <a:spcBef>
                <a:spcPts val="500"/>
              </a:spcBef>
              <a:spcAft>
                <a:spcPts val="500"/>
              </a:spcAft>
            </a:pPr>
            <a:r>
              <a:rPr lang="zh-CN" altLang="en-US" sz="2200" dirty="0">
                <a:solidFill>
                  <a:srgbClr val="FF0000"/>
                </a:solidFill>
                <a:latin typeface="微软雅黑" panose="020B0503020204020204" pitchFamily="34" charset="-122"/>
                <a:ea typeface="微软雅黑" panose="020B0503020204020204" pitchFamily="34" charset="-122"/>
                <a:cs typeface="Times New Roman" pitchFamily="18" charset="0"/>
              </a:rPr>
              <a:t>扩展密钥（</a:t>
            </a:r>
            <a:r>
              <a:rPr lang="en-US" altLang="zh-CN" sz="2200" dirty="0">
                <a:solidFill>
                  <a:srgbClr val="FF0000"/>
                </a:solidFill>
                <a:latin typeface="微软雅黑" panose="020B0503020204020204" pitchFamily="34" charset="-122"/>
                <a:ea typeface="微软雅黑" panose="020B0503020204020204" pitchFamily="34" charset="-122"/>
                <a:cs typeface="Times New Roman" pitchFamily="18" charset="0"/>
              </a:rPr>
              <a:t>extended key</a:t>
            </a:r>
            <a:r>
              <a:rPr lang="zh-CN" altLang="en-US" sz="2200" dirty="0" smtClean="0">
                <a:solidFill>
                  <a:srgbClr val="FF0000"/>
                </a:solidFill>
                <a:latin typeface="微软雅黑" panose="020B0503020204020204" pitchFamily="34" charset="-122"/>
                <a:ea typeface="微软雅黑" panose="020B0503020204020204" pitchFamily="34" charset="-122"/>
                <a:cs typeface="Times New Roman" pitchFamily="18" charset="0"/>
              </a:rPr>
              <a:t>）</a:t>
            </a:r>
            <a:endParaRPr lang="en-US" altLang="zh-CN" sz="2200" dirty="0">
              <a:solidFill>
                <a:prstClr val="black"/>
              </a:solidFill>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500"/>
              </a:spcBef>
              <a:spcAft>
                <a:spcPts val="500"/>
              </a:spcAft>
              <a:buFont typeface="Wingdings" pitchFamily="2" charset="2"/>
              <a:buChar char="Ø"/>
            </a:pPr>
            <a:r>
              <a:rPr lang="zh-CN" altLang="en-US" sz="2000" dirty="0">
                <a:solidFill>
                  <a:prstClr val="black"/>
                </a:solidFill>
                <a:latin typeface="微软雅黑" panose="020B0503020204020204" pitchFamily="34" charset="-122"/>
                <a:ea typeface="微软雅黑" panose="020B0503020204020204" pitchFamily="34" charset="-122"/>
                <a:cs typeface="Times New Roman" pitchFamily="18" charset="0"/>
              </a:rPr>
              <a:t>密钥以及链码的结合。</a:t>
            </a:r>
            <a:endParaRPr lang="en-US" altLang="zh-CN" sz="2000" dirty="0">
              <a:solidFill>
                <a:prstClr val="black"/>
              </a:solidFill>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500"/>
              </a:spcBef>
              <a:spcAft>
                <a:spcPts val="500"/>
              </a:spcAft>
              <a:buFont typeface="Wingdings" pitchFamily="2" charset="2"/>
              <a:buChar char="Ø"/>
            </a:pPr>
            <a:r>
              <a:rPr lang="zh-CN" altLang="en-US" sz="2000" dirty="0" smtClean="0">
                <a:solidFill>
                  <a:prstClr val="black"/>
                </a:solidFill>
                <a:latin typeface="微软雅黑" panose="020B0503020204020204" pitchFamily="34" charset="-122"/>
                <a:ea typeface="微软雅黑" panose="020B0503020204020204" pitchFamily="34" charset="-122"/>
                <a:cs typeface="Times New Roman" pitchFamily="18" charset="0"/>
              </a:rPr>
              <a:t>可被</a:t>
            </a:r>
            <a:r>
              <a:rPr lang="zh-CN" altLang="en-US" sz="2000" dirty="0">
                <a:solidFill>
                  <a:prstClr val="black"/>
                </a:solidFill>
                <a:latin typeface="微软雅黑" panose="020B0503020204020204" pitchFamily="34" charset="-122"/>
                <a:ea typeface="微软雅黑" panose="020B0503020204020204" pitchFamily="34" charset="-122"/>
                <a:cs typeface="Times New Roman" pitchFamily="18" charset="0"/>
              </a:rPr>
              <a:t>储存并且表示为将</a:t>
            </a:r>
            <a:r>
              <a:rPr lang="en-US" altLang="zh-CN" sz="2000" dirty="0">
                <a:solidFill>
                  <a:prstClr val="black"/>
                </a:solidFill>
                <a:latin typeface="微软雅黑" panose="020B0503020204020204" pitchFamily="34" charset="-122"/>
                <a:ea typeface="微软雅黑" panose="020B0503020204020204" pitchFamily="34" charset="-122"/>
                <a:cs typeface="Times New Roman" pitchFamily="18" charset="0"/>
              </a:rPr>
              <a:t>256</a:t>
            </a:r>
            <a:r>
              <a:rPr lang="zh-CN" altLang="en-US" sz="2000" dirty="0">
                <a:solidFill>
                  <a:prstClr val="black"/>
                </a:solidFill>
                <a:latin typeface="微软雅黑" panose="020B0503020204020204" pitchFamily="34" charset="-122"/>
                <a:ea typeface="微软雅黑" panose="020B0503020204020204" pitchFamily="34" charset="-122"/>
                <a:cs typeface="Times New Roman" pitchFamily="18" charset="0"/>
              </a:rPr>
              <a:t>位密钥与</a:t>
            </a:r>
            <a:r>
              <a:rPr lang="en-US" altLang="zh-CN" sz="2000" dirty="0">
                <a:solidFill>
                  <a:prstClr val="black"/>
                </a:solidFill>
                <a:latin typeface="微软雅黑" panose="020B0503020204020204" pitchFamily="34" charset="-122"/>
                <a:ea typeface="微软雅黑" panose="020B0503020204020204" pitchFamily="34" charset="-122"/>
                <a:cs typeface="Times New Roman" pitchFamily="18" charset="0"/>
              </a:rPr>
              <a:t>256</a:t>
            </a:r>
            <a:r>
              <a:rPr lang="zh-CN" altLang="en-US" sz="2000" dirty="0">
                <a:solidFill>
                  <a:prstClr val="black"/>
                </a:solidFill>
                <a:latin typeface="微软雅黑" panose="020B0503020204020204" pitchFamily="34" charset="-122"/>
                <a:ea typeface="微软雅黑" panose="020B0503020204020204" pitchFamily="34" charset="-122"/>
                <a:cs typeface="Times New Roman" pitchFamily="18" charset="0"/>
              </a:rPr>
              <a:t>位链码所连接成的</a:t>
            </a:r>
            <a:r>
              <a:rPr lang="en-US" altLang="zh-CN" sz="2000" dirty="0">
                <a:solidFill>
                  <a:prstClr val="black"/>
                </a:solidFill>
                <a:latin typeface="微软雅黑" panose="020B0503020204020204" pitchFamily="34" charset="-122"/>
                <a:ea typeface="微软雅黑" panose="020B0503020204020204" pitchFamily="34" charset="-122"/>
                <a:cs typeface="Times New Roman" pitchFamily="18" charset="0"/>
              </a:rPr>
              <a:t>512</a:t>
            </a:r>
            <a:r>
              <a:rPr lang="zh-CN" altLang="en-US" sz="2000" dirty="0">
                <a:solidFill>
                  <a:prstClr val="black"/>
                </a:solidFill>
                <a:latin typeface="微软雅黑" panose="020B0503020204020204" pitchFamily="34" charset="-122"/>
                <a:ea typeface="微软雅黑" panose="020B0503020204020204" pitchFamily="34" charset="-122"/>
                <a:cs typeface="Times New Roman" pitchFamily="18" charset="0"/>
              </a:rPr>
              <a:t>位</a:t>
            </a:r>
            <a:r>
              <a:rPr lang="zh-CN" altLang="en-US" sz="2000" dirty="0" smtClean="0">
                <a:solidFill>
                  <a:prstClr val="black"/>
                </a:solidFill>
                <a:latin typeface="微软雅黑" panose="020B0503020204020204" pitchFamily="34" charset="-122"/>
                <a:ea typeface="微软雅黑" panose="020B0503020204020204" pitchFamily="34" charset="-122"/>
                <a:cs typeface="Times New Roman" pitchFamily="18" charset="0"/>
              </a:rPr>
              <a:t>序列。</a:t>
            </a:r>
            <a:endParaRPr lang="en-US" altLang="zh-CN" sz="2000" dirty="0" smtClean="0">
              <a:solidFill>
                <a:prstClr val="black"/>
              </a:solidFill>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500"/>
              </a:spcBef>
              <a:spcAft>
                <a:spcPts val="500"/>
              </a:spcAft>
            </a:pPr>
            <a:r>
              <a:rPr lang="zh-CN" altLang="en-US" sz="2200" dirty="0">
                <a:solidFill>
                  <a:srgbClr val="FF0000"/>
                </a:solidFill>
                <a:latin typeface="微软雅黑" panose="020B0503020204020204" pitchFamily="34" charset="-122"/>
                <a:ea typeface="微软雅黑" panose="020B0503020204020204" pitchFamily="34" charset="-122"/>
                <a:cs typeface="Times New Roman" pitchFamily="18" charset="0"/>
              </a:rPr>
              <a:t>扩展</a:t>
            </a:r>
            <a:r>
              <a:rPr lang="zh-CN" altLang="en-US" sz="2200" dirty="0" smtClean="0">
                <a:solidFill>
                  <a:srgbClr val="FF0000"/>
                </a:solidFill>
                <a:latin typeface="微软雅黑" panose="020B0503020204020204" pitchFamily="34" charset="-122"/>
                <a:ea typeface="微软雅黑" panose="020B0503020204020204" pitchFamily="34" charset="-122"/>
                <a:cs typeface="Times New Roman" pitchFamily="18" charset="0"/>
              </a:rPr>
              <a:t>密钥类型</a:t>
            </a:r>
            <a:endParaRPr lang="en-US" altLang="zh-CN" sz="2200" dirty="0">
              <a:solidFill>
                <a:srgbClr val="FF0000"/>
              </a:solidFill>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500"/>
              </a:spcBef>
              <a:spcAft>
                <a:spcPts val="500"/>
              </a:spcAft>
              <a:buFont typeface="Wingdings" pitchFamily="2" charset="2"/>
              <a:buChar char="Ø"/>
            </a:pPr>
            <a:r>
              <a:rPr lang="zh-CN" altLang="en-US" sz="2000" dirty="0" smtClean="0">
                <a:solidFill>
                  <a:srgbClr val="FF0000"/>
                </a:solidFill>
                <a:latin typeface="微软雅黑" panose="020B0503020204020204" pitchFamily="34" charset="-122"/>
                <a:ea typeface="微软雅黑" panose="020B0503020204020204" pitchFamily="34" charset="-122"/>
                <a:cs typeface="Times New Roman" pitchFamily="18" charset="0"/>
              </a:rPr>
              <a:t>扩展私钥</a:t>
            </a:r>
            <a:r>
              <a:rPr lang="zh-CN" altLang="en-US" sz="2000" dirty="0" smtClean="0">
                <a:solidFill>
                  <a:prstClr val="black"/>
                </a:solidFill>
                <a:latin typeface="微软雅黑" panose="020B0503020204020204" pitchFamily="34" charset="-122"/>
                <a:ea typeface="微软雅黑" panose="020B0503020204020204" pitchFamily="34" charset="-122"/>
                <a:cs typeface="Times New Roman" pitchFamily="18" charset="0"/>
              </a:rPr>
              <a:t>：私钥</a:t>
            </a:r>
            <a:r>
              <a:rPr lang="zh-CN" altLang="en-US" sz="2000" dirty="0">
                <a:solidFill>
                  <a:prstClr val="black"/>
                </a:solidFill>
                <a:latin typeface="微软雅黑" panose="020B0503020204020204" pitchFamily="34" charset="-122"/>
                <a:ea typeface="微软雅黑" panose="020B0503020204020204" pitchFamily="34" charset="-122"/>
                <a:cs typeface="Times New Roman" pitchFamily="18" charset="0"/>
              </a:rPr>
              <a:t>和</a:t>
            </a:r>
            <a:r>
              <a:rPr lang="zh-CN" altLang="en-US" sz="2000" dirty="0" smtClean="0">
                <a:solidFill>
                  <a:prstClr val="black"/>
                </a:solidFill>
                <a:latin typeface="微软雅黑" panose="020B0503020204020204" pitchFamily="34" charset="-122"/>
                <a:ea typeface="微软雅黑" panose="020B0503020204020204" pitchFamily="34" charset="-122"/>
                <a:cs typeface="Times New Roman" pitchFamily="18" charset="0"/>
              </a:rPr>
              <a:t>链码</a:t>
            </a:r>
            <a:r>
              <a:rPr lang="zh-CN" altLang="en-US" sz="2000" dirty="0">
                <a:solidFill>
                  <a:prstClr val="black"/>
                </a:solidFill>
                <a:latin typeface="微软雅黑" panose="020B0503020204020204" pitchFamily="34" charset="-122"/>
                <a:ea typeface="微软雅黑" panose="020B0503020204020204" pitchFamily="34" charset="-122"/>
                <a:cs typeface="Times New Roman" pitchFamily="18" charset="0"/>
              </a:rPr>
              <a:t>的结合</a:t>
            </a:r>
            <a:r>
              <a:rPr lang="zh-CN" altLang="en-US" sz="2000" dirty="0" smtClean="0">
                <a:solidFill>
                  <a:prstClr val="black"/>
                </a:solidFill>
                <a:latin typeface="微软雅黑" panose="020B0503020204020204" pitchFamily="34" charset="-122"/>
                <a:ea typeface="微软雅黑" panose="020B0503020204020204" pitchFamily="34" charset="-122"/>
                <a:cs typeface="Times New Roman" pitchFamily="18" charset="0"/>
              </a:rPr>
              <a:t>，可用</a:t>
            </a:r>
            <a:r>
              <a:rPr lang="zh-CN" altLang="en-US" sz="2000" dirty="0">
                <a:solidFill>
                  <a:prstClr val="black"/>
                </a:solidFill>
                <a:latin typeface="微软雅黑" panose="020B0503020204020204" pitchFamily="34" charset="-122"/>
                <a:ea typeface="微软雅黑" panose="020B0503020204020204" pitchFamily="34" charset="-122"/>
                <a:cs typeface="Times New Roman" pitchFamily="18" charset="0"/>
              </a:rPr>
              <a:t>来衍生出子私钥（子私钥可以衍生出子公钥</a:t>
            </a:r>
            <a:r>
              <a:rPr lang="zh-CN" altLang="en-US" sz="2000" dirty="0" smtClean="0">
                <a:solidFill>
                  <a:prstClr val="black"/>
                </a:solidFill>
                <a:latin typeface="微软雅黑" panose="020B0503020204020204" pitchFamily="34" charset="-122"/>
                <a:ea typeface="微软雅黑" panose="020B0503020204020204" pitchFamily="34" charset="-122"/>
                <a:cs typeface="Times New Roman" pitchFamily="18" charset="0"/>
              </a:rPr>
              <a:t>）。</a:t>
            </a:r>
            <a:endParaRPr lang="en-US" altLang="zh-CN" sz="2000" dirty="0" smtClean="0">
              <a:solidFill>
                <a:prstClr val="black"/>
              </a:solidFill>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500"/>
              </a:spcBef>
              <a:spcAft>
                <a:spcPts val="500"/>
              </a:spcAft>
              <a:buFont typeface="Wingdings" pitchFamily="2" charset="2"/>
              <a:buChar char="Ø"/>
            </a:pPr>
            <a:r>
              <a:rPr lang="zh-CN" altLang="en-US" sz="2000" dirty="0" smtClean="0">
                <a:solidFill>
                  <a:srgbClr val="FF0000"/>
                </a:solidFill>
                <a:latin typeface="微软雅黑" panose="020B0503020204020204" pitchFamily="34" charset="-122"/>
                <a:ea typeface="微软雅黑" panose="020B0503020204020204" pitchFamily="34" charset="-122"/>
                <a:cs typeface="Times New Roman" pitchFamily="18" charset="0"/>
              </a:rPr>
              <a:t>扩展公钥</a:t>
            </a:r>
            <a:r>
              <a:rPr lang="zh-CN" altLang="en-US" sz="2000" dirty="0" smtClean="0">
                <a:solidFill>
                  <a:prstClr val="black"/>
                </a:solidFill>
                <a:latin typeface="微软雅黑" panose="020B0503020204020204" pitchFamily="34" charset="-122"/>
                <a:ea typeface="微软雅黑" panose="020B0503020204020204" pitchFamily="34" charset="-122"/>
                <a:cs typeface="Times New Roman" pitchFamily="18" charset="0"/>
              </a:rPr>
              <a:t>：公钥和链码</a:t>
            </a:r>
            <a:r>
              <a:rPr lang="zh-CN" altLang="en-US" sz="2000" dirty="0">
                <a:solidFill>
                  <a:prstClr val="black"/>
                </a:solidFill>
                <a:latin typeface="微软雅黑" panose="020B0503020204020204" pitchFamily="34" charset="-122"/>
                <a:ea typeface="微软雅黑" panose="020B0503020204020204" pitchFamily="34" charset="-122"/>
                <a:cs typeface="Times New Roman" pitchFamily="18" charset="0"/>
              </a:rPr>
              <a:t>的结合</a:t>
            </a:r>
            <a:r>
              <a:rPr lang="zh-CN" altLang="en-US" sz="2000" dirty="0" smtClean="0">
                <a:solidFill>
                  <a:prstClr val="black"/>
                </a:solidFill>
                <a:latin typeface="微软雅黑" panose="020B0503020204020204" pitchFamily="34" charset="-122"/>
                <a:ea typeface="微软雅黑" panose="020B0503020204020204" pitchFamily="34" charset="-122"/>
                <a:cs typeface="Times New Roman" pitchFamily="18" charset="0"/>
              </a:rPr>
              <a:t>，可用</a:t>
            </a:r>
            <a:r>
              <a:rPr lang="zh-CN" altLang="en-US" sz="2000" dirty="0">
                <a:solidFill>
                  <a:prstClr val="black"/>
                </a:solidFill>
                <a:latin typeface="微软雅黑" panose="020B0503020204020204" pitchFamily="34" charset="-122"/>
                <a:ea typeface="微软雅黑" panose="020B0503020204020204" pitchFamily="34" charset="-122"/>
                <a:cs typeface="Times New Roman" pitchFamily="18" charset="0"/>
              </a:rPr>
              <a:t>来衍生出子公</a:t>
            </a:r>
            <a:r>
              <a:rPr lang="zh-CN" altLang="en-US" sz="2000" dirty="0" smtClean="0">
                <a:solidFill>
                  <a:prstClr val="black"/>
                </a:solidFill>
                <a:latin typeface="微软雅黑" panose="020B0503020204020204" pitchFamily="34" charset="-122"/>
                <a:ea typeface="微软雅黑" panose="020B0503020204020204" pitchFamily="34" charset="-122"/>
                <a:cs typeface="Times New Roman" pitchFamily="18" charset="0"/>
              </a:rPr>
              <a:t>钥。</a:t>
            </a:r>
            <a:endParaRPr lang="en-US" altLang="zh-CN" sz="2000" dirty="0" smtClean="0">
              <a:solidFill>
                <a:prstClr val="black"/>
              </a:solidFill>
              <a:latin typeface="微软雅黑" panose="020B0503020204020204" pitchFamily="34" charset="-122"/>
              <a:ea typeface="微软雅黑" panose="020B0503020204020204" pitchFamily="34" charset="-122"/>
              <a:cs typeface="Times New Roman" pitchFamily="18" charset="0"/>
            </a:endParaRPr>
          </a:p>
        </p:txBody>
      </p:sp>
      <p:sp>
        <p:nvSpPr>
          <p:cNvPr id="5" name="圆角矩形 4"/>
          <p:cNvSpPr/>
          <p:nvPr/>
        </p:nvSpPr>
        <p:spPr>
          <a:xfrm>
            <a:off x="482239" y="5588083"/>
            <a:ext cx="8321310" cy="1123712"/>
          </a:xfrm>
          <a:prstGeom prst="round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lnSpc>
                <a:spcPct val="150000"/>
              </a:lnSpc>
              <a:spcBef>
                <a:spcPts val="500"/>
              </a:spcBef>
              <a:spcAft>
                <a:spcPts val="500"/>
              </a:spcAft>
            </a:pPr>
            <a:r>
              <a:rPr lang="zh-CN" altLang="en-US" sz="2000" dirty="0">
                <a:solidFill>
                  <a:prstClr val="black"/>
                </a:solidFill>
                <a:latin typeface="微软雅黑" panose="020B0503020204020204" pitchFamily="34" charset="-122"/>
                <a:ea typeface="微软雅黑" panose="020B0503020204020204" pitchFamily="34" charset="-122"/>
                <a:cs typeface="Times New Roman" pitchFamily="18" charset="0"/>
              </a:rPr>
              <a:t>扩展密钥通过</a:t>
            </a:r>
            <a:r>
              <a:rPr lang="en-US" altLang="zh-CN" sz="2000" dirty="0">
                <a:solidFill>
                  <a:prstClr val="black"/>
                </a:solidFill>
                <a:latin typeface="微软雅黑" panose="020B0503020204020204" pitchFamily="34" charset="-122"/>
                <a:ea typeface="微软雅黑" panose="020B0503020204020204" pitchFamily="34" charset="-122"/>
                <a:cs typeface="Times New Roman" pitchFamily="18" charset="0"/>
              </a:rPr>
              <a:t>Base58Check</a:t>
            </a:r>
            <a:r>
              <a:rPr lang="zh-CN" altLang="en-US" sz="2000" dirty="0">
                <a:solidFill>
                  <a:prstClr val="black"/>
                </a:solidFill>
                <a:latin typeface="微软雅黑" panose="020B0503020204020204" pitchFamily="34" charset="-122"/>
                <a:ea typeface="微软雅黑" panose="020B0503020204020204" pitchFamily="34" charset="-122"/>
                <a:cs typeface="Times New Roman" pitchFamily="18" charset="0"/>
              </a:rPr>
              <a:t>来编码，前缀“</a:t>
            </a:r>
            <a:r>
              <a:rPr lang="en-US" altLang="zh-CN" sz="2000" dirty="0" err="1">
                <a:solidFill>
                  <a:prstClr val="black"/>
                </a:solidFill>
                <a:latin typeface="微软雅黑" panose="020B0503020204020204" pitchFamily="34" charset="-122"/>
                <a:ea typeface="微软雅黑" panose="020B0503020204020204" pitchFamily="34" charset="-122"/>
                <a:cs typeface="Times New Roman" pitchFamily="18" charset="0"/>
              </a:rPr>
              <a:t>xprv</a:t>
            </a:r>
            <a:r>
              <a:rPr lang="en-US" altLang="zh-CN" sz="2000" dirty="0">
                <a:solidFill>
                  <a:prstClr val="black"/>
                </a:solidFill>
                <a:latin typeface="微软雅黑" panose="020B0503020204020204" pitchFamily="34" charset="-122"/>
                <a:ea typeface="微软雅黑" panose="020B0503020204020204" pitchFamily="34" charset="-122"/>
                <a:cs typeface="Times New Roman" pitchFamily="18" charset="0"/>
              </a:rPr>
              <a:t>”</a:t>
            </a:r>
            <a:r>
              <a:rPr lang="zh-CN" altLang="en-US" sz="2000" dirty="0">
                <a:solidFill>
                  <a:prstClr val="black"/>
                </a:solidFill>
                <a:latin typeface="微软雅黑" panose="020B0503020204020204" pitchFamily="34" charset="-122"/>
                <a:ea typeface="微软雅黑" panose="020B0503020204020204" pitchFamily="34" charset="-122"/>
                <a:cs typeface="Times New Roman" pitchFamily="18" charset="0"/>
              </a:rPr>
              <a:t>和“</a:t>
            </a:r>
            <a:r>
              <a:rPr lang="en-US" altLang="zh-CN" sz="2000" dirty="0" err="1">
                <a:solidFill>
                  <a:prstClr val="black"/>
                </a:solidFill>
                <a:latin typeface="微软雅黑" panose="020B0503020204020204" pitchFamily="34" charset="-122"/>
                <a:ea typeface="微软雅黑" panose="020B0503020204020204" pitchFamily="34" charset="-122"/>
                <a:cs typeface="Times New Roman" pitchFamily="18" charset="0"/>
              </a:rPr>
              <a:t>xpub</a:t>
            </a:r>
            <a:r>
              <a:rPr lang="en-US" altLang="zh-CN" sz="2000" dirty="0">
                <a:solidFill>
                  <a:prstClr val="black"/>
                </a:solidFill>
                <a:latin typeface="微软雅黑" panose="020B0503020204020204" pitchFamily="34" charset="-122"/>
                <a:ea typeface="微软雅黑" panose="020B0503020204020204" pitchFamily="34" charset="-122"/>
                <a:cs typeface="Times New Roman" pitchFamily="18" charset="0"/>
              </a:rPr>
              <a:t>”</a:t>
            </a:r>
            <a:r>
              <a:rPr lang="zh-CN" altLang="en-US" sz="2000" dirty="0">
                <a:solidFill>
                  <a:prstClr val="black"/>
                </a:solidFill>
                <a:latin typeface="微软雅黑" panose="020B0503020204020204" pitchFamily="34" charset="-122"/>
                <a:ea typeface="微软雅黑" panose="020B0503020204020204" pitchFamily="34" charset="-122"/>
                <a:cs typeface="Times New Roman" pitchFamily="18" charset="0"/>
              </a:rPr>
              <a:t>，可在不同的</a:t>
            </a:r>
            <a:r>
              <a:rPr lang="en-US" altLang="zh-CN" sz="2000" dirty="0">
                <a:solidFill>
                  <a:prstClr val="black"/>
                </a:solidFill>
                <a:latin typeface="微软雅黑" panose="020B0503020204020204" pitchFamily="34" charset="-122"/>
                <a:ea typeface="微软雅黑" panose="020B0503020204020204" pitchFamily="34" charset="-122"/>
                <a:cs typeface="Times New Roman" pitchFamily="18" charset="0"/>
              </a:rPr>
              <a:t>BIP-32</a:t>
            </a:r>
            <a:r>
              <a:rPr lang="zh-CN" altLang="en-US" sz="2000" dirty="0">
                <a:solidFill>
                  <a:prstClr val="black"/>
                </a:solidFill>
                <a:latin typeface="微软雅黑" panose="020B0503020204020204" pitchFamily="34" charset="-122"/>
                <a:ea typeface="微软雅黑" panose="020B0503020204020204" pitchFamily="34" charset="-122"/>
                <a:cs typeface="Times New Roman" pitchFamily="18" charset="0"/>
              </a:rPr>
              <a:t>兼容钱包间导入</a:t>
            </a:r>
            <a:r>
              <a:rPr lang="zh-CN" altLang="en-US" sz="2000" dirty="0" smtClean="0">
                <a:solidFill>
                  <a:prstClr val="black"/>
                </a:solidFill>
                <a:latin typeface="微软雅黑" panose="020B0503020204020204" pitchFamily="34" charset="-122"/>
                <a:ea typeface="微软雅黑" panose="020B0503020204020204" pitchFamily="34" charset="-122"/>
                <a:cs typeface="Times New Roman" pitchFamily="18" charset="0"/>
              </a:rPr>
              <a:t>导出。</a:t>
            </a:r>
            <a:endParaRPr lang="zh-CN" altLang="en-US" sz="2000" dirty="0">
              <a:solidFill>
                <a:prstClr val="black"/>
              </a:solidFill>
              <a:latin typeface="微软雅黑" panose="020B0503020204020204" pitchFamily="34" charset="-122"/>
              <a:ea typeface="微软雅黑" panose="020B0503020204020204" pitchFamily="34" charset="-122"/>
              <a:cs typeface="Times New Roman" pitchFamily="18" charset="0"/>
            </a:endParaRPr>
          </a:p>
        </p:txBody>
      </p:sp>
      <p:pic>
        <p:nvPicPr>
          <p:cNvPr id="14338" name="Picture 2" descr="å¾5-12ä»Trezorç¡¬ä»¶é±åå¯¼åºxpu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1760" y="1602736"/>
            <a:ext cx="5531485" cy="4304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019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38"/>
                                        </p:tgtEl>
                                        <p:attrNameLst>
                                          <p:attrName>style.visibility</p:attrName>
                                        </p:attrNameLst>
                                      </p:cBhvr>
                                      <p:to>
                                        <p:strVal val="visible"/>
                                      </p:to>
                                    </p:set>
                                    <p:animEffect transition="in" filter="fade">
                                      <p:cBhvr>
                                        <p:cTn id="12" dur="5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组 1"/>
          <p:cNvPicPr>
            <a:picLocks noChangeAspect="1"/>
          </p:cNvPicPr>
          <p:nvPr/>
        </p:nvPicPr>
        <p:blipFill>
          <a:blip r:embed="rId2"/>
          <a:stretch>
            <a:fillRect/>
          </a:stretch>
        </p:blipFill>
        <p:spPr>
          <a:xfrm>
            <a:off x="0" y="857250"/>
            <a:ext cx="9144000" cy="5143024"/>
          </a:xfrm>
          <a:prstGeom prst="rect">
            <a:avLst/>
          </a:prstGeom>
        </p:spPr>
      </p:pic>
      <p:sp>
        <p:nvSpPr>
          <p:cNvPr id="12" name="文本框 11"/>
          <p:cNvSpPr txBox="1"/>
          <p:nvPr/>
        </p:nvSpPr>
        <p:spPr>
          <a:xfrm>
            <a:off x="1844802" y="1420438"/>
            <a:ext cx="5002047" cy="523220"/>
          </a:xfrm>
          <a:prstGeom prst="rect">
            <a:avLst/>
          </a:prstGeom>
          <a:noFill/>
        </p:spPr>
        <p:txBody>
          <a:bodyPr wrap="square" rtlCol="0">
            <a:spAutoFit/>
          </a:bodyPr>
          <a:lstStyle/>
          <a:p>
            <a:pPr algn="ctr"/>
            <a:r>
              <a:rPr lang="zh-CN" altLang="en-US" sz="2800" kern="0" dirty="0">
                <a:solidFill>
                  <a:prstClr val="black"/>
                </a:solidFill>
                <a:ea typeface="黑体" pitchFamily="49" charset="-122"/>
              </a:rPr>
              <a:t>子公钥派生</a:t>
            </a:r>
          </a:p>
        </p:txBody>
      </p:sp>
      <p:pic>
        <p:nvPicPr>
          <p:cNvPr id="6" name="图片 5" descr="LGlogo"/>
          <p:cNvPicPr>
            <a:picLocks noChangeAspect="1"/>
          </p:cNvPicPr>
          <p:nvPr/>
        </p:nvPicPr>
        <p:blipFill>
          <a:blip r:embed="rId3"/>
          <a:stretch>
            <a:fillRect/>
          </a:stretch>
        </p:blipFill>
        <p:spPr>
          <a:xfrm>
            <a:off x="337185" y="1208246"/>
            <a:ext cx="1941195" cy="431483"/>
          </a:xfrm>
          <a:prstGeom prst="rect">
            <a:avLst/>
          </a:prstGeom>
        </p:spPr>
      </p:pic>
      <p:pic>
        <p:nvPicPr>
          <p:cNvPr id="4" name="图片 3"/>
          <p:cNvPicPr>
            <a:picLocks noChangeAspect="1"/>
          </p:cNvPicPr>
          <p:nvPr/>
        </p:nvPicPr>
        <p:blipFill>
          <a:blip r:embed="rId4"/>
          <a:stretch>
            <a:fillRect/>
          </a:stretch>
        </p:blipFill>
        <p:spPr>
          <a:xfrm>
            <a:off x="2035844" y="1958213"/>
            <a:ext cx="5072312" cy="4499349"/>
          </a:xfrm>
          <a:prstGeom prst="rect">
            <a:avLst/>
          </a:prstGeom>
        </p:spPr>
      </p:pic>
    </p:spTree>
    <p:extLst>
      <p:ext uri="{BB962C8B-B14F-4D97-AF65-F5344CB8AC3E}">
        <p14:creationId xmlns:p14="http://schemas.microsoft.com/office/powerpoint/2010/main" val="1513760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组 1"/>
          <p:cNvPicPr>
            <a:picLocks noChangeAspect="1"/>
          </p:cNvPicPr>
          <p:nvPr/>
        </p:nvPicPr>
        <p:blipFill>
          <a:blip r:embed="rId2"/>
          <a:stretch>
            <a:fillRect/>
          </a:stretch>
        </p:blipFill>
        <p:spPr>
          <a:xfrm>
            <a:off x="0" y="857250"/>
            <a:ext cx="9144000" cy="5143024"/>
          </a:xfrm>
          <a:prstGeom prst="rect">
            <a:avLst/>
          </a:prstGeom>
        </p:spPr>
      </p:pic>
      <p:sp>
        <p:nvSpPr>
          <p:cNvPr id="34" name="Text Box 10"/>
          <p:cNvSpPr txBox="1">
            <a:spLocks noChangeArrowheads="1"/>
          </p:cNvSpPr>
          <p:nvPr/>
        </p:nvSpPr>
        <p:spPr bwMode="auto">
          <a:xfrm>
            <a:off x="643125" y="2231780"/>
            <a:ext cx="2064726" cy="2042867"/>
          </a:xfrm>
          <a:prstGeom prst="rect">
            <a:avLst/>
          </a:prstGeom>
          <a:noFill/>
          <a:ln w="9525">
            <a:noFill/>
            <a:miter lim="800000"/>
          </a:ln>
        </p:spPr>
        <p:txBody>
          <a:bodyPr wrap="square" lIns="34290" tIns="17145" rIns="34290" bIns="17145">
            <a:spAutoFit/>
          </a:bodyPr>
          <a:lstStyle/>
          <a:p>
            <a:pPr>
              <a:lnSpc>
                <a:spcPct val="150000"/>
              </a:lnSpc>
            </a:pPr>
            <a:r>
              <a:rPr lang="zh-CN" altLang="en-US" b="1" kern="0" dirty="0">
                <a:solidFill>
                  <a:srgbClr val="5B9BD5">
                    <a:lumMod val="75000"/>
                  </a:srgbClr>
                </a:solidFill>
                <a:latin typeface="微软雅黑" panose="020B0503020204020204" charset="-122"/>
                <a:ea typeface="微软雅黑" panose="020B0503020204020204" charset="-122"/>
                <a:cs typeface="+mn-ea"/>
              </a:rPr>
              <a:t>父私钥：</a:t>
            </a:r>
            <a:r>
              <a:rPr lang="en-US" altLang="zh-CN" sz="1500" kern="0" dirty="0">
                <a:solidFill>
                  <a:prstClr val="black"/>
                </a:solidFill>
                <a:latin typeface="微软雅黑" panose="020B0503020204020204" charset="-122"/>
                <a:ea typeface="微软雅黑" panose="020B0503020204020204" charset="-122"/>
                <a:cs typeface="+mn-ea"/>
              </a:rPr>
              <a:t>256</a:t>
            </a:r>
            <a:r>
              <a:rPr lang="zh-CN" altLang="en-US" sz="1500" kern="0" dirty="0">
                <a:solidFill>
                  <a:prstClr val="black"/>
                </a:solidFill>
                <a:latin typeface="微软雅黑" panose="020B0503020204020204" charset="-122"/>
                <a:ea typeface="微软雅黑" panose="020B0503020204020204" charset="-122"/>
                <a:cs typeface="+mn-ea"/>
              </a:rPr>
              <a:t>位整数</a:t>
            </a:r>
            <a:endParaRPr lang="en-US" altLang="zh-CN" sz="1500" kern="0" dirty="0">
              <a:solidFill>
                <a:prstClr val="black"/>
              </a:solidFill>
              <a:latin typeface="微软雅黑" panose="020B0503020204020204" charset="-122"/>
              <a:ea typeface="微软雅黑" panose="020B0503020204020204" charset="-122"/>
              <a:cs typeface="+mn-ea"/>
            </a:endParaRPr>
          </a:p>
          <a:p>
            <a:pPr>
              <a:lnSpc>
                <a:spcPct val="150000"/>
              </a:lnSpc>
            </a:pPr>
            <a:r>
              <a:rPr lang="zh-CN" altLang="en-US" b="1" kern="0" dirty="0">
                <a:solidFill>
                  <a:srgbClr val="5B9BD5">
                    <a:lumMod val="75000"/>
                  </a:srgbClr>
                </a:solidFill>
                <a:latin typeface="微软雅黑" panose="020B0503020204020204" charset="-122"/>
                <a:ea typeface="微软雅黑" panose="020B0503020204020204" charset="-122"/>
                <a:cs typeface="+mn-ea"/>
              </a:rPr>
              <a:t>父公钥：</a:t>
            </a:r>
            <a:r>
              <a:rPr lang="en-US" altLang="zh-CN" sz="1500" kern="0" dirty="0">
                <a:solidFill>
                  <a:prstClr val="black"/>
                </a:solidFill>
                <a:latin typeface="微软雅黑" panose="020B0503020204020204" charset="-122"/>
                <a:ea typeface="微软雅黑" panose="020B0503020204020204" charset="-122"/>
                <a:cs typeface="+mn-ea"/>
              </a:rPr>
              <a:t>ECC</a:t>
            </a:r>
            <a:r>
              <a:rPr lang="zh-CN" altLang="en-US" sz="1500" kern="0" dirty="0">
                <a:solidFill>
                  <a:prstClr val="black"/>
                </a:solidFill>
                <a:latin typeface="微软雅黑" panose="020B0503020204020204" charset="-122"/>
                <a:ea typeface="微软雅黑" panose="020B0503020204020204" charset="-122"/>
                <a:cs typeface="+mn-ea"/>
              </a:rPr>
              <a:t>上的点，</a:t>
            </a:r>
            <a:r>
              <a:rPr lang="en-US" altLang="zh-CN" sz="1500" kern="0" dirty="0">
                <a:solidFill>
                  <a:prstClr val="black"/>
                </a:solidFill>
                <a:latin typeface="微软雅黑" panose="020B0503020204020204" charset="-122"/>
                <a:ea typeface="微软雅黑" panose="020B0503020204020204" charset="-122"/>
                <a:cs typeface="+mn-ea"/>
              </a:rPr>
              <a:t>512</a:t>
            </a:r>
            <a:r>
              <a:rPr lang="zh-CN" altLang="en-US" sz="1500" kern="0" dirty="0">
                <a:solidFill>
                  <a:prstClr val="black"/>
                </a:solidFill>
                <a:latin typeface="微软雅黑" panose="020B0503020204020204" charset="-122"/>
                <a:ea typeface="微软雅黑" panose="020B0503020204020204" charset="-122"/>
                <a:cs typeface="+mn-ea"/>
              </a:rPr>
              <a:t>位</a:t>
            </a:r>
            <a:endParaRPr lang="en-US" altLang="zh-CN" sz="1500" kern="0" dirty="0">
              <a:solidFill>
                <a:prstClr val="black"/>
              </a:solidFill>
              <a:latin typeface="微软雅黑" panose="020B0503020204020204" charset="-122"/>
              <a:ea typeface="微软雅黑" panose="020B0503020204020204" charset="-122"/>
              <a:cs typeface="+mn-ea"/>
            </a:endParaRPr>
          </a:p>
          <a:p>
            <a:pPr>
              <a:lnSpc>
                <a:spcPct val="150000"/>
              </a:lnSpc>
            </a:pPr>
            <a:r>
              <a:rPr lang="zh-CN" altLang="en-US" b="1" kern="0" dirty="0">
                <a:solidFill>
                  <a:srgbClr val="5B9BD5">
                    <a:lumMod val="75000"/>
                  </a:srgbClr>
                </a:solidFill>
                <a:latin typeface="微软雅黑" panose="020B0503020204020204" charset="-122"/>
                <a:ea typeface="微软雅黑" panose="020B0503020204020204" charset="-122"/>
                <a:cs typeface="+mn-ea"/>
              </a:rPr>
              <a:t>码链：</a:t>
            </a:r>
            <a:r>
              <a:rPr lang="en-US" altLang="zh-CN" sz="1500" kern="0" dirty="0">
                <a:solidFill>
                  <a:prstClr val="black"/>
                </a:solidFill>
                <a:latin typeface="微软雅黑" panose="020B0503020204020204" charset="-122"/>
                <a:ea typeface="微软雅黑" panose="020B0503020204020204" charset="-122"/>
                <a:cs typeface="+mn-ea"/>
              </a:rPr>
              <a:t>256</a:t>
            </a:r>
            <a:r>
              <a:rPr lang="zh-CN" altLang="en-US" sz="1500" kern="0" dirty="0">
                <a:solidFill>
                  <a:prstClr val="black"/>
                </a:solidFill>
                <a:latin typeface="微软雅黑" panose="020B0503020204020204" charset="-122"/>
                <a:ea typeface="微软雅黑" panose="020B0503020204020204" charset="-122"/>
                <a:cs typeface="+mn-ea"/>
              </a:rPr>
              <a:t>随机数</a:t>
            </a:r>
            <a:endParaRPr lang="en-US" altLang="zh-CN" sz="1500" kern="0" dirty="0">
              <a:solidFill>
                <a:prstClr val="black"/>
              </a:solidFill>
              <a:latin typeface="微软雅黑" panose="020B0503020204020204" charset="-122"/>
              <a:ea typeface="微软雅黑" panose="020B0503020204020204" charset="-122"/>
              <a:cs typeface="+mn-ea"/>
            </a:endParaRPr>
          </a:p>
          <a:p>
            <a:pPr>
              <a:lnSpc>
                <a:spcPct val="150000"/>
              </a:lnSpc>
            </a:pPr>
            <a:r>
              <a:rPr lang="zh-CN" altLang="en-US" b="1" kern="0" dirty="0">
                <a:solidFill>
                  <a:srgbClr val="5B9BD5">
                    <a:lumMod val="75000"/>
                  </a:srgbClr>
                </a:solidFill>
                <a:latin typeface="微软雅黑" panose="020B0503020204020204" charset="-122"/>
                <a:ea typeface="微软雅黑" panose="020B0503020204020204" charset="-122"/>
                <a:cs typeface="+mn-ea"/>
              </a:rPr>
              <a:t>索引：</a:t>
            </a:r>
            <a:r>
              <a:rPr lang="en-US" altLang="zh-CN" sz="1500" kern="0" dirty="0">
                <a:solidFill>
                  <a:prstClr val="black"/>
                </a:solidFill>
                <a:latin typeface="微软雅黑" panose="020B0503020204020204" charset="-122"/>
                <a:ea typeface="微软雅黑" panose="020B0503020204020204" charset="-122"/>
                <a:cs typeface="+mn-ea"/>
              </a:rPr>
              <a:t>32</a:t>
            </a:r>
            <a:r>
              <a:rPr lang="zh-CN" altLang="en-US" sz="1500" kern="0" dirty="0">
                <a:solidFill>
                  <a:prstClr val="black"/>
                </a:solidFill>
                <a:latin typeface="微软雅黑" panose="020B0503020204020204" charset="-122"/>
                <a:ea typeface="微软雅黑" panose="020B0503020204020204" charset="-122"/>
                <a:cs typeface="+mn-ea"/>
              </a:rPr>
              <a:t>位整数</a:t>
            </a:r>
            <a:endParaRPr lang="en-US" altLang="zh-CN" sz="1500" kern="0" dirty="0">
              <a:solidFill>
                <a:prstClr val="black"/>
              </a:solidFill>
              <a:latin typeface="微软雅黑" panose="020B0503020204020204" charset="-122"/>
              <a:ea typeface="微软雅黑" panose="020B0503020204020204" charset="-122"/>
              <a:cs typeface="+mn-ea"/>
            </a:endParaRPr>
          </a:p>
        </p:txBody>
      </p:sp>
      <p:sp>
        <p:nvSpPr>
          <p:cNvPr id="39" name="Text Box 10"/>
          <p:cNvSpPr txBox="1">
            <a:spLocks noChangeArrowheads="1"/>
          </p:cNvSpPr>
          <p:nvPr/>
        </p:nvSpPr>
        <p:spPr bwMode="auto">
          <a:xfrm>
            <a:off x="1456660" y="4555018"/>
            <a:ext cx="6645349" cy="1142620"/>
          </a:xfrm>
          <a:prstGeom prst="rect">
            <a:avLst/>
          </a:prstGeom>
          <a:noFill/>
          <a:ln w="9525">
            <a:noFill/>
            <a:miter lim="800000"/>
          </a:ln>
        </p:spPr>
        <p:txBody>
          <a:bodyPr wrap="square" lIns="34290" tIns="17145" rIns="34290" bIns="17145">
            <a:spAutoFit/>
          </a:bodyPr>
          <a:lstStyle/>
          <a:p>
            <a:pPr algn="just" defTabSz="816293">
              <a:lnSpc>
                <a:spcPct val="150000"/>
              </a:lnSpc>
              <a:defRPr/>
            </a:pPr>
            <a:r>
              <a:rPr lang="en-US" altLang="zh-CN" sz="1600" kern="0" dirty="0" err="1" smtClean="0">
                <a:solidFill>
                  <a:srgbClr val="FF0000"/>
                </a:solidFill>
                <a:latin typeface="Times New Roman" panose="02020603050405020304" pitchFamily="18" charset="0"/>
                <a:ea typeface="微软雅黑" panose="020B0503020204020204" charset="-122"/>
                <a:cs typeface="Times New Roman" panose="02020603050405020304" pitchFamily="18" charset="0"/>
              </a:rPr>
              <a:t>child_private_key</a:t>
            </a:r>
            <a:r>
              <a:rPr lang="en-US" altLang="zh-CN" sz="1600" kern="0" dirty="0" smtClean="0">
                <a:latin typeface="Times New Roman" panose="02020603050405020304" pitchFamily="18" charset="0"/>
                <a:ea typeface="微软雅黑" panose="020B0503020204020204" charset="-122"/>
                <a:cs typeface="Times New Roman" panose="02020603050405020304" pitchFamily="18" charset="0"/>
              </a:rPr>
              <a:t>=</a:t>
            </a:r>
            <a:r>
              <a:rPr lang="en-US" altLang="zh-CN" sz="1600" kern="0" dirty="0" err="1" smtClean="0">
                <a:latin typeface="Times New Roman" panose="02020603050405020304" pitchFamily="18" charset="0"/>
                <a:ea typeface="微软雅黑" panose="020B0503020204020204" charset="-122"/>
                <a:cs typeface="Times New Roman" panose="02020603050405020304" pitchFamily="18" charset="0"/>
              </a:rPr>
              <a:t>parent_private_key</a:t>
            </a:r>
            <a:r>
              <a:rPr lang="en-US" altLang="zh-CN" sz="1600" kern="0" dirty="0" smtClean="0">
                <a:latin typeface="Times New Roman" panose="02020603050405020304" pitchFamily="18" charset="0"/>
                <a:ea typeface="微软雅黑" panose="020B0503020204020204" charset="-122"/>
                <a:cs typeface="Times New Roman" panose="02020603050405020304" pitchFamily="18" charset="0"/>
              </a:rPr>
              <a:t> </a:t>
            </a:r>
            <a:r>
              <a:rPr lang="en-US" altLang="zh-CN" sz="1600" kern="0" dirty="0">
                <a:latin typeface="Times New Roman" panose="02020603050405020304" pitchFamily="18" charset="0"/>
                <a:ea typeface="微软雅黑" panose="020B0503020204020204" charset="-122"/>
                <a:cs typeface="Times New Roman" panose="02020603050405020304" pitchFamily="18" charset="0"/>
              </a:rPr>
              <a:t>+</a:t>
            </a:r>
            <a:r>
              <a:rPr lang="en-US" altLang="zh-CN" sz="1600" kern="0" dirty="0" err="1" smtClean="0">
                <a:latin typeface="Times New Roman" panose="02020603050405020304" pitchFamily="18" charset="0"/>
                <a:ea typeface="微软雅黑" panose="020B0503020204020204" charset="-122"/>
                <a:cs typeface="Times New Roman" panose="02020603050405020304" pitchFamily="18" charset="0"/>
              </a:rPr>
              <a:t>lefthand_hash_output</a:t>
            </a:r>
            <a:endParaRPr lang="en-US" altLang="zh-CN" sz="1600" kern="0" dirty="0" smtClean="0">
              <a:latin typeface="Times New Roman" panose="02020603050405020304" pitchFamily="18" charset="0"/>
              <a:ea typeface="微软雅黑" panose="020B0503020204020204" charset="-122"/>
              <a:cs typeface="Times New Roman" panose="02020603050405020304" pitchFamily="18" charset="0"/>
            </a:endParaRPr>
          </a:p>
          <a:p>
            <a:pPr algn="just" defTabSz="816293">
              <a:lnSpc>
                <a:spcPct val="150000"/>
              </a:lnSpc>
              <a:defRPr/>
            </a:pPr>
            <a:r>
              <a:rPr lang="en-US" altLang="zh-CN" sz="1600" kern="0" dirty="0" err="1" smtClean="0">
                <a:solidFill>
                  <a:srgbClr val="FF0000"/>
                </a:solidFill>
                <a:latin typeface="Times New Roman" panose="02020603050405020304" pitchFamily="18" charset="0"/>
                <a:ea typeface="微软雅黑" panose="020B0503020204020204" charset="-122"/>
                <a:cs typeface="Times New Roman" panose="02020603050405020304" pitchFamily="18" charset="0"/>
              </a:rPr>
              <a:t>child_public_key</a:t>
            </a:r>
            <a:r>
              <a:rPr lang="en-US" altLang="zh-CN" sz="1600" kern="0" dirty="0" smtClean="0">
                <a:latin typeface="Times New Roman" panose="02020603050405020304" pitchFamily="18" charset="0"/>
                <a:ea typeface="微软雅黑" panose="020B0503020204020204" charset="-122"/>
                <a:cs typeface="Times New Roman" panose="02020603050405020304" pitchFamily="18" charset="0"/>
              </a:rPr>
              <a:t> = (</a:t>
            </a:r>
            <a:r>
              <a:rPr lang="en-US" altLang="zh-CN" sz="1600" kern="0" dirty="0" err="1" smtClean="0">
                <a:latin typeface="Times New Roman" panose="02020603050405020304" pitchFamily="18" charset="0"/>
                <a:ea typeface="微软雅黑" panose="020B0503020204020204" charset="-122"/>
                <a:cs typeface="Times New Roman" panose="02020603050405020304" pitchFamily="18" charset="0"/>
              </a:rPr>
              <a:t>parent_private_key</a:t>
            </a:r>
            <a:r>
              <a:rPr lang="en-US" altLang="zh-CN" sz="1600" kern="0" dirty="0" smtClean="0">
                <a:latin typeface="Times New Roman" panose="02020603050405020304" pitchFamily="18" charset="0"/>
                <a:ea typeface="微软雅黑" panose="020B0503020204020204" charset="-122"/>
                <a:cs typeface="Times New Roman" panose="02020603050405020304" pitchFamily="18" charset="0"/>
              </a:rPr>
              <a:t> </a:t>
            </a:r>
            <a:r>
              <a:rPr lang="en-US" altLang="zh-CN" sz="1600" kern="0" dirty="0">
                <a:latin typeface="Times New Roman" panose="02020603050405020304" pitchFamily="18" charset="0"/>
                <a:ea typeface="微软雅黑" panose="020B0503020204020204" charset="-122"/>
                <a:cs typeface="Times New Roman" panose="02020603050405020304" pitchFamily="18" charset="0"/>
              </a:rPr>
              <a:t>+ </a:t>
            </a:r>
            <a:r>
              <a:rPr lang="en-US" altLang="zh-CN" sz="1600" kern="0" dirty="0" err="1">
                <a:latin typeface="Times New Roman" panose="02020603050405020304" pitchFamily="18" charset="0"/>
                <a:ea typeface="微软雅黑" panose="020B0503020204020204" charset="-122"/>
                <a:cs typeface="Times New Roman" panose="02020603050405020304" pitchFamily="18" charset="0"/>
              </a:rPr>
              <a:t>lefthand_hash_output</a:t>
            </a:r>
            <a:r>
              <a:rPr lang="en-US" altLang="zh-CN" sz="1600" kern="0" dirty="0" smtClean="0">
                <a:latin typeface="Times New Roman" panose="02020603050405020304" pitchFamily="18" charset="0"/>
                <a:ea typeface="微软雅黑" panose="020B0503020204020204" charset="-122"/>
                <a:cs typeface="Times New Roman" panose="02020603050405020304" pitchFamily="18" charset="0"/>
              </a:rPr>
              <a:t>)*G</a:t>
            </a:r>
            <a:endParaRPr lang="en-US" altLang="zh-CN" sz="1600" kern="0" dirty="0">
              <a:latin typeface="Times New Roman" panose="02020603050405020304" pitchFamily="18" charset="0"/>
              <a:ea typeface="微软雅黑" panose="020B0503020204020204" charset="-122"/>
              <a:cs typeface="Times New Roman" panose="02020603050405020304" pitchFamily="18" charset="0"/>
            </a:endParaRPr>
          </a:p>
          <a:p>
            <a:pPr algn="just" defTabSz="816293">
              <a:lnSpc>
                <a:spcPct val="150000"/>
              </a:lnSpc>
              <a:defRPr/>
            </a:pPr>
            <a:r>
              <a:rPr lang="en-US" altLang="zh-CN" sz="1600" kern="0" dirty="0" err="1">
                <a:solidFill>
                  <a:srgbClr val="FF0000"/>
                </a:solidFill>
                <a:latin typeface="Times New Roman" panose="02020603050405020304" pitchFamily="18" charset="0"/>
                <a:ea typeface="微软雅黑" panose="020B0503020204020204" charset="-122"/>
                <a:cs typeface="Times New Roman" panose="02020603050405020304" pitchFamily="18" charset="0"/>
              </a:rPr>
              <a:t>child_public_key</a:t>
            </a:r>
            <a:r>
              <a:rPr lang="en-US" altLang="zh-CN" sz="1600" kern="0" dirty="0">
                <a:latin typeface="Times New Roman" panose="02020603050405020304" pitchFamily="18" charset="0"/>
                <a:ea typeface="微软雅黑" panose="020B0503020204020204" charset="-122"/>
                <a:cs typeface="Times New Roman" panose="02020603050405020304" pitchFamily="18" charset="0"/>
              </a:rPr>
              <a:t> </a:t>
            </a:r>
            <a:r>
              <a:rPr lang="en-US" altLang="zh-CN" sz="1600" kern="0" dirty="0" smtClean="0">
                <a:latin typeface="Times New Roman" panose="02020603050405020304" pitchFamily="18" charset="0"/>
                <a:ea typeface="微软雅黑" panose="020B0503020204020204" charset="-122"/>
                <a:cs typeface="Times New Roman" panose="02020603050405020304" pitchFamily="18" charset="0"/>
              </a:rPr>
              <a:t>=</a:t>
            </a:r>
            <a:r>
              <a:rPr lang="en-US" altLang="zh-CN" sz="1600" kern="0" dirty="0" err="1" smtClean="0">
                <a:latin typeface="Times New Roman" panose="02020603050405020304" pitchFamily="18" charset="0"/>
                <a:ea typeface="微软雅黑" panose="020B0503020204020204" charset="-122"/>
                <a:cs typeface="Times New Roman" panose="02020603050405020304" pitchFamily="18" charset="0"/>
              </a:rPr>
              <a:t>parent_public_key</a:t>
            </a:r>
            <a:r>
              <a:rPr lang="en-US" altLang="zh-CN" sz="1600" kern="0" dirty="0" smtClean="0">
                <a:latin typeface="Times New Roman" panose="02020603050405020304" pitchFamily="18" charset="0"/>
                <a:ea typeface="微软雅黑" panose="020B0503020204020204" charset="-122"/>
                <a:cs typeface="Times New Roman" panose="02020603050405020304" pitchFamily="18" charset="0"/>
              </a:rPr>
              <a:t> </a:t>
            </a:r>
            <a:r>
              <a:rPr lang="en-US" altLang="zh-CN" sz="1600" kern="0" dirty="0">
                <a:latin typeface="Times New Roman" panose="02020603050405020304" pitchFamily="18" charset="0"/>
                <a:ea typeface="微软雅黑" panose="020B0503020204020204" charset="-122"/>
                <a:cs typeface="Times New Roman" panose="02020603050405020304" pitchFamily="18" charset="0"/>
              </a:rPr>
              <a:t>+ </a:t>
            </a:r>
            <a:r>
              <a:rPr lang="en-US" altLang="zh-CN" sz="1600" kern="0" dirty="0" err="1" smtClean="0">
                <a:latin typeface="Times New Roman" panose="02020603050405020304" pitchFamily="18" charset="0"/>
                <a:ea typeface="微软雅黑" panose="020B0503020204020204" charset="-122"/>
                <a:cs typeface="Times New Roman" panose="02020603050405020304" pitchFamily="18" charset="0"/>
              </a:rPr>
              <a:t>lefthand_hash_output</a:t>
            </a:r>
            <a:r>
              <a:rPr lang="en-US" altLang="zh-CN" sz="1600" kern="0" dirty="0" smtClean="0">
                <a:latin typeface="Times New Roman" panose="02020603050405020304" pitchFamily="18" charset="0"/>
                <a:ea typeface="微软雅黑" panose="020B0503020204020204" charset="-122"/>
                <a:cs typeface="Times New Roman" panose="02020603050405020304" pitchFamily="18" charset="0"/>
              </a:rPr>
              <a:t>*G</a:t>
            </a:r>
            <a:endParaRPr lang="en-US" altLang="zh-CN" sz="1600" kern="0" dirty="0">
              <a:latin typeface="Times New Roman" panose="02020603050405020304" pitchFamily="18" charset="0"/>
              <a:ea typeface="微软雅黑" panose="020B0503020204020204" charset="-122"/>
              <a:cs typeface="Times New Roman" panose="02020603050405020304" pitchFamily="18" charset="0"/>
              <a:sym typeface="+mn-lt"/>
            </a:endParaRPr>
          </a:p>
        </p:txBody>
      </p:sp>
      <p:sp>
        <p:nvSpPr>
          <p:cNvPr id="12" name="文本框 11"/>
          <p:cNvSpPr txBox="1"/>
          <p:nvPr/>
        </p:nvSpPr>
        <p:spPr>
          <a:xfrm>
            <a:off x="1844802" y="1420438"/>
            <a:ext cx="5091257" cy="523220"/>
          </a:xfrm>
          <a:prstGeom prst="rect">
            <a:avLst/>
          </a:prstGeom>
          <a:noFill/>
        </p:spPr>
        <p:txBody>
          <a:bodyPr wrap="square" rtlCol="0">
            <a:spAutoFit/>
          </a:bodyPr>
          <a:lstStyle/>
          <a:p>
            <a:pPr algn="ctr"/>
            <a:r>
              <a:rPr lang="zh-CN" altLang="en-US" sz="2800" kern="0" dirty="0">
                <a:solidFill>
                  <a:prstClr val="black"/>
                </a:solidFill>
                <a:ea typeface="黑体" pitchFamily="49" charset="-122"/>
              </a:rPr>
              <a:t>子密钥派生</a:t>
            </a:r>
          </a:p>
        </p:txBody>
      </p:sp>
      <p:pic>
        <p:nvPicPr>
          <p:cNvPr id="6" name="图片 5" descr="LGlogo"/>
          <p:cNvPicPr>
            <a:picLocks noChangeAspect="1"/>
          </p:cNvPicPr>
          <p:nvPr/>
        </p:nvPicPr>
        <p:blipFill>
          <a:blip r:embed="rId3"/>
          <a:stretch>
            <a:fillRect/>
          </a:stretch>
        </p:blipFill>
        <p:spPr>
          <a:xfrm>
            <a:off x="337185" y="1208246"/>
            <a:ext cx="1941195" cy="431483"/>
          </a:xfrm>
          <a:prstGeom prst="rect">
            <a:avLst/>
          </a:prstGeom>
        </p:spPr>
      </p:pic>
      <p:pic>
        <p:nvPicPr>
          <p:cNvPr id="3" name="图片 2"/>
          <p:cNvPicPr>
            <a:picLocks noChangeAspect="1"/>
          </p:cNvPicPr>
          <p:nvPr/>
        </p:nvPicPr>
        <p:blipFill>
          <a:blip r:embed="rId4"/>
          <a:stretch>
            <a:fillRect/>
          </a:stretch>
        </p:blipFill>
        <p:spPr>
          <a:xfrm>
            <a:off x="2707851" y="2173912"/>
            <a:ext cx="6178794" cy="2141982"/>
          </a:xfrm>
          <a:prstGeom prst="rect">
            <a:avLst/>
          </a:prstGeom>
        </p:spPr>
      </p:pic>
    </p:spTree>
    <p:extLst>
      <p:ext uri="{BB962C8B-B14F-4D97-AF65-F5344CB8AC3E}">
        <p14:creationId xmlns:p14="http://schemas.microsoft.com/office/powerpoint/2010/main" val="4210805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组 1"/>
          <p:cNvPicPr>
            <a:picLocks noChangeAspect="1"/>
          </p:cNvPicPr>
          <p:nvPr/>
        </p:nvPicPr>
        <p:blipFill>
          <a:blip r:embed="rId2"/>
          <a:stretch>
            <a:fillRect/>
          </a:stretch>
        </p:blipFill>
        <p:spPr>
          <a:xfrm>
            <a:off x="0" y="857250"/>
            <a:ext cx="9144000" cy="5143024"/>
          </a:xfrm>
          <a:prstGeom prst="rect">
            <a:avLst/>
          </a:prstGeom>
        </p:spPr>
      </p:pic>
      <p:sp>
        <p:nvSpPr>
          <p:cNvPr id="34" name="Text Box 10"/>
          <p:cNvSpPr txBox="1">
            <a:spLocks noChangeArrowheads="1"/>
          </p:cNvSpPr>
          <p:nvPr/>
        </p:nvSpPr>
        <p:spPr bwMode="auto">
          <a:xfrm>
            <a:off x="643125" y="2041677"/>
            <a:ext cx="7298439" cy="1142620"/>
          </a:xfrm>
          <a:prstGeom prst="rect">
            <a:avLst/>
          </a:prstGeom>
          <a:noFill/>
          <a:ln w="9525">
            <a:noFill/>
            <a:miter lim="800000"/>
          </a:ln>
        </p:spPr>
        <p:txBody>
          <a:bodyPr wrap="square" lIns="34290" tIns="17145" rIns="34290" bIns="17145">
            <a:spAutoFit/>
          </a:bodyPr>
          <a:lstStyle/>
          <a:p>
            <a:pPr>
              <a:lnSpc>
                <a:spcPct val="150000"/>
              </a:lnSpc>
            </a:pPr>
            <a:r>
              <a:rPr lang="zh-CN" altLang="en-US" b="1" kern="0" dirty="0">
                <a:solidFill>
                  <a:srgbClr val="5B9BD5">
                    <a:lumMod val="75000"/>
                  </a:srgbClr>
                </a:solidFill>
                <a:latin typeface="微软雅黑" panose="020B0503020204020204" charset="-122"/>
                <a:ea typeface="微软雅黑" panose="020B0503020204020204" charset="-122"/>
                <a:cs typeface="+mn-ea"/>
              </a:rPr>
              <a:t>问题</a:t>
            </a:r>
            <a:r>
              <a:rPr lang="en-US" altLang="zh-CN" b="1" kern="0" dirty="0">
                <a:solidFill>
                  <a:srgbClr val="5B9BD5">
                    <a:lumMod val="75000"/>
                  </a:srgbClr>
                </a:solidFill>
                <a:latin typeface="微软雅黑" panose="020B0503020204020204" charset="-122"/>
                <a:ea typeface="微软雅黑" panose="020B0503020204020204" charset="-122"/>
                <a:cs typeface="+mn-ea"/>
              </a:rPr>
              <a:t>1</a:t>
            </a:r>
            <a:r>
              <a:rPr lang="zh-CN" altLang="en-US" b="1" kern="0" dirty="0">
                <a:solidFill>
                  <a:srgbClr val="5B9BD5">
                    <a:lumMod val="75000"/>
                  </a:srgbClr>
                </a:solidFill>
                <a:latin typeface="微软雅黑" panose="020B0503020204020204" charset="-122"/>
                <a:ea typeface="微软雅黑" panose="020B0503020204020204" charset="-122"/>
                <a:cs typeface="+mn-ea"/>
              </a:rPr>
              <a:t>：</a:t>
            </a:r>
            <a:r>
              <a:rPr lang="zh-CN" altLang="en-US" sz="1500" kern="0" dirty="0">
                <a:latin typeface="微软雅黑" panose="020B0503020204020204" charset="-122"/>
                <a:ea typeface="微软雅黑" panose="020B0503020204020204" charset="-122"/>
                <a:cs typeface="+mn-ea"/>
              </a:rPr>
              <a:t>如果攻击者获得</a:t>
            </a:r>
            <a:r>
              <a:rPr lang="zh-CN" altLang="en-US" sz="1500" kern="0" dirty="0" smtClean="0">
                <a:latin typeface="微软雅黑" panose="020B0503020204020204" charset="-122"/>
                <a:ea typeface="微软雅黑" panose="020B0503020204020204" charset="-122"/>
                <a:cs typeface="+mn-ea"/>
              </a:rPr>
              <a:t>了父扩展公钥（链码</a:t>
            </a:r>
            <a:r>
              <a:rPr lang="zh-CN" altLang="en-US" sz="1500" kern="0" dirty="0">
                <a:latin typeface="微软雅黑" panose="020B0503020204020204" charset="-122"/>
                <a:ea typeface="微软雅黑" panose="020B0503020204020204" charset="-122"/>
                <a:cs typeface="+mn-ea"/>
              </a:rPr>
              <a:t>和父公</a:t>
            </a:r>
            <a:r>
              <a:rPr lang="zh-CN" altLang="en-US" sz="1500" kern="0" dirty="0" smtClean="0">
                <a:latin typeface="微软雅黑" panose="020B0503020204020204" charset="-122"/>
                <a:ea typeface="微软雅黑" panose="020B0503020204020204" charset="-122"/>
                <a:cs typeface="+mn-ea"/>
              </a:rPr>
              <a:t>钥），</a:t>
            </a:r>
            <a:r>
              <a:rPr lang="zh-CN" altLang="en-US" sz="1500" kern="0" dirty="0">
                <a:latin typeface="微软雅黑" panose="020B0503020204020204" charset="-122"/>
                <a:ea typeface="微软雅黑" panose="020B0503020204020204" charset="-122"/>
                <a:cs typeface="+mn-ea"/>
              </a:rPr>
              <a:t>他就</a:t>
            </a:r>
            <a:r>
              <a:rPr lang="zh-CN" altLang="en-US" sz="1500" kern="0" dirty="0" smtClean="0">
                <a:latin typeface="微软雅黑" panose="020B0503020204020204" charset="-122"/>
                <a:ea typeface="微软雅黑" panose="020B0503020204020204" charset="-122"/>
                <a:cs typeface="+mn-ea"/>
              </a:rPr>
              <a:t>可以求解出从</a:t>
            </a:r>
            <a:r>
              <a:rPr lang="zh-CN" altLang="en-US" sz="1500" kern="0" dirty="0">
                <a:latin typeface="微软雅黑" panose="020B0503020204020204" charset="-122"/>
                <a:ea typeface="微软雅黑" panose="020B0503020204020204" charset="-122"/>
                <a:cs typeface="+mn-ea"/>
              </a:rPr>
              <a:t>它派生的</a:t>
            </a:r>
            <a:r>
              <a:rPr lang="zh-CN" altLang="en-US" sz="1500" kern="0" dirty="0" smtClean="0">
                <a:latin typeface="微软雅黑" panose="020B0503020204020204" charset="-122"/>
                <a:ea typeface="微软雅黑" panose="020B0503020204020204" charset="-122"/>
                <a:cs typeface="+mn-ea"/>
              </a:rPr>
              <a:t>所有子扩展公钥（包括子公钥和链码），从而监视</a:t>
            </a:r>
            <a:r>
              <a:rPr lang="zh-CN" altLang="en-US" sz="1500" kern="0" dirty="0">
                <a:latin typeface="微软雅黑" panose="020B0503020204020204" charset="-122"/>
                <a:ea typeface="微软雅黑" panose="020B0503020204020204" charset="-122"/>
                <a:cs typeface="+mn-ea"/>
              </a:rPr>
              <a:t>你的所有比特币地址和交易（隐私泄露）</a:t>
            </a:r>
            <a:r>
              <a:rPr lang="zh-CN" altLang="en-US" sz="1500" kern="0" dirty="0" smtClean="0">
                <a:latin typeface="微软雅黑" panose="020B0503020204020204" charset="-122"/>
                <a:ea typeface="微软雅黑" panose="020B0503020204020204" charset="-122"/>
                <a:cs typeface="+mn-ea"/>
              </a:rPr>
              <a:t>。</a:t>
            </a:r>
            <a:endParaRPr lang="zh-CN" altLang="en-US" sz="1500" kern="0" dirty="0">
              <a:latin typeface="微软雅黑" panose="020B0503020204020204" charset="-122"/>
              <a:ea typeface="微软雅黑" panose="020B0503020204020204" charset="-122"/>
              <a:cs typeface="+mn-ea"/>
            </a:endParaRPr>
          </a:p>
        </p:txBody>
      </p:sp>
      <p:sp>
        <p:nvSpPr>
          <p:cNvPr id="39" name="Text Box 10"/>
          <p:cNvSpPr txBox="1">
            <a:spLocks noChangeArrowheads="1"/>
          </p:cNvSpPr>
          <p:nvPr/>
        </p:nvSpPr>
        <p:spPr bwMode="auto">
          <a:xfrm>
            <a:off x="643126" y="3374322"/>
            <a:ext cx="7001546" cy="1142620"/>
          </a:xfrm>
          <a:prstGeom prst="rect">
            <a:avLst/>
          </a:prstGeom>
          <a:noFill/>
          <a:ln w="9525">
            <a:noFill/>
            <a:miter lim="800000"/>
          </a:ln>
        </p:spPr>
        <p:txBody>
          <a:bodyPr wrap="square" lIns="34290" tIns="17145" rIns="34290" bIns="17145">
            <a:spAutoFit/>
          </a:bodyPr>
          <a:lstStyle/>
          <a:p>
            <a:pPr algn="just" defTabSz="816293">
              <a:lnSpc>
                <a:spcPct val="150000"/>
              </a:lnSpc>
              <a:defRPr/>
            </a:pPr>
            <a:r>
              <a:rPr lang="zh-CN" altLang="en-US" b="1" kern="0" dirty="0">
                <a:solidFill>
                  <a:srgbClr val="5B9BD5">
                    <a:lumMod val="75000"/>
                  </a:srgbClr>
                </a:solidFill>
                <a:latin typeface="微软雅黑" panose="020B0503020204020204" charset="-122"/>
                <a:ea typeface="微软雅黑" panose="020B0503020204020204" charset="-122"/>
                <a:cs typeface="+mn-ea"/>
              </a:rPr>
              <a:t>问题</a:t>
            </a:r>
            <a:r>
              <a:rPr lang="en-US" altLang="zh-CN" b="1" kern="0" dirty="0">
                <a:solidFill>
                  <a:srgbClr val="5B9BD5">
                    <a:lumMod val="75000"/>
                  </a:srgbClr>
                </a:solidFill>
                <a:latin typeface="微软雅黑" panose="020B0503020204020204" charset="-122"/>
                <a:ea typeface="微软雅黑" panose="020B0503020204020204" charset="-122"/>
                <a:cs typeface="+mn-ea"/>
              </a:rPr>
              <a:t>2</a:t>
            </a:r>
            <a:r>
              <a:rPr lang="zh-CN" altLang="en-US" b="1" kern="0" dirty="0" smtClean="0">
                <a:solidFill>
                  <a:srgbClr val="5B9BD5">
                    <a:lumMod val="75000"/>
                  </a:srgbClr>
                </a:solidFill>
                <a:latin typeface="微软雅黑" panose="020B0503020204020204" charset="-122"/>
                <a:ea typeface="微软雅黑" panose="020B0503020204020204" charset="-122"/>
                <a:cs typeface="+mn-ea"/>
              </a:rPr>
              <a:t>：</a:t>
            </a:r>
            <a:r>
              <a:rPr lang="zh-CN" altLang="en-US" sz="1500" kern="0" dirty="0" smtClean="0">
                <a:latin typeface="微软雅黑" panose="020B0503020204020204" charset="-122"/>
                <a:ea typeface="微软雅黑" panose="020B0503020204020204" charset="-122"/>
                <a:cs typeface="+mn-ea"/>
              </a:rPr>
              <a:t>如果</a:t>
            </a:r>
            <a:r>
              <a:rPr lang="zh-CN" altLang="en-US" sz="1500" kern="0" dirty="0">
                <a:latin typeface="微软雅黑" panose="020B0503020204020204" charset="-122"/>
                <a:ea typeface="微软雅黑" panose="020B0503020204020204" charset="-122"/>
                <a:cs typeface="+mn-ea"/>
              </a:rPr>
              <a:t>攻击者还获得子、孙辈的私钥，那么他可以使用链码生成从该私钥派生的所有扩展私钥</a:t>
            </a:r>
            <a:r>
              <a:rPr lang="zh-CN" altLang="en-US" sz="1500" kern="0" dirty="0" smtClean="0">
                <a:latin typeface="微软雅黑" panose="020B0503020204020204" charset="-122"/>
                <a:ea typeface="微软雅黑" panose="020B0503020204020204" charset="-122"/>
                <a:cs typeface="+mn-ea"/>
              </a:rPr>
              <a:t>。</a:t>
            </a:r>
            <a:r>
              <a:rPr lang="zh-CN" altLang="en-US" sz="1500" kern="0" dirty="0">
                <a:solidFill>
                  <a:prstClr val="black"/>
                </a:solidFill>
                <a:latin typeface="微软雅黑" panose="020B0503020204020204" charset="-122"/>
                <a:ea typeface="微软雅黑" panose="020B0503020204020204" charset="-122"/>
                <a:cs typeface="+mn-ea"/>
              </a:rPr>
              <a:t>更糟糕的是，</a:t>
            </a:r>
            <a:r>
              <a:rPr lang="zh-CN" altLang="en-US" sz="1500" kern="0" dirty="0" smtClean="0">
                <a:latin typeface="微软雅黑" panose="020B0503020204020204" charset="-122"/>
                <a:ea typeface="微软雅黑" panose="020B0503020204020204" charset="-122"/>
                <a:cs typeface="+mn-ea"/>
              </a:rPr>
              <a:t>攻击</a:t>
            </a:r>
            <a:r>
              <a:rPr lang="zh-CN" altLang="en-US" sz="1500" kern="0" dirty="0">
                <a:latin typeface="微软雅黑" panose="020B0503020204020204" charset="-122"/>
                <a:ea typeface="微软雅黑" panose="020B0503020204020204" charset="-122"/>
                <a:cs typeface="+mn-ea"/>
              </a:rPr>
              <a:t>者可以反转正常的子私钥推导公式，并从子私钥中减去父链代码，以恢复父私钥。</a:t>
            </a:r>
            <a:endParaRPr lang="en-US" altLang="zh-CN" sz="1500" kern="0" dirty="0">
              <a:latin typeface="微软雅黑" panose="020B0503020204020204" charset="-122"/>
              <a:ea typeface="微软雅黑" panose="020B0503020204020204" charset="-122"/>
              <a:cs typeface="+mn-ea"/>
              <a:sym typeface="+mn-lt"/>
            </a:endParaRPr>
          </a:p>
        </p:txBody>
      </p:sp>
      <p:sp>
        <p:nvSpPr>
          <p:cNvPr id="12" name="文本框 11"/>
          <p:cNvSpPr txBox="1"/>
          <p:nvPr/>
        </p:nvSpPr>
        <p:spPr>
          <a:xfrm>
            <a:off x="1922860" y="1529060"/>
            <a:ext cx="5002047" cy="523220"/>
          </a:xfrm>
          <a:prstGeom prst="rect">
            <a:avLst/>
          </a:prstGeom>
          <a:noFill/>
        </p:spPr>
        <p:txBody>
          <a:bodyPr wrap="square" rtlCol="0">
            <a:spAutoFit/>
          </a:bodyPr>
          <a:lstStyle/>
          <a:p>
            <a:pPr algn="ctr"/>
            <a:r>
              <a:rPr lang="zh-CN" altLang="en-US" sz="2800" kern="0" dirty="0">
                <a:solidFill>
                  <a:prstClr val="black"/>
                </a:solidFill>
                <a:ea typeface="黑体" pitchFamily="49" charset="-122"/>
              </a:rPr>
              <a:t>子公钥派生的安全问题</a:t>
            </a:r>
          </a:p>
        </p:txBody>
      </p:sp>
      <p:pic>
        <p:nvPicPr>
          <p:cNvPr id="6" name="图片 5" descr="LGlogo"/>
          <p:cNvPicPr>
            <a:picLocks noChangeAspect="1"/>
          </p:cNvPicPr>
          <p:nvPr/>
        </p:nvPicPr>
        <p:blipFill>
          <a:blip r:embed="rId3"/>
          <a:stretch>
            <a:fillRect/>
          </a:stretch>
        </p:blipFill>
        <p:spPr>
          <a:xfrm>
            <a:off x="337185" y="1208246"/>
            <a:ext cx="1941195" cy="431483"/>
          </a:xfrm>
          <a:prstGeom prst="rect">
            <a:avLst/>
          </a:prstGeom>
        </p:spPr>
      </p:pic>
      <p:pic>
        <p:nvPicPr>
          <p:cNvPr id="5" name="图片 4"/>
          <p:cNvPicPr>
            <a:picLocks noChangeAspect="1"/>
          </p:cNvPicPr>
          <p:nvPr/>
        </p:nvPicPr>
        <p:blipFill>
          <a:blip r:embed="rId4"/>
          <a:stretch>
            <a:fillRect/>
          </a:stretch>
        </p:blipFill>
        <p:spPr>
          <a:xfrm>
            <a:off x="2000774" y="4843284"/>
            <a:ext cx="4286250" cy="1828800"/>
          </a:xfrm>
          <a:prstGeom prst="rect">
            <a:avLst/>
          </a:prstGeom>
        </p:spPr>
      </p:pic>
    </p:spTree>
    <p:extLst>
      <p:ext uri="{BB962C8B-B14F-4D97-AF65-F5344CB8AC3E}">
        <p14:creationId xmlns:p14="http://schemas.microsoft.com/office/powerpoint/2010/main" val="526198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图片 1" descr="组 1"/>
          <p:cNvPicPr>
            <a:picLocks noChangeAspect="1"/>
          </p:cNvPicPr>
          <p:nvPr/>
        </p:nvPicPr>
        <p:blipFill>
          <a:blip r:embed="rId2"/>
          <a:stretch>
            <a:fillRect/>
          </a:stretch>
        </p:blipFill>
        <p:spPr>
          <a:xfrm>
            <a:off x="0" y="857250"/>
            <a:ext cx="9144000" cy="5143024"/>
          </a:xfrm>
          <a:prstGeom prst="rect">
            <a:avLst/>
          </a:prstGeom>
        </p:spPr>
      </p:pic>
      <p:sp>
        <p:nvSpPr>
          <p:cNvPr id="34" name="Text Box 10"/>
          <p:cNvSpPr txBox="1">
            <a:spLocks noChangeArrowheads="1"/>
          </p:cNvSpPr>
          <p:nvPr/>
        </p:nvSpPr>
        <p:spPr bwMode="auto">
          <a:xfrm>
            <a:off x="643125" y="2041677"/>
            <a:ext cx="7298439" cy="1419619"/>
          </a:xfrm>
          <a:prstGeom prst="rect">
            <a:avLst/>
          </a:prstGeom>
          <a:noFill/>
          <a:ln w="9525">
            <a:noFill/>
            <a:miter lim="800000"/>
          </a:ln>
        </p:spPr>
        <p:txBody>
          <a:bodyPr wrap="square" lIns="34290" tIns="17145" rIns="34290" bIns="17145">
            <a:spAutoFit/>
          </a:bodyPr>
          <a:lstStyle/>
          <a:p>
            <a:pPr>
              <a:lnSpc>
                <a:spcPct val="150000"/>
              </a:lnSpc>
            </a:pPr>
            <a:r>
              <a:rPr lang="zh-CN" altLang="en-US" sz="1500" kern="0" dirty="0">
                <a:solidFill>
                  <a:prstClr val="black"/>
                </a:solidFill>
                <a:latin typeface="微软雅黑" panose="020B0503020204020204" charset="-122"/>
                <a:ea typeface="微软雅黑" panose="020B0503020204020204" charset="-122"/>
                <a:cs typeface="+mn-ea"/>
              </a:rPr>
              <a:t>将索引号、父链码和父私钥组合在一起，以创建用于生成子链码和子私钥。这个公式使得在不知道父私钥的情况下不可能创建子公钥。</a:t>
            </a:r>
            <a:endParaRPr lang="en-US" altLang="zh-CN" sz="1500" kern="0" dirty="0">
              <a:solidFill>
                <a:prstClr val="black"/>
              </a:solidFill>
              <a:latin typeface="微软雅黑" panose="020B0503020204020204" charset="-122"/>
              <a:ea typeface="微软雅黑" panose="020B0503020204020204" charset="-122"/>
              <a:cs typeface="+mn-ea"/>
            </a:endParaRPr>
          </a:p>
          <a:p>
            <a:pPr>
              <a:lnSpc>
                <a:spcPct val="150000"/>
              </a:lnSpc>
            </a:pPr>
            <a:r>
              <a:rPr lang="en-US" altLang="zh-CN" sz="1500" kern="0" dirty="0">
                <a:solidFill>
                  <a:prstClr val="black"/>
                </a:solidFill>
                <a:latin typeface="微软雅黑" panose="020B0503020204020204" charset="-122"/>
                <a:ea typeface="微软雅黑" panose="020B0503020204020204" charset="-122"/>
                <a:cs typeface="+mn-ea"/>
              </a:rPr>
              <a:t>1.</a:t>
            </a:r>
            <a:r>
              <a:rPr lang="en-US" altLang="zh-CN" sz="1500" kern="0" dirty="0">
                <a:solidFill>
                  <a:srgbClr val="FF0000"/>
                </a:solidFill>
                <a:latin typeface="微软雅黑" panose="020B0503020204020204" charset="-122"/>
                <a:ea typeface="微软雅黑" panose="020B0503020204020204" charset="-122"/>
                <a:cs typeface="+mn-ea"/>
              </a:rPr>
              <a:t>0x80000000</a:t>
            </a:r>
            <a:r>
              <a:rPr lang="zh-CN" altLang="en-US" sz="1500" kern="0" dirty="0">
                <a:solidFill>
                  <a:prstClr val="black"/>
                </a:solidFill>
                <a:latin typeface="微软雅黑" panose="020B0503020204020204" charset="-122"/>
                <a:ea typeface="微软雅黑" panose="020B0503020204020204" charset="-122"/>
                <a:cs typeface="+mn-ea"/>
              </a:rPr>
              <a:t>被表示为</a:t>
            </a:r>
            <a:r>
              <a:rPr lang="en-US" altLang="zh-CN" sz="1500" kern="0" dirty="0">
                <a:solidFill>
                  <a:srgbClr val="FF0000"/>
                </a:solidFill>
                <a:latin typeface="微软雅黑" panose="020B0503020204020204" charset="-122"/>
                <a:ea typeface="微软雅黑" panose="020B0503020204020204" charset="-122"/>
                <a:cs typeface="+mn-ea"/>
              </a:rPr>
              <a:t>0’</a:t>
            </a:r>
            <a:r>
              <a:rPr lang="zh-CN" altLang="en-US" sz="1500" kern="0" dirty="0">
                <a:solidFill>
                  <a:prstClr val="black"/>
                </a:solidFill>
                <a:latin typeface="微软雅黑" panose="020B0503020204020204" charset="-122"/>
                <a:ea typeface="微软雅黑" panose="020B0503020204020204" charset="-122"/>
                <a:cs typeface="+mn-ea"/>
              </a:rPr>
              <a:t>；</a:t>
            </a:r>
            <a:r>
              <a:rPr lang="en-US" altLang="zh-CN" sz="1500" kern="0" dirty="0">
                <a:solidFill>
                  <a:srgbClr val="FF0000"/>
                </a:solidFill>
                <a:latin typeface="微软雅黑" panose="020B0503020204020204" charset="-122"/>
                <a:ea typeface="微软雅黑" panose="020B0503020204020204" charset="-122"/>
                <a:cs typeface="+mn-ea"/>
              </a:rPr>
              <a:t>0x0</a:t>
            </a:r>
            <a:r>
              <a:rPr lang="zh-CN" altLang="en-US" sz="1500" kern="0" dirty="0">
                <a:solidFill>
                  <a:prstClr val="black"/>
                </a:solidFill>
                <a:latin typeface="微软雅黑" panose="020B0503020204020204" charset="-122"/>
                <a:ea typeface="微软雅黑" panose="020B0503020204020204" charset="-122"/>
                <a:cs typeface="+mn-ea"/>
              </a:rPr>
              <a:t>被表示为</a:t>
            </a:r>
            <a:r>
              <a:rPr lang="en-US" altLang="zh-CN" sz="1500" kern="0" dirty="0">
                <a:solidFill>
                  <a:srgbClr val="FF0000"/>
                </a:solidFill>
                <a:latin typeface="微软雅黑" panose="020B0503020204020204" charset="-122"/>
                <a:ea typeface="微软雅黑" panose="020B0503020204020204" charset="-122"/>
                <a:cs typeface="+mn-ea"/>
              </a:rPr>
              <a:t>0</a:t>
            </a:r>
            <a:r>
              <a:rPr lang="zh-CN" altLang="en-US" sz="1500" kern="0" dirty="0">
                <a:solidFill>
                  <a:prstClr val="black"/>
                </a:solidFill>
                <a:latin typeface="微软雅黑" panose="020B0503020204020204" charset="-122"/>
                <a:ea typeface="微软雅黑" panose="020B0503020204020204" charset="-122"/>
                <a:cs typeface="+mn-ea"/>
              </a:rPr>
              <a:t>；</a:t>
            </a:r>
            <a:endParaRPr lang="en-US" altLang="zh-CN" sz="1500" kern="0" dirty="0">
              <a:solidFill>
                <a:prstClr val="black"/>
              </a:solidFill>
              <a:latin typeface="微软雅黑" panose="020B0503020204020204" charset="-122"/>
              <a:ea typeface="微软雅黑" panose="020B0503020204020204" charset="-122"/>
              <a:cs typeface="+mn-ea"/>
            </a:endParaRPr>
          </a:p>
          <a:p>
            <a:pPr>
              <a:lnSpc>
                <a:spcPct val="150000"/>
              </a:lnSpc>
            </a:pPr>
            <a:endParaRPr lang="en-US" altLang="zh-CN" sz="1500" kern="0" dirty="0">
              <a:solidFill>
                <a:prstClr val="black"/>
              </a:solidFill>
              <a:latin typeface="微软雅黑" panose="020B0503020204020204" charset="-122"/>
              <a:ea typeface="微软雅黑" panose="020B0503020204020204" charset="-122"/>
              <a:cs typeface="+mn-ea"/>
            </a:endParaRPr>
          </a:p>
        </p:txBody>
      </p:sp>
      <p:sp>
        <p:nvSpPr>
          <p:cNvPr id="12" name="文本框 11"/>
          <p:cNvSpPr txBox="1"/>
          <p:nvPr/>
        </p:nvSpPr>
        <p:spPr>
          <a:xfrm>
            <a:off x="1844802" y="1420438"/>
            <a:ext cx="4718305" cy="461665"/>
          </a:xfrm>
          <a:prstGeom prst="rect">
            <a:avLst/>
          </a:prstGeom>
          <a:noFill/>
        </p:spPr>
        <p:txBody>
          <a:bodyPr wrap="square" rtlCol="0">
            <a:spAutoFit/>
          </a:bodyPr>
          <a:lstStyle/>
          <a:p>
            <a:pPr algn="ctr"/>
            <a:r>
              <a:rPr lang="zh-CN" altLang="en-US" sz="2400" dirty="0">
                <a:solidFill>
                  <a:srgbClr val="5B9BD5">
                    <a:lumMod val="75000"/>
                  </a:srgbClr>
                </a:solidFill>
                <a:latin typeface="微软雅黑" panose="020B0503020204020204" charset="-122"/>
                <a:ea typeface="微软雅黑" panose="020B0503020204020204" charset="-122"/>
              </a:rPr>
              <a:t>增强的子密钥派生</a:t>
            </a:r>
          </a:p>
        </p:txBody>
      </p:sp>
      <p:pic>
        <p:nvPicPr>
          <p:cNvPr id="6" name="图片 5" descr="LGlogo"/>
          <p:cNvPicPr>
            <a:picLocks noChangeAspect="1"/>
          </p:cNvPicPr>
          <p:nvPr/>
        </p:nvPicPr>
        <p:blipFill>
          <a:blip r:embed="rId3"/>
          <a:stretch>
            <a:fillRect/>
          </a:stretch>
        </p:blipFill>
        <p:spPr>
          <a:xfrm>
            <a:off x="337185" y="1208246"/>
            <a:ext cx="1941195" cy="431483"/>
          </a:xfrm>
          <a:prstGeom prst="rect">
            <a:avLst/>
          </a:prstGeom>
        </p:spPr>
      </p:pic>
      <p:pic>
        <p:nvPicPr>
          <p:cNvPr id="3" name="图片 2"/>
          <p:cNvPicPr>
            <a:picLocks noChangeAspect="1"/>
          </p:cNvPicPr>
          <p:nvPr/>
        </p:nvPicPr>
        <p:blipFill>
          <a:blip r:embed="rId4"/>
          <a:stretch>
            <a:fillRect/>
          </a:stretch>
        </p:blipFill>
        <p:spPr>
          <a:xfrm>
            <a:off x="2149220" y="3080969"/>
            <a:ext cx="4286250" cy="3028950"/>
          </a:xfrm>
          <a:prstGeom prst="rect">
            <a:avLst/>
          </a:prstGeom>
        </p:spPr>
      </p:pic>
    </p:spTree>
    <p:extLst>
      <p:ext uri="{BB962C8B-B14F-4D97-AF65-F5344CB8AC3E}">
        <p14:creationId xmlns:p14="http://schemas.microsoft.com/office/powerpoint/2010/main" val="1507519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071538" y="476672"/>
            <a:ext cx="1620957" cy="523220"/>
          </a:xfrm>
          <a:prstGeom prst="rect">
            <a:avLst/>
          </a:prstGeom>
        </p:spPr>
        <p:txBody>
          <a:bodyPr wrap="none">
            <a:spAutoFit/>
          </a:bodyPr>
          <a:lstStyle/>
          <a:p>
            <a:r>
              <a:rPr lang="zh-CN" altLang="en-US" sz="2800" kern="0" dirty="0" smtClean="0">
                <a:solidFill>
                  <a:prstClr val="black"/>
                </a:solidFill>
                <a:ea typeface="黑体" pitchFamily="49" charset="-122"/>
              </a:rPr>
              <a:t>增强派生</a:t>
            </a:r>
            <a:endParaRPr lang="zh-CN" altLang="en-US" sz="2800" kern="0" dirty="0">
              <a:solidFill>
                <a:prstClr val="black"/>
              </a:solidFill>
              <a:ea typeface="黑体" pitchFamily="49" charset="-122"/>
            </a:endParaRPr>
          </a:p>
        </p:txBody>
      </p:sp>
      <p:sp>
        <p:nvSpPr>
          <p:cNvPr id="8" name="内容占位符 2"/>
          <p:cNvSpPr txBox="1">
            <a:spLocks/>
          </p:cNvSpPr>
          <p:nvPr/>
        </p:nvSpPr>
        <p:spPr bwMode="auto">
          <a:xfrm>
            <a:off x="313239" y="1215025"/>
            <a:ext cx="8659311" cy="562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25000"/>
              </a:lnSpc>
              <a:spcBef>
                <a:spcPct val="20000"/>
              </a:spcBef>
              <a:spcAft>
                <a:spcPts val="600"/>
              </a:spcAft>
              <a:buClr>
                <a:srgbClr val="0070C0"/>
              </a:buClr>
              <a:buSzPct val="8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200">
                <a:solidFill>
                  <a:schemeClr val="tx1"/>
                </a:solidFill>
                <a:latin typeface="+mj-lt"/>
                <a:ea typeface="宋体" charset="-122"/>
              </a:defRPr>
            </a:lvl2pPr>
            <a:lvl3pPr marL="1143000" indent="-228600" algn="l" rtl="0" eaLnBrk="0" fontAlgn="base" hangingPunct="0">
              <a:spcBef>
                <a:spcPct val="20000"/>
              </a:spcBef>
              <a:spcAft>
                <a:spcPct val="0"/>
              </a:spcAft>
              <a:buFont typeface="Arial" charset="0"/>
              <a:buChar char="•"/>
              <a:defRPr sz="2400">
                <a:solidFill>
                  <a:schemeClr val="tx1"/>
                </a:solidFill>
                <a:latin typeface="+mj-lt"/>
                <a:ea typeface="宋体" charset="-122"/>
              </a:defRPr>
            </a:lvl3pPr>
            <a:lvl4pPr marL="1600200" indent="-228600" algn="l" rtl="0" eaLnBrk="0" fontAlgn="base" hangingPunct="0">
              <a:spcBef>
                <a:spcPct val="20000"/>
              </a:spcBef>
              <a:spcAft>
                <a:spcPct val="0"/>
              </a:spcAft>
              <a:buFont typeface="Arial" charset="0"/>
              <a:buChar char="–"/>
              <a:defRPr sz="2000">
                <a:solidFill>
                  <a:schemeClr val="tx1"/>
                </a:solidFill>
                <a:latin typeface="+mj-lt"/>
                <a:ea typeface="宋体" charset="-122"/>
              </a:defRPr>
            </a:lvl4pPr>
            <a:lvl5pPr marL="2057400" indent="-228600" algn="l" rtl="0" eaLnBrk="0" fontAlgn="base" hangingPunct="0">
              <a:spcBef>
                <a:spcPct val="20000"/>
              </a:spcBef>
              <a:spcAft>
                <a:spcPct val="0"/>
              </a:spcAft>
              <a:buFont typeface="Arial" charset="0"/>
              <a:buChar char="»"/>
              <a:defRPr sz="2000">
                <a:solidFill>
                  <a:schemeClr val="tx1"/>
                </a:solidFill>
                <a:latin typeface="+mj-lt"/>
                <a:ea typeface="宋体" charset="-122"/>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9pPr>
          </a:lstStyle>
          <a:p>
            <a:pPr eaLnBrk="1" hangingPunct="1">
              <a:lnSpc>
                <a:spcPct val="150000"/>
              </a:lnSpc>
              <a:spcBef>
                <a:spcPts val="500"/>
              </a:spcBef>
              <a:spcAft>
                <a:spcPts val="500"/>
              </a:spcAft>
            </a:pPr>
            <a:endParaRPr lang="zh-CN" altLang="en-US" sz="2000" dirty="0">
              <a:solidFill>
                <a:srgbClr val="FF0000"/>
              </a:solidFill>
              <a:latin typeface="微软雅黑" panose="020B0503020204020204" pitchFamily="34" charset="-122"/>
              <a:ea typeface="微软雅黑" panose="020B0503020204020204" pitchFamily="34" charset="-122"/>
              <a:cs typeface="Times New Roman" pitchFamily="18" charset="0"/>
            </a:endParaRPr>
          </a:p>
        </p:txBody>
      </p:sp>
      <p:pic>
        <p:nvPicPr>
          <p:cNvPr id="3" name="图片 2"/>
          <p:cNvPicPr>
            <a:picLocks noChangeAspect="1"/>
          </p:cNvPicPr>
          <p:nvPr/>
        </p:nvPicPr>
        <p:blipFill>
          <a:blip r:embed="rId3"/>
          <a:stretch>
            <a:fillRect/>
          </a:stretch>
        </p:blipFill>
        <p:spPr>
          <a:xfrm>
            <a:off x="1359370" y="1215025"/>
            <a:ext cx="6567047" cy="5141171"/>
          </a:xfrm>
          <a:prstGeom prst="rect">
            <a:avLst/>
          </a:prstGeom>
        </p:spPr>
      </p:pic>
    </p:spTree>
    <p:extLst>
      <p:ext uri="{BB962C8B-B14F-4D97-AF65-F5344CB8AC3E}">
        <p14:creationId xmlns:p14="http://schemas.microsoft.com/office/powerpoint/2010/main" val="25292837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4340" name="Picture 4" descr="å¾5-13å­å¯é¥çç¡¬åæ¨å¯¼;ï¼çç¥ç¶å¬é¥"/>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75611" y="2081213"/>
            <a:ext cx="3729423" cy="2165472"/>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descr="å¾5-11æ©å±æ¯å¬å±é¥åæ¥åé ä¸ä¸ªå­å¬å±é¥å"/>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4643" y="2105365"/>
            <a:ext cx="4559390" cy="2647388"/>
          </a:xfrm>
          <a:prstGeom prst="rect">
            <a:avLst/>
          </a:prstGeom>
          <a:noFill/>
          <a:extLst>
            <a:ext uri="{909E8E84-426E-40DD-AFC4-6F175D3DCCD1}">
              <a14:hiddenFill xmlns:a14="http://schemas.microsoft.com/office/drawing/2010/main">
                <a:solidFill>
                  <a:srgbClr val="FFFFFF"/>
                </a:solidFill>
              </a14:hiddenFill>
            </a:ext>
          </a:extLst>
        </p:spPr>
      </p:pic>
      <p:sp>
        <p:nvSpPr>
          <p:cNvPr id="6" name="圆角矩形 5"/>
          <p:cNvSpPr/>
          <p:nvPr/>
        </p:nvSpPr>
        <p:spPr>
          <a:xfrm>
            <a:off x="394316" y="5271560"/>
            <a:ext cx="8578234" cy="1163439"/>
          </a:xfrm>
          <a:prstGeom prst="round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ct val="150000"/>
              </a:lnSpc>
              <a:spcBef>
                <a:spcPts val="500"/>
              </a:spcBef>
              <a:spcAft>
                <a:spcPts val="500"/>
              </a:spcAft>
              <a:buFont typeface="Wingdings" panose="05000000000000000000" pitchFamily="2" charset="2"/>
              <a:buChar char="p"/>
            </a:pPr>
            <a:r>
              <a:rPr lang="zh-CN" altLang="en-US" dirty="0" smtClean="0">
                <a:solidFill>
                  <a:prstClr val="black"/>
                </a:solidFill>
                <a:latin typeface="微软雅黑" panose="020B0503020204020204" pitchFamily="34" charset="-122"/>
                <a:ea typeface="微软雅黑" panose="020B0503020204020204" pitchFamily="34" charset="-122"/>
                <a:cs typeface="Times New Roman" pitchFamily="18" charset="0"/>
              </a:rPr>
              <a:t>索引号在</a:t>
            </a:r>
            <a:r>
              <a:rPr lang="en-US" altLang="zh-CN" dirty="0" smtClean="0">
                <a:solidFill>
                  <a:prstClr val="black"/>
                </a:solidFill>
                <a:latin typeface="微软雅黑" panose="020B0503020204020204" pitchFamily="34" charset="-122"/>
                <a:ea typeface="微软雅黑" panose="020B0503020204020204" pitchFamily="34" charset="-122"/>
                <a:cs typeface="Times New Roman" pitchFamily="18" charset="0"/>
              </a:rPr>
              <a:t>0</a:t>
            </a:r>
            <a:r>
              <a:rPr lang="zh-CN" altLang="en-US" dirty="0" smtClean="0">
                <a:solidFill>
                  <a:prstClr val="black"/>
                </a:solidFill>
                <a:latin typeface="微软雅黑" panose="020B0503020204020204" pitchFamily="34" charset="-122"/>
                <a:ea typeface="微软雅黑" panose="020B0503020204020204" pitchFamily="34" charset="-122"/>
                <a:cs typeface="Times New Roman" pitchFamily="18" charset="0"/>
              </a:rPr>
              <a:t>和</a:t>
            </a:r>
            <a:r>
              <a:rPr lang="en-US" altLang="zh-CN" dirty="0" smtClean="0">
                <a:solidFill>
                  <a:prstClr val="black"/>
                </a:solidFill>
                <a:latin typeface="微软雅黑" panose="020B0503020204020204" pitchFamily="34" charset="-122"/>
                <a:ea typeface="微软雅黑" panose="020B0503020204020204" pitchFamily="34" charset="-122"/>
                <a:cs typeface="Times New Roman" pitchFamily="18" charset="0"/>
              </a:rPr>
              <a:t>2</a:t>
            </a:r>
            <a:r>
              <a:rPr lang="en-US" altLang="zh-CN" baseline="30000" dirty="0" smtClean="0">
                <a:solidFill>
                  <a:prstClr val="black"/>
                </a:solidFill>
                <a:latin typeface="微软雅黑" panose="020B0503020204020204" pitchFamily="34" charset="-122"/>
                <a:ea typeface="微软雅黑" panose="020B0503020204020204" pitchFamily="34" charset="-122"/>
                <a:cs typeface="Times New Roman" pitchFamily="18" charset="0"/>
              </a:rPr>
              <a:t>31</a:t>
            </a:r>
            <a:r>
              <a:rPr lang="en-US" altLang="zh-CN" dirty="0" smtClean="0">
                <a:solidFill>
                  <a:prstClr val="black"/>
                </a:solidFill>
                <a:latin typeface="微软雅黑" panose="020B0503020204020204" pitchFamily="34" charset="-122"/>
                <a:ea typeface="微软雅黑" panose="020B0503020204020204" pitchFamily="34" charset="-122"/>
                <a:cs typeface="Times New Roman" pitchFamily="18" charset="0"/>
              </a:rPr>
              <a:t>–1(0x0 to 0x7FFFFFFF)</a:t>
            </a:r>
            <a:r>
              <a:rPr lang="zh-CN" altLang="en-US" dirty="0" smtClean="0">
                <a:solidFill>
                  <a:prstClr val="black"/>
                </a:solidFill>
                <a:latin typeface="微软雅黑" panose="020B0503020204020204" pitchFamily="34" charset="-122"/>
                <a:ea typeface="微软雅黑" panose="020B0503020204020204" pitchFamily="34" charset="-122"/>
                <a:cs typeface="Times New Roman" pitchFamily="18" charset="0"/>
              </a:rPr>
              <a:t>之间的是只被用在常规派生。</a:t>
            </a:r>
            <a:endParaRPr lang="en-US" altLang="zh-CN" dirty="0" smtClean="0">
              <a:solidFill>
                <a:prstClr val="black"/>
              </a:solidFill>
              <a:latin typeface="微软雅黑" panose="020B0503020204020204" pitchFamily="34" charset="-122"/>
              <a:ea typeface="微软雅黑" panose="020B0503020204020204" pitchFamily="34" charset="-122"/>
              <a:cs typeface="Times New Roman" pitchFamily="18" charset="0"/>
            </a:endParaRPr>
          </a:p>
          <a:p>
            <a:pPr marL="285750" indent="-285750">
              <a:lnSpc>
                <a:spcPct val="150000"/>
              </a:lnSpc>
              <a:spcBef>
                <a:spcPts val="500"/>
              </a:spcBef>
              <a:spcAft>
                <a:spcPts val="500"/>
              </a:spcAft>
              <a:buFont typeface="Wingdings" panose="05000000000000000000" pitchFamily="2" charset="2"/>
              <a:buChar char="p"/>
            </a:pPr>
            <a:r>
              <a:rPr lang="zh-CN" altLang="en-US" dirty="0" smtClean="0">
                <a:solidFill>
                  <a:prstClr val="black"/>
                </a:solidFill>
                <a:latin typeface="微软雅黑" panose="020B0503020204020204" pitchFamily="34" charset="-122"/>
                <a:ea typeface="微软雅黑" panose="020B0503020204020204" pitchFamily="34" charset="-122"/>
                <a:cs typeface="Times New Roman" pitchFamily="18" charset="0"/>
              </a:rPr>
              <a:t>索引号在</a:t>
            </a:r>
            <a:r>
              <a:rPr lang="en-US" altLang="zh-CN" dirty="0" smtClean="0">
                <a:solidFill>
                  <a:prstClr val="black"/>
                </a:solidFill>
                <a:latin typeface="微软雅黑" panose="020B0503020204020204" pitchFamily="34" charset="-122"/>
                <a:ea typeface="微软雅黑" panose="020B0503020204020204" pitchFamily="34" charset="-122"/>
                <a:cs typeface="Times New Roman" pitchFamily="18" charset="0"/>
              </a:rPr>
              <a:t>2</a:t>
            </a:r>
            <a:r>
              <a:rPr lang="en-US" altLang="zh-CN" baseline="30000" dirty="0" smtClean="0">
                <a:solidFill>
                  <a:prstClr val="black"/>
                </a:solidFill>
                <a:latin typeface="微软雅黑" panose="020B0503020204020204" pitchFamily="34" charset="-122"/>
                <a:ea typeface="微软雅黑" panose="020B0503020204020204" pitchFamily="34" charset="-122"/>
                <a:cs typeface="Times New Roman" pitchFamily="18" charset="0"/>
              </a:rPr>
              <a:t>31</a:t>
            </a:r>
            <a:r>
              <a:rPr lang="zh-CN" altLang="en-US" dirty="0" smtClean="0">
                <a:solidFill>
                  <a:prstClr val="black"/>
                </a:solidFill>
                <a:latin typeface="微软雅黑" panose="020B0503020204020204" pitchFamily="34" charset="-122"/>
                <a:ea typeface="微软雅黑" panose="020B0503020204020204" pitchFamily="34" charset="-122"/>
                <a:cs typeface="Times New Roman" pitchFamily="18" charset="0"/>
              </a:rPr>
              <a:t>和</a:t>
            </a:r>
            <a:r>
              <a:rPr lang="en-US" altLang="zh-CN" dirty="0" smtClean="0">
                <a:solidFill>
                  <a:prstClr val="black"/>
                </a:solidFill>
                <a:latin typeface="微软雅黑" panose="020B0503020204020204" pitchFamily="34" charset="-122"/>
                <a:ea typeface="微软雅黑" panose="020B0503020204020204" pitchFamily="34" charset="-122"/>
                <a:cs typeface="Times New Roman" pitchFamily="18" charset="0"/>
              </a:rPr>
              <a:t>2</a:t>
            </a:r>
            <a:r>
              <a:rPr lang="en-US" altLang="zh-CN" baseline="30000" dirty="0" smtClean="0">
                <a:solidFill>
                  <a:prstClr val="black"/>
                </a:solidFill>
                <a:latin typeface="微软雅黑" panose="020B0503020204020204" pitchFamily="34" charset="-122"/>
                <a:ea typeface="微软雅黑" panose="020B0503020204020204" pitchFamily="34" charset="-122"/>
                <a:cs typeface="Times New Roman" pitchFamily="18" charset="0"/>
              </a:rPr>
              <a:t>32</a:t>
            </a:r>
            <a:r>
              <a:rPr lang="en-US" altLang="zh-CN" dirty="0" smtClean="0">
                <a:solidFill>
                  <a:prstClr val="black"/>
                </a:solidFill>
                <a:latin typeface="微软雅黑" panose="020B0503020204020204" pitchFamily="34" charset="-122"/>
                <a:ea typeface="微软雅黑" panose="020B0503020204020204" pitchFamily="34" charset="-122"/>
                <a:cs typeface="Times New Roman" pitchFamily="18" charset="0"/>
              </a:rPr>
              <a:t>– 1(0x80000000 to 0xFFFFFFFF)</a:t>
            </a:r>
            <a:r>
              <a:rPr lang="zh-CN" altLang="en-US" dirty="0" smtClean="0">
                <a:solidFill>
                  <a:prstClr val="black"/>
                </a:solidFill>
                <a:latin typeface="微软雅黑" panose="020B0503020204020204" pitchFamily="34" charset="-122"/>
                <a:ea typeface="微软雅黑" panose="020B0503020204020204" pitchFamily="34" charset="-122"/>
                <a:cs typeface="Times New Roman" pitchFamily="18" charset="0"/>
              </a:rPr>
              <a:t>之间的只被用在增强派生。</a:t>
            </a:r>
            <a:endParaRPr lang="zh-CN" altLang="en-US" dirty="0">
              <a:solidFill>
                <a:prstClr val="black"/>
              </a:solidFill>
              <a:latin typeface="微软雅黑" panose="020B0503020204020204" pitchFamily="34" charset="-122"/>
              <a:ea typeface="微软雅黑" panose="020B0503020204020204" pitchFamily="34" charset="-122"/>
              <a:cs typeface="Times New Roman" pitchFamily="18" charset="0"/>
            </a:endParaRPr>
          </a:p>
        </p:txBody>
      </p:sp>
      <p:sp>
        <p:nvSpPr>
          <p:cNvPr id="7" name="矩形 6"/>
          <p:cNvSpPr/>
          <p:nvPr/>
        </p:nvSpPr>
        <p:spPr>
          <a:xfrm>
            <a:off x="1071538" y="476672"/>
            <a:ext cx="3057247" cy="523220"/>
          </a:xfrm>
          <a:prstGeom prst="rect">
            <a:avLst/>
          </a:prstGeom>
        </p:spPr>
        <p:txBody>
          <a:bodyPr wrap="none">
            <a:spAutoFit/>
          </a:bodyPr>
          <a:lstStyle/>
          <a:p>
            <a:r>
              <a:rPr lang="zh-CN" altLang="en-US" sz="2800" kern="0" dirty="0">
                <a:solidFill>
                  <a:prstClr val="black"/>
                </a:solidFill>
                <a:ea typeface="黑体" pitchFamily="49" charset="-122"/>
              </a:rPr>
              <a:t>从父密钥到子密钥</a:t>
            </a:r>
          </a:p>
        </p:txBody>
      </p:sp>
      <p:sp>
        <p:nvSpPr>
          <p:cNvPr id="8" name="内容占位符 2"/>
          <p:cNvSpPr txBox="1">
            <a:spLocks/>
          </p:cNvSpPr>
          <p:nvPr/>
        </p:nvSpPr>
        <p:spPr bwMode="auto">
          <a:xfrm>
            <a:off x="313239" y="1215025"/>
            <a:ext cx="8659311" cy="562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25000"/>
              </a:lnSpc>
              <a:spcBef>
                <a:spcPct val="20000"/>
              </a:spcBef>
              <a:spcAft>
                <a:spcPts val="600"/>
              </a:spcAft>
              <a:buClr>
                <a:srgbClr val="0070C0"/>
              </a:buClr>
              <a:buSzPct val="8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200">
                <a:solidFill>
                  <a:schemeClr val="tx1"/>
                </a:solidFill>
                <a:latin typeface="+mj-lt"/>
                <a:ea typeface="宋体" charset="-122"/>
              </a:defRPr>
            </a:lvl2pPr>
            <a:lvl3pPr marL="1143000" indent="-228600" algn="l" rtl="0" eaLnBrk="0" fontAlgn="base" hangingPunct="0">
              <a:spcBef>
                <a:spcPct val="20000"/>
              </a:spcBef>
              <a:spcAft>
                <a:spcPct val="0"/>
              </a:spcAft>
              <a:buFont typeface="Arial" charset="0"/>
              <a:buChar char="•"/>
              <a:defRPr sz="2400">
                <a:solidFill>
                  <a:schemeClr val="tx1"/>
                </a:solidFill>
                <a:latin typeface="+mj-lt"/>
                <a:ea typeface="宋体" charset="-122"/>
              </a:defRPr>
            </a:lvl3pPr>
            <a:lvl4pPr marL="1600200" indent="-228600" algn="l" rtl="0" eaLnBrk="0" fontAlgn="base" hangingPunct="0">
              <a:spcBef>
                <a:spcPct val="20000"/>
              </a:spcBef>
              <a:spcAft>
                <a:spcPct val="0"/>
              </a:spcAft>
              <a:buFont typeface="Arial" charset="0"/>
              <a:buChar char="–"/>
              <a:defRPr sz="2000">
                <a:solidFill>
                  <a:schemeClr val="tx1"/>
                </a:solidFill>
                <a:latin typeface="+mj-lt"/>
                <a:ea typeface="宋体" charset="-122"/>
              </a:defRPr>
            </a:lvl4pPr>
            <a:lvl5pPr marL="2057400" indent="-228600" algn="l" rtl="0" eaLnBrk="0" fontAlgn="base" hangingPunct="0">
              <a:spcBef>
                <a:spcPct val="20000"/>
              </a:spcBef>
              <a:spcAft>
                <a:spcPct val="0"/>
              </a:spcAft>
              <a:buFont typeface="Arial" charset="0"/>
              <a:buChar char="»"/>
              <a:defRPr sz="2000">
                <a:solidFill>
                  <a:schemeClr val="tx1"/>
                </a:solidFill>
                <a:latin typeface="+mj-lt"/>
                <a:ea typeface="宋体" charset="-122"/>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9pPr>
          </a:lstStyle>
          <a:p>
            <a:pPr eaLnBrk="1" hangingPunct="1">
              <a:lnSpc>
                <a:spcPct val="150000"/>
              </a:lnSpc>
              <a:spcBef>
                <a:spcPts val="500"/>
              </a:spcBef>
              <a:spcAft>
                <a:spcPts val="500"/>
              </a:spcAft>
            </a:pPr>
            <a:r>
              <a:rPr lang="zh-CN" altLang="en-US" sz="2000" dirty="0" smtClean="0">
                <a:solidFill>
                  <a:prstClr val="black"/>
                </a:solidFill>
                <a:latin typeface="微软雅黑" panose="020B0503020204020204" pitchFamily="34" charset="-122"/>
                <a:ea typeface="微软雅黑" panose="020B0503020204020204" pitchFamily="34" charset="-122"/>
                <a:cs typeface="Times New Roman" pitchFamily="18" charset="0"/>
              </a:rPr>
              <a:t>两种生成子密钥的</a:t>
            </a:r>
            <a:r>
              <a:rPr lang="zh-CN" altLang="en-US" sz="2000" dirty="0">
                <a:solidFill>
                  <a:prstClr val="black"/>
                </a:solidFill>
                <a:latin typeface="微软雅黑" panose="020B0503020204020204" pitchFamily="34" charset="-122"/>
                <a:ea typeface="微软雅黑" panose="020B0503020204020204" pitchFamily="34" charset="-122"/>
                <a:cs typeface="Times New Roman" pitchFamily="18" charset="0"/>
              </a:rPr>
              <a:t>方法</a:t>
            </a:r>
            <a:r>
              <a:rPr lang="zh-CN" altLang="en-US" sz="2000" dirty="0" smtClean="0">
                <a:solidFill>
                  <a:prstClr val="black"/>
                </a:solidFill>
                <a:latin typeface="微软雅黑" panose="020B0503020204020204" pitchFamily="34" charset="-122"/>
                <a:ea typeface="微软雅黑" panose="020B0503020204020204" pitchFamily="34" charset="-122"/>
                <a:cs typeface="Times New Roman" pitchFamily="18" charset="0"/>
              </a:rPr>
              <a:t>：普通派生</a:t>
            </a:r>
            <a:r>
              <a:rPr lang="zh-CN" altLang="en-US" sz="2000" dirty="0" smtClean="0">
                <a:solidFill>
                  <a:srgbClr val="FF0000"/>
                </a:solidFill>
                <a:latin typeface="微软雅黑" panose="020B0503020204020204" pitchFamily="34" charset="-122"/>
                <a:ea typeface="微软雅黑" panose="020B0503020204020204" pitchFamily="34" charset="-122"/>
                <a:cs typeface="Times New Roman" pitchFamily="18" charset="0"/>
              </a:rPr>
              <a:t> </a:t>
            </a:r>
            <a:r>
              <a:rPr lang="en-US" altLang="zh-CN" sz="2000" dirty="0">
                <a:solidFill>
                  <a:prstClr val="black"/>
                </a:solidFill>
                <a:latin typeface="微软雅黑" panose="020B0503020204020204" pitchFamily="34" charset="-122"/>
                <a:ea typeface="微软雅黑" panose="020B0503020204020204" pitchFamily="34" charset="-122"/>
                <a:cs typeface="Times New Roman" pitchFamily="18" charset="0"/>
              </a:rPr>
              <a:t>vs </a:t>
            </a:r>
            <a:r>
              <a:rPr lang="zh-CN" altLang="en-US" sz="2000" dirty="0" smtClean="0">
                <a:solidFill>
                  <a:prstClr val="black"/>
                </a:solidFill>
                <a:latin typeface="微软雅黑" panose="020B0503020204020204" pitchFamily="34" charset="-122"/>
                <a:ea typeface="微软雅黑" panose="020B0503020204020204" pitchFamily="34" charset="-122"/>
                <a:cs typeface="Times New Roman" pitchFamily="18" charset="0"/>
              </a:rPr>
              <a:t>增</a:t>
            </a:r>
            <a:r>
              <a:rPr lang="zh-CN" altLang="en-US" sz="2000" dirty="0">
                <a:solidFill>
                  <a:prstClr val="black"/>
                </a:solidFill>
                <a:latin typeface="微软雅黑" panose="020B0503020204020204" pitchFamily="34" charset="-122"/>
                <a:ea typeface="微软雅黑" panose="020B0503020204020204" pitchFamily="34" charset="-122"/>
                <a:cs typeface="Times New Roman" pitchFamily="18" charset="0"/>
              </a:rPr>
              <a:t>强</a:t>
            </a:r>
            <a:r>
              <a:rPr lang="zh-CN" altLang="en-US" sz="2000" dirty="0" smtClean="0">
                <a:solidFill>
                  <a:prstClr val="black"/>
                </a:solidFill>
                <a:latin typeface="微软雅黑" panose="020B0503020204020204" pitchFamily="34" charset="-122"/>
                <a:ea typeface="微软雅黑" panose="020B0503020204020204" pitchFamily="34" charset="-122"/>
                <a:cs typeface="Times New Roman" pitchFamily="18" charset="0"/>
              </a:rPr>
              <a:t>派生</a:t>
            </a:r>
            <a:endParaRPr lang="zh-CN" altLang="en-US" sz="2000" dirty="0">
              <a:solidFill>
                <a:srgbClr val="FF0000"/>
              </a:solidFill>
              <a:latin typeface="微软雅黑" panose="020B0503020204020204" pitchFamily="34" charset="-122"/>
              <a:ea typeface="微软雅黑" panose="020B0503020204020204" pitchFamily="34" charset="-122"/>
              <a:cs typeface="Times New Roman" pitchFamily="18" charset="0"/>
            </a:endParaRPr>
          </a:p>
        </p:txBody>
      </p:sp>
    </p:spTree>
    <p:extLst>
      <p:ext uri="{BB962C8B-B14F-4D97-AF65-F5344CB8AC3E}">
        <p14:creationId xmlns:p14="http://schemas.microsoft.com/office/powerpoint/2010/main" val="1689393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1538" y="476672"/>
            <a:ext cx="2066591" cy="523220"/>
          </a:xfrm>
          <a:prstGeom prst="rect">
            <a:avLst/>
          </a:prstGeom>
        </p:spPr>
        <p:txBody>
          <a:bodyPr wrap="none">
            <a:spAutoFit/>
          </a:bodyPr>
          <a:lstStyle/>
          <a:p>
            <a:r>
              <a:rPr lang="en-US" altLang="zh-CN" sz="2800" kern="0" dirty="0" smtClean="0">
                <a:solidFill>
                  <a:prstClr val="black"/>
                </a:solidFill>
                <a:ea typeface="黑体" pitchFamily="49" charset="-122"/>
              </a:rPr>
              <a:t>HD</a:t>
            </a:r>
            <a:r>
              <a:rPr lang="zh-CN" altLang="en-US" sz="2800" kern="0" dirty="0" smtClean="0">
                <a:solidFill>
                  <a:prstClr val="black"/>
                </a:solidFill>
                <a:ea typeface="黑体" pitchFamily="49" charset="-122"/>
              </a:rPr>
              <a:t>钱包</a:t>
            </a:r>
            <a:r>
              <a:rPr lang="zh-CN" altLang="en-US" sz="2800" kern="0" dirty="0">
                <a:solidFill>
                  <a:prstClr val="black"/>
                </a:solidFill>
                <a:ea typeface="黑体" pitchFamily="49" charset="-122"/>
              </a:rPr>
              <a:t>索引</a:t>
            </a:r>
          </a:p>
        </p:txBody>
      </p:sp>
      <p:sp>
        <p:nvSpPr>
          <p:cNvPr id="3" name="内容占位符 2"/>
          <p:cNvSpPr txBox="1">
            <a:spLocks/>
          </p:cNvSpPr>
          <p:nvPr/>
        </p:nvSpPr>
        <p:spPr bwMode="auto">
          <a:xfrm>
            <a:off x="313239" y="1215025"/>
            <a:ext cx="8659311" cy="2618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25000"/>
              </a:lnSpc>
              <a:spcBef>
                <a:spcPct val="20000"/>
              </a:spcBef>
              <a:spcAft>
                <a:spcPts val="600"/>
              </a:spcAft>
              <a:buClr>
                <a:srgbClr val="0070C0"/>
              </a:buClr>
              <a:buSzPct val="8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200">
                <a:solidFill>
                  <a:schemeClr val="tx1"/>
                </a:solidFill>
                <a:latin typeface="+mj-lt"/>
                <a:ea typeface="宋体" charset="-122"/>
              </a:defRPr>
            </a:lvl2pPr>
            <a:lvl3pPr marL="1143000" indent="-228600" algn="l" rtl="0" eaLnBrk="0" fontAlgn="base" hangingPunct="0">
              <a:spcBef>
                <a:spcPct val="20000"/>
              </a:spcBef>
              <a:spcAft>
                <a:spcPct val="0"/>
              </a:spcAft>
              <a:buFont typeface="Arial" charset="0"/>
              <a:buChar char="•"/>
              <a:defRPr sz="2400">
                <a:solidFill>
                  <a:schemeClr val="tx1"/>
                </a:solidFill>
                <a:latin typeface="+mj-lt"/>
                <a:ea typeface="宋体" charset="-122"/>
              </a:defRPr>
            </a:lvl3pPr>
            <a:lvl4pPr marL="1600200" indent="-228600" algn="l" rtl="0" eaLnBrk="0" fontAlgn="base" hangingPunct="0">
              <a:spcBef>
                <a:spcPct val="20000"/>
              </a:spcBef>
              <a:spcAft>
                <a:spcPct val="0"/>
              </a:spcAft>
              <a:buFont typeface="Arial" charset="0"/>
              <a:buChar char="–"/>
              <a:defRPr sz="2000">
                <a:solidFill>
                  <a:schemeClr val="tx1"/>
                </a:solidFill>
                <a:latin typeface="+mj-lt"/>
                <a:ea typeface="宋体" charset="-122"/>
              </a:defRPr>
            </a:lvl4pPr>
            <a:lvl5pPr marL="2057400" indent="-228600" algn="l" rtl="0" eaLnBrk="0" fontAlgn="base" hangingPunct="0">
              <a:spcBef>
                <a:spcPct val="20000"/>
              </a:spcBef>
              <a:spcAft>
                <a:spcPct val="0"/>
              </a:spcAft>
              <a:buFont typeface="Arial" charset="0"/>
              <a:buChar char="»"/>
              <a:defRPr sz="2000">
                <a:solidFill>
                  <a:schemeClr val="tx1"/>
                </a:solidFill>
                <a:latin typeface="+mj-lt"/>
                <a:ea typeface="宋体" charset="-122"/>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9pPr>
          </a:lstStyle>
          <a:p>
            <a:pPr eaLnBrk="1" hangingPunct="1">
              <a:lnSpc>
                <a:spcPct val="150000"/>
              </a:lnSpc>
              <a:spcBef>
                <a:spcPts val="500"/>
              </a:spcBef>
              <a:spcAft>
                <a:spcPts val="500"/>
              </a:spcAft>
            </a:pPr>
            <a:r>
              <a:rPr lang="en-US" altLang="zh-CN" sz="2000" dirty="0">
                <a:latin typeface="微软雅黑" panose="020B0503020204020204" pitchFamily="34" charset="-122"/>
                <a:ea typeface="微软雅黑" panose="020B0503020204020204" pitchFamily="34" charset="-122"/>
                <a:cs typeface="Times New Roman" pitchFamily="18" charset="0"/>
              </a:rPr>
              <a:t>HD</a:t>
            </a:r>
            <a:r>
              <a:rPr lang="zh-CN" altLang="en-US" sz="2000" dirty="0">
                <a:latin typeface="微软雅黑" panose="020B0503020204020204" pitchFamily="34" charset="-122"/>
                <a:ea typeface="微软雅黑" panose="020B0503020204020204" pitchFamily="34" charset="-122"/>
                <a:cs typeface="Times New Roman" pitchFamily="18" charset="0"/>
              </a:rPr>
              <a:t>钱包</a:t>
            </a:r>
            <a:r>
              <a:rPr lang="zh-CN" altLang="en-US" sz="2000" dirty="0" smtClean="0">
                <a:latin typeface="微软雅黑" panose="020B0503020204020204" pitchFamily="34" charset="-122"/>
                <a:ea typeface="微软雅黑" panose="020B0503020204020204" pitchFamily="34" charset="-122"/>
                <a:cs typeface="Times New Roman" pitchFamily="18" charset="0"/>
              </a:rPr>
              <a:t>中密钥</a:t>
            </a:r>
            <a:r>
              <a:rPr lang="zh-CN" altLang="en-US" sz="2000" dirty="0">
                <a:latin typeface="微软雅黑" panose="020B0503020204020204" pitchFamily="34" charset="-122"/>
                <a:ea typeface="微软雅黑" panose="020B0503020204020204" pitchFamily="34" charset="-122"/>
                <a:cs typeface="Times New Roman" pitchFamily="18" charset="0"/>
              </a:rPr>
              <a:t>是用“路径”</a:t>
            </a:r>
            <a:r>
              <a:rPr lang="zh-CN" altLang="en-US" sz="2000" dirty="0" smtClean="0">
                <a:latin typeface="微软雅黑" panose="020B0503020204020204" pitchFamily="34" charset="-122"/>
                <a:ea typeface="微软雅黑" panose="020B0503020204020204" pitchFamily="34" charset="-122"/>
                <a:cs typeface="Times New Roman" pitchFamily="18" charset="0"/>
              </a:rPr>
              <a:t>命名，每个</a:t>
            </a:r>
            <a:r>
              <a:rPr lang="zh-CN" altLang="en-US" sz="2000" dirty="0">
                <a:latin typeface="微软雅黑" panose="020B0503020204020204" pitchFamily="34" charset="-122"/>
                <a:ea typeface="微软雅黑" panose="020B0503020204020204" pitchFamily="34" charset="-122"/>
                <a:cs typeface="Times New Roman" pitchFamily="18" charset="0"/>
              </a:rPr>
              <a:t>级别之间用斜杠（</a:t>
            </a:r>
            <a:r>
              <a:rPr lang="en-US" altLang="zh-CN" sz="2000" dirty="0">
                <a:latin typeface="微软雅黑" panose="020B0503020204020204" pitchFamily="34" charset="-122"/>
                <a:ea typeface="微软雅黑" panose="020B0503020204020204" pitchFamily="34" charset="-122"/>
                <a:cs typeface="Times New Roman" pitchFamily="18" charset="0"/>
              </a:rPr>
              <a:t>/</a:t>
            </a:r>
            <a:r>
              <a:rPr lang="zh-CN" altLang="en-US" sz="2000" dirty="0">
                <a:latin typeface="微软雅黑" panose="020B0503020204020204" pitchFamily="34" charset="-122"/>
                <a:ea typeface="微软雅黑" panose="020B0503020204020204" pitchFamily="34" charset="-122"/>
                <a:cs typeface="Times New Roman" pitchFamily="18" charset="0"/>
              </a:rPr>
              <a:t>）字符来</a:t>
            </a:r>
            <a:r>
              <a:rPr lang="zh-CN" altLang="en-US" sz="2000" dirty="0" smtClean="0">
                <a:latin typeface="微软雅黑" panose="020B0503020204020204" pitchFamily="34" charset="-122"/>
                <a:ea typeface="微软雅黑" panose="020B0503020204020204" pitchFamily="34" charset="-122"/>
                <a:cs typeface="Times New Roman" pitchFamily="18" charset="0"/>
              </a:rPr>
              <a:t>表示</a:t>
            </a:r>
            <a:endParaRPr lang="en-US" altLang="zh-CN" sz="2000" dirty="0" smtClean="0">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500"/>
              </a:spcBef>
              <a:spcAft>
                <a:spcPts val="500"/>
              </a:spcAft>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cs typeface="Times New Roman" pitchFamily="18" charset="0"/>
              </a:rPr>
              <a:t>由主私钥</a:t>
            </a:r>
            <a:r>
              <a:rPr lang="zh-CN" altLang="en-US" sz="1800" dirty="0" smtClean="0">
                <a:latin typeface="微软雅黑" panose="020B0503020204020204" pitchFamily="34" charset="-122"/>
                <a:ea typeface="微软雅黑" panose="020B0503020204020204" pitchFamily="34" charset="-122"/>
                <a:cs typeface="Times New Roman" pitchFamily="18" charset="0"/>
              </a:rPr>
              <a:t>衍生的私</a:t>
            </a:r>
            <a:r>
              <a:rPr lang="zh-CN" altLang="en-US" sz="1800" dirty="0">
                <a:latin typeface="微软雅黑" panose="020B0503020204020204" pitchFamily="34" charset="-122"/>
                <a:ea typeface="微软雅黑" panose="020B0503020204020204" pitchFamily="34" charset="-122"/>
                <a:cs typeface="Times New Roman" pitchFamily="18" charset="0"/>
              </a:rPr>
              <a:t>钥起始以“</a:t>
            </a:r>
            <a:r>
              <a:rPr lang="en-US" altLang="zh-CN" sz="1800" dirty="0">
                <a:latin typeface="微软雅黑" panose="020B0503020204020204" pitchFamily="34" charset="-122"/>
                <a:ea typeface="微软雅黑" panose="020B0503020204020204" pitchFamily="34" charset="-122"/>
                <a:cs typeface="Times New Roman" pitchFamily="18" charset="0"/>
              </a:rPr>
              <a:t>m”</a:t>
            </a:r>
            <a:r>
              <a:rPr lang="zh-CN" altLang="en-US" sz="1800" dirty="0" smtClean="0">
                <a:latin typeface="微软雅黑" panose="020B0503020204020204" pitchFamily="34" charset="-122"/>
                <a:ea typeface="微软雅黑" panose="020B0503020204020204" pitchFamily="34" charset="-122"/>
                <a:cs typeface="Times New Roman" pitchFamily="18" charset="0"/>
              </a:rPr>
              <a:t>打头；由</a:t>
            </a:r>
            <a:r>
              <a:rPr lang="zh-CN" altLang="en-US" sz="1800" dirty="0">
                <a:latin typeface="微软雅黑" panose="020B0503020204020204" pitchFamily="34" charset="-122"/>
                <a:ea typeface="微软雅黑" panose="020B0503020204020204" pitchFamily="34" charset="-122"/>
                <a:cs typeface="Times New Roman" pitchFamily="18" charset="0"/>
              </a:rPr>
              <a:t>主公钥</a:t>
            </a:r>
            <a:r>
              <a:rPr lang="zh-CN" altLang="en-US" sz="1800" dirty="0" smtClean="0">
                <a:latin typeface="微软雅黑" panose="020B0503020204020204" pitchFamily="34" charset="-122"/>
                <a:ea typeface="微软雅黑" panose="020B0503020204020204" pitchFamily="34" charset="-122"/>
                <a:cs typeface="Times New Roman" pitchFamily="18" charset="0"/>
              </a:rPr>
              <a:t>衍生的公</a:t>
            </a:r>
            <a:r>
              <a:rPr lang="zh-CN" altLang="en-US" sz="1800" dirty="0">
                <a:latin typeface="微软雅黑" panose="020B0503020204020204" pitchFamily="34" charset="-122"/>
                <a:ea typeface="微软雅黑" panose="020B0503020204020204" pitchFamily="34" charset="-122"/>
                <a:cs typeface="Times New Roman" pitchFamily="18" charset="0"/>
              </a:rPr>
              <a:t>钥起始以“</a:t>
            </a:r>
            <a:r>
              <a:rPr lang="en-US" altLang="zh-CN" sz="1800" dirty="0">
                <a:latin typeface="微软雅黑" panose="020B0503020204020204" pitchFamily="34" charset="-122"/>
                <a:ea typeface="微软雅黑" panose="020B0503020204020204" pitchFamily="34" charset="-122"/>
                <a:cs typeface="Times New Roman" pitchFamily="18" charset="0"/>
              </a:rPr>
              <a:t>M“</a:t>
            </a:r>
            <a:r>
              <a:rPr lang="zh-CN" altLang="en-US" sz="1800" dirty="0" smtClean="0">
                <a:latin typeface="微软雅黑" panose="020B0503020204020204" pitchFamily="34" charset="-122"/>
                <a:ea typeface="微软雅黑" panose="020B0503020204020204" pitchFamily="34" charset="-122"/>
                <a:cs typeface="Times New Roman" pitchFamily="18" charset="0"/>
              </a:rPr>
              <a:t>打头。</a:t>
            </a:r>
            <a:endParaRPr lang="en-US" altLang="zh-CN" sz="1800" dirty="0" smtClean="0">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500"/>
              </a:spcBef>
              <a:spcAft>
                <a:spcPts val="500"/>
              </a:spcAft>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cs typeface="Times New Roman" pitchFamily="18" charset="0"/>
              </a:rPr>
              <a:t>密钥的“祖先”是从右向左读，直到你达到了衍生出的它的</a:t>
            </a:r>
            <a:r>
              <a:rPr lang="zh-CN" altLang="en-US" sz="1800" dirty="0" smtClean="0">
                <a:latin typeface="微软雅黑" panose="020B0503020204020204" pitchFamily="34" charset="-122"/>
                <a:ea typeface="微软雅黑" panose="020B0503020204020204" pitchFamily="34" charset="-122"/>
                <a:cs typeface="Times New Roman" pitchFamily="18" charset="0"/>
              </a:rPr>
              <a:t>主密钥</a:t>
            </a:r>
            <a:endParaRPr lang="en-US" altLang="zh-CN" sz="1800" dirty="0" smtClean="0">
              <a:latin typeface="微软雅黑" panose="020B0503020204020204" pitchFamily="34" charset="-122"/>
              <a:ea typeface="微软雅黑" panose="020B0503020204020204" pitchFamily="34" charset="-122"/>
              <a:cs typeface="Times New Roman" pitchFamily="18" charset="0"/>
            </a:endParaRPr>
          </a:p>
          <a:p>
            <a:pPr lvl="1" eaLnBrk="1" hangingPunct="1">
              <a:lnSpc>
                <a:spcPct val="150000"/>
              </a:lnSpc>
              <a:spcBef>
                <a:spcPts val="500"/>
              </a:spcBef>
              <a:spcAft>
                <a:spcPts val="500"/>
              </a:spcAft>
            </a:pPr>
            <a:r>
              <a:rPr lang="en-US" altLang="zh-CN" sz="1800" dirty="0" smtClean="0">
                <a:latin typeface="微软雅黑" panose="020B0503020204020204" pitchFamily="34" charset="-122"/>
                <a:ea typeface="微软雅黑" panose="020B0503020204020204" pitchFamily="34" charset="-122"/>
                <a:cs typeface="Times New Roman" pitchFamily="18" charset="0"/>
              </a:rPr>
              <a:t>m/x/y/z</a:t>
            </a:r>
            <a:r>
              <a:rPr lang="zh-CN" altLang="en-US" sz="1800" dirty="0">
                <a:latin typeface="微软雅黑" panose="020B0503020204020204" pitchFamily="34" charset="-122"/>
                <a:ea typeface="微软雅黑" panose="020B0503020204020204" pitchFamily="34" charset="-122"/>
                <a:cs typeface="Times New Roman" pitchFamily="18" charset="0"/>
              </a:rPr>
              <a:t>描述的是子密钥</a:t>
            </a:r>
            <a:r>
              <a:rPr lang="en-US" altLang="zh-CN" sz="1800" dirty="0">
                <a:latin typeface="微软雅黑" panose="020B0503020204020204" pitchFamily="34" charset="-122"/>
                <a:ea typeface="微软雅黑" panose="020B0503020204020204" pitchFamily="34" charset="-122"/>
                <a:cs typeface="Times New Roman" pitchFamily="18" charset="0"/>
              </a:rPr>
              <a:t>m/x/y</a:t>
            </a:r>
            <a:r>
              <a:rPr lang="zh-CN" altLang="en-US" sz="1800" dirty="0">
                <a:latin typeface="微软雅黑" panose="020B0503020204020204" pitchFamily="34" charset="-122"/>
                <a:ea typeface="微软雅黑" panose="020B0503020204020204" pitchFamily="34" charset="-122"/>
                <a:cs typeface="Times New Roman" pitchFamily="18" charset="0"/>
              </a:rPr>
              <a:t>的第</a:t>
            </a:r>
            <a:r>
              <a:rPr lang="en-US" altLang="zh-CN" sz="1800" dirty="0">
                <a:latin typeface="微软雅黑" panose="020B0503020204020204" pitchFamily="34" charset="-122"/>
                <a:ea typeface="微软雅黑" panose="020B0503020204020204" pitchFamily="34" charset="-122"/>
                <a:cs typeface="Times New Roman" pitchFamily="18" charset="0"/>
              </a:rPr>
              <a:t>z</a:t>
            </a:r>
            <a:r>
              <a:rPr lang="zh-CN" altLang="en-US" sz="1800" dirty="0">
                <a:latin typeface="微软雅黑" panose="020B0503020204020204" pitchFamily="34" charset="-122"/>
                <a:ea typeface="微软雅黑" panose="020B0503020204020204" pitchFamily="34" charset="-122"/>
                <a:cs typeface="Times New Roman" pitchFamily="18" charset="0"/>
              </a:rPr>
              <a:t>个子</a:t>
            </a:r>
            <a:r>
              <a:rPr lang="zh-CN" altLang="en-US" sz="1800" dirty="0" smtClean="0">
                <a:latin typeface="微软雅黑" panose="020B0503020204020204" pitchFamily="34" charset="-122"/>
                <a:ea typeface="微软雅黑" panose="020B0503020204020204" pitchFamily="34" charset="-122"/>
                <a:cs typeface="Times New Roman" pitchFamily="18" charset="0"/>
              </a:rPr>
              <a:t>密钥；子</a:t>
            </a:r>
            <a:r>
              <a:rPr lang="zh-CN" altLang="en-US" sz="1800" dirty="0">
                <a:latin typeface="微软雅黑" panose="020B0503020204020204" pitchFamily="34" charset="-122"/>
                <a:ea typeface="微软雅黑" panose="020B0503020204020204" pitchFamily="34" charset="-122"/>
                <a:cs typeface="Times New Roman" pitchFamily="18" charset="0"/>
              </a:rPr>
              <a:t>密钥</a:t>
            </a:r>
            <a:r>
              <a:rPr lang="en-US" altLang="zh-CN" sz="1800" dirty="0">
                <a:latin typeface="微软雅黑" panose="020B0503020204020204" pitchFamily="34" charset="-122"/>
                <a:ea typeface="微软雅黑" panose="020B0503020204020204" pitchFamily="34" charset="-122"/>
                <a:cs typeface="Times New Roman" pitchFamily="18" charset="0"/>
              </a:rPr>
              <a:t>m/x/y</a:t>
            </a:r>
            <a:r>
              <a:rPr lang="zh-CN" altLang="en-US" sz="1800" dirty="0">
                <a:latin typeface="微软雅黑" panose="020B0503020204020204" pitchFamily="34" charset="-122"/>
                <a:ea typeface="微软雅黑" panose="020B0503020204020204" pitchFamily="34" charset="-122"/>
                <a:cs typeface="Times New Roman" pitchFamily="18" charset="0"/>
              </a:rPr>
              <a:t>又是</a:t>
            </a:r>
            <a:r>
              <a:rPr lang="en-US" altLang="zh-CN" sz="1800" dirty="0">
                <a:latin typeface="微软雅黑" panose="020B0503020204020204" pitchFamily="34" charset="-122"/>
                <a:ea typeface="微软雅黑" panose="020B0503020204020204" pitchFamily="34" charset="-122"/>
                <a:cs typeface="Times New Roman" pitchFamily="18" charset="0"/>
              </a:rPr>
              <a:t>m/x</a:t>
            </a:r>
            <a:r>
              <a:rPr lang="zh-CN" altLang="en-US" sz="1800" dirty="0">
                <a:latin typeface="微软雅黑" panose="020B0503020204020204" pitchFamily="34" charset="-122"/>
                <a:ea typeface="微软雅黑" panose="020B0503020204020204" pitchFamily="34" charset="-122"/>
                <a:cs typeface="Times New Roman" pitchFamily="18" charset="0"/>
              </a:rPr>
              <a:t>的第</a:t>
            </a:r>
            <a:r>
              <a:rPr lang="en-US" altLang="zh-CN" sz="1800" dirty="0">
                <a:latin typeface="微软雅黑" panose="020B0503020204020204" pitchFamily="34" charset="-122"/>
                <a:ea typeface="微软雅黑" panose="020B0503020204020204" pitchFamily="34" charset="-122"/>
                <a:cs typeface="Times New Roman" pitchFamily="18" charset="0"/>
              </a:rPr>
              <a:t>y</a:t>
            </a:r>
            <a:r>
              <a:rPr lang="zh-CN" altLang="en-US" sz="1800" dirty="0">
                <a:latin typeface="微软雅黑" panose="020B0503020204020204" pitchFamily="34" charset="-122"/>
                <a:ea typeface="微软雅黑" panose="020B0503020204020204" pitchFamily="34" charset="-122"/>
                <a:cs typeface="Times New Roman" pitchFamily="18" charset="0"/>
              </a:rPr>
              <a:t>个子</a:t>
            </a:r>
            <a:r>
              <a:rPr lang="zh-CN" altLang="en-US" sz="1800" dirty="0" smtClean="0">
                <a:latin typeface="微软雅黑" panose="020B0503020204020204" pitchFamily="34" charset="-122"/>
                <a:ea typeface="微软雅黑" panose="020B0503020204020204" pitchFamily="34" charset="-122"/>
                <a:cs typeface="Times New Roman" pitchFamily="18" charset="0"/>
              </a:rPr>
              <a:t>密钥；</a:t>
            </a:r>
            <a:r>
              <a:rPr lang="en-US" altLang="zh-CN" sz="1800" dirty="0" smtClean="0">
                <a:latin typeface="微软雅黑" panose="020B0503020204020204" pitchFamily="34" charset="-122"/>
                <a:ea typeface="微软雅黑" panose="020B0503020204020204" pitchFamily="34" charset="-122"/>
                <a:cs typeface="Times New Roman" pitchFamily="18" charset="0"/>
              </a:rPr>
              <a:t>m/x</a:t>
            </a:r>
            <a:r>
              <a:rPr lang="zh-CN" altLang="en-US" sz="1800" dirty="0">
                <a:latin typeface="微软雅黑" panose="020B0503020204020204" pitchFamily="34" charset="-122"/>
                <a:ea typeface="微软雅黑" panose="020B0503020204020204" pitchFamily="34" charset="-122"/>
                <a:cs typeface="Times New Roman" pitchFamily="18" charset="0"/>
              </a:rPr>
              <a:t>又是</a:t>
            </a:r>
            <a:r>
              <a:rPr lang="en-US" altLang="zh-CN" sz="1800" dirty="0">
                <a:latin typeface="微软雅黑" panose="020B0503020204020204" pitchFamily="34" charset="-122"/>
                <a:ea typeface="微软雅黑" panose="020B0503020204020204" pitchFamily="34" charset="-122"/>
                <a:cs typeface="Times New Roman" pitchFamily="18" charset="0"/>
              </a:rPr>
              <a:t>m</a:t>
            </a:r>
            <a:r>
              <a:rPr lang="zh-CN" altLang="en-US" sz="1800" dirty="0">
                <a:latin typeface="微软雅黑" panose="020B0503020204020204" pitchFamily="34" charset="-122"/>
                <a:ea typeface="微软雅黑" panose="020B0503020204020204" pitchFamily="34" charset="-122"/>
                <a:cs typeface="Times New Roman" pitchFamily="18" charset="0"/>
              </a:rPr>
              <a:t>的第</a:t>
            </a:r>
            <a:r>
              <a:rPr lang="en-US" altLang="zh-CN" sz="1800" dirty="0">
                <a:latin typeface="微软雅黑" panose="020B0503020204020204" pitchFamily="34" charset="-122"/>
                <a:ea typeface="微软雅黑" panose="020B0503020204020204" pitchFamily="34" charset="-122"/>
                <a:cs typeface="Times New Roman" pitchFamily="18" charset="0"/>
              </a:rPr>
              <a:t>x</a:t>
            </a:r>
            <a:r>
              <a:rPr lang="zh-CN" altLang="en-US" sz="1800" dirty="0">
                <a:latin typeface="微软雅黑" panose="020B0503020204020204" pitchFamily="34" charset="-122"/>
                <a:ea typeface="微软雅黑" panose="020B0503020204020204" pitchFamily="34" charset="-122"/>
                <a:cs typeface="Times New Roman" pitchFamily="18" charset="0"/>
              </a:rPr>
              <a:t>个子密钥。</a:t>
            </a:r>
          </a:p>
          <a:p>
            <a:pPr eaLnBrk="1" hangingPunct="1">
              <a:lnSpc>
                <a:spcPct val="150000"/>
              </a:lnSpc>
              <a:spcBef>
                <a:spcPts val="500"/>
              </a:spcBef>
              <a:spcAft>
                <a:spcPts val="500"/>
              </a:spcAft>
              <a:buFont typeface="Wingdings" panose="05000000000000000000" pitchFamily="2" charset="2"/>
              <a:buChar char="Ø"/>
            </a:pPr>
            <a:endParaRPr lang="zh-CN" altLang="en-US" sz="1800" dirty="0">
              <a:latin typeface="微软雅黑" panose="020B0503020204020204" pitchFamily="34" charset="-122"/>
              <a:ea typeface="微软雅黑" panose="020B0503020204020204" pitchFamily="34" charset="-122"/>
              <a:cs typeface="Times New Roman" pitchFamily="18" charset="0"/>
            </a:endParaRPr>
          </a:p>
        </p:txBody>
      </p:sp>
      <p:pic>
        <p:nvPicPr>
          <p:cNvPr id="18434" name="Picture 2" descr="è¡¨5-6 HDé±åè·¯å¾çä¾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570" y="3833446"/>
            <a:ext cx="8353980" cy="2809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4855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1538" y="476672"/>
            <a:ext cx="2066591" cy="523220"/>
          </a:xfrm>
          <a:prstGeom prst="rect">
            <a:avLst/>
          </a:prstGeom>
        </p:spPr>
        <p:txBody>
          <a:bodyPr wrap="none">
            <a:spAutoFit/>
          </a:bodyPr>
          <a:lstStyle/>
          <a:p>
            <a:r>
              <a:rPr lang="en-US" altLang="zh-CN" sz="2800" kern="0" dirty="0" smtClean="0">
                <a:solidFill>
                  <a:prstClr val="black"/>
                </a:solidFill>
                <a:ea typeface="黑体" pitchFamily="49" charset="-122"/>
              </a:rPr>
              <a:t>HD</a:t>
            </a:r>
            <a:r>
              <a:rPr lang="zh-CN" altLang="en-US" sz="2800" kern="0" dirty="0" smtClean="0">
                <a:solidFill>
                  <a:prstClr val="black"/>
                </a:solidFill>
                <a:ea typeface="黑体" pitchFamily="49" charset="-122"/>
              </a:rPr>
              <a:t>钱包</a:t>
            </a:r>
            <a:r>
              <a:rPr lang="zh-CN" altLang="en-US" sz="2800" kern="0" dirty="0">
                <a:solidFill>
                  <a:prstClr val="black"/>
                </a:solidFill>
                <a:ea typeface="黑体" pitchFamily="49" charset="-122"/>
              </a:rPr>
              <a:t>索引</a:t>
            </a:r>
          </a:p>
        </p:txBody>
      </p:sp>
      <p:sp>
        <p:nvSpPr>
          <p:cNvPr id="5" name="内容占位符 2"/>
          <p:cNvSpPr txBox="1">
            <a:spLocks/>
          </p:cNvSpPr>
          <p:nvPr/>
        </p:nvSpPr>
        <p:spPr bwMode="auto">
          <a:xfrm>
            <a:off x="313239" y="1215025"/>
            <a:ext cx="8659311" cy="2618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25000"/>
              </a:lnSpc>
              <a:spcBef>
                <a:spcPct val="20000"/>
              </a:spcBef>
              <a:spcAft>
                <a:spcPts val="600"/>
              </a:spcAft>
              <a:buClr>
                <a:srgbClr val="0070C0"/>
              </a:buClr>
              <a:buSzPct val="8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200">
                <a:solidFill>
                  <a:schemeClr val="tx1"/>
                </a:solidFill>
                <a:latin typeface="+mj-lt"/>
                <a:ea typeface="宋体" charset="-122"/>
              </a:defRPr>
            </a:lvl2pPr>
            <a:lvl3pPr marL="1143000" indent="-228600" algn="l" rtl="0" eaLnBrk="0" fontAlgn="base" hangingPunct="0">
              <a:spcBef>
                <a:spcPct val="20000"/>
              </a:spcBef>
              <a:spcAft>
                <a:spcPct val="0"/>
              </a:spcAft>
              <a:buFont typeface="Arial" charset="0"/>
              <a:buChar char="•"/>
              <a:defRPr sz="2400">
                <a:solidFill>
                  <a:schemeClr val="tx1"/>
                </a:solidFill>
                <a:latin typeface="+mj-lt"/>
                <a:ea typeface="宋体" charset="-122"/>
              </a:defRPr>
            </a:lvl3pPr>
            <a:lvl4pPr marL="1600200" indent="-228600" algn="l" rtl="0" eaLnBrk="0" fontAlgn="base" hangingPunct="0">
              <a:spcBef>
                <a:spcPct val="20000"/>
              </a:spcBef>
              <a:spcAft>
                <a:spcPct val="0"/>
              </a:spcAft>
              <a:buFont typeface="Arial" charset="0"/>
              <a:buChar char="–"/>
              <a:defRPr sz="2000">
                <a:solidFill>
                  <a:schemeClr val="tx1"/>
                </a:solidFill>
                <a:latin typeface="+mj-lt"/>
                <a:ea typeface="宋体" charset="-122"/>
              </a:defRPr>
            </a:lvl4pPr>
            <a:lvl5pPr marL="2057400" indent="-228600" algn="l" rtl="0" eaLnBrk="0" fontAlgn="base" hangingPunct="0">
              <a:spcBef>
                <a:spcPct val="20000"/>
              </a:spcBef>
              <a:spcAft>
                <a:spcPct val="0"/>
              </a:spcAft>
              <a:buFont typeface="Arial" charset="0"/>
              <a:buChar char="»"/>
              <a:defRPr sz="2000">
                <a:solidFill>
                  <a:schemeClr val="tx1"/>
                </a:solidFill>
                <a:latin typeface="+mj-lt"/>
                <a:ea typeface="宋体" charset="-122"/>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9pPr>
          </a:lstStyle>
          <a:p>
            <a:pPr eaLnBrk="1" hangingPunct="1">
              <a:lnSpc>
                <a:spcPct val="150000"/>
              </a:lnSpc>
              <a:spcBef>
                <a:spcPts val="500"/>
              </a:spcBef>
              <a:spcAft>
                <a:spcPts val="500"/>
              </a:spcAft>
            </a:pPr>
            <a:r>
              <a:rPr lang="zh-CN" altLang="en-US" sz="2000" dirty="0">
                <a:solidFill>
                  <a:prstClr val="black"/>
                </a:solidFill>
                <a:latin typeface="微软雅黑" panose="020B0503020204020204" pitchFamily="34" charset="-122"/>
                <a:ea typeface="微软雅黑" panose="020B0503020204020204" pitchFamily="34" charset="-122"/>
                <a:cs typeface="Times New Roman" pitchFamily="18" charset="0"/>
              </a:rPr>
              <a:t>两个比特币改进建议（</a:t>
            </a:r>
            <a:r>
              <a:rPr lang="en-US" altLang="zh-CN" sz="2000" dirty="0">
                <a:solidFill>
                  <a:prstClr val="black"/>
                </a:solidFill>
                <a:latin typeface="微软雅黑" panose="020B0503020204020204" pitchFamily="34" charset="-122"/>
                <a:ea typeface="微软雅黑" panose="020B0503020204020204" pitchFamily="34" charset="-122"/>
                <a:cs typeface="Times New Roman" pitchFamily="18" charset="0"/>
              </a:rPr>
              <a:t>BIPs</a:t>
            </a:r>
            <a:r>
              <a:rPr lang="zh-CN" altLang="en-US" sz="2000" dirty="0" smtClean="0">
                <a:solidFill>
                  <a:prstClr val="black"/>
                </a:solidFill>
                <a:latin typeface="微软雅黑" panose="020B0503020204020204" pitchFamily="34" charset="-122"/>
                <a:ea typeface="微软雅黑" panose="020B0503020204020204" pitchFamily="34" charset="-122"/>
                <a:cs typeface="Times New Roman" pitchFamily="18" charset="0"/>
              </a:rPr>
              <a:t>）</a:t>
            </a:r>
            <a:endParaRPr lang="en-US" altLang="zh-CN" sz="2000" dirty="0" smtClean="0">
              <a:solidFill>
                <a:prstClr val="black"/>
              </a:solidFill>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500"/>
              </a:spcBef>
              <a:spcAft>
                <a:spcPts val="500"/>
              </a:spcAft>
              <a:buFont typeface="Wingdings" pitchFamily="2" charset="2"/>
              <a:buChar char="Ø"/>
            </a:pPr>
            <a:r>
              <a:rPr lang="en-US" altLang="zh-CN" sz="1800" dirty="0" smtClean="0">
                <a:solidFill>
                  <a:prstClr val="black"/>
                </a:solidFill>
                <a:latin typeface="微软雅黑" panose="020B0503020204020204" pitchFamily="34" charset="-122"/>
                <a:ea typeface="微软雅黑" panose="020B0503020204020204" pitchFamily="34" charset="-122"/>
                <a:cs typeface="Times New Roman" pitchFamily="18" charset="0"/>
              </a:rPr>
              <a:t>BIP-43</a:t>
            </a:r>
            <a:r>
              <a:rPr lang="zh-CN" altLang="en-US" sz="1800" dirty="0" smtClean="0">
                <a:solidFill>
                  <a:prstClr val="black"/>
                </a:solidFill>
                <a:latin typeface="微软雅黑" panose="020B0503020204020204" pitchFamily="34" charset="-122"/>
                <a:ea typeface="微软雅黑" panose="020B0503020204020204" pitchFamily="34" charset="-122"/>
                <a:cs typeface="Times New Roman" pitchFamily="18" charset="0"/>
              </a:rPr>
              <a:t>：使用</a:t>
            </a:r>
            <a:r>
              <a:rPr lang="zh-CN" altLang="en-US" sz="1800" dirty="0">
                <a:solidFill>
                  <a:srgbClr val="0000FF"/>
                </a:solidFill>
                <a:latin typeface="微软雅黑" panose="020B0503020204020204" pitchFamily="34" charset="-122"/>
                <a:ea typeface="微软雅黑" panose="020B0503020204020204" pitchFamily="34" charset="-122"/>
                <a:cs typeface="Times New Roman" pitchFamily="18" charset="0"/>
              </a:rPr>
              <a:t>第一</a:t>
            </a:r>
            <a:r>
              <a:rPr lang="zh-CN" altLang="en-US" sz="1800" dirty="0" smtClean="0">
                <a:solidFill>
                  <a:srgbClr val="0000FF"/>
                </a:solidFill>
                <a:latin typeface="微软雅黑" panose="020B0503020204020204" pitchFamily="34" charset="-122"/>
                <a:ea typeface="微软雅黑" panose="020B0503020204020204" pitchFamily="34" charset="-122"/>
                <a:cs typeface="Times New Roman" pitchFamily="18" charset="0"/>
              </a:rPr>
              <a:t>个</a:t>
            </a:r>
            <a:r>
              <a:rPr lang="zh-CN" altLang="en-US" sz="1800" dirty="0">
                <a:solidFill>
                  <a:srgbClr val="0000FF"/>
                </a:solidFill>
                <a:latin typeface="微软雅黑" panose="020B0503020204020204" pitchFamily="34" charset="-122"/>
                <a:ea typeface="微软雅黑" panose="020B0503020204020204" pitchFamily="34" charset="-122"/>
                <a:cs typeface="Times New Roman" pitchFamily="18" charset="0"/>
              </a:rPr>
              <a:t>增强</a:t>
            </a:r>
            <a:r>
              <a:rPr lang="zh-CN" altLang="en-US" sz="1800" dirty="0" smtClean="0">
                <a:solidFill>
                  <a:srgbClr val="0000FF"/>
                </a:solidFill>
                <a:latin typeface="微软雅黑" panose="020B0503020204020204" pitchFamily="34" charset="-122"/>
                <a:ea typeface="微软雅黑" panose="020B0503020204020204" pitchFamily="34" charset="-122"/>
                <a:cs typeface="Times New Roman" pitchFamily="18" charset="0"/>
              </a:rPr>
              <a:t>子</a:t>
            </a:r>
            <a:r>
              <a:rPr lang="zh-CN" altLang="en-US" sz="1800" dirty="0">
                <a:solidFill>
                  <a:srgbClr val="0000FF"/>
                </a:solidFill>
                <a:latin typeface="微软雅黑" panose="020B0503020204020204" pitchFamily="34" charset="-122"/>
                <a:ea typeface="微软雅黑" panose="020B0503020204020204" pitchFamily="34" charset="-122"/>
                <a:cs typeface="Times New Roman" pitchFamily="18" charset="0"/>
              </a:rPr>
              <a:t>索引</a:t>
            </a:r>
            <a:r>
              <a:rPr lang="zh-CN" altLang="en-US" sz="1800" dirty="0">
                <a:solidFill>
                  <a:prstClr val="black"/>
                </a:solidFill>
                <a:latin typeface="微软雅黑" panose="020B0503020204020204" pitchFamily="34" charset="-122"/>
                <a:ea typeface="微软雅黑" panose="020B0503020204020204" pitchFamily="34" charset="-122"/>
                <a:cs typeface="Times New Roman" pitchFamily="18" charset="0"/>
              </a:rPr>
              <a:t>作为特殊的标识符表示树状结构的“</a:t>
            </a:r>
            <a:r>
              <a:rPr lang="en-US" altLang="zh-CN" sz="1800" dirty="0">
                <a:solidFill>
                  <a:prstClr val="black"/>
                </a:solidFill>
                <a:latin typeface="微软雅黑" panose="020B0503020204020204" pitchFamily="34" charset="-122"/>
                <a:ea typeface="微软雅黑" panose="020B0503020204020204" pitchFamily="34" charset="-122"/>
                <a:cs typeface="Times New Roman" pitchFamily="18" charset="0"/>
              </a:rPr>
              <a:t>purpose</a:t>
            </a:r>
            <a:r>
              <a:rPr lang="en-US" altLang="zh-CN" sz="1800" dirty="0" smtClean="0">
                <a:solidFill>
                  <a:prstClr val="black"/>
                </a:solidFill>
                <a:latin typeface="微软雅黑" panose="020B0503020204020204" pitchFamily="34" charset="-122"/>
                <a:ea typeface="微软雅黑" panose="020B0503020204020204" pitchFamily="34" charset="-122"/>
                <a:cs typeface="Times New Roman" pitchFamily="18" charset="0"/>
              </a:rPr>
              <a:t>”</a:t>
            </a:r>
            <a:r>
              <a:rPr lang="zh-CN" altLang="en-US" sz="1800" dirty="0" smtClean="0">
                <a:solidFill>
                  <a:prstClr val="black"/>
                </a:solidFill>
                <a:latin typeface="微软雅黑" panose="020B0503020204020204" pitchFamily="34" charset="-122"/>
                <a:ea typeface="微软雅黑" panose="020B0503020204020204" pitchFamily="34" charset="-122"/>
                <a:cs typeface="Times New Roman" pitchFamily="18" charset="0"/>
              </a:rPr>
              <a:t>。</a:t>
            </a:r>
            <a:r>
              <a:rPr lang="zh-CN" altLang="en-US" sz="1800" dirty="0">
                <a:solidFill>
                  <a:prstClr val="black"/>
                </a:solidFill>
                <a:latin typeface="微软雅黑" panose="020B0503020204020204" pitchFamily="34" charset="-122"/>
                <a:ea typeface="微软雅黑" panose="020B0503020204020204" pitchFamily="34" charset="-122"/>
                <a:cs typeface="Times New Roman" pitchFamily="18" charset="0"/>
              </a:rPr>
              <a:t>如</a:t>
            </a:r>
            <a:r>
              <a:rPr lang="en-US" altLang="zh-CN" sz="1800" dirty="0" smtClean="0">
                <a:solidFill>
                  <a:prstClr val="black"/>
                </a:solidFill>
                <a:latin typeface="微软雅黑" panose="020B0503020204020204" pitchFamily="34" charset="-122"/>
                <a:ea typeface="微软雅黑" panose="020B0503020204020204" pitchFamily="34" charset="-122"/>
                <a:cs typeface="Times New Roman" pitchFamily="18" charset="0"/>
              </a:rPr>
              <a:t>HD</a:t>
            </a:r>
            <a:r>
              <a:rPr lang="zh-CN" altLang="en-US" sz="1800" dirty="0">
                <a:solidFill>
                  <a:prstClr val="black"/>
                </a:solidFill>
                <a:latin typeface="微软雅黑" panose="020B0503020204020204" pitchFamily="34" charset="-122"/>
                <a:ea typeface="微软雅黑" panose="020B0503020204020204" pitchFamily="34" charset="-122"/>
                <a:cs typeface="Times New Roman" pitchFamily="18" charset="0"/>
              </a:rPr>
              <a:t>钱包只使用分支</a:t>
            </a:r>
            <a:r>
              <a:rPr lang="en-US" altLang="zh-CN" sz="1800" dirty="0" smtClean="0">
                <a:solidFill>
                  <a:prstClr val="black"/>
                </a:solidFill>
                <a:latin typeface="微软雅黑" panose="020B0503020204020204" pitchFamily="34" charset="-122"/>
                <a:ea typeface="微软雅黑" panose="020B0503020204020204" pitchFamily="34" charset="-122"/>
                <a:cs typeface="Times New Roman" pitchFamily="18" charset="0"/>
              </a:rPr>
              <a:t>m/</a:t>
            </a:r>
            <a:r>
              <a:rPr lang="en-US" altLang="zh-CN" sz="1800" dirty="0" err="1" smtClean="0">
                <a:solidFill>
                  <a:prstClr val="black"/>
                </a:solidFill>
                <a:latin typeface="微软雅黑" panose="020B0503020204020204" pitchFamily="34" charset="-122"/>
                <a:ea typeface="微软雅黑" panose="020B0503020204020204" pitchFamily="34" charset="-122"/>
                <a:cs typeface="Times New Roman" pitchFamily="18" charset="0"/>
              </a:rPr>
              <a:t>i</a:t>
            </a:r>
            <a:r>
              <a:rPr lang="en-US" altLang="zh-CN" sz="1800" dirty="0" smtClean="0">
                <a:solidFill>
                  <a:prstClr val="black"/>
                </a:solidFill>
                <a:latin typeface="微软雅黑" panose="020B0503020204020204" pitchFamily="34" charset="-122"/>
                <a:ea typeface="微软雅黑" panose="020B0503020204020204" pitchFamily="34" charset="-122"/>
                <a:cs typeface="Times New Roman" pitchFamily="18" charset="0"/>
              </a:rPr>
              <a:t>’/</a:t>
            </a:r>
            <a:r>
              <a:rPr lang="zh-CN" altLang="en-US" sz="1800" dirty="0" smtClean="0">
                <a:solidFill>
                  <a:prstClr val="black"/>
                </a:solidFill>
                <a:latin typeface="微软雅黑" panose="020B0503020204020204" pitchFamily="34" charset="-122"/>
                <a:ea typeface="微软雅黑" panose="020B0503020204020204" pitchFamily="34" charset="-122"/>
                <a:cs typeface="Times New Roman" pitchFamily="18" charset="0"/>
              </a:rPr>
              <a:t>是为了</a:t>
            </a:r>
            <a:r>
              <a:rPr lang="zh-CN" altLang="en-US" sz="1800" dirty="0">
                <a:solidFill>
                  <a:prstClr val="black"/>
                </a:solidFill>
                <a:latin typeface="微软雅黑" panose="020B0503020204020204" pitchFamily="34" charset="-122"/>
                <a:ea typeface="微软雅黑" panose="020B0503020204020204" pitchFamily="34" charset="-122"/>
                <a:cs typeface="Times New Roman" pitchFamily="18" charset="0"/>
              </a:rPr>
              <a:t>表明那个被索引号“</a:t>
            </a:r>
            <a:r>
              <a:rPr lang="en-US" altLang="zh-CN" sz="1800" dirty="0" err="1">
                <a:solidFill>
                  <a:prstClr val="black"/>
                </a:solidFill>
                <a:latin typeface="微软雅黑" panose="020B0503020204020204" pitchFamily="34" charset="-122"/>
                <a:ea typeface="微软雅黑" panose="020B0503020204020204" pitchFamily="34" charset="-122"/>
                <a:cs typeface="Times New Roman" pitchFamily="18" charset="0"/>
              </a:rPr>
              <a:t>i</a:t>
            </a:r>
            <a:r>
              <a:rPr lang="en-US" altLang="zh-CN" sz="1800" dirty="0">
                <a:solidFill>
                  <a:prstClr val="black"/>
                </a:solidFill>
                <a:latin typeface="微软雅黑" panose="020B0503020204020204" pitchFamily="34" charset="-122"/>
                <a:ea typeface="微软雅黑" panose="020B0503020204020204" pitchFamily="34" charset="-122"/>
                <a:cs typeface="Times New Roman" pitchFamily="18" charset="0"/>
              </a:rPr>
              <a:t>”</a:t>
            </a:r>
            <a:r>
              <a:rPr lang="zh-CN" altLang="en-US" sz="1800" dirty="0">
                <a:solidFill>
                  <a:prstClr val="black"/>
                </a:solidFill>
                <a:latin typeface="微软雅黑" panose="020B0503020204020204" pitchFamily="34" charset="-122"/>
                <a:ea typeface="微软雅黑" panose="020B0503020204020204" pitchFamily="34" charset="-122"/>
                <a:cs typeface="Times New Roman" pitchFamily="18" charset="0"/>
              </a:rPr>
              <a:t>定义的</a:t>
            </a:r>
            <a:r>
              <a:rPr lang="zh-CN" altLang="en-US" sz="1800" dirty="0" smtClean="0">
                <a:solidFill>
                  <a:prstClr val="black"/>
                </a:solidFill>
                <a:latin typeface="微软雅黑" panose="020B0503020204020204" pitchFamily="34" charset="-122"/>
                <a:ea typeface="微软雅黑" panose="020B0503020204020204" pitchFamily="34" charset="-122"/>
                <a:cs typeface="Times New Roman" pitchFamily="18" charset="0"/>
              </a:rPr>
              <a:t>特殊目的。</a:t>
            </a:r>
            <a:endParaRPr lang="en-US" altLang="zh-CN" sz="1800" dirty="0" smtClean="0">
              <a:solidFill>
                <a:prstClr val="black"/>
              </a:solidFill>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500"/>
              </a:spcBef>
              <a:spcAft>
                <a:spcPts val="500"/>
              </a:spcAft>
              <a:buFont typeface="Wingdings" pitchFamily="2" charset="2"/>
              <a:buChar char="Ø"/>
            </a:pPr>
            <a:r>
              <a:rPr lang="en-US" altLang="zh-CN" sz="1800" dirty="0" smtClean="0">
                <a:solidFill>
                  <a:prstClr val="black"/>
                </a:solidFill>
                <a:latin typeface="微软雅黑" panose="020B0503020204020204" pitchFamily="34" charset="-122"/>
                <a:ea typeface="微软雅黑" panose="020B0503020204020204" pitchFamily="34" charset="-122"/>
                <a:cs typeface="Times New Roman" pitchFamily="18" charset="0"/>
              </a:rPr>
              <a:t>BIP-44</a:t>
            </a:r>
            <a:r>
              <a:rPr lang="zh-CN" altLang="en-US" sz="1800" dirty="0">
                <a:solidFill>
                  <a:prstClr val="black"/>
                </a:solidFill>
                <a:latin typeface="微软雅黑" panose="020B0503020204020204" pitchFamily="34" charset="-122"/>
                <a:ea typeface="微软雅黑" panose="020B0503020204020204" pitchFamily="34" charset="-122"/>
                <a:cs typeface="Times New Roman" pitchFamily="18" charset="0"/>
              </a:rPr>
              <a:t>：指定了包含</a:t>
            </a:r>
            <a:r>
              <a:rPr lang="en-US" altLang="zh-CN" sz="1800" dirty="0">
                <a:solidFill>
                  <a:prstClr val="black"/>
                </a:solidFill>
                <a:latin typeface="微软雅黑" panose="020B0503020204020204" pitchFamily="34" charset="-122"/>
                <a:ea typeface="微软雅黑" panose="020B0503020204020204" pitchFamily="34" charset="-122"/>
                <a:cs typeface="Times New Roman" pitchFamily="18" charset="0"/>
              </a:rPr>
              <a:t>5</a:t>
            </a:r>
            <a:r>
              <a:rPr lang="zh-CN" altLang="en-US" sz="1800" dirty="0">
                <a:solidFill>
                  <a:prstClr val="black"/>
                </a:solidFill>
                <a:latin typeface="微软雅黑" panose="020B0503020204020204" pitchFamily="34" charset="-122"/>
                <a:ea typeface="微软雅黑" panose="020B0503020204020204" pitchFamily="34" charset="-122"/>
                <a:cs typeface="Times New Roman" pitchFamily="18" charset="0"/>
              </a:rPr>
              <a:t>个预定义树状层级的</a:t>
            </a:r>
            <a:r>
              <a:rPr lang="zh-CN" altLang="en-US" sz="1800" dirty="0" smtClean="0">
                <a:solidFill>
                  <a:prstClr val="black"/>
                </a:solidFill>
                <a:latin typeface="微软雅黑" panose="020B0503020204020204" pitchFamily="34" charset="-122"/>
                <a:ea typeface="微软雅黑" panose="020B0503020204020204" pitchFamily="34" charset="-122"/>
                <a:cs typeface="Times New Roman" pitchFamily="18" charset="0"/>
              </a:rPr>
              <a:t>结构。</a:t>
            </a:r>
            <a:endParaRPr lang="en-US" altLang="zh-CN" sz="1800" dirty="0" smtClean="0">
              <a:solidFill>
                <a:prstClr val="black"/>
              </a:solidFill>
              <a:latin typeface="微软雅黑" panose="020B0503020204020204" pitchFamily="34" charset="-122"/>
              <a:ea typeface="微软雅黑" panose="020B0503020204020204" pitchFamily="34" charset="-122"/>
              <a:cs typeface="Times New Roman" pitchFamily="18" charset="0"/>
            </a:endParaRPr>
          </a:p>
          <a:p>
            <a:pPr marL="0" indent="0" eaLnBrk="1" hangingPunct="1">
              <a:lnSpc>
                <a:spcPct val="150000"/>
              </a:lnSpc>
              <a:spcBef>
                <a:spcPts val="500"/>
              </a:spcBef>
              <a:spcAft>
                <a:spcPts val="500"/>
              </a:spcAft>
              <a:buFont typeface="Wingdings" pitchFamily="2" charset="2"/>
              <a:buNone/>
            </a:pPr>
            <a:r>
              <a:rPr lang="en-US" altLang="zh-CN" sz="1800" dirty="0" smtClean="0">
                <a:solidFill>
                  <a:prstClr val="black"/>
                </a:solidFill>
                <a:latin typeface="微软雅黑" panose="020B0503020204020204" pitchFamily="34" charset="-122"/>
                <a:ea typeface="微软雅黑" panose="020B0503020204020204" pitchFamily="34" charset="-122"/>
                <a:cs typeface="Times New Roman" pitchFamily="18" charset="0"/>
              </a:rPr>
              <a:t>     m / purpose' / </a:t>
            </a:r>
            <a:r>
              <a:rPr lang="en-US" altLang="zh-CN" sz="1800" dirty="0" err="1" smtClean="0">
                <a:solidFill>
                  <a:prstClr val="black"/>
                </a:solidFill>
                <a:latin typeface="微软雅黑" panose="020B0503020204020204" pitchFamily="34" charset="-122"/>
                <a:ea typeface="微软雅黑" panose="020B0503020204020204" pitchFamily="34" charset="-122"/>
                <a:cs typeface="Times New Roman" pitchFamily="18" charset="0"/>
              </a:rPr>
              <a:t>coin_type</a:t>
            </a:r>
            <a:r>
              <a:rPr lang="en-US" altLang="zh-CN" sz="1800" dirty="0" smtClean="0">
                <a:solidFill>
                  <a:prstClr val="black"/>
                </a:solidFill>
                <a:latin typeface="微软雅黑" panose="020B0503020204020204" pitchFamily="34" charset="-122"/>
                <a:ea typeface="微软雅黑" panose="020B0503020204020204" pitchFamily="34" charset="-122"/>
                <a:cs typeface="Times New Roman" pitchFamily="18" charset="0"/>
              </a:rPr>
              <a:t>' / account' / change / </a:t>
            </a:r>
            <a:r>
              <a:rPr lang="en-US" altLang="zh-CN" sz="1800" dirty="0" err="1" smtClean="0">
                <a:solidFill>
                  <a:prstClr val="black"/>
                </a:solidFill>
                <a:latin typeface="微软雅黑" panose="020B0503020204020204" pitchFamily="34" charset="-122"/>
                <a:ea typeface="微软雅黑" panose="020B0503020204020204" pitchFamily="34" charset="-122"/>
                <a:cs typeface="Times New Roman" pitchFamily="18" charset="0"/>
              </a:rPr>
              <a:t>address_index</a:t>
            </a:r>
            <a:endParaRPr lang="en-US" altLang="zh-CN" sz="1800" dirty="0" smtClean="0">
              <a:solidFill>
                <a:prstClr val="black"/>
              </a:solidFill>
              <a:latin typeface="微软雅黑" panose="020B0503020204020204" pitchFamily="34" charset="-122"/>
              <a:ea typeface="微软雅黑" panose="020B0503020204020204" pitchFamily="34" charset="-122"/>
              <a:cs typeface="Times New Roman" pitchFamily="18" charset="0"/>
            </a:endParaRPr>
          </a:p>
          <a:p>
            <a:pPr marL="646112" indent="-285750" eaLnBrk="1" hangingPunct="1">
              <a:lnSpc>
                <a:spcPct val="150000"/>
              </a:lnSpc>
              <a:spcBef>
                <a:spcPts val="500"/>
              </a:spcBef>
              <a:spcAft>
                <a:spcPts val="500"/>
              </a:spcAft>
              <a:buFont typeface="Arial" panose="020B0604020202020204" pitchFamily="34" charset="0"/>
              <a:buChar char="•"/>
            </a:pPr>
            <a:r>
              <a:rPr lang="en-US" altLang="zh-CN" sz="1600" dirty="0" smtClean="0">
                <a:solidFill>
                  <a:prstClr val="black"/>
                </a:solidFill>
                <a:latin typeface="微软雅黑" panose="020B0503020204020204" pitchFamily="34" charset="-122"/>
                <a:ea typeface="微软雅黑" panose="020B0503020204020204" pitchFamily="34" charset="-122"/>
                <a:cs typeface="Times New Roman" pitchFamily="18" charset="0"/>
              </a:rPr>
              <a:t>purpose</a:t>
            </a:r>
            <a:r>
              <a:rPr lang="zh-CN" altLang="en-US" sz="1600" dirty="0">
                <a:solidFill>
                  <a:prstClr val="black"/>
                </a:solidFill>
                <a:latin typeface="微软雅黑" panose="020B0503020204020204" pitchFamily="34" charset="-122"/>
                <a:ea typeface="微软雅黑" panose="020B0503020204020204" pitchFamily="34" charset="-122"/>
                <a:cs typeface="Times New Roman" pitchFamily="18" charset="0"/>
              </a:rPr>
              <a:t>：</a:t>
            </a:r>
            <a:r>
              <a:rPr lang="zh-CN" altLang="en-US" sz="1600" dirty="0" smtClean="0">
                <a:solidFill>
                  <a:prstClr val="black"/>
                </a:solidFill>
                <a:latin typeface="微软雅黑" panose="020B0503020204020204" pitchFamily="34" charset="-122"/>
                <a:ea typeface="微软雅黑" panose="020B0503020204020204" pitchFamily="34" charset="-122"/>
                <a:cs typeface="Times New Roman" pitchFamily="18" charset="0"/>
              </a:rPr>
              <a:t>总是</a:t>
            </a:r>
            <a:r>
              <a:rPr lang="zh-CN" altLang="en-US" sz="1600" dirty="0">
                <a:solidFill>
                  <a:prstClr val="black"/>
                </a:solidFill>
                <a:latin typeface="微软雅黑" panose="020B0503020204020204" pitchFamily="34" charset="-122"/>
                <a:ea typeface="微软雅黑" panose="020B0503020204020204" pitchFamily="34" charset="-122"/>
                <a:cs typeface="Times New Roman" pitchFamily="18" charset="0"/>
              </a:rPr>
              <a:t>被设定为</a:t>
            </a:r>
            <a:r>
              <a:rPr lang="en-US" altLang="zh-CN" sz="1600" dirty="0">
                <a:solidFill>
                  <a:prstClr val="black"/>
                </a:solidFill>
                <a:latin typeface="微软雅黑" panose="020B0503020204020204" pitchFamily="34" charset="-122"/>
                <a:ea typeface="微软雅黑" panose="020B0503020204020204" pitchFamily="34" charset="-122"/>
                <a:cs typeface="Times New Roman" pitchFamily="18" charset="0"/>
              </a:rPr>
              <a:t>44' </a:t>
            </a:r>
            <a:endParaRPr lang="en-US" altLang="zh-CN" sz="1600" dirty="0" smtClean="0">
              <a:solidFill>
                <a:prstClr val="black"/>
              </a:solidFill>
              <a:latin typeface="微软雅黑" panose="020B0503020204020204" pitchFamily="34" charset="-122"/>
              <a:ea typeface="微软雅黑" panose="020B0503020204020204" pitchFamily="34" charset="-122"/>
              <a:cs typeface="Times New Roman" pitchFamily="18" charset="0"/>
            </a:endParaRPr>
          </a:p>
          <a:p>
            <a:pPr marL="646112" indent="-285750" eaLnBrk="1" hangingPunct="1">
              <a:lnSpc>
                <a:spcPct val="150000"/>
              </a:lnSpc>
              <a:spcBef>
                <a:spcPts val="500"/>
              </a:spcBef>
              <a:spcAft>
                <a:spcPts val="500"/>
              </a:spcAft>
              <a:buFont typeface="Arial" panose="020B0604020202020204" pitchFamily="34" charset="0"/>
              <a:buChar char="•"/>
            </a:pPr>
            <a:r>
              <a:rPr lang="en-US" altLang="zh-CN" sz="1600" dirty="0" err="1" smtClean="0">
                <a:solidFill>
                  <a:prstClr val="black"/>
                </a:solidFill>
                <a:latin typeface="微软雅黑" panose="020B0503020204020204" pitchFamily="34" charset="-122"/>
                <a:ea typeface="微软雅黑" panose="020B0503020204020204" pitchFamily="34" charset="-122"/>
                <a:cs typeface="Times New Roman" pitchFamily="18" charset="0"/>
              </a:rPr>
              <a:t>coin_type</a:t>
            </a:r>
            <a:r>
              <a:rPr lang="zh-CN" altLang="en-US" sz="1600" dirty="0">
                <a:solidFill>
                  <a:prstClr val="black"/>
                </a:solidFill>
                <a:latin typeface="微软雅黑" panose="020B0503020204020204" pitchFamily="34" charset="-122"/>
                <a:ea typeface="微软雅黑" panose="020B0503020204020204" pitchFamily="34" charset="-122"/>
                <a:cs typeface="Times New Roman" pitchFamily="18" charset="0"/>
              </a:rPr>
              <a:t>：币</a:t>
            </a:r>
            <a:r>
              <a:rPr lang="zh-CN" altLang="en-US" sz="1600" dirty="0" smtClean="0">
                <a:solidFill>
                  <a:prstClr val="black"/>
                </a:solidFill>
                <a:latin typeface="微软雅黑" panose="020B0503020204020204" pitchFamily="34" charset="-122"/>
                <a:ea typeface="微软雅黑" panose="020B0503020204020204" pitchFamily="34" charset="-122"/>
                <a:cs typeface="Times New Roman" pitchFamily="18" charset="0"/>
              </a:rPr>
              <a:t>种，</a:t>
            </a:r>
            <a:r>
              <a:rPr lang="en-US" altLang="zh-CN" sz="1600" dirty="0" smtClean="0">
                <a:solidFill>
                  <a:prstClr val="black"/>
                </a:solidFill>
                <a:hlinkClick r:id="rId3"/>
              </a:rPr>
              <a:t>https://github.com/satoshilabs/slips/blob/master/slip-0044.md</a:t>
            </a:r>
            <a:r>
              <a:rPr lang="zh-CN" altLang="en-US" sz="1600" dirty="0" smtClean="0">
                <a:solidFill>
                  <a:prstClr val="black"/>
                </a:solidFill>
                <a:latin typeface="微软雅黑" panose="020B0503020204020204" pitchFamily="34" charset="-122"/>
                <a:ea typeface="微软雅黑" panose="020B0503020204020204" pitchFamily="34" charset="-122"/>
                <a:cs typeface="Times New Roman" pitchFamily="18" charset="0"/>
              </a:rPr>
              <a:t>。</a:t>
            </a:r>
            <a:endParaRPr lang="en-US" altLang="zh-CN" sz="1600" dirty="0" smtClean="0">
              <a:solidFill>
                <a:prstClr val="black"/>
              </a:solidFill>
              <a:latin typeface="微软雅黑" panose="020B0503020204020204" pitchFamily="34" charset="-122"/>
              <a:ea typeface="微软雅黑" panose="020B0503020204020204" pitchFamily="34" charset="-122"/>
              <a:cs typeface="Times New Roman" pitchFamily="18" charset="0"/>
            </a:endParaRPr>
          </a:p>
          <a:p>
            <a:pPr marL="646112" indent="-285750" eaLnBrk="1" hangingPunct="1">
              <a:lnSpc>
                <a:spcPct val="150000"/>
              </a:lnSpc>
              <a:spcBef>
                <a:spcPts val="500"/>
              </a:spcBef>
              <a:spcAft>
                <a:spcPts val="500"/>
              </a:spcAft>
              <a:buFont typeface="Arial" panose="020B0604020202020204" pitchFamily="34" charset="0"/>
              <a:buChar char="•"/>
            </a:pPr>
            <a:r>
              <a:rPr lang="en-US" altLang="zh-CN" sz="1600" dirty="0" smtClean="0">
                <a:solidFill>
                  <a:prstClr val="black"/>
                </a:solidFill>
                <a:latin typeface="微软雅黑" panose="020B0503020204020204" pitchFamily="34" charset="-122"/>
                <a:ea typeface="微软雅黑" panose="020B0503020204020204" pitchFamily="34" charset="-122"/>
                <a:cs typeface="Times New Roman" pitchFamily="18" charset="0"/>
              </a:rPr>
              <a:t>account</a:t>
            </a:r>
            <a:r>
              <a:rPr lang="zh-CN" altLang="en-US" sz="1600" dirty="0">
                <a:solidFill>
                  <a:prstClr val="black"/>
                </a:solidFill>
                <a:latin typeface="微软雅黑" panose="020B0503020204020204" pitchFamily="34" charset="-122"/>
                <a:ea typeface="微软雅黑" panose="020B0503020204020204" pitchFamily="34" charset="-122"/>
                <a:cs typeface="Times New Roman" pitchFamily="18" charset="0"/>
              </a:rPr>
              <a:t>：币的账户索引，从</a:t>
            </a:r>
            <a:r>
              <a:rPr lang="en-US" altLang="zh-CN" sz="1600" dirty="0">
                <a:solidFill>
                  <a:prstClr val="black"/>
                </a:solidFill>
                <a:latin typeface="微软雅黑" panose="020B0503020204020204" pitchFamily="34" charset="-122"/>
                <a:ea typeface="微软雅黑" panose="020B0503020204020204" pitchFamily="34" charset="-122"/>
                <a:cs typeface="Times New Roman" pitchFamily="18" charset="0"/>
              </a:rPr>
              <a:t>0</a:t>
            </a:r>
            <a:r>
              <a:rPr lang="zh-CN" altLang="en-US" sz="1600" dirty="0">
                <a:solidFill>
                  <a:prstClr val="black"/>
                </a:solidFill>
                <a:latin typeface="微软雅黑" panose="020B0503020204020204" pitchFamily="34" charset="-122"/>
                <a:ea typeface="微软雅黑" panose="020B0503020204020204" pitchFamily="34" charset="-122"/>
                <a:cs typeface="Times New Roman" pitchFamily="18" charset="0"/>
              </a:rPr>
              <a:t>开始。</a:t>
            </a:r>
            <a:endParaRPr lang="en-US" altLang="zh-CN" sz="1600" dirty="0">
              <a:solidFill>
                <a:prstClr val="black"/>
              </a:solidFill>
              <a:latin typeface="微软雅黑" panose="020B0503020204020204" pitchFamily="34" charset="-122"/>
              <a:ea typeface="微软雅黑" panose="020B0503020204020204" pitchFamily="34" charset="-122"/>
              <a:cs typeface="Times New Roman" pitchFamily="18" charset="0"/>
            </a:endParaRPr>
          </a:p>
          <a:p>
            <a:pPr marL="646112" indent="-285750" eaLnBrk="1" hangingPunct="1">
              <a:lnSpc>
                <a:spcPct val="150000"/>
              </a:lnSpc>
              <a:spcBef>
                <a:spcPts val="500"/>
              </a:spcBef>
              <a:spcAft>
                <a:spcPts val="500"/>
              </a:spcAft>
              <a:buFont typeface="Arial" panose="020B0604020202020204" pitchFamily="34" charset="0"/>
              <a:buChar char="•"/>
            </a:pPr>
            <a:r>
              <a:rPr lang="en-US" altLang="zh-CN" sz="1600" dirty="0" smtClean="0">
                <a:solidFill>
                  <a:prstClr val="black"/>
                </a:solidFill>
                <a:latin typeface="微软雅黑" panose="020B0503020204020204" pitchFamily="34" charset="-122"/>
                <a:ea typeface="微软雅黑" panose="020B0503020204020204" pitchFamily="34" charset="-122"/>
                <a:cs typeface="Times New Roman" pitchFamily="18" charset="0"/>
              </a:rPr>
              <a:t>change</a:t>
            </a:r>
            <a:r>
              <a:rPr lang="zh-CN" altLang="en-US" sz="1600" dirty="0">
                <a:solidFill>
                  <a:prstClr val="black"/>
                </a:solidFill>
                <a:latin typeface="微软雅黑" panose="020B0503020204020204" pitchFamily="34" charset="-122"/>
                <a:ea typeface="微软雅黑" panose="020B0503020204020204" pitchFamily="34" charset="-122"/>
                <a:cs typeface="Times New Roman" pitchFamily="18" charset="0"/>
              </a:rPr>
              <a:t>：找零。一般使用</a:t>
            </a:r>
            <a:r>
              <a:rPr lang="en-US" altLang="zh-CN" sz="1600" dirty="0">
                <a:solidFill>
                  <a:prstClr val="black"/>
                </a:solidFill>
                <a:latin typeface="微软雅黑" panose="020B0503020204020204" pitchFamily="34" charset="-122"/>
                <a:ea typeface="微软雅黑" panose="020B0503020204020204" pitchFamily="34" charset="-122"/>
                <a:cs typeface="Times New Roman" pitchFamily="18" charset="0"/>
              </a:rPr>
              <a:t>0</a:t>
            </a:r>
            <a:r>
              <a:rPr lang="zh-CN" altLang="en-US" sz="1600" dirty="0">
                <a:solidFill>
                  <a:prstClr val="black"/>
                </a:solidFill>
                <a:latin typeface="微软雅黑" panose="020B0503020204020204" pitchFamily="34" charset="-122"/>
                <a:ea typeface="微软雅黑" panose="020B0503020204020204" pitchFamily="34" charset="-122"/>
                <a:cs typeface="Times New Roman" pitchFamily="18" charset="0"/>
              </a:rPr>
              <a:t>对外收款，</a:t>
            </a:r>
            <a:r>
              <a:rPr lang="en-US" altLang="zh-CN" sz="1600" dirty="0">
                <a:solidFill>
                  <a:prstClr val="black"/>
                </a:solidFill>
                <a:latin typeface="微软雅黑" panose="020B0503020204020204" pitchFamily="34" charset="-122"/>
                <a:ea typeface="微软雅黑" panose="020B0503020204020204" pitchFamily="34" charset="-122"/>
                <a:cs typeface="Times New Roman" pitchFamily="18" charset="0"/>
              </a:rPr>
              <a:t>1</a:t>
            </a:r>
            <a:r>
              <a:rPr lang="zh-CN" altLang="en-US" sz="1600" dirty="0">
                <a:solidFill>
                  <a:prstClr val="black"/>
                </a:solidFill>
                <a:latin typeface="微软雅黑" panose="020B0503020204020204" pitchFamily="34" charset="-122"/>
                <a:ea typeface="微软雅黑" panose="020B0503020204020204" pitchFamily="34" charset="-122"/>
                <a:cs typeface="Times New Roman" pitchFamily="18" charset="0"/>
              </a:rPr>
              <a:t>接受每次交易的找零</a:t>
            </a:r>
            <a:r>
              <a:rPr lang="zh-CN" altLang="en-US" sz="1600" dirty="0" smtClean="0">
                <a:solidFill>
                  <a:prstClr val="black"/>
                </a:solidFill>
                <a:latin typeface="微软雅黑" panose="020B0503020204020204" pitchFamily="34" charset="-122"/>
                <a:ea typeface="微软雅黑" panose="020B0503020204020204" pitchFamily="34" charset="-122"/>
                <a:cs typeface="Times New Roman" pitchFamily="18" charset="0"/>
              </a:rPr>
              <a:t>。</a:t>
            </a:r>
            <a:endParaRPr lang="en-US" altLang="zh-CN" sz="1600" dirty="0" smtClean="0">
              <a:solidFill>
                <a:prstClr val="black"/>
              </a:solidFill>
              <a:latin typeface="微软雅黑" panose="020B0503020204020204" pitchFamily="34" charset="-122"/>
              <a:ea typeface="微软雅黑" panose="020B0503020204020204" pitchFamily="34" charset="-122"/>
              <a:cs typeface="Times New Roman" pitchFamily="18" charset="0"/>
            </a:endParaRPr>
          </a:p>
          <a:p>
            <a:pPr marL="646112" indent="-285750" eaLnBrk="1" hangingPunct="1">
              <a:lnSpc>
                <a:spcPct val="150000"/>
              </a:lnSpc>
              <a:spcBef>
                <a:spcPts val="500"/>
              </a:spcBef>
              <a:spcAft>
                <a:spcPts val="500"/>
              </a:spcAft>
              <a:buFont typeface="Arial" panose="020B0604020202020204" pitchFamily="34" charset="0"/>
              <a:buChar char="•"/>
            </a:pPr>
            <a:r>
              <a:rPr lang="en-US" altLang="zh-CN" sz="1600" dirty="0" err="1" smtClean="0">
                <a:solidFill>
                  <a:prstClr val="black"/>
                </a:solidFill>
                <a:latin typeface="微软雅黑" panose="020B0503020204020204" pitchFamily="34" charset="-122"/>
                <a:ea typeface="微软雅黑" panose="020B0503020204020204" pitchFamily="34" charset="-122"/>
                <a:cs typeface="Times New Roman" pitchFamily="18" charset="0"/>
              </a:rPr>
              <a:t>address_index</a:t>
            </a:r>
            <a:r>
              <a:rPr lang="zh-CN" altLang="en-US" sz="1600" dirty="0" smtClean="0">
                <a:solidFill>
                  <a:prstClr val="black"/>
                </a:solidFill>
                <a:latin typeface="微软雅黑" panose="020B0503020204020204" pitchFamily="34" charset="-122"/>
                <a:ea typeface="微软雅黑" panose="020B0503020204020204" pitchFamily="34" charset="-122"/>
                <a:cs typeface="Times New Roman" pitchFamily="18" charset="0"/>
              </a:rPr>
              <a:t>：地址索引，从</a:t>
            </a:r>
            <a:r>
              <a:rPr lang="en-US" altLang="zh-CN" sz="1600" dirty="0" smtClean="0">
                <a:solidFill>
                  <a:prstClr val="black"/>
                </a:solidFill>
                <a:latin typeface="微软雅黑" panose="020B0503020204020204" pitchFamily="34" charset="-122"/>
                <a:ea typeface="微软雅黑" panose="020B0503020204020204" pitchFamily="34" charset="-122"/>
                <a:cs typeface="Times New Roman" pitchFamily="18" charset="0"/>
              </a:rPr>
              <a:t>0</a:t>
            </a:r>
            <a:r>
              <a:rPr lang="zh-CN" altLang="en-US" sz="1600" dirty="0" smtClean="0">
                <a:solidFill>
                  <a:prstClr val="black"/>
                </a:solidFill>
                <a:latin typeface="微软雅黑" panose="020B0503020204020204" pitchFamily="34" charset="-122"/>
                <a:ea typeface="微软雅黑" panose="020B0503020204020204" pitchFamily="34" charset="-122"/>
                <a:cs typeface="Times New Roman" pitchFamily="18" charset="0"/>
              </a:rPr>
              <a:t>开始，代表生成第几个地址</a:t>
            </a:r>
            <a:endParaRPr lang="en-US" altLang="zh-CN" sz="1600" dirty="0" smtClean="0">
              <a:solidFill>
                <a:prstClr val="black"/>
              </a:solidFill>
              <a:latin typeface="微软雅黑" panose="020B0503020204020204" pitchFamily="34" charset="-122"/>
              <a:ea typeface="微软雅黑" panose="020B0503020204020204" pitchFamily="34" charset="-122"/>
              <a:cs typeface="Times New Roman" pitchFamily="18" charset="0"/>
            </a:endParaRPr>
          </a:p>
        </p:txBody>
      </p:sp>
      <p:pic>
        <p:nvPicPr>
          <p:cNvPr id="15370" name="Picture 10" descr="Image result for m / purpose' / coin_type' / account' / change / address_index ä¾å­"/>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240" y="1215025"/>
            <a:ext cx="8490310" cy="2923649"/>
          </a:xfrm>
          <a:prstGeom prst="rect">
            <a:avLst/>
          </a:prstGeom>
          <a:noFill/>
          <a:extLst>
            <a:ext uri="{909E8E84-426E-40DD-AFC4-6F175D3DCCD1}">
              <a14:hiddenFill xmlns:a14="http://schemas.microsoft.com/office/drawing/2010/main">
                <a:solidFill>
                  <a:srgbClr val="FFFFFF"/>
                </a:solidFill>
              </a14:hiddenFill>
            </a:ext>
          </a:extLst>
        </p:spPr>
      </p:pic>
      <p:sp>
        <p:nvSpPr>
          <p:cNvPr id="8" name="圆角矩形 7"/>
          <p:cNvSpPr/>
          <p:nvPr/>
        </p:nvSpPr>
        <p:spPr>
          <a:xfrm>
            <a:off x="482239" y="4200443"/>
            <a:ext cx="8321310" cy="1464231"/>
          </a:xfrm>
          <a:prstGeom prst="round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M/44‘/0’/0‘/0/2: </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个（主）比特币账户的收款用途的第</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个公钥</a:t>
            </a:r>
          </a:p>
          <a:p>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M/44‘/0’/3‘/1/14</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个比特币账户的找零用途的第</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15</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个公钥</a:t>
            </a:r>
          </a:p>
          <a:p>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m/44‘/2’/0‘/0/1 </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个（主）莱特币账户的收款用途的第</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个私</a:t>
            </a:r>
            <a:r>
              <a:rPr lang="zh-CN" alt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钥</a:t>
            </a:r>
            <a:endParaRPr lang="en-US" altLang="zh-CN"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https://bip39.onekey.so/</a:t>
            </a:r>
            <a:endPar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18433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70"/>
                                        </p:tgtEl>
                                        <p:attrNameLst>
                                          <p:attrName>style.visibility</p:attrName>
                                        </p:attrNameLst>
                                      </p:cBhvr>
                                      <p:to>
                                        <p:strVal val="visible"/>
                                      </p:to>
                                    </p:set>
                                    <p:animEffect transition="in" filter="fade">
                                      <p:cBhvr>
                                        <p:cTn id="7" dur="500"/>
                                        <p:tgtEl>
                                          <p:spTgt spid="153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矩形 2"/>
          <p:cNvSpPr/>
          <p:nvPr/>
        </p:nvSpPr>
        <p:spPr>
          <a:xfrm>
            <a:off x="1071538" y="476672"/>
            <a:ext cx="2066591" cy="523220"/>
          </a:xfrm>
          <a:prstGeom prst="rect">
            <a:avLst/>
          </a:prstGeom>
        </p:spPr>
        <p:txBody>
          <a:bodyPr wrap="none">
            <a:spAutoFit/>
          </a:bodyPr>
          <a:lstStyle/>
          <a:p>
            <a:r>
              <a:rPr lang="en-US" altLang="zh-CN" sz="2800" kern="0" dirty="0" smtClean="0">
                <a:solidFill>
                  <a:prstClr val="black"/>
                </a:solidFill>
                <a:ea typeface="黑体" pitchFamily="49" charset="-122"/>
              </a:rPr>
              <a:t>HD</a:t>
            </a:r>
            <a:r>
              <a:rPr lang="zh-CN" altLang="en-US" sz="2800" kern="0" dirty="0" smtClean="0">
                <a:solidFill>
                  <a:prstClr val="black"/>
                </a:solidFill>
                <a:ea typeface="黑体" pitchFamily="49" charset="-122"/>
              </a:rPr>
              <a:t>钱包</a:t>
            </a:r>
            <a:r>
              <a:rPr lang="zh-CN" altLang="en-US" sz="2800" kern="0" dirty="0">
                <a:solidFill>
                  <a:prstClr val="black"/>
                </a:solidFill>
                <a:ea typeface="黑体" pitchFamily="49" charset="-122"/>
              </a:rPr>
              <a:t>索引</a:t>
            </a:r>
          </a:p>
        </p:txBody>
      </p:sp>
      <p:sp>
        <p:nvSpPr>
          <p:cNvPr id="5" name="内容占位符 2"/>
          <p:cNvSpPr txBox="1">
            <a:spLocks/>
          </p:cNvSpPr>
          <p:nvPr/>
        </p:nvSpPr>
        <p:spPr bwMode="auto">
          <a:xfrm>
            <a:off x="313239" y="1215025"/>
            <a:ext cx="8659311" cy="2618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25000"/>
              </a:lnSpc>
              <a:spcBef>
                <a:spcPct val="20000"/>
              </a:spcBef>
              <a:spcAft>
                <a:spcPts val="600"/>
              </a:spcAft>
              <a:buClr>
                <a:srgbClr val="0070C0"/>
              </a:buClr>
              <a:buSzPct val="8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200">
                <a:solidFill>
                  <a:schemeClr val="tx1"/>
                </a:solidFill>
                <a:latin typeface="+mj-lt"/>
                <a:ea typeface="宋体" charset="-122"/>
              </a:defRPr>
            </a:lvl2pPr>
            <a:lvl3pPr marL="1143000" indent="-228600" algn="l" rtl="0" eaLnBrk="0" fontAlgn="base" hangingPunct="0">
              <a:spcBef>
                <a:spcPct val="20000"/>
              </a:spcBef>
              <a:spcAft>
                <a:spcPct val="0"/>
              </a:spcAft>
              <a:buFont typeface="Arial" charset="0"/>
              <a:buChar char="•"/>
              <a:defRPr sz="2400">
                <a:solidFill>
                  <a:schemeClr val="tx1"/>
                </a:solidFill>
                <a:latin typeface="+mj-lt"/>
                <a:ea typeface="宋体" charset="-122"/>
              </a:defRPr>
            </a:lvl3pPr>
            <a:lvl4pPr marL="1600200" indent="-228600" algn="l" rtl="0" eaLnBrk="0" fontAlgn="base" hangingPunct="0">
              <a:spcBef>
                <a:spcPct val="20000"/>
              </a:spcBef>
              <a:spcAft>
                <a:spcPct val="0"/>
              </a:spcAft>
              <a:buFont typeface="Arial" charset="0"/>
              <a:buChar char="–"/>
              <a:defRPr sz="2000">
                <a:solidFill>
                  <a:schemeClr val="tx1"/>
                </a:solidFill>
                <a:latin typeface="+mj-lt"/>
                <a:ea typeface="宋体" charset="-122"/>
              </a:defRPr>
            </a:lvl4pPr>
            <a:lvl5pPr marL="2057400" indent="-228600" algn="l" rtl="0" eaLnBrk="0" fontAlgn="base" hangingPunct="0">
              <a:spcBef>
                <a:spcPct val="20000"/>
              </a:spcBef>
              <a:spcAft>
                <a:spcPct val="0"/>
              </a:spcAft>
              <a:buFont typeface="Arial" charset="0"/>
              <a:buChar char="»"/>
              <a:defRPr sz="2000">
                <a:solidFill>
                  <a:schemeClr val="tx1"/>
                </a:solidFill>
                <a:latin typeface="+mj-lt"/>
                <a:ea typeface="宋体" charset="-122"/>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9pPr>
          </a:lstStyle>
          <a:p>
            <a:pPr eaLnBrk="1" hangingPunct="1">
              <a:lnSpc>
                <a:spcPct val="150000"/>
              </a:lnSpc>
              <a:spcBef>
                <a:spcPts val="500"/>
              </a:spcBef>
              <a:spcAft>
                <a:spcPts val="500"/>
              </a:spcAft>
            </a:pPr>
            <a:r>
              <a:rPr lang="zh-CN" altLang="en-US" sz="2000" dirty="0">
                <a:latin typeface="微软雅黑" panose="020B0503020204020204" pitchFamily="34" charset="-122"/>
                <a:ea typeface="微软雅黑" panose="020B0503020204020204" pitchFamily="34" charset="-122"/>
                <a:cs typeface="Times New Roman" pitchFamily="18" charset="0"/>
              </a:rPr>
              <a:t>两个比特币改进建议（</a:t>
            </a:r>
            <a:r>
              <a:rPr lang="en-US" altLang="zh-CN" sz="2000" dirty="0">
                <a:latin typeface="微软雅黑" panose="020B0503020204020204" pitchFamily="34" charset="-122"/>
                <a:ea typeface="微软雅黑" panose="020B0503020204020204" pitchFamily="34" charset="-122"/>
                <a:cs typeface="Times New Roman" pitchFamily="18" charset="0"/>
              </a:rPr>
              <a:t>BIPs</a:t>
            </a:r>
            <a:r>
              <a:rPr lang="zh-CN" altLang="en-US" sz="2000" dirty="0" smtClean="0">
                <a:latin typeface="微软雅黑" panose="020B0503020204020204" pitchFamily="34" charset="-122"/>
                <a:ea typeface="微软雅黑" panose="020B0503020204020204" pitchFamily="34" charset="-122"/>
                <a:cs typeface="Times New Roman" pitchFamily="18" charset="0"/>
              </a:rPr>
              <a:t>）</a:t>
            </a:r>
            <a:endParaRPr lang="en-US" altLang="zh-CN" sz="2000" dirty="0" smtClean="0">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500"/>
              </a:spcBef>
              <a:spcAft>
                <a:spcPts val="500"/>
              </a:spcAft>
              <a:buFont typeface="Wingdings" panose="05000000000000000000" pitchFamily="2" charset="2"/>
              <a:buChar char="Ø"/>
            </a:pPr>
            <a:r>
              <a:rPr lang="en-US" altLang="zh-CN" sz="1800" dirty="0" smtClean="0">
                <a:latin typeface="微软雅黑" panose="020B0503020204020204" pitchFamily="34" charset="-122"/>
                <a:ea typeface="微软雅黑" panose="020B0503020204020204" pitchFamily="34" charset="-122"/>
                <a:cs typeface="Times New Roman" pitchFamily="18" charset="0"/>
              </a:rPr>
              <a:t>BIP-43</a:t>
            </a:r>
            <a:r>
              <a:rPr lang="zh-CN" altLang="en-US" sz="1800" dirty="0" smtClean="0">
                <a:latin typeface="微软雅黑" panose="020B0503020204020204" pitchFamily="34" charset="-122"/>
                <a:ea typeface="微软雅黑" panose="020B0503020204020204" pitchFamily="34" charset="-122"/>
                <a:cs typeface="Times New Roman" pitchFamily="18" charset="0"/>
              </a:rPr>
              <a:t>：使用</a:t>
            </a:r>
            <a:r>
              <a:rPr lang="zh-CN" altLang="en-US" sz="1800" dirty="0">
                <a:solidFill>
                  <a:srgbClr val="0000FF"/>
                </a:solidFill>
                <a:latin typeface="微软雅黑" panose="020B0503020204020204" pitchFamily="34" charset="-122"/>
                <a:ea typeface="微软雅黑" panose="020B0503020204020204" pitchFamily="34" charset="-122"/>
                <a:cs typeface="Times New Roman" pitchFamily="18" charset="0"/>
              </a:rPr>
              <a:t>第一个强化子索引</a:t>
            </a:r>
            <a:r>
              <a:rPr lang="zh-CN" altLang="en-US" sz="1800" dirty="0">
                <a:latin typeface="微软雅黑" panose="020B0503020204020204" pitchFamily="34" charset="-122"/>
                <a:ea typeface="微软雅黑" panose="020B0503020204020204" pitchFamily="34" charset="-122"/>
                <a:cs typeface="Times New Roman" pitchFamily="18" charset="0"/>
              </a:rPr>
              <a:t>作为特殊的标识符表示树状结构的“</a:t>
            </a:r>
            <a:r>
              <a:rPr lang="en-US" altLang="zh-CN" sz="1800" dirty="0">
                <a:latin typeface="微软雅黑" panose="020B0503020204020204" pitchFamily="34" charset="-122"/>
                <a:ea typeface="微软雅黑" panose="020B0503020204020204" pitchFamily="34" charset="-122"/>
                <a:cs typeface="Times New Roman" pitchFamily="18" charset="0"/>
              </a:rPr>
              <a:t>purpose</a:t>
            </a:r>
            <a:r>
              <a:rPr lang="en-US" altLang="zh-CN" sz="1800" dirty="0" smtClean="0">
                <a:latin typeface="微软雅黑" panose="020B0503020204020204" pitchFamily="34" charset="-122"/>
                <a:ea typeface="微软雅黑" panose="020B0503020204020204" pitchFamily="34" charset="-122"/>
                <a:cs typeface="Times New Roman" pitchFamily="18" charset="0"/>
              </a:rPr>
              <a:t>”</a:t>
            </a:r>
            <a:r>
              <a:rPr lang="zh-CN" altLang="en-US" sz="1800" dirty="0" smtClean="0">
                <a:latin typeface="微软雅黑" panose="020B0503020204020204" pitchFamily="34" charset="-122"/>
                <a:ea typeface="微软雅黑" panose="020B0503020204020204" pitchFamily="34" charset="-122"/>
                <a:cs typeface="Times New Roman" pitchFamily="18" charset="0"/>
              </a:rPr>
              <a:t>。</a:t>
            </a:r>
            <a:r>
              <a:rPr lang="zh-CN" altLang="en-US" sz="1800" dirty="0">
                <a:latin typeface="微软雅黑" panose="020B0503020204020204" pitchFamily="34" charset="-122"/>
                <a:ea typeface="微软雅黑" panose="020B0503020204020204" pitchFamily="34" charset="-122"/>
                <a:cs typeface="Times New Roman" pitchFamily="18" charset="0"/>
              </a:rPr>
              <a:t>如</a:t>
            </a:r>
            <a:r>
              <a:rPr lang="en-US" altLang="zh-CN" sz="1800" dirty="0" smtClean="0">
                <a:latin typeface="微软雅黑" panose="020B0503020204020204" pitchFamily="34" charset="-122"/>
                <a:ea typeface="微软雅黑" panose="020B0503020204020204" pitchFamily="34" charset="-122"/>
                <a:cs typeface="Times New Roman" pitchFamily="18" charset="0"/>
              </a:rPr>
              <a:t>HD</a:t>
            </a:r>
            <a:r>
              <a:rPr lang="zh-CN" altLang="en-US" sz="1800" dirty="0">
                <a:latin typeface="微软雅黑" panose="020B0503020204020204" pitchFamily="34" charset="-122"/>
                <a:ea typeface="微软雅黑" panose="020B0503020204020204" pitchFamily="34" charset="-122"/>
                <a:cs typeface="Times New Roman" pitchFamily="18" charset="0"/>
              </a:rPr>
              <a:t>钱包只使用分支</a:t>
            </a:r>
            <a:r>
              <a:rPr lang="en-US" altLang="zh-CN" sz="1800" dirty="0" smtClean="0">
                <a:latin typeface="微软雅黑" panose="020B0503020204020204" pitchFamily="34" charset="-122"/>
                <a:ea typeface="微软雅黑" panose="020B0503020204020204" pitchFamily="34" charset="-122"/>
                <a:cs typeface="Times New Roman" pitchFamily="18" charset="0"/>
              </a:rPr>
              <a:t>m/</a:t>
            </a:r>
            <a:r>
              <a:rPr lang="en-US" altLang="zh-CN" sz="1800" dirty="0" err="1" smtClean="0">
                <a:latin typeface="微软雅黑" panose="020B0503020204020204" pitchFamily="34" charset="-122"/>
                <a:ea typeface="微软雅黑" panose="020B0503020204020204" pitchFamily="34" charset="-122"/>
                <a:cs typeface="Times New Roman" pitchFamily="18" charset="0"/>
              </a:rPr>
              <a:t>i</a:t>
            </a:r>
            <a:r>
              <a:rPr lang="en-US" altLang="zh-CN" sz="1800" dirty="0" smtClean="0">
                <a:latin typeface="微软雅黑" panose="020B0503020204020204" pitchFamily="34" charset="-122"/>
                <a:ea typeface="微软雅黑" panose="020B0503020204020204" pitchFamily="34" charset="-122"/>
                <a:cs typeface="Times New Roman" pitchFamily="18" charset="0"/>
              </a:rPr>
              <a:t>’/</a:t>
            </a:r>
            <a:r>
              <a:rPr lang="zh-CN" altLang="en-US" sz="1800" dirty="0" smtClean="0">
                <a:latin typeface="微软雅黑" panose="020B0503020204020204" pitchFamily="34" charset="-122"/>
                <a:ea typeface="微软雅黑" panose="020B0503020204020204" pitchFamily="34" charset="-122"/>
                <a:cs typeface="Times New Roman" pitchFamily="18" charset="0"/>
              </a:rPr>
              <a:t>是为了</a:t>
            </a:r>
            <a:r>
              <a:rPr lang="zh-CN" altLang="en-US" sz="1800" dirty="0">
                <a:latin typeface="微软雅黑" panose="020B0503020204020204" pitchFamily="34" charset="-122"/>
                <a:ea typeface="微软雅黑" panose="020B0503020204020204" pitchFamily="34" charset="-122"/>
                <a:cs typeface="Times New Roman" pitchFamily="18" charset="0"/>
              </a:rPr>
              <a:t>表明那个被索引号“</a:t>
            </a:r>
            <a:r>
              <a:rPr lang="en-US" altLang="zh-CN" sz="1800" dirty="0" err="1">
                <a:latin typeface="微软雅黑" panose="020B0503020204020204" pitchFamily="34" charset="-122"/>
                <a:ea typeface="微软雅黑" panose="020B0503020204020204" pitchFamily="34" charset="-122"/>
                <a:cs typeface="Times New Roman" pitchFamily="18" charset="0"/>
              </a:rPr>
              <a:t>i</a:t>
            </a:r>
            <a:r>
              <a:rPr lang="en-US" altLang="zh-CN" sz="1800" dirty="0">
                <a:latin typeface="微软雅黑" panose="020B0503020204020204" pitchFamily="34" charset="-122"/>
                <a:ea typeface="微软雅黑" panose="020B0503020204020204" pitchFamily="34" charset="-122"/>
                <a:cs typeface="Times New Roman" pitchFamily="18" charset="0"/>
              </a:rPr>
              <a:t>”</a:t>
            </a:r>
            <a:r>
              <a:rPr lang="zh-CN" altLang="en-US" sz="1800" dirty="0">
                <a:latin typeface="微软雅黑" panose="020B0503020204020204" pitchFamily="34" charset="-122"/>
                <a:ea typeface="微软雅黑" panose="020B0503020204020204" pitchFamily="34" charset="-122"/>
                <a:cs typeface="Times New Roman" pitchFamily="18" charset="0"/>
              </a:rPr>
              <a:t>定义的</a:t>
            </a:r>
            <a:r>
              <a:rPr lang="zh-CN" altLang="en-US" sz="1800" dirty="0" smtClean="0">
                <a:latin typeface="微软雅黑" panose="020B0503020204020204" pitchFamily="34" charset="-122"/>
                <a:ea typeface="微软雅黑" panose="020B0503020204020204" pitchFamily="34" charset="-122"/>
                <a:cs typeface="Times New Roman" pitchFamily="18" charset="0"/>
              </a:rPr>
              <a:t>特殊目的。</a:t>
            </a:r>
            <a:endParaRPr lang="en-US" altLang="zh-CN" sz="1800" dirty="0" smtClean="0">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500"/>
              </a:spcBef>
              <a:spcAft>
                <a:spcPts val="500"/>
              </a:spcAft>
              <a:buFont typeface="Wingdings" panose="05000000000000000000" pitchFamily="2" charset="2"/>
              <a:buChar char="Ø"/>
            </a:pPr>
            <a:r>
              <a:rPr lang="en-US" altLang="zh-CN" sz="1800" dirty="0" smtClean="0">
                <a:latin typeface="微软雅黑" panose="020B0503020204020204" pitchFamily="34" charset="-122"/>
                <a:ea typeface="微软雅黑" panose="020B0503020204020204" pitchFamily="34" charset="-122"/>
                <a:cs typeface="Times New Roman" pitchFamily="18" charset="0"/>
              </a:rPr>
              <a:t>BIP-44</a:t>
            </a:r>
            <a:r>
              <a:rPr lang="zh-CN" altLang="en-US" sz="1800" dirty="0">
                <a:latin typeface="微软雅黑" panose="020B0503020204020204" pitchFamily="34" charset="-122"/>
                <a:ea typeface="微软雅黑" panose="020B0503020204020204" pitchFamily="34" charset="-122"/>
                <a:cs typeface="Times New Roman" pitchFamily="18" charset="0"/>
              </a:rPr>
              <a:t>：指定了包含</a:t>
            </a:r>
            <a:r>
              <a:rPr lang="en-US" altLang="zh-CN" sz="1800" dirty="0">
                <a:latin typeface="微软雅黑" panose="020B0503020204020204" pitchFamily="34" charset="-122"/>
                <a:ea typeface="微软雅黑" panose="020B0503020204020204" pitchFamily="34" charset="-122"/>
                <a:cs typeface="Times New Roman" pitchFamily="18" charset="0"/>
              </a:rPr>
              <a:t>5</a:t>
            </a:r>
            <a:r>
              <a:rPr lang="zh-CN" altLang="en-US" sz="1800" dirty="0">
                <a:latin typeface="微软雅黑" panose="020B0503020204020204" pitchFamily="34" charset="-122"/>
                <a:ea typeface="微软雅黑" panose="020B0503020204020204" pitchFamily="34" charset="-122"/>
                <a:cs typeface="Times New Roman" pitchFamily="18" charset="0"/>
              </a:rPr>
              <a:t>个预定义树状层级的</a:t>
            </a:r>
            <a:r>
              <a:rPr lang="zh-CN" altLang="en-US" sz="1800" dirty="0" smtClean="0">
                <a:latin typeface="微软雅黑" panose="020B0503020204020204" pitchFamily="34" charset="-122"/>
                <a:ea typeface="微软雅黑" panose="020B0503020204020204" pitchFamily="34" charset="-122"/>
                <a:cs typeface="Times New Roman" pitchFamily="18" charset="0"/>
              </a:rPr>
              <a:t>结构。</a:t>
            </a:r>
            <a:endParaRPr lang="en-US" altLang="zh-CN" sz="1800" dirty="0" smtClean="0">
              <a:latin typeface="微软雅黑" panose="020B0503020204020204" pitchFamily="34" charset="-122"/>
              <a:ea typeface="微软雅黑" panose="020B0503020204020204" pitchFamily="34" charset="-122"/>
              <a:cs typeface="Times New Roman" pitchFamily="18" charset="0"/>
            </a:endParaRPr>
          </a:p>
          <a:p>
            <a:pPr marL="0" indent="0" eaLnBrk="1" hangingPunct="1">
              <a:lnSpc>
                <a:spcPct val="150000"/>
              </a:lnSpc>
              <a:spcBef>
                <a:spcPts val="500"/>
              </a:spcBef>
              <a:spcAft>
                <a:spcPts val="500"/>
              </a:spcAft>
              <a:buNone/>
            </a:pPr>
            <a:r>
              <a:rPr lang="en-US" altLang="zh-CN" sz="1800" dirty="0" smtClean="0">
                <a:latin typeface="微软雅黑" panose="020B0503020204020204" pitchFamily="34" charset="-122"/>
                <a:ea typeface="微软雅黑" panose="020B0503020204020204" pitchFamily="34" charset="-122"/>
                <a:cs typeface="Times New Roman" pitchFamily="18" charset="0"/>
              </a:rPr>
              <a:t>     m / purpose' / </a:t>
            </a:r>
            <a:r>
              <a:rPr lang="en-US" altLang="zh-CN" sz="1800" dirty="0" err="1" smtClean="0">
                <a:latin typeface="微软雅黑" panose="020B0503020204020204" pitchFamily="34" charset="-122"/>
                <a:ea typeface="微软雅黑" panose="020B0503020204020204" pitchFamily="34" charset="-122"/>
                <a:cs typeface="Times New Roman" pitchFamily="18" charset="0"/>
              </a:rPr>
              <a:t>coin_type</a:t>
            </a:r>
            <a:r>
              <a:rPr lang="en-US" altLang="zh-CN" sz="1800" dirty="0" smtClean="0">
                <a:latin typeface="微软雅黑" panose="020B0503020204020204" pitchFamily="34" charset="-122"/>
                <a:ea typeface="微软雅黑" panose="020B0503020204020204" pitchFamily="34" charset="-122"/>
                <a:cs typeface="Times New Roman" pitchFamily="18" charset="0"/>
              </a:rPr>
              <a:t>' / account' / change / </a:t>
            </a:r>
            <a:r>
              <a:rPr lang="en-US" altLang="zh-CN" sz="1800" dirty="0" err="1" smtClean="0">
                <a:latin typeface="微软雅黑" panose="020B0503020204020204" pitchFamily="34" charset="-122"/>
                <a:ea typeface="微软雅黑" panose="020B0503020204020204" pitchFamily="34" charset="-122"/>
                <a:cs typeface="Times New Roman" pitchFamily="18" charset="0"/>
              </a:rPr>
              <a:t>address_index</a:t>
            </a:r>
            <a:endParaRPr lang="en-US" altLang="zh-CN" sz="1800" dirty="0" smtClean="0">
              <a:latin typeface="微软雅黑" panose="020B0503020204020204" pitchFamily="34" charset="-122"/>
              <a:ea typeface="微软雅黑" panose="020B0503020204020204" pitchFamily="34" charset="-122"/>
              <a:cs typeface="Times New Roman" pitchFamily="18" charset="0"/>
            </a:endParaRPr>
          </a:p>
          <a:p>
            <a:pPr marL="646112" indent="-285750" eaLnBrk="1" hangingPunct="1">
              <a:lnSpc>
                <a:spcPct val="150000"/>
              </a:lnSpc>
              <a:spcBef>
                <a:spcPts val="500"/>
              </a:spcBef>
              <a:spcAft>
                <a:spcPts val="500"/>
              </a:spcAft>
              <a:buFont typeface="Arial" panose="020B0604020202020204" pitchFamily="34" charset="0"/>
              <a:buChar char="•"/>
            </a:pPr>
            <a:r>
              <a:rPr lang="en-US" altLang="zh-CN" sz="1600" dirty="0" smtClean="0">
                <a:latin typeface="微软雅黑" panose="020B0503020204020204" pitchFamily="34" charset="-122"/>
                <a:ea typeface="微软雅黑" panose="020B0503020204020204" pitchFamily="34" charset="-122"/>
                <a:cs typeface="Times New Roman" pitchFamily="18" charset="0"/>
              </a:rPr>
              <a:t>purpose</a:t>
            </a:r>
            <a:r>
              <a:rPr lang="zh-CN" altLang="en-US" sz="1600" dirty="0">
                <a:latin typeface="微软雅黑" panose="020B0503020204020204" pitchFamily="34" charset="-122"/>
                <a:ea typeface="微软雅黑" panose="020B0503020204020204" pitchFamily="34" charset="-122"/>
                <a:cs typeface="Times New Roman" pitchFamily="18" charset="0"/>
              </a:rPr>
              <a:t>：</a:t>
            </a:r>
            <a:r>
              <a:rPr lang="zh-CN" altLang="en-US" sz="1600" dirty="0" smtClean="0">
                <a:latin typeface="微软雅黑" panose="020B0503020204020204" pitchFamily="34" charset="-122"/>
                <a:ea typeface="微软雅黑" panose="020B0503020204020204" pitchFamily="34" charset="-122"/>
                <a:cs typeface="Times New Roman" pitchFamily="18" charset="0"/>
              </a:rPr>
              <a:t>总是</a:t>
            </a:r>
            <a:r>
              <a:rPr lang="zh-CN" altLang="en-US" sz="1600" dirty="0">
                <a:latin typeface="微软雅黑" panose="020B0503020204020204" pitchFamily="34" charset="-122"/>
                <a:ea typeface="微软雅黑" panose="020B0503020204020204" pitchFamily="34" charset="-122"/>
                <a:cs typeface="Times New Roman" pitchFamily="18" charset="0"/>
              </a:rPr>
              <a:t>被设定为</a:t>
            </a:r>
            <a:r>
              <a:rPr lang="en-US" altLang="zh-CN" sz="1600" dirty="0">
                <a:latin typeface="微软雅黑" panose="020B0503020204020204" pitchFamily="34" charset="-122"/>
                <a:ea typeface="微软雅黑" panose="020B0503020204020204" pitchFamily="34" charset="-122"/>
                <a:cs typeface="Times New Roman" pitchFamily="18" charset="0"/>
              </a:rPr>
              <a:t>44' </a:t>
            </a:r>
            <a:endParaRPr lang="en-US" altLang="zh-CN" sz="1600" dirty="0" smtClean="0">
              <a:latin typeface="微软雅黑" panose="020B0503020204020204" pitchFamily="34" charset="-122"/>
              <a:ea typeface="微软雅黑" panose="020B0503020204020204" pitchFamily="34" charset="-122"/>
              <a:cs typeface="Times New Roman" pitchFamily="18" charset="0"/>
            </a:endParaRPr>
          </a:p>
          <a:p>
            <a:pPr marL="646112" indent="-285750" eaLnBrk="1" hangingPunct="1">
              <a:lnSpc>
                <a:spcPct val="150000"/>
              </a:lnSpc>
              <a:spcBef>
                <a:spcPts val="500"/>
              </a:spcBef>
              <a:spcAft>
                <a:spcPts val="500"/>
              </a:spcAft>
              <a:buFont typeface="Arial" panose="020B0604020202020204" pitchFamily="34" charset="0"/>
              <a:buChar char="•"/>
            </a:pPr>
            <a:r>
              <a:rPr lang="en-US" altLang="zh-CN" sz="1600" dirty="0" err="1" smtClean="0">
                <a:latin typeface="微软雅黑" panose="020B0503020204020204" pitchFamily="34" charset="-122"/>
                <a:ea typeface="微软雅黑" panose="020B0503020204020204" pitchFamily="34" charset="-122"/>
                <a:cs typeface="Times New Roman" pitchFamily="18" charset="0"/>
              </a:rPr>
              <a:t>coin_type</a:t>
            </a:r>
            <a:r>
              <a:rPr lang="zh-CN" altLang="en-US" sz="1600" dirty="0">
                <a:latin typeface="微软雅黑" panose="020B0503020204020204" pitchFamily="34" charset="-122"/>
                <a:ea typeface="微软雅黑" panose="020B0503020204020204" pitchFamily="34" charset="-122"/>
                <a:cs typeface="Times New Roman" pitchFamily="18" charset="0"/>
              </a:rPr>
              <a:t>：币</a:t>
            </a:r>
            <a:r>
              <a:rPr lang="zh-CN" altLang="en-US" sz="1600" dirty="0" smtClean="0">
                <a:latin typeface="微软雅黑" panose="020B0503020204020204" pitchFamily="34" charset="-122"/>
                <a:ea typeface="微软雅黑" panose="020B0503020204020204" pitchFamily="34" charset="-122"/>
                <a:cs typeface="Times New Roman" pitchFamily="18" charset="0"/>
              </a:rPr>
              <a:t>种，</a:t>
            </a:r>
            <a:r>
              <a:rPr lang="en-US" altLang="zh-CN" sz="1600" dirty="0" smtClean="0">
                <a:hlinkClick r:id="rId3"/>
              </a:rPr>
              <a:t>https://github.com/satoshilabs/slips/blob/master/slip-0044.md</a:t>
            </a:r>
            <a:r>
              <a:rPr lang="zh-CN" altLang="en-US" sz="1600" dirty="0" smtClean="0">
                <a:latin typeface="微软雅黑" panose="020B0503020204020204" pitchFamily="34" charset="-122"/>
                <a:ea typeface="微软雅黑" panose="020B0503020204020204" pitchFamily="34" charset="-122"/>
                <a:cs typeface="Times New Roman" pitchFamily="18" charset="0"/>
              </a:rPr>
              <a:t>。</a:t>
            </a:r>
            <a:endParaRPr lang="en-US" altLang="zh-CN" sz="1600" dirty="0" smtClean="0">
              <a:latin typeface="微软雅黑" panose="020B0503020204020204" pitchFamily="34" charset="-122"/>
              <a:ea typeface="微软雅黑" panose="020B0503020204020204" pitchFamily="34" charset="-122"/>
              <a:cs typeface="Times New Roman" pitchFamily="18" charset="0"/>
            </a:endParaRPr>
          </a:p>
          <a:p>
            <a:pPr marL="646112" indent="-285750" eaLnBrk="1" hangingPunct="1">
              <a:lnSpc>
                <a:spcPct val="150000"/>
              </a:lnSpc>
              <a:spcBef>
                <a:spcPts val="500"/>
              </a:spcBef>
              <a:spcAft>
                <a:spcPts val="500"/>
              </a:spcAft>
              <a:buFont typeface="Arial" panose="020B0604020202020204" pitchFamily="34" charset="0"/>
              <a:buChar char="•"/>
            </a:pPr>
            <a:r>
              <a:rPr lang="en-US" altLang="zh-CN" sz="1600" dirty="0" smtClean="0">
                <a:latin typeface="微软雅黑" panose="020B0503020204020204" pitchFamily="34" charset="-122"/>
                <a:ea typeface="微软雅黑" panose="020B0503020204020204" pitchFamily="34" charset="-122"/>
                <a:cs typeface="Times New Roman" pitchFamily="18" charset="0"/>
              </a:rPr>
              <a:t>account</a:t>
            </a:r>
            <a:r>
              <a:rPr lang="zh-CN" altLang="en-US" sz="1600" dirty="0">
                <a:latin typeface="微软雅黑" panose="020B0503020204020204" pitchFamily="34" charset="-122"/>
                <a:ea typeface="微软雅黑" panose="020B0503020204020204" pitchFamily="34" charset="-122"/>
                <a:cs typeface="Times New Roman" pitchFamily="18" charset="0"/>
              </a:rPr>
              <a:t>：币的账户索引，从</a:t>
            </a:r>
            <a:r>
              <a:rPr lang="en-US" altLang="zh-CN" sz="1600" dirty="0">
                <a:latin typeface="微软雅黑" panose="020B0503020204020204" pitchFamily="34" charset="-122"/>
                <a:ea typeface="微软雅黑" panose="020B0503020204020204" pitchFamily="34" charset="-122"/>
                <a:cs typeface="Times New Roman" pitchFamily="18" charset="0"/>
              </a:rPr>
              <a:t>0</a:t>
            </a:r>
            <a:r>
              <a:rPr lang="zh-CN" altLang="en-US" sz="1600" dirty="0">
                <a:latin typeface="微软雅黑" panose="020B0503020204020204" pitchFamily="34" charset="-122"/>
                <a:ea typeface="微软雅黑" panose="020B0503020204020204" pitchFamily="34" charset="-122"/>
                <a:cs typeface="Times New Roman" pitchFamily="18" charset="0"/>
              </a:rPr>
              <a:t>开始。</a:t>
            </a:r>
            <a:endParaRPr lang="en-US" altLang="zh-CN" sz="1600" dirty="0">
              <a:latin typeface="微软雅黑" panose="020B0503020204020204" pitchFamily="34" charset="-122"/>
              <a:ea typeface="微软雅黑" panose="020B0503020204020204" pitchFamily="34" charset="-122"/>
              <a:cs typeface="Times New Roman" pitchFamily="18" charset="0"/>
            </a:endParaRPr>
          </a:p>
          <a:p>
            <a:pPr marL="646112" indent="-285750" eaLnBrk="1" hangingPunct="1">
              <a:lnSpc>
                <a:spcPct val="150000"/>
              </a:lnSpc>
              <a:spcBef>
                <a:spcPts val="500"/>
              </a:spcBef>
              <a:spcAft>
                <a:spcPts val="500"/>
              </a:spcAft>
              <a:buFont typeface="Arial" panose="020B0604020202020204" pitchFamily="34" charset="0"/>
              <a:buChar char="•"/>
            </a:pPr>
            <a:r>
              <a:rPr lang="en-US" altLang="zh-CN" sz="1600" dirty="0" smtClean="0">
                <a:latin typeface="微软雅黑" panose="020B0503020204020204" pitchFamily="34" charset="-122"/>
                <a:ea typeface="微软雅黑" panose="020B0503020204020204" pitchFamily="34" charset="-122"/>
                <a:cs typeface="Times New Roman" pitchFamily="18" charset="0"/>
              </a:rPr>
              <a:t>change</a:t>
            </a:r>
            <a:r>
              <a:rPr lang="zh-CN" altLang="en-US" sz="1600" dirty="0">
                <a:latin typeface="微软雅黑" panose="020B0503020204020204" pitchFamily="34" charset="-122"/>
                <a:ea typeface="微软雅黑" panose="020B0503020204020204" pitchFamily="34" charset="-122"/>
                <a:cs typeface="Times New Roman" pitchFamily="18" charset="0"/>
              </a:rPr>
              <a:t>：找零。一般使用</a:t>
            </a:r>
            <a:r>
              <a:rPr lang="en-US" altLang="zh-CN" sz="1600" dirty="0">
                <a:latin typeface="微软雅黑" panose="020B0503020204020204" pitchFamily="34" charset="-122"/>
                <a:ea typeface="微软雅黑" panose="020B0503020204020204" pitchFamily="34" charset="-122"/>
                <a:cs typeface="Times New Roman" pitchFamily="18" charset="0"/>
              </a:rPr>
              <a:t>0</a:t>
            </a:r>
            <a:r>
              <a:rPr lang="zh-CN" altLang="en-US" sz="1600" dirty="0">
                <a:latin typeface="微软雅黑" panose="020B0503020204020204" pitchFamily="34" charset="-122"/>
                <a:ea typeface="微软雅黑" panose="020B0503020204020204" pitchFamily="34" charset="-122"/>
                <a:cs typeface="Times New Roman" pitchFamily="18" charset="0"/>
              </a:rPr>
              <a:t>对外收款，</a:t>
            </a:r>
            <a:r>
              <a:rPr lang="en-US" altLang="zh-CN" sz="1600" dirty="0">
                <a:latin typeface="微软雅黑" panose="020B0503020204020204" pitchFamily="34" charset="-122"/>
                <a:ea typeface="微软雅黑" panose="020B0503020204020204" pitchFamily="34" charset="-122"/>
                <a:cs typeface="Times New Roman" pitchFamily="18" charset="0"/>
              </a:rPr>
              <a:t>1</a:t>
            </a:r>
            <a:r>
              <a:rPr lang="zh-CN" altLang="en-US" sz="1600" dirty="0">
                <a:latin typeface="微软雅黑" panose="020B0503020204020204" pitchFamily="34" charset="-122"/>
                <a:ea typeface="微软雅黑" panose="020B0503020204020204" pitchFamily="34" charset="-122"/>
                <a:cs typeface="Times New Roman" pitchFamily="18" charset="0"/>
              </a:rPr>
              <a:t>接受每次交易的找零</a:t>
            </a:r>
            <a:r>
              <a:rPr lang="zh-CN" altLang="en-US" sz="1600" dirty="0" smtClean="0">
                <a:latin typeface="微软雅黑" panose="020B0503020204020204" pitchFamily="34" charset="-122"/>
                <a:ea typeface="微软雅黑" panose="020B0503020204020204" pitchFamily="34" charset="-122"/>
                <a:cs typeface="Times New Roman" pitchFamily="18" charset="0"/>
              </a:rPr>
              <a:t>。</a:t>
            </a:r>
            <a:endParaRPr lang="en-US" altLang="zh-CN" sz="1600" dirty="0" smtClean="0">
              <a:latin typeface="微软雅黑" panose="020B0503020204020204" pitchFamily="34" charset="-122"/>
              <a:ea typeface="微软雅黑" panose="020B0503020204020204" pitchFamily="34" charset="-122"/>
              <a:cs typeface="Times New Roman" pitchFamily="18" charset="0"/>
            </a:endParaRPr>
          </a:p>
          <a:p>
            <a:pPr marL="646112" indent="-285750" eaLnBrk="1" hangingPunct="1">
              <a:lnSpc>
                <a:spcPct val="150000"/>
              </a:lnSpc>
              <a:spcBef>
                <a:spcPts val="500"/>
              </a:spcBef>
              <a:spcAft>
                <a:spcPts val="500"/>
              </a:spcAft>
              <a:buFont typeface="Arial" panose="020B0604020202020204" pitchFamily="34" charset="0"/>
              <a:buChar char="•"/>
            </a:pPr>
            <a:r>
              <a:rPr lang="en-US" altLang="zh-CN" sz="1600" dirty="0" err="1" smtClean="0">
                <a:latin typeface="微软雅黑" panose="020B0503020204020204" pitchFamily="34" charset="-122"/>
                <a:ea typeface="微软雅黑" panose="020B0503020204020204" pitchFamily="34" charset="-122"/>
                <a:cs typeface="Times New Roman" pitchFamily="18" charset="0"/>
              </a:rPr>
              <a:t>address_index</a:t>
            </a:r>
            <a:r>
              <a:rPr lang="zh-CN" altLang="en-US" sz="1600" dirty="0" smtClean="0">
                <a:latin typeface="微软雅黑" panose="020B0503020204020204" pitchFamily="34" charset="-122"/>
                <a:ea typeface="微软雅黑" panose="020B0503020204020204" pitchFamily="34" charset="-122"/>
                <a:cs typeface="Times New Roman" pitchFamily="18" charset="0"/>
              </a:rPr>
              <a:t>：地址索引，从</a:t>
            </a:r>
            <a:r>
              <a:rPr lang="en-US" altLang="zh-CN" sz="1600" dirty="0" smtClean="0">
                <a:latin typeface="微软雅黑" panose="020B0503020204020204" pitchFamily="34" charset="-122"/>
                <a:ea typeface="微软雅黑" panose="020B0503020204020204" pitchFamily="34" charset="-122"/>
                <a:cs typeface="Times New Roman" pitchFamily="18" charset="0"/>
              </a:rPr>
              <a:t>0</a:t>
            </a:r>
            <a:r>
              <a:rPr lang="zh-CN" altLang="en-US" sz="1600" dirty="0" smtClean="0">
                <a:latin typeface="微软雅黑" panose="020B0503020204020204" pitchFamily="34" charset="-122"/>
                <a:ea typeface="微软雅黑" panose="020B0503020204020204" pitchFamily="34" charset="-122"/>
                <a:cs typeface="Times New Roman" pitchFamily="18" charset="0"/>
              </a:rPr>
              <a:t>开始，代表生成第几个地址</a:t>
            </a:r>
            <a:endParaRPr lang="en-US" altLang="zh-CN" sz="1600" dirty="0" smtClean="0">
              <a:latin typeface="微软雅黑" panose="020B0503020204020204" pitchFamily="34" charset="-122"/>
              <a:ea typeface="微软雅黑" panose="020B0503020204020204" pitchFamily="34" charset="-122"/>
              <a:cs typeface="Times New Roman" pitchFamily="18" charset="0"/>
            </a:endParaRPr>
          </a:p>
        </p:txBody>
      </p:sp>
      <p:pic>
        <p:nvPicPr>
          <p:cNvPr id="15368" name="Picture 8" descr="Image result for m / purpose' / coin_type' / account' / change / address_index ä¾å­"/>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8719" y="4415686"/>
            <a:ext cx="5848350" cy="2305050"/>
          </a:xfrm>
          <a:prstGeom prst="rect">
            <a:avLst/>
          </a:prstGeom>
          <a:noFill/>
          <a:extLst>
            <a:ext uri="{909E8E84-426E-40DD-AFC4-6F175D3DCCD1}">
              <a14:hiddenFill xmlns:a14="http://schemas.microsoft.com/office/drawing/2010/main">
                <a:solidFill>
                  <a:srgbClr val="FFFFFF"/>
                </a:solidFill>
              </a14:hiddenFill>
            </a:ext>
          </a:extLst>
        </p:spPr>
      </p:pic>
      <p:pic>
        <p:nvPicPr>
          <p:cNvPr id="15370" name="Picture 10" descr="Image result for m / purpose' / coin_type' / account' / change / address_index ä¾å­"/>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467" y="1353531"/>
            <a:ext cx="7582533" cy="2923649"/>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6"/>
          <a:stretch>
            <a:fillRect/>
          </a:stretch>
        </p:blipFill>
        <p:spPr>
          <a:xfrm>
            <a:off x="-24732" y="3139307"/>
            <a:ext cx="8722930" cy="1832013"/>
          </a:xfrm>
          <a:prstGeom prst="rect">
            <a:avLst/>
          </a:prstGeom>
        </p:spPr>
      </p:pic>
    </p:spTree>
    <p:extLst>
      <p:ext uri="{BB962C8B-B14F-4D97-AF65-F5344CB8AC3E}">
        <p14:creationId xmlns:p14="http://schemas.microsoft.com/office/powerpoint/2010/main" val="2992855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68"/>
                                        </p:tgtEl>
                                        <p:attrNameLst>
                                          <p:attrName>style.visibility</p:attrName>
                                        </p:attrNameLst>
                                      </p:cBhvr>
                                      <p:to>
                                        <p:strVal val="visible"/>
                                      </p:to>
                                    </p:set>
                                    <p:animEffect transition="in" filter="fade">
                                      <p:cBhvr>
                                        <p:cTn id="7" dur="500"/>
                                        <p:tgtEl>
                                          <p:spTgt spid="153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370"/>
                                        </p:tgtEl>
                                        <p:attrNameLst>
                                          <p:attrName>style.visibility</p:attrName>
                                        </p:attrNameLst>
                                      </p:cBhvr>
                                      <p:to>
                                        <p:strVal val="visible"/>
                                      </p:to>
                                    </p:set>
                                    <p:animEffect transition="in" filter="fade">
                                      <p:cBhvr>
                                        <p:cTn id="12" dur="500"/>
                                        <p:tgtEl>
                                          <p:spTgt spid="15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80770" y="442863"/>
            <a:ext cx="5929828" cy="523220"/>
          </a:xfrm>
          <a:prstGeom prst="rect">
            <a:avLst/>
          </a:prstGeom>
        </p:spPr>
        <p:txBody>
          <a:bodyPr wrap="none">
            <a:spAutoFit/>
          </a:bodyPr>
          <a:lstStyle>
            <a:defPPr>
              <a:defRPr lang="zh-CN"/>
            </a:defPPr>
            <a:lvl1pPr>
              <a:defRPr sz="2800" kern="0">
                <a:solidFill>
                  <a:prstClr val="black"/>
                </a:solidFill>
                <a:ea typeface="黑体" pitchFamily="49" charset="-122"/>
              </a:defRPr>
            </a:lvl1pPr>
          </a:lstStyle>
          <a:p>
            <a:r>
              <a:rPr lang="zh-CN" altLang="en-US" dirty="0"/>
              <a:t>比特币钱包分类</a:t>
            </a:r>
            <a:r>
              <a:rPr lang="zh-CN" altLang="en-US" dirty="0" smtClean="0"/>
              <a:t>：按照</a:t>
            </a:r>
            <a:r>
              <a:rPr lang="zh-CN" altLang="en-US" dirty="0"/>
              <a:t>去中心化程度</a:t>
            </a:r>
          </a:p>
        </p:txBody>
      </p:sp>
      <p:sp>
        <p:nvSpPr>
          <p:cNvPr id="4" name="内容占位符 2"/>
          <p:cNvSpPr txBox="1">
            <a:spLocks/>
          </p:cNvSpPr>
          <p:nvPr/>
        </p:nvSpPr>
        <p:spPr bwMode="auto">
          <a:xfrm>
            <a:off x="370390" y="1215025"/>
            <a:ext cx="8684710" cy="49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342900" indent="-342900" algn="just" fontAlgn="base">
              <a:lnSpc>
                <a:spcPct val="150000"/>
              </a:lnSpc>
              <a:spcBef>
                <a:spcPts val="600"/>
              </a:spcBef>
              <a:spcAft>
                <a:spcPts val="600"/>
              </a:spcAft>
              <a:buClr>
                <a:srgbClr val="0070C0"/>
              </a:buClr>
              <a:buSzPct val="85000"/>
              <a:buFont typeface="Wingdings" pitchFamily="2" charset="2"/>
              <a:buChar char="p"/>
              <a:defRPr sz="2000">
                <a:solidFill>
                  <a:prstClr val="black"/>
                </a:solidFill>
                <a:latin typeface="微软雅黑" panose="020B0503020204020204" pitchFamily="34" charset="-122"/>
                <a:ea typeface="微软雅黑" panose="020B0503020204020204" pitchFamily="34" charset="-122"/>
                <a:cs typeface="Times New Roman" pitchFamily="18" charset="0"/>
              </a:defRPr>
            </a:lvl1pPr>
            <a:lvl2pPr marL="742950" indent="-285750" eaLnBrk="0" fontAlgn="base" hangingPunct="0">
              <a:spcBef>
                <a:spcPct val="20000"/>
              </a:spcBef>
              <a:spcAft>
                <a:spcPct val="0"/>
              </a:spcAft>
              <a:buFont typeface="Arial" charset="0"/>
              <a:buChar char="–"/>
              <a:defRPr sz="2200">
                <a:latin typeface="+mj-lt"/>
                <a:ea typeface="宋体" charset="-122"/>
              </a:defRPr>
            </a:lvl2pPr>
            <a:lvl3pPr marL="1143000" indent="-228600" eaLnBrk="0" fontAlgn="base" hangingPunct="0">
              <a:spcBef>
                <a:spcPct val="20000"/>
              </a:spcBef>
              <a:spcAft>
                <a:spcPct val="0"/>
              </a:spcAft>
              <a:buFont typeface="Arial" charset="0"/>
              <a:buChar char="•"/>
              <a:defRPr sz="2400">
                <a:latin typeface="+mj-lt"/>
                <a:ea typeface="宋体" charset="-122"/>
              </a:defRPr>
            </a:lvl3pPr>
            <a:lvl4pPr marL="1600200" indent="-228600" eaLnBrk="0" fontAlgn="base" hangingPunct="0">
              <a:spcBef>
                <a:spcPct val="20000"/>
              </a:spcBef>
              <a:spcAft>
                <a:spcPct val="0"/>
              </a:spcAft>
              <a:buFont typeface="Arial" charset="0"/>
              <a:buChar char="–"/>
              <a:defRPr sz="2000">
                <a:latin typeface="+mj-lt"/>
                <a:ea typeface="宋体" charset="-122"/>
              </a:defRPr>
            </a:lvl4pPr>
            <a:lvl5pPr marL="2057400" indent="-228600" eaLnBrk="0" fontAlgn="base" hangingPunct="0">
              <a:spcBef>
                <a:spcPct val="20000"/>
              </a:spcBef>
              <a:spcAft>
                <a:spcPct val="0"/>
              </a:spcAft>
              <a:buFont typeface="Arial" charset="0"/>
              <a:buChar char="»"/>
              <a:defRPr sz="2000">
                <a:latin typeface="+mj-lt"/>
                <a:ea typeface="宋体" charset="-122"/>
              </a:defRPr>
            </a:lvl5pPr>
            <a:lvl6pPr marL="2514600" indent="-228600" eaLnBrk="0" fontAlgn="base" hangingPunct="0">
              <a:spcBef>
                <a:spcPct val="20000"/>
              </a:spcBef>
              <a:spcAft>
                <a:spcPct val="0"/>
              </a:spcAft>
              <a:buFont typeface="Arial" pitchFamily="34" charset="0"/>
              <a:buChar char="»"/>
              <a:defRPr sz="2000">
                <a:latin typeface="+mj-lt"/>
                <a:ea typeface="+mj-ea"/>
              </a:defRPr>
            </a:lvl6pPr>
            <a:lvl7pPr marL="2971800" indent="-228600" eaLnBrk="0" fontAlgn="base" hangingPunct="0">
              <a:spcBef>
                <a:spcPct val="20000"/>
              </a:spcBef>
              <a:spcAft>
                <a:spcPct val="0"/>
              </a:spcAft>
              <a:buFont typeface="Arial" pitchFamily="34" charset="0"/>
              <a:buChar char="»"/>
              <a:defRPr sz="2000">
                <a:latin typeface="+mj-lt"/>
                <a:ea typeface="+mj-ea"/>
              </a:defRPr>
            </a:lvl7pPr>
            <a:lvl8pPr marL="3429000" indent="-228600" eaLnBrk="0" fontAlgn="base" hangingPunct="0">
              <a:spcBef>
                <a:spcPct val="20000"/>
              </a:spcBef>
              <a:spcAft>
                <a:spcPct val="0"/>
              </a:spcAft>
              <a:buFont typeface="Arial" pitchFamily="34" charset="0"/>
              <a:buChar char="»"/>
              <a:defRPr sz="2000">
                <a:latin typeface="+mj-lt"/>
                <a:ea typeface="+mj-ea"/>
              </a:defRPr>
            </a:lvl8pPr>
            <a:lvl9pPr marL="3886200" indent="-228600" eaLnBrk="0" fontAlgn="base" hangingPunct="0">
              <a:spcBef>
                <a:spcPct val="20000"/>
              </a:spcBef>
              <a:spcAft>
                <a:spcPct val="0"/>
              </a:spcAft>
              <a:buFont typeface="Arial" pitchFamily="34" charset="0"/>
              <a:buChar char="»"/>
              <a:defRPr sz="2000">
                <a:latin typeface="+mj-lt"/>
                <a:ea typeface="+mj-ea"/>
              </a:defRPr>
            </a:lvl9pPr>
          </a:lstStyle>
          <a:p>
            <a:r>
              <a:rPr lang="zh-CN" altLang="en-US" dirty="0">
                <a:solidFill>
                  <a:srgbClr val="FF0000"/>
                </a:solidFill>
              </a:rPr>
              <a:t>全</a:t>
            </a:r>
            <a:r>
              <a:rPr lang="zh-CN" altLang="en-US" dirty="0" smtClean="0">
                <a:solidFill>
                  <a:srgbClr val="FF0000"/>
                </a:solidFill>
              </a:rPr>
              <a:t>节点</a:t>
            </a:r>
            <a:r>
              <a:rPr lang="zh-CN" altLang="en-US" dirty="0">
                <a:solidFill>
                  <a:srgbClr val="FF0000"/>
                </a:solidFill>
              </a:rPr>
              <a:t>客户端</a:t>
            </a:r>
            <a:r>
              <a:rPr lang="zh-CN" altLang="en-US" dirty="0" smtClean="0">
                <a:solidFill>
                  <a:srgbClr val="FF0000"/>
                </a:solidFill>
              </a:rPr>
              <a:t>（</a:t>
            </a:r>
            <a:r>
              <a:rPr lang="en-US" altLang="zh-CN" dirty="0" smtClean="0">
                <a:solidFill>
                  <a:srgbClr val="FF0000"/>
                </a:solidFill>
              </a:rPr>
              <a:t>Full-node client</a:t>
            </a:r>
            <a:r>
              <a:rPr lang="zh-CN" altLang="en-US" dirty="0" smtClean="0">
                <a:solidFill>
                  <a:srgbClr val="FF0000"/>
                </a:solidFill>
              </a:rPr>
              <a:t>）</a:t>
            </a:r>
            <a:endParaRPr lang="en-US" altLang="zh-CN" dirty="0" smtClean="0">
              <a:solidFill>
                <a:srgbClr val="FF0000"/>
              </a:solidFill>
            </a:endParaRPr>
          </a:p>
          <a:p>
            <a:pPr>
              <a:buFont typeface="Wingdings" panose="05000000000000000000" pitchFamily="2" charset="2"/>
              <a:buChar char="Ø"/>
            </a:pPr>
            <a:r>
              <a:rPr lang="zh-CN" altLang="en-US" sz="1800" dirty="0"/>
              <a:t>维护着全部的区块链</a:t>
            </a:r>
            <a:r>
              <a:rPr lang="zh-CN" altLang="en-US" sz="1800" dirty="0" smtClean="0"/>
              <a:t>数据，</a:t>
            </a:r>
            <a:r>
              <a:rPr lang="zh-CN" altLang="en-US" sz="1800" dirty="0"/>
              <a:t>完全去中心化，同步所有</a:t>
            </a:r>
            <a:r>
              <a:rPr lang="zh-CN" altLang="en-US" sz="1800" dirty="0" smtClean="0"/>
              <a:t>数据。</a:t>
            </a:r>
            <a:endParaRPr lang="zh-CN" altLang="en-US" sz="1800" dirty="0"/>
          </a:p>
          <a:p>
            <a:r>
              <a:rPr lang="zh-CN" altLang="en-US" dirty="0" smtClean="0">
                <a:solidFill>
                  <a:srgbClr val="FF0000"/>
                </a:solidFill>
              </a:rPr>
              <a:t>轻量级客户端（</a:t>
            </a:r>
            <a:r>
              <a:rPr lang="en-US" altLang="zh-CN" dirty="0">
                <a:solidFill>
                  <a:srgbClr val="FF0000"/>
                </a:solidFill>
              </a:rPr>
              <a:t>Lightweight client</a:t>
            </a:r>
            <a:r>
              <a:rPr lang="zh-CN" altLang="en-US" dirty="0" smtClean="0">
                <a:solidFill>
                  <a:srgbClr val="FF0000"/>
                </a:solidFill>
              </a:rPr>
              <a:t>）</a:t>
            </a:r>
            <a:endParaRPr lang="en-US" altLang="zh-CN" dirty="0" smtClean="0">
              <a:solidFill>
                <a:srgbClr val="FF0000"/>
              </a:solidFill>
            </a:endParaRPr>
          </a:p>
          <a:p>
            <a:pPr>
              <a:buFont typeface="Wingdings" panose="05000000000000000000" pitchFamily="2" charset="2"/>
              <a:buChar char="Ø"/>
            </a:pPr>
            <a:r>
              <a:rPr lang="zh-CN" altLang="en-US" sz="1800" dirty="0"/>
              <a:t>也称为简单支付验证（</a:t>
            </a:r>
            <a:r>
              <a:rPr lang="en-US" altLang="zh-CN" sz="1800" dirty="0"/>
              <a:t>SPV</a:t>
            </a:r>
            <a:r>
              <a:rPr lang="zh-CN" altLang="en-US" sz="1800" dirty="0"/>
              <a:t>：</a:t>
            </a:r>
            <a:r>
              <a:rPr lang="en-US" altLang="zh-CN" sz="1800" dirty="0"/>
              <a:t>simple-payment-verification</a:t>
            </a:r>
            <a:r>
              <a:rPr lang="zh-CN" altLang="en-US" sz="1800" dirty="0"/>
              <a:t>）</a:t>
            </a:r>
            <a:r>
              <a:rPr lang="zh-CN" altLang="en-US" sz="1800" dirty="0" smtClean="0"/>
              <a:t>客户端。</a:t>
            </a:r>
            <a:endParaRPr lang="en-US" altLang="zh-CN" sz="1800" dirty="0" smtClean="0"/>
          </a:p>
          <a:p>
            <a:pPr>
              <a:buFont typeface="Wingdings" panose="05000000000000000000" pitchFamily="2" charset="2"/>
              <a:buChar char="Ø"/>
            </a:pPr>
            <a:r>
              <a:rPr lang="zh-CN" altLang="en-US" sz="1800" dirty="0" smtClean="0"/>
              <a:t>只</a:t>
            </a:r>
            <a:r>
              <a:rPr lang="zh-CN" altLang="en-US" sz="1800" dirty="0"/>
              <a:t>维护与自己相关的区块链数据，基本上去中心化（要依赖比特币网络上的其他全节点），仅同步与自己相关的</a:t>
            </a:r>
            <a:r>
              <a:rPr lang="zh-CN" altLang="en-US" sz="1800" dirty="0" smtClean="0"/>
              <a:t>数据。</a:t>
            </a:r>
            <a:endParaRPr lang="en-US" altLang="zh-CN" sz="1800" dirty="0" smtClean="0"/>
          </a:p>
          <a:p>
            <a:r>
              <a:rPr lang="zh-CN" altLang="en-US" dirty="0" smtClean="0">
                <a:solidFill>
                  <a:srgbClr val="FF0000"/>
                </a:solidFill>
              </a:rPr>
              <a:t>中心化钱包（</a:t>
            </a:r>
            <a:r>
              <a:rPr lang="en-US" altLang="zh-CN" dirty="0">
                <a:solidFill>
                  <a:srgbClr val="FF0000"/>
                </a:solidFill>
              </a:rPr>
              <a:t>Centralized client</a:t>
            </a:r>
            <a:r>
              <a:rPr lang="zh-CN" altLang="en-US" dirty="0">
                <a:solidFill>
                  <a:srgbClr val="FF0000"/>
                </a:solidFill>
              </a:rPr>
              <a:t>）</a:t>
            </a:r>
            <a:endParaRPr lang="en-US" altLang="zh-CN" dirty="0">
              <a:solidFill>
                <a:srgbClr val="FF0000"/>
              </a:solidFill>
            </a:endParaRPr>
          </a:p>
          <a:p>
            <a:pPr>
              <a:buFont typeface="Wingdings" pitchFamily="2" charset="2"/>
              <a:buChar char="Ø"/>
            </a:pPr>
            <a:r>
              <a:rPr lang="zh-CN" altLang="en-US" sz="1800" dirty="0"/>
              <a:t>依赖比特币网络，只依赖自己的中心化服务器，不同步数据，所有的数据均从自己的中心化服务器中获得。</a:t>
            </a:r>
            <a:endParaRPr lang="en-US" altLang="zh-CN" sz="1800" dirty="0"/>
          </a:p>
        </p:txBody>
      </p:sp>
    </p:spTree>
    <p:extLst>
      <p:ext uri="{BB962C8B-B14F-4D97-AF65-F5344CB8AC3E}">
        <p14:creationId xmlns:p14="http://schemas.microsoft.com/office/powerpoint/2010/main" val="3568303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图片 1" descr="组 1"/>
          <p:cNvPicPr>
            <a:picLocks noChangeAspect="1"/>
          </p:cNvPicPr>
          <p:nvPr/>
        </p:nvPicPr>
        <p:blipFill>
          <a:blip r:embed="rId2"/>
          <a:stretch>
            <a:fillRect/>
          </a:stretch>
        </p:blipFill>
        <p:spPr>
          <a:xfrm>
            <a:off x="0" y="925830"/>
            <a:ext cx="9144000" cy="5143024"/>
          </a:xfrm>
          <a:prstGeom prst="rect">
            <a:avLst/>
          </a:prstGeom>
        </p:spPr>
      </p:pic>
      <p:sp>
        <p:nvSpPr>
          <p:cNvPr id="34" name="Text Box 10"/>
          <p:cNvSpPr txBox="1">
            <a:spLocks noChangeArrowheads="1"/>
          </p:cNvSpPr>
          <p:nvPr/>
        </p:nvSpPr>
        <p:spPr bwMode="auto">
          <a:xfrm>
            <a:off x="662177" y="1885521"/>
            <a:ext cx="7819647" cy="1073371"/>
          </a:xfrm>
          <a:prstGeom prst="rect">
            <a:avLst/>
          </a:prstGeom>
          <a:noFill/>
          <a:ln w="9525">
            <a:noFill/>
            <a:miter lim="800000"/>
          </a:ln>
        </p:spPr>
        <p:txBody>
          <a:bodyPr wrap="square" lIns="34290" tIns="17145" rIns="34290" bIns="17145">
            <a:spAutoFit/>
          </a:bodyPr>
          <a:lstStyle/>
          <a:p>
            <a:pPr>
              <a:lnSpc>
                <a:spcPct val="150000"/>
              </a:lnSpc>
            </a:pPr>
            <a:r>
              <a:rPr lang="zh-CN" altLang="en-US" sz="1500" kern="0" dirty="0">
                <a:solidFill>
                  <a:prstClr val="black"/>
                </a:solidFill>
                <a:latin typeface="微软雅黑" panose="020B0503020204020204" charset="-122"/>
                <a:ea typeface="微软雅黑" panose="020B0503020204020204" charset="-122"/>
                <a:cs typeface="+mn-ea"/>
              </a:rPr>
              <a:t>第一级</a:t>
            </a:r>
            <a:r>
              <a:rPr lang="en-US" altLang="zh-CN" sz="1500" kern="0" dirty="0">
                <a:solidFill>
                  <a:prstClr val="black"/>
                </a:solidFill>
                <a:latin typeface="微软雅黑" panose="020B0503020204020204" charset="-122"/>
                <a:ea typeface="微软雅黑" panose="020B0503020204020204" charset="-122"/>
                <a:cs typeface="+mn-ea"/>
              </a:rPr>
              <a:t>, purpose’,</a:t>
            </a:r>
            <a:r>
              <a:rPr lang="zh-CN" altLang="en-US" sz="1500" kern="0" dirty="0">
                <a:solidFill>
                  <a:prstClr val="black"/>
                </a:solidFill>
                <a:latin typeface="微软雅黑" panose="020B0503020204020204" charset="-122"/>
                <a:ea typeface="微软雅黑" panose="020B0503020204020204" charset="-122"/>
                <a:cs typeface="+mn-ea"/>
              </a:rPr>
              <a:t>总是设置为</a:t>
            </a:r>
            <a:r>
              <a:rPr lang="en-US" altLang="zh-CN" sz="1500" kern="0" dirty="0">
                <a:solidFill>
                  <a:prstClr val="black"/>
                </a:solidFill>
                <a:latin typeface="微软雅黑" panose="020B0503020204020204" charset="-122"/>
                <a:ea typeface="微软雅黑" panose="020B0503020204020204" charset="-122"/>
                <a:cs typeface="+mn-ea"/>
              </a:rPr>
              <a:t>44’</a:t>
            </a:r>
            <a:r>
              <a:rPr lang="zh-CN" altLang="en-US" sz="1500" kern="0" dirty="0">
                <a:solidFill>
                  <a:prstClr val="black"/>
                </a:solidFill>
                <a:latin typeface="微软雅黑" panose="020B0503020204020204" charset="-122"/>
                <a:ea typeface="微软雅黑" panose="020B0503020204020204" charset="-122"/>
                <a:cs typeface="+mn-ea"/>
              </a:rPr>
              <a:t>。</a:t>
            </a:r>
            <a:endParaRPr lang="en-US" altLang="zh-CN" sz="1500" kern="0" dirty="0">
              <a:solidFill>
                <a:prstClr val="black"/>
              </a:solidFill>
              <a:latin typeface="微软雅黑" panose="020B0503020204020204" charset="-122"/>
              <a:ea typeface="微软雅黑" panose="020B0503020204020204" charset="-122"/>
              <a:cs typeface="+mn-ea"/>
            </a:endParaRPr>
          </a:p>
          <a:p>
            <a:pPr>
              <a:lnSpc>
                <a:spcPct val="150000"/>
              </a:lnSpc>
            </a:pPr>
            <a:r>
              <a:rPr lang="zh-CN" altLang="en-US" sz="1500" kern="0" dirty="0">
                <a:solidFill>
                  <a:prstClr val="black"/>
                </a:solidFill>
                <a:latin typeface="微软雅黑" panose="020B0503020204020204" charset="-122"/>
                <a:ea typeface="微软雅黑" panose="020B0503020204020204" charset="-122"/>
                <a:cs typeface="+mn-ea"/>
              </a:rPr>
              <a:t>第二级</a:t>
            </a:r>
            <a:r>
              <a:rPr lang="en-US" altLang="zh-CN" sz="1500" kern="0" dirty="0">
                <a:solidFill>
                  <a:prstClr val="black"/>
                </a:solidFill>
                <a:latin typeface="微软雅黑" panose="020B0503020204020204" charset="-122"/>
                <a:ea typeface="微软雅黑" panose="020B0503020204020204" charset="-122"/>
                <a:cs typeface="+mn-ea"/>
              </a:rPr>
              <a:t>, </a:t>
            </a:r>
            <a:r>
              <a:rPr lang="en-US" altLang="zh-CN" sz="1500" kern="0" dirty="0" err="1">
                <a:solidFill>
                  <a:prstClr val="black"/>
                </a:solidFill>
                <a:latin typeface="微软雅黑" panose="020B0503020204020204" charset="-122"/>
                <a:ea typeface="微软雅黑" panose="020B0503020204020204" charset="-122"/>
                <a:cs typeface="+mn-ea"/>
              </a:rPr>
              <a:t>coin_type</a:t>
            </a:r>
            <a:r>
              <a:rPr lang="en-US" altLang="zh-CN" sz="1500" kern="0" dirty="0">
                <a:solidFill>
                  <a:prstClr val="black"/>
                </a:solidFill>
                <a:latin typeface="微软雅黑" panose="020B0503020204020204" charset="-122"/>
                <a:ea typeface="微软雅黑" panose="020B0503020204020204" charset="-122"/>
                <a:cs typeface="+mn-ea"/>
              </a:rPr>
              <a:t>’,</a:t>
            </a:r>
            <a:r>
              <a:rPr lang="zh-CN" altLang="en-US" sz="1500" kern="0" dirty="0">
                <a:solidFill>
                  <a:prstClr val="black"/>
                </a:solidFill>
                <a:latin typeface="微软雅黑" panose="020B0503020204020204" charset="-122"/>
                <a:ea typeface="微软雅黑" panose="020B0503020204020204" charset="-122"/>
                <a:cs typeface="+mn-ea"/>
              </a:rPr>
              <a:t>指定加密货币类型。例如，</a:t>
            </a:r>
            <a:r>
              <a:rPr lang="en-US" altLang="zh-CN" sz="1500" kern="0" dirty="0">
                <a:solidFill>
                  <a:prstClr val="black"/>
                </a:solidFill>
                <a:latin typeface="微软雅黑" panose="020B0503020204020204" charset="-122"/>
                <a:ea typeface="微软雅黑" panose="020B0503020204020204" charset="-122"/>
                <a:cs typeface="+mn-ea"/>
              </a:rPr>
              <a:t>bitcoin</a:t>
            </a:r>
            <a:r>
              <a:rPr lang="zh-CN" altLang="en-US" sz="1500" kern="0" dirty="0">
                <a:solidFill>
                  <a:prstClr val="black"/>
                </a:solidFill>
                <a:latin typeface="微软雅黑" panose="020B0503020204020204" charset="-122"/>
                <a:ea typeface="微软雅黑" panose="020B0503020204020204" charset="-122"/>
                <a:cs typeface="+mn-ea"/>
              </a:rPr>
              <a:t>是</a:t>
            </a:r>
            <a:r>
              <a:rPr lang="en-US" altLang="zh-CN" sz="1500" kern="0" dirty="0">
                <a:solidFill>
                  <a:prstClr val="black"/>
                </a:solidFill>
                <a:latin typeface="微软雅黑" panose="020B0503020204020204" charset="-122"/>
                <a:ea typeface="微软雅黑" panose="020B0503020204020204" charset="-122"/>
                <a:cs typeface="+mn-ea"/>
              </a:rPr>
              <a:t>m/44’/0‘, bitcoin </a:t>
            </a:r>
            <a:r>
              <a:rPr lang="en-US" altLang="zh-CN" sz="1500" kern="0" dirty="0" err="1">
                <a:solidFill>
                  <a:prstClr val="black"/>
                </a:solidFill>
                <a:latin typeface="微软雅黑" panose="020B0503020204020204" charset="-122"/>
                <a:ea typeface="微软雅黑" panose="020B0503020204020204" charset="-122"/>
                <a:cs typeface="+mn-ea"/>
              </a:rPr>
              <a:t>Testnet</a:t>
            </a:r>
            <a:r>
              <a:rPr lang="zh-CN" altLang="en-US" sz="1500" kern="0" dirty="0">
                <a:solidFill>
                  <a:prstClr val="black"/>
                </a:solidFill>
                <a:latin typeface="微软雅黑" panose="020B0503020204020204" charset="-122"/>
                <a:ea typeface="微软雅黑" panose="020B0503020204020204" charset="-122"/>
                <a:cs typeface="+mn-ea"/>
              </a:rPr>
              <a:t>是</a:t>
            </a:r>
            <a:r>
              <a:rPr lang="en-US" altLang="zh-CN" sz="1500" kern="0" dirty="0">
                <a:solidFill>
                  <a:prstClr val="black"/>
                </a:solidFill>
                <a:latin typeface="微软雅黑" panose="020B0503020204020204" charset="-122"/>
                <a:ea typeface="微软雅黑" panose="020B0503020204020204" charset="-122"/>
                <a:cs typeface="+mn-ea"/>
              </a:rPr>
              <a:t> m/44’/1‘, </a:t>
            </a:r>
            <a:r>
              <a:rPr lang="en-US" altLang="zh-CN" sz="1500" kern="0" dirty="0" err="1">
                <a:solidFill>
                  <a:prstClr val="black"/>
                </a:solidFill>
                <a:latin typeface="微软雅黑" panose="020B0503020204020204" charset="-122"/>
                <a:ea typeface="微软雅黑" panose="020B0503020204020204" charset="-122"/>
                <a:cs typeface="+mn-ea"/>
              </a:rPr>
              <a:t>Litecoin</a:t>
            </a:r>
            <a:r>
              <a:rPr lang="zh-CN" altLang="en-US" sz="1500" kern="0" dirty="0">
                <a:solidFill>
                  <a:prstClr val="black"/>
                </a:solidFill>
                <a:latin typeface="微软雅黑" panose="020B0503020204020204" charset="-122"/>
                <a:ea typeface="微软雅黑" panose="020B0503020204020204" charset="-122"/>
                <a:cs typeface="+mn-ea"/>
              </a:rPr>
              <a:t>是</a:t>
            </a:r>
            <a:r>
              <a:rPr lang="en-US" altLang="zh-CN" sz="1500" kern="0" dirty="0">
                <a:solidFill>
                  <a:prstClr val="black"/>
                </a:solidFill>
                <a:latin typeface="微软雅黑" panose="020B0503020204020204" charset="-122"/>
                <a:ea typeface="微软雅黑" panose="020B0503020204020204" charset="-122"/>
                <a:cs typeface="+mn-ea"/>
              </a:rPr>
              <a:t>m/44’/1‘</a:t>
            </a:r>
            <a:r>
              <a:rPr lang="zh-CN" altLang="en-US" sz="1500" kern="0" dirty="0">
                <a:solidFill>
                  <a:prstClr val="black"/>
                </a:solidFill>
                <a:latin typeface="微软雅黑" panose="020B0503020204020204" charset="-122"/>
                <a:ea typeface="微软雅黑" panose="020B0503020204020204" charset="-122"/>
                <a:cs typeface="+mn-ea"/>
              </a:rPr>
              <a:t>。</a:t>
            </a:r>
            <a:endParaRPr lang="en-US" altLang="zh-CN" sz="1500" kern="0" dirty="0">
              <a:solidFill>
                <a:prstClr val="black"/>
              </a:solidFill>
              <a:latin typeface="微软雅黑" panose="020B0503020204020204" charset="-122"/>
              <a:ea typeface="微软雅黑" panose="020B0503020204020204" charset="-122"/>
              <a:cs typeface="+mn-ea"/>
            </a:endParaRPr>
          </a:p>
        </p:txBody>
      </p:sp>
      <p:sp>
        <p:nvSpPr>
          <p:cNvPr id="12" name="文本框 11"/>
          <p:cNvSpPr txBox="1"/>
          <p:nvPr/>
        </p:nvSpPr>
        <p:spPr>
          <a:xfrm>
            <a:off x="1844802" y="1420438"/>
            <a:ext cx="4718305" cy="461665"/>
          </a:xfrm>
          <a:prstGeom prst="rect">
            <a:avLst/>
          </a:prstGeom>
          <a:noFill/>
        </p:spPr>
        <p:txBody>
          <a:bodyPr wrap="square" rtlCol="0">
            <a:spAutoFit/>
          </a:bodyPr>
          <a:lstStyle/>
          <a:p>
            <a:pPr algn="ctr"/>
            <a:r>
              <a:rPr lang="en-US" altLang="zh-CN" sz="2400" dirty="0">
                <a:solidFill>
                  <a:srgbClr val="5B9BD5">
                    <a:lumMod val="75000"/>
                  </a:srgbClr>
                </a:solidFill>
                <a:latin typeface="微软雅黑" panose="020B0503020204020204" charset="-122"/>
                <a:ea typeface="微软雅黑" panose="020B0503020204020204" charset="-122"/>
              </a:rPr>
              <a:t>BIP-44</a:t>
            </a:r>
            <a:r>
              <a:rPr lang="zh-CN" altLang="en-US" sz="2400" dirty="0">
                <a:solidFill>
                  <a:srgbClr val="5B9BD5">
                    <a:lumMod val="75000"/>
                  </a:srgbClr>
                </a:solidFill>
                <a:latin typeface="微软雅黑" panose="020B0503020204020204" charset="-122"/>
                <a:ea typeface="微软雅黑" panose="020B0503020204020204" charset="-122"/>
              </a:rPr>
              <a:t>：多币种多账号体系</a:t>
            </a:r>
          </a:p>
        </p:txBody>
      </p:sp>
      <p:pic>
        <p:nvPicPr>
          <p:cNvPr id="6" name="图片 5" descr="LGlogo"/>
          <p:cNvPicPr>
            <a:picLocks noChangeAspect="1"/>
          </p:cNvPicPr>
          <p:nvPr/>
        </p:nvPicPr>
        <p:blipFill>
          <a:blip r:embed="rId3"/>
          <a:stretch>
            <a:fillRect/>
          </a:stretch>
        </p:blipFill>
        <p:spPr>
          <a:xfrm>
            <a:off x="337185" y="1208246"/>
            <a:ext cx="1941195" cy="431483"/>
          </a:xfrm>
          <a:prstGeom prst="rect">
            <a:avLst/>
          </a:prstGeom>
        </p:spPr>
      </p:pic>
      <p:pic>
        <p:nvPicPr>
          <p:cNvPr id="3" name="图片 2"/>
          <p:cNvPicPr>
            <a:picLocks noChangeAspect="1"/>
          </p:cNvPicPr>
          <p:nvPr/>
        </p:nvPicPr>
        <p:blipFill>
          <a:blip r:embed="rId4"/>
          <a:stretch>
            <a:fillRect/>
          </a:stretch>
        </p:blipFill>
        <p:spPr>
          <a:xfrm>
            <a:off x="1279703" y="3992870"/>
            <a:ext cx="5848503" cy="348155"/>
          </a:xfrm>
          <a:prstGeom prst="rect">
            <a:avLst/>
          </a:prstGeom>
        </p:spPr>
      </p:pic>
      <p:sp>
        <p:nvSpPr>
          <p:cNvPr id="7" name="矩形 6"/>
          <p:cNvSpPr/>
          <p:nvPr/>
        </p:nvSpPr>
        <p:spPr>
          <a:xfrm>
            <a:off x="662177" y="2874764"/>
            <a:ext cx="7792215" cy="1477328"/>
          </a:xfrm>
          <a:prstGeom prst="rect">
            <a:avLst/>
          </a:prstGeom>
        </p:spPr>
        <p:txBody>
          <a:bodyPr wrap="square">
            <a:spAutoFit/>
          </a:bodyPr>
          <a:lstStyle/>
          <a:p>
            <a:pPr>
              <a:lnSpc>
                <a:spcPct val="150000"/>
              </a:lnSpc>
            </a:pPr>
            <a:r>
              <a:rPr lang="zh-CN" altLang="en-US" sz="1500" kern="0" dirty="0">
                <a:solidFill>
                  <a:prstClr val="black"/>
                </a:solidFill>
                <a:latin typeface="微软雅黑" panose="020B0503020204020204" charset="-122"/>
                <a:ea typeface="微软雅黑" panose="020B0503020204020204" charset="-122"/>
                <a:cs typeface="+mn-ea"/>
              </a:rPr>
              <a:t>第三级</a:t>
            </a:r>
            <a:r>
              <a:rPr lang="en-US" altLang="zh-CN" sz="1500" kern="0" dirty="0">
                <a:solidFill>
                  <a:prstClr val="black"/>
                </a:solidFill>
                <a:latin typeface="微软雅黑" panose="020B0503020204020204" charset="-122"/>
                <a:ea typeface="微软雅黑" panose="020B0503020204020204" charset="-122"/>
                <a:cs typeface="+mn-ea"/>
              </a:rPr>
              <a:t>, account’, </a:t>
            </a:r>
            <a:r>
              <a:rPr lang="zh-CN" altLang="en-US" sz="1500" kern="0" dirty="0">
                <a:solidFill>
                  <a:prstClr val="black"/>
                </a:solidFill>
                <a:latin typeface="微软雅黑" panose="020B0503020204020204" charset="-122"/>
                <a:ea typeface="微软雅黑" panose="020B0503020204020204" charset="-122"/>
                <a:cs typeface="+mn-ea"/>
              </a:rPr>
              <a:t>划分子账号。</a:t>
            </a:r>
            <a:r>
              <a:rPr lang="en-US" altLang="zh-CN" sz="1500" kern="0" dirty="0">
                <a:solidFill>
                  <a:prstClr val="black"/>
                </a:solidFill>
                <a:latin typeface="微软雅黑" panose="020B0503020204020204" charset="-122"/>
                <a:ea typeface="微软雅黑" panose="020B0503020204020204" charset="-122"/>
                <a:cs typeface="+mn-ea"/>
              </a:rPr>
              <a:t>bitcoin</a:t>
            </a:r>
            <a:r>
              <a:rPr lang="zh-CN" altLang="en-US" sz="1500" kern="0" dirty="0">
                <a:solidFill>
                  <a:prstClr val="black"/>
                </a:solidFill>
                <a:latin typeface="微软雅黑" panose="020B0503020204020204" charset="-122"/>
                <a:ea typeface="微软雅黑" panose="020B0503020204020204" charset="-122"/>
                <a:cs typeface="+mn-ea"/>
              </a:rPr>
              <a:t>分两种类型，</a:t>
            </a:r>
            <a:r>
              <a:rPr lang="en-US" altLang="zh-CN" sz="1500" kern="0" dirty="0">
                <a:solidFill>
                  <a:prstClr val="black"/>
                </a:solidFill>
                <a:latin typeface="微软雅黑" panose="020B0503020204020204" charset="-122"/>
                <a:ea typeface="微软雅黑" panose="020B0503020204020204" charset="-122"/>
                <a:cs typeface="+mn-ea"/>
              </a:rPr>
              <a:t>m/44‘/0’/0‘,  m/44’/0‘/1’</a:t>
            </a:r>
            <a:r>
              <a:rPr lang="zh-CN" altLang="en-US" sz="1500" kern="0" dirty="0">
                <a:solidFill>
                  <a:prstClr val="black"/>
                </a:solidFill>
                <a:latin typeface="微软雅黑" panose="020B0503020204020204" charset="-122"/>
                <a:ea typeface="微软雅黑" panose="020B0503020204020204" charset="-122"/>
                <a:cs typeface="+mn-ea"/>
              </a:rPr>
              <a:t>。</a:t>
            </a:r>
            <a:r>
              <a:rPr lang="en-US" altLang="zh-CN" sz="1500" kern="0" dirty="0">
                <a:solidFill>
                  <a:prstClr val="black"/>
                </a:solidFill>
                <a:latin typeface="微软雅黑" panose="020B0503020204020204" charset="-122"/>
                <a:ea typeface="微软雅黑" panose="020B0503020204020204" charset="-122"/>
                <a:cs typeface="+mn-ea"/>
              </a:rPr>
              <a:t> </a:t>
            </a:r>
          </a:p>
          <a:p>
            <a:pPr>
              <a:lnSpc>
                <a:spcPct val="150000"/>
              </a:lnSpc>
            </a:pPr>
            <a:r>
              <a:rPr lang="zh-CN" altLang="en-US" sz="1500" kern="0" dirty="0">
                <a:solidFill>
                  <a:prstClr val="black"/>
                </a:solidFill>
                <a:latin typeface="微软雅黑" panose="020B0503020204020204" charset="-122"/>
                <a:ea typeface="微软雅黑" panose="020B0503020204020204" charset="-122"/>
                <a:cs typeface="+mn-ea"/>
              </a:rPr>
              <a:t>第四级</a:t>
            </a:r>
            <a:r>
              <a:rPr lang="en-US" altLang="zh-CN" sz="1500" kern="0" dirty="0">
                <a:solidFill>
                  <a:prstClr val="black"/>
                </a:solidFill>
                <a:latin typeface="微软雅黑" panose="020B0503020204020204" charset="-122"/>
                <a:ea typeface="微软雅黑" panose="020B0503020204020204" charset="-122"/>
                <a:cs typeface="+mn-ea"/>
              </a:rPr>
              <a:t>, change, 0 </a:t>
            </a:r>
            <a:r>
              <a:rPr lang="zh-CN" altLang="en-US" sz="1500" kern="0" dirty="0">
                <a:solidFill>
                  <a:prstClr val="black"/>
                </a:solidFill>
                <a:latin typeface="微软雅黑" panose="020B0503020204020204" charset="-122"/>
                <a:ea typeface="微软雅黑" panose="020B0503020204020204" charset="-122"/>
                <a:cs typeface="+mn-ea"/>
              </a:rPr>
              <a:t>表示接收地址，</a:t>
            </a:r>
            <a:r>
              <a:rPr lang="en-US" altLang="zh-CN" sz="1500" kern="0" dirty="0">
                <a:solidFill>
                  <a:prstClr val="black"/>
                </a:solidFill>
                <a:latin typeface="微软雅黑" panose="020B0503020204020204" charset="-122"/>
                <a:ea typeface="微软雅黑" panose="020B0503020204020204" charset="-122"/>
                <a:cs typeface="+mn-ea"/>
              </a:rPr>
              <a:t>1</a:t>
            </a:r>
            <a:r>
              <a:rPr lang="zh-CN" altLang="en-US" sz="1500" kern="0" dirty="0">
                <a:solidFill>
                  <a:prstClr val="black"/>
                </a:solidFill>
                <a:latin typeface="微软雅黑" panose="020B0503020204020204" charset="-122"/>
                <a:ea typeface="微软雅黑" panose="020B0503020204020204" charset="-122"/>
                <a:cs typeface="+mn-ea"/>
              </a:rPr>
              <a:t>表示零钱地址；</a:t>
            </a:r>
            <a:r>
              <a:rPr lang="en-US" altLang="zh-CN" sz="1500" kern="0" dirty="0">
                <a:solidFill>
                  <a:prstClr val="black"/>
                </a:solidFill>
                <a:latin typeface="微软雅黑" panose="020B0503020204020204" charset="-122"/>
                <a:ea typeface="微软雅黑" panose="020B0503020204020204" charset="-122"/>
                <a:cs typeface="+mn-ea"/>
              </a:rPr>
              <a:t>ETH</a:t>
            </a:r>
            <a:r>
              <a:rPr lang="zh-CN" altLang="en-US" sz="1500" kern="0" dirty="0">
                <a:solidFill>
                  <a:prstClr val="black"/>
                </a:solidFill>
                <a:latin typeface="微软雅黑" panose="020B0503020204020204" charset="-122"/>
                <a:ea typeface="微软雅黑" panose="020B0503020204020204" charset="-122"/>
                <a:cs typeface="+mn-ea"/>
              </a:rPr>
              <a:t>只有</a:t>
            </a:r>
            <a:r>
              <a:rPr lang="en-US" altLang="zh-CN" sz="1500" kern="0" dirty="0">
                <a:solidFill>
                  <a:prstClr val="black"/>
                </a:solidFill>
                <a:latin typeface="微软雅黑" panose="020B0503020204020204" charset="-122"/>
                <a:ea typeface="微软雅黑" panose="020B0503020204020204" charset="-122"/>
                <a:cs typeface="+mn-ea"/>
              </a:rPr>
              <a:t>0</a:t>
            </a:r>
            <a:r>
              <a:rPr lang="zh-CN" altLang="en-US" sz="1500" kern="0" dirty="0">
                <a:solidFill>
                  <a:prstClr val="black"/>
                </a:solidFill>
                <a:latin typeface="微软雅黑" panose="020B0503020204020204" charset="-122"/>
                <a:ea typeface="微软雅黑" panose="020B0503020204020204" charset="-122"/>
                <a:cs typeface="+mn-ea"/>
              </a:rPr>
              <a:t>。这层永远是非增强派生。</a:t>
            </a:r>
            <a:endParaRPr lang="en-US" altLang="zh-CN" sz="1500" kern="0" dirty="0">
              <a:solidFill>
                <a:prstClr val="black"/>
              </a:solidFill>
              <a:latin typeface="微软雅黑" panose="020B0503020204020204" charset="-122"/>
              <a:ea typeface="微软雅黑" panose="020B0503020204020204" charset="-122"/>
              <a:cs typeface="+mn-ea"/>
            </a:endParaRPr>
          </a:p>
          <a:p>
            <a:pPr>
              <a:lnSpc>
                <a:spcPct val="150000"/>
              </a:lnSpc>
            </a:pPr>
            <a:r>
              <a:rPr lang="zh-CN" altLang="en-US" sz="1500" kern="0" dirty="0">
                <a:solidFill>
                  <a:prstClr val="black"/>
                </a:solidFill>
                <a:latin typeface="微软雅黑" panose="020B0503020204020204" charset="-122"/>
                <a:ea typeface="微软雅黑" panose="020B0503020204020204" charset="-122"/>
                <a:cs typeface="+mn-ea"/>
              </a:rPr>
              <a:t>第五级</a:t>
            </a:r>
            <a:r>
              <a:rPr lang="en-US" altLang="zh-CN" sz="1500" kern="0" dirty="0">
                <a:solidFill>
                  <a:prstClr val="black"/>
                </a:solidFill>
                <a:latin typeface="微软雅黑" panose="020B0503020204020204" charset="-122"/>
                <a:ea typeface="微软雅黑" panose="020B0503020204020204" charset="-122"/>
                <a:cs typeface="+mn-ea"/>
              </a:rPr>
              <a:t>, </a:t>
            </a:r>
            <a:r>
              <a:rPr lang="en-US" altLang="zh-CN" sz="1500" kern="0" dirty="0" err="1">
                <a:solidFill>
                  <a:prstClr val="black"/>
                </a:solidFill>
                <a:latin typeface="微软雅黑" panose="020B0503020204020204" charset="-122"/>
                <a:ea typeface="微软雅黑" panose="020B0503020204020204" charset="-122"/>
                <a:cs typeface="+mn-ea"/>
              </a:rPr>
              <a:t>address_index</a:t>
            </a:r>
            <a:r>
              <a:rPr lang="zh-CN" altLang="en-US" sz="1500" kern="0" dirty="0">
                <a:solidFill>
                  <a:prstClr val="black"/>
                </a:solidFill>
                <a:latin typeface="微软雅黑" panose="020B0503020204020204" charset="-122"/>
                <a:ea typeface="微软雅黑" panose="020B0503020204020204" charset="-122"/>
                <a:cs typeface="+mn-ea"/>
              </a:rPr>
              <a:t>，地址索引。</a:t>
            </a:r>
            <a:endParaRPr lang="en-US" altLang="zh-CN" sz="1500" kern="0" dirty="0">
              <a:solidFill>
                <a:prstClr val="black"/>
              </a:solidFill>
              <a:latin typeface="微软雅黑" panose="020B0503020204020204" charset="-122"/>
              <a:ea typeface="微软雅黑" panose="020B0503020204020204" charset="-122"/>
              <a:cs typeface="+mn-ea"/>
            </a:endParaRPr>
          </a:p>
        </p:txBody>
      </p:sp>
      <p:pic>
        <p:nvPicPr>
          <p:cNvPr id="5" name="图片 4"/>
          <p:cNvPicPr>
            <a:picLocks noChangeAspect="1"/>
          </p:cNvPicPr>
          <p:nvPr/>
        </p:nvPicPr>
        <p:blipFill>
          <a:blip r:embed="rId5"/>
          <a:stretch>
            <a:fillRect/>
          </a:stretch>
        </p:blipFill>
        <p:spPr>
          <a:xfrm>
            <a:off x="1049274" y="4471477"/>
            <a:ext cx="6725412" cy="1146849"/>
          </a:xfrm>
          <a:prstGeom prst="rect">
            <a:avLst/>
          </a:prstGeom>
        </p:spPr>
      </p:pic>
    </p:spTree>
    <p:extLst>
      <p:ext uri="{BB962C8B-B14F-4D97-AF65-F5344CB8AC3E}">
        <p14:creationId xmlns:p14="http://schemas.microsoft.com/office/powerpoint/2010/main" val="1895548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1080770" y="442863"/>
            <a:ext cx="5929828" cy="523220"/>
          </a:xfrm>
          <a:prstGeom prst="rect">
            <a:avLst/>
          </a:prstGeom>
        </p:spPr>
        <p:txBody>
          <a:bodyPr wrap="none">
            <a:spAutoFit/>
          </a:bodyPr>
          <a:lstStyle>
            <a:defPPr>
              <a:defRPr lang="zh-CN"/>
            </a:defPPr>
            <a:lvl1pPr>
              <a:defRPr sz="2800" kern="0">
                <a:solidFill>
                  <a:prstClr val="black"/>
                </a:solidFill>
                <a:ea typeface="黑体" pitchFamily="49" charset="-122"/>
              </a:defRPr>
            </a:lvl1pPr>
          </a:lstStyle>
          <a:p>
            <a:r>
              <a:rPr lang="zh-CN" altLang="en-US" dirty="0"/>
              <a:t>比特币钱包分类：按照私钥存储方式</a:t>
            </a:r>
          </a:p>
        </p:txBody>
      </p:sp>
      <p:sp>
        <p:nvSpPr>
          <p:cNvPr id="3" name="内容占位符 2"/>
          <p:cNvSpPr txBox="1">
            <a:spLocks/>
          </p:cNvSpPr>
          <p:nvPr/>
        </p:nvSpPr>
        <p:spPr bwMode="auto">
          <a:xfrm>
            <a:off x="370390" y="1215025"/>
            <a:ext cx="8684710" cy="53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342900" indent="-342900" algn="just" fontAlgn="base">
              <a:lnSpc>
                <a:spcPct val="150000"/>
              </a:lnSpc>
              <a:spcBef>
                <a:spcPts val="600"/>
              </a:spcBef>
              <a:spcAft>
                <a:spcPts val="600"/>
              </a:spcAft>
              <a:buClr>
                <a:srgbClr val="0070C0"/>
              </a:buClr>
              <a:buSzPct val="85000"/>
              <a:buFont typeface="Wingdings" pitchFamily="2" charset="2"/>
              <a:buChar char="p"/>
              <a:defRPr sz="2000">
                <a:solidFill>
                  <a:prstClr val="black"/>
                </a:solidFill>
                <a:latin typeface="微软雅黑" panose="020B0503020204020204" pitchFamily="34" charset="-122"/>
                <a:ea typeface="微软雅黑" panose="020B0503020204020204" pitchFamily="34" charset="-122"/>
                <a:cs typeface="Times New Roman" pitchFamily="18" charset="0"/>
              </a:defRPr>
            </a:lvl1pPr>
            <a:lvl2pPr marL="742950" indent="-285750" eaLnBrk="0" fontAlgn="base" hangingPunct="0">
              <a:spcBef>
                <a:spcPct val="20000"/>
              </a:spcBef>
              <a:spcAft>
                <a:spcPct val="0"/>
              </a:spcAft>
              <a:buFont typeface="Arial" charset="0"/>
              <a:buChar char="–"/>
              <a:defRPr sz="2200">
                <a:latin typeface="+mj-lt"/>
                <a:ea typeface="宋体" charset="-122"/>
              </a:defRPr>
            </a:lvl2pPr>
            <a:lvl3pPr marL="1143000" indent="-228600" eaLnBrk="0" fontAlgn="base" hangingPunct="0">
              <a:spcBef>
                <a:spcPct val="20000"/>
              </a:spcBef>
              <a:spcAft>
                <a:spcPct val="0"/>
              </a:spcAft>
              <a:buFont typeface="Arial" charset="0"/>
              <a:buChar char="•"/>
              <a:defRPr sz="2400">
                <a:latin typeface="+mj-lt"/>
                <a:ea typeface="宋体" charset="-122"/>
              </a:defRPr>
            </a:lvl3pPr>
            <a:lvl4pPr marL="1600200" indent="-228600" eaLnBrk="0" fontAlgn="base" hangingPunct="0">
              <a:spcBef>
                <a:spcPct val="20000"/>
              </a:spcBef>
              <a:spcAft>
                <a:spcPct val="0"/>
              </a:spcAft>
              <a:buFont typeface="Arial" charset="0"/>
              <a:buChar char="–"/>
              <a:defRPr sz="2000">
                <a:latin typeface="+mj-lt"/>
                <a:ea typeface="宋体" charset="-122"/>
              </a:defRPr>
            </a:lvl4pPr>
            <a:lvl5pPr marL="2057400" indent="-228600" eaLnBrk="0" fontAlgn="base" hangingPunct="0">
              <a:spcBef>
                <a:spcPct val="20000"/>
              </a:spcBef>
              <a:spcAft>
                <a:spcPct val="0"/>
              </a:spcAft>
              <a:buFont typeface="Arial" charset="0"/>
              <a:buChar char="»"/>
              <a:defRPr sz="2000">
                <a:latin typeface="+mj-lt"/>
                <a:ea typeface="宋体" charset="-122"/>
              </a:defRPr>
            </a:lvl5pPr>
            <a:lvl6pPr marL="2514600" indent="-228600" eaLnBrk="0" fontAlgn="base" hangingPunct="0">
              <a:spcBef>
                <a:spcPct val="20000"/>
              </a:spcBef>
              <a:spcAft>
                <a:spcPct val="0"/>
              </a:spcAft>
              <a:buFont typeface="Arial" pitchFamily="34" charset="0"/>
              <a:buChar char="»"/>
              <a:defRPr sz="2000">
                <a:latin typeface="+mj-lt"/>
                <a:ea typeface="+mj-ea"/>
              </a:defRPr>
            </a:lvl6pPr>
            <a:lvl7pPr marL="2971800" indent="-228600" eaLnBrk="0" fontAlgn="base" hangingPunct="0">
              <a:spcBef>
                <a:spcPct val="20000"/>
              </a:spcBef>
              <a:spcAft>
                <a:spcPct val="0"/>
              </a:spcAft>
              <a:buFont typeface="Arial" pitchFamily="34" charset="0"/>
              <a:buChar char="»"/>
              <a:defRPr sz="2000">
                <a:latin typeface="+mj-lt"/>
                <a:ea typeface="+mj-ea"/>
              </a:defRPr>
            </a:lvl7pPr>
            <a:lvl8pPr marL="3429000" indent="-228600" eaLnBrk="0" fontAlgn="base" hangingPunct="0">
              <a:spcBef>
                <a:spcPct val="20000"/>
              </a:spcBef>
              <a:spcAft>
                <a:spcPct val="0"/>
              </a:spcAft>
              <a:buFont typeface="Arial" pitchFamily="34" charset="0"/>
              <a:buChar char="»"/>
              <a:defRPr sz="2000">
                <a:latin typeface="+mj-lt"/>
                <a:ea typeface="+mj-ea"/>
              </a:defRPr>
            </a:lvl8pPr>
            <a:lvl9pPr marL="3886200" indent="-228600" eaLnBrk="0" fontAlgn="base" hangingPunct="0">
              <a:spcBef>
                <a:spcPct val="20000"/>
              </a:spcBef>
              <a:spcAft>
                <a:spcPct val="0"/>
              </a:spcAft>
              <a:buFont typeface="Arial" pitchFamily="34" charset="0"/>
              <a:buChar char="»"/>
              <a:defRPr sz="2000">
                <a:latin typeface="+mj-lt"/>
                <a:ea typeface="+mj-ea"/>
              </a:defRPr>
            </a:lvl9pPr>
          </a:lstStyle>
          <a:p>
            <a:r>
              <a:rPr lang="zh-CN" altLang="en-US" dirty="0">
                <a:solidFill>
                  <a:srgbClr val="FF0000"/>
                </a:solidFill>
              </a:rPr>
              <a:t>冷钱包（</a:t>
            </a:r>
            <a:r>
              <a:rPr lang="en-US" altLang="zh-CN" dirty="0">
                <a:solidFill>
                  <a:srgbClr val="FF0000"/>
                </a:solidFill>
              </a:rPr>
              <a:t>Cold Wallet</a:t>
            </a:r>
            <a:r>
              <a:rPr lang="zh-CN" altLang="en-US" dirty="0">
                <a:solidFill>
                  <a:srgbClr val="FF0000"/>
                </a:solidFill>
              </a:rPr>
              <a:t>）</a:t>
            </a:r>
            <a:endParaRPr lang="en-US" altLang="zh-CN" dirty="0" smtClean="0">
              <a:solidFill>
                <a:srgbClr val="FF0000"/>
              </a:solidFill>
            </a:endParaRPr>
          </a:p>
          <a:p>
            <a:pPr>
              <a:buFont typeface="Wingdings" panose="05000000000000000000" pitchFamily="2" charset="2"/>
              <a:buChar char="Ø"/>
            </a:pPr>
            <a:r>
              <a:rPr lang="zh-CN" altLang="en-US" sz="1800" dirty="0"/>
              <a:t>也称离线钱包或者断网钱包</a:t>
            </a:r>
            <a:r>
              <a:rPr lang="zh-CN" altLang="en-US" sz="1800" dirty="0" smtClean="0"/>
              <a:t>，意</a:t>
            </a:r>
            <a:r>
              <a:rPr lang="zh-CN" altLang="en-US" sz="1800" dirty="0"/>
              <a:t>指网络不能访问到用户私钥的钱包</a:t>
            </a:r>
            <a:r>
              <a:rPr lang="zh-CN" altLang="en-US" sz="1800" dirty="0" smtClean="0"/>
              <a:t>。</a:t>
            </a:r>
            <a:endParaRPr lang="en-US" altLang="zh-CN" sz="1800" dirty="0" smtClean="0"/>
          </a:p>
          <a:p>
            <a:pPr>
              <a:buFont typeface="Wingdings" panose="05000000000000000000" pitchFamily="2" charset="2"/>
              <a:buChar char="Ø"/>
            </a:pPr>
            <a:r>
              <a:rPr lang="zh-CN" altLang="en-US" sz="1800" dirty="0"/>
              <a:t>冷钱包往往依靠“冷”设备确保比特币私钥的安全，比如不联网的电脑、手机、写着私钥地址的小本本等</a:t>
            </a:r>
            <a:r>
              <a:rPr lang="zh-CN" altLang="en-US" sz="1800" dirty="0" smtClean="0"/>
              <a:t>。</a:t>
            </a:r>
            <a:endParaRPr lang="en-US" altLang="zh-CN" sz="1800" dirty="0" smtClean="0"/>
          </a:p>
          <a:p>
            <a:pPr>
              <a:buFont typeface="Wingdings" panose="05000000000000000000" pitchFamily="2" charset="2"/>
              <a:buChar char="Ø"/>
            </a:pPr>
            <a:r>
              <a:rPr lang="zh-CN" altLang="en-US" sz="1800" dirty="0" smtClean="0"/>
              <a:t>冷</a:t>
            </a:r>
            <a:r>
              <a:rPr lang="zh-CN" altLang="en-US" sz="1800" dirty="0"/>
              <a:t>钱包避免了被黑客盗取私钥的风险，但是可能面临物理安全风险，比如电脑丢失损坏等。</a:t>
            </a:r>
          </a:p>
          <a:p>
            <a:r>
              <a:rPr lang="zh-CN" altLang="en-US" dirty="0">
                <a:solidFill>
                  <a:srgbClr val="FF0000"/>
                </a:solidFill>
              </a:rPr>
              <a:t>热钱包（</a:t>
            </a:r>
            <a:r>
              <a:rPr lang="en-US" altLang="zh-CN" dirty="0">
                <a:solidFill>
                  <a:srgbClr val="FF0000"/>
                </a:solidFill>
              </a:rPr>
              <a:t>Hot Wallet</a:t>
            </a:r>
            <a:r>
              <a:rPr lang="zh-CN" altLang="en-US" dirty="0" smtClean="0">
                <a:solidFill>
                  <a:srgbClr val="FF0000"/>
                </a:solidFill>
              </a:rPr>
              <a:t>）</a:t>
            </a:r>
            <a:endParaRPr lang="en-US" altLang="zh-CN" dirty="0" smtClean="0">
              <a:solidFill>
                <a:srgbClr val="FF0000"/>
              </a:solidFill>
            </a:endParaRPr>
          </a:p>
          <a:p>
            <a:pPr>
              <a:buFont typeface="Wingdings" panose="05000000000000000000" pitchFamily="2" charset="2"/>
              <a:buChar char="Ø"/>
            </a:pPr>
            <a:r>
              <a:rPr lang="zh-CN" altLang="en-US" sz="1800" dirty="0" smtClean="0"/>
              <a:t>又称</a:t>
            </a:r>
            <a:r>
              <a:rPr lang="zh-CN" altLang="en-US" sz="1800" dirty="0"/>
              <a:t>在线钱包或者联网</a:t>
            </a:r>
            <a:r>
              <a:rPr lang="zh-CN" altLang="en-US" sz="1800" dirty="0" smtClean="0"/>
              <a:t>钱包，网络</a:t>
            </a:r>
            <a:r>
              <a:rPr lang="zh-CN" altLang="en-US" sz="1800" dirty="0"/>
              <a:t>能够访问到用户私钥的钱包。</a:t>
            </a:r>
            <a:endParaRPr lang="en-US" altLang="zh-CN" sz="1800" dirty="0" smtClean="0"/>
          </a:p>
          <a:p>
            <a:pPr>
              <a:buFont typeface="Wingdings" panose="05000000000000000000" pitchFamily="2" charset="2"/>
              <a:buChar char="Ø"/>
            </a:pPr>
            <a:r>
              <a:rPr lang="zh-CN" altLang="en-US" sz="1800" dirty="0"/>
              <a:t>热钱包往往是在线钱包的形式。使用热钱包时，最好在不同平台设置不同密码，且开启二次认证，以确保自己的资产</a:t>
            </a:r>
            <a:r>
              <a:rPr lang="zh-CN" altLang="en-US" sz="1800" dirty="0" smtClean="0"/>
              <a:t>安全。</a:t>
            </a:r>
            <a:endParaRPr lang="en-US" altLang="zh-CN" sz="1800" dirty="0" smtClean="0"/>
          </a:p>
        </p:txBody>
      </p:sp>
    </p:spTree>
    <p:extLst>
      <p:ext uri="{BB962C8B-B14F-4D97-AF65-F5344CB8AC3E}">
        <p14:creationId xmlns:p14="http://schemas.microsoft.com/office/powerpoint/2010/main" val="36690349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1538" y="476672"/>
            <a:ext cx="1980029" cy="523220"/>
          </a:xfrm>
          <a:prstGeom prst="rect">
            <a:avLst/>
          </a:prstGeom>
        </p:spPr>
        <p:txBody>
          <a:bodyPr wrap="none">
            <a:spAutoFit/>
          </a:bodyPr>
          <a:lstStyle/>
          <a:p>
            <a:r>
              <a:rPr lang="zh-CN" altLang="en-US" sz="2800" kern="0" dirty="0" smtClean="0">
                <a:solidFill>
                  <a:prstClr val="black"/>
                </a:solidFill>
                <a:ea typeface="黑体" pitchFamily="49" charset="-122"/>
              </a:rPr>
              <a:t>比特币钱包</a:t>
            </a:r>
            <a:endParaRPr lang="zh-CN" altLang="en-US" sz="2800" kern="0" dirty="0">
              <a:solidFill>
                <a:prstClr val="black"/>
              </a:solidFill>
              <a:ea typeface="黑体" pitchFamily="49" charset="-122"/>
            </a:endParaRPr>
          </a:p>
        </p:txBody>
      </p:sp>
      <p:sp>
        <p:nvSpPr>
          <p:cNvPr id="3" name="内容占位符 2"/>
          <p:cNvSpPr txBox="1">
            <a:spLocks/>
          </p:cNvSpPr>
          <p:nvPr/>
        </p:nvSpPr>
        <p:spPr bwMode="auto">
          <a:xfrm>
            <a:off x="313239" y="1215025"/>
            <a:ext cx="8659311" cy="258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25000"/>
              </a:lnSpc>
              <a:spcBef>
                <a:spcPct val="20000"/>
              </a:spcBef>
              <a:spcAft>
                <a:spcPts val="600"/>
              </a:spcAft>
              <a:buClr>
                <a:srgbClr val="0070C0"/>
              </a:buClr>
              <a:buSzPct val="8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200">
                <a:solidFill>
                  <a:schemeClr val="tx1"/>
                </a:solidFill>
                <a:latin typeface="+mj-lt"/>
                <a:ea typeface="宋体" charset="-122"/>
              </a:defRPr>
            </a:lvl2pPr>
            <a:lvl3pPr marL="1143000" indent="-228600" algn="l" rtl="0" eaLnBrk="0" fontAlgn="base" hangingPunct="0">
              <a:spcBef>
                <a:spcPct val="20000"/>
              </a:spcBef>
              <a:spcAft>
                <a:spcPct val="0"/>
              </a:spcAft>
              <a:buFont typeface="Arial" charset="0"/>
              <a:buChar char="•"/>
              <a:defRPr sz="2400">
                <a:solidFill>
                  <a:schemeClr val="tx1"/>
                </a:solidFill>
                <a:latin typeface="+mj-lt"/>
                <a:ea typeface="宋体" charset="-122"/>
              </a:defRPr>
            </a:lvl3pPr>
            <a:lvl4pPr marL="1600200" indent="-228600" algn="l" rtl="0" eaLnBrk="0" fontAlgn="base" hangingPunct="0">
              <a:spcBef>
                <a:spcPct val="20000"/>
              </a:spcBef>
              <a:spcAft>
                <a:spcPct val="0"/>
              </a:spcAft>
              <a:buFont typeface="Arial" charset="0"/>
              <a:buChar char="–"/>
              <a:defRPr sz="2000">
                <a:solidFill>
                  <a:schemeClr val="tx1"/>
                </a:solidFill>
                <a:latin typeface="+mj-lt"/>
                <a:ea typeface="宋体" charset="-122"/>
              </a:defRPr>
            </a:lvl4pPr>
            <a:lvl5pPr marL="2057400" indent="-228600" algn="l" rtl="0" eaLnBrk="0" fontAlgn="base" hangingPunct="0">
              <a:spcBef>
                <a:spcPct val="20000"/>
              </a:spcBef>
              <a:spcAft>
                <a:spcPct val="0"/>
              </a:spcAft>
              <a:buFont typeface="Arial" charset="0"/>
              <a:buChar char="»"/>
              <a:defRPr sz="2000">
                <a:solidFill>
                  <a:schemeClr val="tx1"/>
                </a:solidFill>
                <a:latin typeface="+mj-lt"/>
                <a:ea typeface="宋体" charset="-122"/>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9pPr>
          </a:lstStyle>
          <a:p>
            <a:pPr eaLnBrk="1" hangingPunct="1">
              <a:lnSpc>
                <a:spcPct val="150000"/>
              </a:lnSpc>
              <a:spcBef>
                <a:spcPts val="600"/>
              </a:spcBef>
            </a:pPr>
            <a:r>
              <a:rPr lang="zh-CN" altLang="en-US" sz="2400" dirty="0">
                <a:latin typeface="微软雅黑" panose="020B0503020204020204" pitchFamily="34" charset="-122"/>
                <a:ea typeface="微软雅黑" panose="020B0503020204020204" pitchFamily="34" charset="-122"/>
                <a:cs typeface="Times New Roman" pitchFamily="18" charset="0"/>
              </a:rPr>
              <a:t>“钱包”一词在比特币中有多重含义。</a:t>
            </a:r>
            <a:endParaRPr lang="en-US" altLang="zh-CN" sz="2400" dirty="0" smtClean="0">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600"/>
              </a:spcBef>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Times New Roman" pitchFamily="18" charset="0"/>
              </a:rPr>
              <a:t>广义上，</a:t>
            </a:r>
            <a:r>
              <a:rPr lang="zh-CN" altLang="en-US" sz="2000" dirty="0">
                <a:solidFill>
                  <a:srgbClr val="0000FF"/>
                </a:solidFill>
                <a:latin typeface="微软雅黑" panose="020B0503020204020204" pitchFamily="34" charset="-122"/>
                <a:ea typeface="微软雅黑" panose="020B0503020204020204" pitchFamily="34" charset="-122"/>
                <a:cs typeface="Times New Roman" pitchFamily="18" charset="0"/>
              </a:rPr>
              <a:t>钱包是一个</a:t>
            </a:r>
            <a:r>
              <a:rPr lang="zh-CN" altLang="en-US" sz="2000" dirty="0" smtClean="0">
                <a:solidFill>
                  <a:srgbClr val="0000FF"/>
                </a:solidFill>
                <a:latin typeface="微软雅黑" panose="020B0503020204020204" pitchFamily="34" charset="-122"/>
                <a:ea typeface="微软雅黑" panose="020B0503020204020204" pitchFamily="34" charset="-122"/>
                <a:cs typeface="Times New Roman" pitchFamily="18" charset="0"/>
              </a:rPr>
              <a:t>应用程序</a:t>
            </a:r>
            <a:r>
              <a:rPr lang="zh-CN" altLang="en-US" sz="2000" dirty="0" smtClean="0">
                <a:latin typeface="微软雅黑" panose="020B0503020204020204" pitchFamily="34" charset="-122"/>
                <a:ea typeface="微软雅黑" panose="020B0503020204020204" pitchFamily="34" charset="-122"/>
                <a:cs typeface="Times New Roman" pitchFamily="18" charset="0"/>
              </a:rPr>
              <a:t>，为</a:t>
            </a:r>
            <a:r>
              <a:rPr lang="zh-CN" altLang="en-US" sz="2000" dirty="0">
                <a:latin typeface="微软雅黑" panose="020B0503020204020204" pitchFamily="34" charset="-122"/>
                <a:ea typeface="微软雅黑" panose="020B0503020204020204" pitchFamily="34" charset="-122"/>
                <a:cs typeface="Times New Roman" pitchFamily="18" charset="0"/>
              </a:rPr>
              <a:t>用户提供交互</a:t>
            </a:r>
            <a:r>
              <a:rPr lang="zh-CN" altLang="en-US" sz="2000" dirty="0" smtClean="0">
                <a:latin typeface="微软雅黑" panose="020B0503020204020204" pitchFamily="34" charset="-122"/>
                <a:ea typeface="微软雅黑" panose="020B0503020204020204" pitchFamily="34" charset="-122"/>
                <a:cs typeface="Times New Roman" pitchFamily="18" charset="0"/>
              </a:rPr>
              <a:t>界面</a:t>
            </a:r>
            <a:r>
              <a:rPr lang="zh-CN" altLang="en-US" sz="2000" dirty="0">
                <a:latin typeface="微软雅黑" panose="020B0503020204020204" pitchFamily="34" charset="-122"/>
                <a:ea typeface="微软雅黑" panose="020B0503020204020204" pitchFamily="34" charset="-122"/>
                <a:cs typeface="Times New Roman" pitchFamily="18" charset="0"/>
              </a:rPr>
              <a:t>。</a:t>
            </a:r>
            <a:r>
              <a:rPr lang="zh-CN" altLang="en-US" sz="2000" dirty="0" smtClean="0">
                <a:latin typeface="微软雅黑" panose="020B0503020204020204" pitchFamily="34" charset="-122"/>
                <a:ea typeface="微软雅黑" panose="020B0503020204020204" pitchFamily="34" charset="-122"/>
                <a:cs typeface="Times New Roman" pitchFamily="18" charset="0"/>
              </a:rPr>
              <a:t>钱包</a:t>
            </a:r>
            <a:r>
              <a:rPr lang="zh-CN" altLang="en-US" sz="2000" dirty="0">
                <a:latin typeface="微软雅黑" panose="020B0503020204020204" pitchFamily="34" charset="-122"/>
                <a:ea typeface="微软雅黑" panose="020B0503020204020204" pitchFamily="34" charset="-122"/>
                <a:cs typeface="Times New Roman" pitchFamily="18" charset="0"/>
              </a:rPr>
              <a:t>控制用户访问权限，管理密钥和地址，跟踪余额以及创建和签名</a:t>
            </a:r>
            <a:r>
              <a:rPr lang="zh-CN" altLang="en-US" sz="2000" dirty="0" smtClean="0">
                <a:latin typeface="微软雅黑" panose="020B0503020204020204" pitchFamily="34" charset="-122"/>
                <a:ea typeface="微软雅黑" panose="020B0503020204020204" pitchFamily="34" charset="-122"/>
                <a:cs typeface="Times New Roman" pitchFamily="18" charset="0"/>
              </a:rPr>
              <a:t>交易。</a:t>
            </a:r>
            <a:endParaRPr lang="en-US" altLang="zh-CN" sz="2000" dirty="0" smtClean="0">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600"/>
              </a:spcBef>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Times New Roman" pitchFamily="18" charset="0"/>
              </a:rPr>
              <a:t>狭义上，即从程序员的角度来看，“钱包”是指用于</a:t>
            </a:r>
            <a:r>
              <a:rPr lang="zh-CN" altLang="en-US" sz="2000" dirty="0">
                <a:solidFill>
                  <a:srgbClr val="0000FF"/>
                </a:solidFill>
                <a:latin typeface="微软雅黑" panose="020B0503020204020204" pitchFamily="34" charset="-122"/>
                <a:ea typeface="微软雅黑" panose="020B0503020204020204" pitchFamily="34" charset="-122"/>
                <a:cs typeface="Times New Roman" pitchFamily="18" charset="0"/>
              </a:rPr>
              <a:t>存储和管理用户密钥的</a:t>
            </a:r>
            <a:r>
              <a:rPr lang="zh-CN" altLang="en-US" sz="2000" dirty="0" smtClean="0">
                <a:solidFill>
                  <a:srgbClr val="0000FF"/>
                </a:solidFill>
                <a:latin typeface="微软雅黑" panose="020B0503020204020204" pitchFamily="34" charset="-122"/>
                <a:ea typeface="微软雅黑" panose="020B0503020204020204" pitchFamily="34" charset="-122"/>
                <a:cs typeface="Times New Roman" pitchFamily="18" charset="0"/>
              </a:rPr>
              <a:t>数据结构</a:t>
            </a:r>
            <a:r>
              <a:rPr lang="zh-CN" altLang="en-US" sz="2000" dirty="0" smtClean="0">
                <a:latin typeface="微软雅黑" panose="020B0503020204020204" pitchFamily="34" charset="-122"/>
                <a:ea typeface="微软雅黑" panose="020B0503020204020204" pitchFamily="34" charset="-122"/>
                <a:cs typeface="Times New Roman" pitchFamily="18" charset="0"/>
              </a:rPr>
              <a:t>。</a:t>
            </a:r>
            <a:endParaRPr lang="en-US" altLang="zh-CN" sz="2000" dirty="0" smtClean="0">
              <a:latin typeface="微软雅黑" panose="020B0503020204020204" pitchFamily="34" charset="-122"/>
              <a:ea typeface="微软雅黑" panose="020B0503020204020204" pitchFamily="34" charset="-122"/>
              <a:cs typeface="Times New Roman" pitchFamily="18" charset="0"/>
            </a:endParaRPr>
          </a:p>
        </p:txBody>
      </p:sp>
      <p:sp>
        <p:nvSpPr>
          <p:cNvPr id="4" name="爆炸形 2 3"/>
          <p:cNvSpPr/>
          <p:nvPr/>
        </p:nvSpPr>
        <p:spPr>
          <a:xfrm>
            <a:off x="703253" y="3488477"/>
            <a:ext cx="4072999" cy="2075259"/>
          </a:xfrm>
          <a:prstGeom prst="irregularSeal2">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lnSpc>
                <a:spcPct val="150000"/>
              </a:lnSpc>
              <a:spcBef>
                <a:spcPts val="600"/>
              </a:spcBef>
            </a:pPr>
            <a:r>
              <a:rPr lang="zh-CN" altLang="en-US" dirty="0">
                <a:latin typeface="微软雅黑" panose="020B0503020204020204" pitchFamily="34" charset="-122"/>
                <a:ea typeface="微软雅黑" panose="020B0503020204020204" pitchFamily="34" charset="-122"/>
                <a:cs typeface="Times New Roman" pitchFamily="18" charset="0"/>
              </a:rPr>
              <a:t>比特币钱包里含有比特币</a:t>
            </a:r>
            <a:endParaRPr lang="en-US" altLang="zh-CN" dirty="0" smtClean="0">
              <a:latin typeface="微软雅黑" panose="020B0503020204020204" pitchFamily="34" charset="-122"/>
              <a:ea typeface="微软雅黑" panose="020B0503020204020204" pitchFamily="34" charset="-122"/>
              <a:cs typeface="Times New Roman" pitchFamily="18" charset="0"/>
            </a:endParaRPr>
          </a:p>
        </p:txBody>
      </p:sp>
      <p:pic>
        <p:nvPicPr>
          <p:cNvPr id="18440" name="Picture 8" descr="https://ss0.bdstatic.com/70cFuHSh_Q1YnxGkpoWK1HF6hhy/it/u=2872381639,1807272907&amp;fm=26&amp;gp=0.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63376" y="3858295"/>
            <a:ext cx="1495425" cy="1222662"/>
          </a:xfrm>
          <a:prstGeom prst="rect">
            <a:avLst/>
          </a:prstGeom>
          <a:noFill/>
          <a:extLst>
            <a:ext uri="{909E8E84-426E-40DD-AFC4-6F175D3DCCD1}">
              <a14:hiddenFill xmlns:a14="http://schemas.microsoft.com/office/drawing/2010/main">
                <a:solidFill>
                  <a:srgbClr val="FFFFFF"/>
                </a:solidFill>
              </a14:hiddenFill>
            </a:ext>
          </a:extLst>
        </p:spPr>
      </p:pic>
      <p:sp>
        <p:nvSpPr>
          <p:cNvPr id="9" name="爆炸形 2 8"/>
          <p:cNvSpPr/>
          <p:nvPr/>
        </p:nvSpPr>
        <p:spPr>
          <a:xfrm>
            <a:off x="5253020" y="3431996"/>
            <a:ext cx="3242762" cy="2075259"/>
          </a:xfrm>
          <a:prstGeom prst="irregularSeal2">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ctr">
              <a:lnSpc>
                <a:spcPct val="150000"/>
              </a:lnSpc>
              <a:spcBef>
                <a:spcPts val="600"/>
              </a:spcBef>
            </a:pPr>
            <a:r>
              <a:rPr lang="zh-CN" altLang="en-US" dirty="0">
                <a:latin typeface="微软雅黑" panose="020B0503020204020204" pitchFamily="34" charset="-122"/>
                <a:ea typeface="微软雅黑" panose="020B0503020204020204" pitchFamily="34" charset="-122"/>
                <a:cs typeface="Times New Roman" pitchFamily="18" charset="0"/>
              </a:rPr>
              <a:t>钱包里只含有钥匙</a:t>
            </a:r>
            <a:endParaRPr lang="en-US" altLang="zh-CN" dirty="0" smtClean="0">
              <a:latin typeface="微软雅黑" panose="020B0503020204020204" pitchFamily="34" charset="-122"/>
              <a:ea typeface="微软雅黑" panose="020B0503020204020204" pitchFamily="34" charset="-122"/>
              <a:cs typeface="Times New Roman" pitchFamily="18" charset="0"/>
            </a:endParaRPr>
          </a:p>
        </p:txBody>
      </p:sp>
      <p:sp>
        <p:nvSpPr>
          <p:cNvPr id="13" name="圆角矩形 12"/>
          <p:cNvSpPr/>
          <p:nvPr/>
        </p:nvSpPr>
        <p:spPr>
          <a:xfrm>
            <a:off x="359083" y="5624731"/>
            <a:ext cx="8613467" cy="1123712"/>
          </a:xfrm>
          <a:prstGeom prst="round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lnSpc>
                <a:spcPct val="150000"/>
              </a:lnSpc>
              <a:spcBef>
                <a:spcPts val="600"/>
              </a:spcBef>
            </a:pPr>
            <a:r>
              <a:rPr lang="zh-CN" altLang="en-US" sz="2000" dirty="0">
                <a:latin typeface="微软雅黑" panose="020B0503020204020204" pitchFamily="34" charset="-122"/>
                <a:ea typeface="微软雅黑" panose="020B0503020204020204" pitchFamily="34" charset="-122"/>
                <a:cs typeface="Times New Roman" pitchFamily="18" charset="0"/>
              </a:rPr>
              <a:t>“钱币”被记录在比特币网络的区块链</a:t>
            </a:r>
            <a:r>
              <a:rPr lang="zh-CN" altLang="en-US" sz="2000" dirty="0" smtClean="0">
                <a:latin typeface="微软雅黑" panose="020B0503020204020204" pitchFamily="34" charset="-122"/>
                <a:ea typeface="微软雅黑" panose="020B0503020204020204" pitchFamily="34" charset="-122"/>
                <a:cs typeface="Times New Roman" pitchFamily="18" charset="0"/>
              </a:rPr>
              <a:t>中，用户</a:t>
            </a:r>
            <a:r>
              <a:rPr lang="zh-CN" altLang="en-US" sz="2000" dirty="0">
                <a:latin typeface="微软雅黑" panose="020B0503020204020204" pitchFamily="34" charset="-122"/>
                <a:ea typeface="微软雅黑" panose="020B0503020204020204" pitchFamily="34" charset="-122"/>
                <a:cs typeface="Times New Roman" pitchFamily="18" charset="0"/>
              </a:rPr>
              <a:t>通过钱包中的密钥签名交易，从而来控制网络上的</a:t>
            </a:r>
            <a:r>
              <a:rPr lang="zh-CN" altLang="en-US" sz="2000" dirty="0" smtClean="0">
                <a:latin typeface="微软雅黑" panose="020B0503020204020204" pitchFamily="34" charset="-122"/>
                <a:ea typeface="微软雅黑" panose="020B0503020204020204" pitchFamily="34" charset="-122"/>
                <a:cs typeface="Times New Roman" pitchFamily="18" charset="0"/>
              </a:rPr>
              <a:t>钱币，在</a:t>
            </a:r>
            <a:r>
              <a:rPr lang="zh-CN" altLang="en-US" sz="2000" dirty="0">
                <a:latin typeface="微软雅黑" panose="020B0503020204020204" pitchFamily="34" charset="-122"/>
                <a:ea typeface="微软雅黑" panose="020B0503020204020204" pitchFamily="34" charset="-122"/>
                <a:cs typeface="Times New Roman" pitchFamily="18" charset="0"/>
              </a:rPr>
              <a:t>某种意义上，</a:t>
            </a:r>
            <a:r>
              <a:rPr lang="zh-CN" altLang="en-US" sz="2000" dirty="0">
                <a:solidFill>
                  <a:srgbClr val="FF0000"/>
                </a:solidFill>
                <a:latin typeface="微软雅黑" panose="020B0503020204020204" pitchFamily="34" charset="-122"/>
                <a:ea typeface="微软雅黑" panose="020B0503020204020204" pitchFamily="34" charset="-122"/>
                <a:cs typeface="Times New Roman" pitchFamily="18" charset="0"/>
              </a:rPr>
              <a:t>比特币钱包是密钥链</a:t>
            </a:r>
            <a:r>
              <a:rPr lang="zh-CN" altLang="en-US" sz="2000" dirty="0">
                <a:latin typeface="微软雅黑" panose="020B0503020204020204" pitchFamily="34" charset="-122"/>
                <a:ea typeface="微软雅黑" panose="020B0503020204020204" pitchFamily="34" charset="-122"/>
                <a:cs typeface="Times New Roman" pitchFamily="18" charset="0"/>
              </a:rPr>
              <a:t>。</a:t>
            </a:r>
          </a:p>
        </p:txBody>
      </p:sp>
    </p:spTree>
    <p:extLst>
      <p:ext uri="{BB962C8B-B14F-4D97-AF65-F5344CB8AC3E}">
        <p14:creationId xmlns:p14="http://schemas.microsoft.com/office/powerpoint/2010/main" val="2820863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44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1538" y="476672"/>
            <a:ext cx="1980029" cy="523220"/>
          </a:xfrm>
          <a:prstGeom prst="rect">
            <a:avLst/>
          </a:prstGeom>
        </p:spPr>
        <p:txBody>
          <a:bodyPr wrap="none">
            <a:spAutoFit/>
          </a:bodyPr>
          <a:lstStyle/>
          <a:p>
            <a:r>
              <a:rPr lang="zh-CN" altLang="en-US" sz="2800" kern="0" dirty="0" smtClean="0">
                <a:solidFill>
                  <a:prstClr val="black"/>
                </a:solidFill>
                <a:ea typeface="黑体" pitchFamily="49" charset="-122"/>
              </a:rPr>
              <a:t>比特币钱包</a:t>
            </a:r>
            <a:endParaRPr lang="zh-CN" altLang="en-US" sz="2800" kern="0" dirty="0">
              <a:solidFill>
                <a:prstClr val="black"/>
              </a:solidFill>
              <a:ea typeface="黑体" pitchFamily="49" charset="-122"/>
            </a:endParaRPr>
          </a:p>
        </p:txBody>
      </p:sp>
      <p:sp>
        <p:nvSpPr>
          <p:cNvPr id="3" name="内容占位符 2"/>
          <p:cNvSpPr txBox="1">
            <a:spLocks/>
          </p:cNvSpPr>
          <p:nvPr/>
        </p:nvSpPr>
        <p:spPr bwMode="auto">
          <a:xfrm>
            <a:off x="313239" y="1215025"/>
            <a:ext cx="8659311" cy="5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25000"/>
              </a:lnSpc>
              <a:spcBef>
                <a:spcPct val="20000"/>
              </a:spcBef>
              <a:spcAft>
                <a:spcPts val="600"/>
              </a:spcAft>
              <a:buClr>
                <a:srgbClr val="0070C0"/>
              </a:buClr>
              <a:buSzPct val="8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200">
                <a:solidFill>
                  <a:schemeClr val="tx1"/>
                </a:solidFill>
                <a:latin typeface="+mj-lt"/>
                <a:ea typeface="宋体" charset="-122"/>
              </a:defRPr>
            </a:lvl2pPr>
            <a:lvl3pPr marL="1143000" indent="-228600" algn="l" rtl="0" eaLnBrk="0" fontAlgn="base" hangingPunct="0">
              <a:spcBef>
                <a:spcPct val="20000"/>
              </a:spcBef>
              <a:spcAft>
                <a:spcPct val="0"/>
              </a:spcAft>
              <a:buFont typeface="Arial" charset="0"/>
              <a:buChar char="•"/>
              <a:defRPr sz="2400">
                <a:solidFill>
                  <a:schemeClr val="tx1"/>
                </a:solidFill>
                <a:latin typeface="+mj-lt"/>
                <a:ea typeface="宋体" charset="-122"/>
              </a:defRPr>
            </a:lvl3pPr>
            <a:lvl4pPr marL="1600200" indent="-228600" algn="l" rtl="0" eaLnBrk="0" fontAlgn="base" hangingPunct="0">
              <a:spcBef>
                <a:spcPct val="20000"/>
              </a:spcBef>
              <a:spcAft>
                <a:spcPct val="0"/>
              </a:spcAft>
              <a:buFont typeface="Arial" charset="0"/>
              <a:buChar char="–"/>
              <a:defRPr sz="2000">
                <a:solidFill>
                  <a:schemeClr val="tx1"/>
                </a:solidFill>
                <a:latin typeface="+mj-lt"/>
                <a:ea typeface="宋体" charset="-122"/>
              </a:defRPr>
            </a:lvl4pPr>
            <a:lvl5pPr marL="2057400" indent="-228600" algn="l" rtl="0" eaLnBrk="0" fontAlgn="base" hangingPunct="0">
              <a:spcBef>
                <a:spcPct val="20000"/>
              </a:spcBef>
              <a:spcAft>
                <a:spcPct val="0"/>
              </a:spcAft>
              <a:buFont typeface="Arial" charset="0"/>
              <a:buChar char="»"/>
              <a:defRPr sz="2000">
                <a:solidFill>
                  <a:schemeClr val="tx1"/>
                </a:solidFill>
                <a:latin typeface="+mj-lt"/>
                <a:ea typeface="宋体" charset="-122"/>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9pPr>
          </a:lstStyle>
          <a:p>
            <a:pPr eaLnBrk="1" hangingPunct="1">
              <a:lnSpc>
                <a:spcPct val="150000"/>
              </a:lnSpc>
              <a:spcBef>
                <a:spcPts val="400"/>
              </a:spcBef>
              <a:spcAft>
                <a:spcPts val="400"/>
              </a:spcAft>
            </a:pPr>
            <a:r>
              <a:rPr lang="zh-CN" altLang="en-US" sz="2400" dirty="0">
                <a:solidFill>
                  <a:srgbClr val="FF0000"/>
                </a:solidFill>
                <a:latin typeface="微软雅黑" panose="020B0503020204020204" pitchFamily="34" charset="-122"/>
                <a:ea typeface="微软雅黑" panose="020B0503020204020204" pitchFamily="34" charset="-122"/>
                <a:cs typeface="Times New Roman" pitchFamily="18" charset="0"/>
              </a:rPr>
              <a:t>比特币钱包只含有密钥，而不是</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itchFamily="18" charset="0"/>
              </a:rPr>
              <a:t>钱币。</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400"/>
              </a:spcBef>
              <a:spcAft>
                <a:spcPts val="400"/>
              </a:spcAft>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cs typeface="Times New Roman" pitchFamily="18" charset="0"/>
              </a:rPr>
              <a:t>每个</a:t>
            </a:r>
            <a:r>
              <a:rPr lang="zh-CN" altLang="en-US" sz="2000" dirty="0">
                <a:latin typeface="微软雅黑" panose="020B0503020204020204" pitchFamily="34" charset="-122"/>
                <a:ea typeface="微软雅黑" panose="020B0503020204020204" pitchFamily="34" charset="-122"/>
                <a:cs typeface="Times New Roman" pitchFamily="18" charset="0"/>
              </a:rPr>
              <a:t>用户有一个包含多个密钥的</a:t>
            </a:r>
            <a:r>
              <a:rPr lang="zh-CN" altLang="en-US" sz="2000" dirty="0" smtClean="0">
                <a:latin typeface="微软雅黑" panose="020B0503020204020204" pitchFamily="34" charset="-122"/>
                <a:ea typeface="微软雅黑" panose="020B0503020204020204" pitchFamily="34" charset="-122"/>
                <a:cs typeface="Times New Roman" pitchFamily="18" charset="0"/>
              </a:rPr>
              <a:t>钱包。</a:t>
            </a:r>
            <a:endParaRPr lang="en-US" altLang="zh-CN" sz="2000" dirty="0" smtClean="0">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400"/>
              </a:spcBef>
              <a:spcAft>
                <a:spcPts val="400"/>
              </a:spcAft>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Times New Roman" pitchFamily="18" charset="0"/>
              </a:rPr>
              <a:t>钱包只包含私钥</a:t>
            </a:r>
            <a:r>
              <a:rPr lang="en-US" altLang="zh-CN" sz="2000" dirty="0">
                <a:latin typeface="微软雅黑" panose="020B0503020204020204" pitchFamily="34" charset="-122"/>
                <a:ea typeface="微软雅黑" panose="020B0503020204020204" pitchFamily="34" charset="-122"/>
                <a:cs typeface="Times New Roman" pitchFamily="18" charset="0"/>
              </a:rPr>
              <a:t>/</a:t>
            </a:r>
            <a:r>
              <a:rPr lang="zh-CN" altLang="en-US" sz="2000" dirty="0">
                <a:latin typeface="微软雅黑" panose="020B0503020204020204" pitchFamily="34" charset="-122"/>
                <a:ea typeface="微软雅黑" panose="020B0503020204020204" pitchFamily="34" charset="-122"/>
                <a:cs typeface="Times New Roman" pitchFamily="18" charset="0"/>
              </a:rPr>
              <a:t>公钥对的密钥</a:t>
            </a:r>
            <a:r>
              <a:rPr lang="zh-CN" altLang="en-US" sz="2000" dirty="0" smtClean="0">
                <a:latin typeface="微软雅黑" panose="020B0503020204020204" pitchFamily="34" charset="-122"/>
                <a:ea typeface="微软雅黑" panose="020B0503020204020204" pitchFamily="34" charset="-122"/>
                <a:cs typeface="Times New Roman" pitchFamily="18" charset="0"/>
              </a:rPr>
              <a:t>链。</a:t>
            </a:r>
            <a:endParaRPr lang="en-US" altLang="zh-CN" sz="2000" dirty="0" smtClean="0">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400"/>
              </a:spcBef>
              <a:spcAft>
                <a:spcPts val="400"/>
              </a:spcAft>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Times New Roman" pitchFamily="18" charset="0"/>
              </a:rPr>
              <a:t>用户用密钥签名交易，从而证明他们拥有交易输出（他们的钱币</a:t>
            </a:r>
            <a:r>
              <a:rPr lang="zh-CN" altLang="en-US" sz="2000" dirty="0" smtClean="0">
                <a:latin typeface="微软雅黑" panose="020B0503020204020204" pitchFamily="34" charset="-122"/>
                <a:ea typeface="微软雅黑" panose="020B0503020204020204" pitchFamily="34" charset="-122"/>
                <a:cs typeface="Times New Roman" pitchFamily="18" charset="0"/>
              </a:rPr>
              <a:t>）。</a:t>
            </a:r>
            <a:endParaRPr lang="en-US" altLang="zh-CN" sz="2000" dirty="0" smtClean="0">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400"/>
              </a:spcBef>
              <a:spcAft>
                <a:spcPts val="400"/>
              </a:spcAft>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Times New Roman" pitchFamily="18" charset="0"/>
              </a:rPr>
              <a:t>钱币以交易输出的形式存储在区块链中（通常记为</a:t>
            </a:r>
            <a:r>
              <a:rPr lang="en-US" altLang="zh-CN" sz="2000" dirty="0" err="1">
                <a:latin typeface="微软雅黑" panose="020B0503020204020204" pitchFamily="34" charset="-122"/>
                <a:ea typeface="微软雅黑" panose="020B0503020204020204" pitchFamily="34" charset="-122"/>
                <a:cs typeface="Times New Roman" pitchFamily="18" charset="0"/>
              </a:rPr>
              <a:t>vout</a:t>
            </a:r>
            <a:r>
              <a:rPr lang="zh-CN" altLang="en-US" sz="2000" dirty="0">
                <a:latin typeface="微软雅黑" panose="020B0503020204020204" pitchFamily="34" charset="-122"/>
                <a:ea typeface="微软雅黑" panose="020B0503020204020204" pitchFamily="34" charset="-122"/>
                <a:cs typeface="Times New Roman" pitchFamily="18" charset="0"/>
              </a:rPr>
              <a:t>或</a:t>
            </a:r>
            <a:r>
              <a:rPr lang="en-US" altLang="zh-CN" sz="2000" dirty="0" err="1">
                <a:latin typeface="微软雅黑" panose="020B0503020204020204" pitchFamily="34" charset="-122"/>
                <a:ea typeface="微软雅黑" panose="020B0503020204020204" pitchFamily="34" charset="-122"/>
                <a:cs typeface="Times New Roman" pitchFamily="18" charset="0"/>
              </a:rPr>
              <a:t>txout</a:t>
            </a:r>
            <a:r>
              <a:rPr lang="zh-CN" altLang="en-US" sz="2000" dirty="0">
                <a:latin typeface="微软雅黑" panose="020B0503020204020204" pitchFamily="34" charset="-122"/>
                <a:ea typeface="微软雅黑" panose="020B0503020204020204" pitchFamily="34" charset="-122"/>
                <a:cs typeface="Times New Roman" pitchFamily="18" charset="0"/>
              </a:rPr>
              <a:t>）</a:t>
            </a:r>
            <a:r>
              <a:rPr lang="zh-CN" altLang="en-US" sz="2000" dirty="0" smtClean="0">
                <a:latin typeface="微软雅黑" panose="020B0503020204020204" pitchFamily="34" charset="-122"/>
                <a:ea typeface="微软雅黑" panose="020B0503020204020204" pitchFamily="34" charset="-122"/>
                <a:cs typeface="Times New Roman" pitchFamily="18" charset="0"/>
              </a:rPr>
              <a:t>。</a:t>
            </a:r>
            <a:endParaRPr lang="en-US" altLang="zh-CN" sz="2000" dirty="0" smtClean="0">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400"/>
              </a:spcBef>
              <a:spcAft>
                <a:spcPts val="400"/>
              </a:spcAft>
            </a:pPr>
            <a:r>
              <a:rPr lang="zh-CN" altLang="en-US" sz="2400" dirty="0">
                <a:solidFill>
                  <a:srgbClr val="FF0000"/>
                </a:solidFill>
                <a:latin typeface="微软雅黑" panose="020B0503020204020204" pitchFamily="34" charset="-122"/>
                <a:ea typeface="微软雅黑" panose="020B0503020204020204" pitchFamily="34" charset="-122"/>
                <a:cs typeface="Times New Roman" pitchFamily="18" charset="0"/>
              </a:rPr>
              <a:t>比特币</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itchFamily="18" charset="0"/>
              </a:rPr>
              <a:t>钱包类型。</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400"/>
              </a:spcBef>
              <a:spcAft>
                <a:spcPts val="400"/>
              </a:spcAft>
              <a:buFont typeface="Wingdings" panose="05000000000000000000" pitchFamily="2" charset="2"/>
              <a:buChar char="Ø"/>
            </a:pPr>
            <a:r>
              <a:rPr lang="zh-CN" altLang="en-US" sz="2000" dirty="0">
                <a:solidFill>
                  <a:srgbClr val="0000FF"/>
                </a:solidFill>
                <a:latin typeface="微软雅黑" panose="020B0503020204020204" pitchFamily="34" charset="-122"/>
                <a:ea typeface="微软雅黑" panose="020B0503020204020204" pitchFamily="34" charset="-122"/>
                <a:cs typeface="Times New Roman" pitchFamily="18" charset="0"/>
              </a:rPr>
              <a:t>非确定性钱包（</a:t>
            </a:r>
            <a:r>
              <a:rPr lang="en-US" altLang="zh-CN" sz="2000" dirty="0">
                <a:solidFill>
                  <a:srgbClr val="0000FF"/>
                </a:solidFill>
                <a:latin typeface="微软雅黑" panose="020B0503020204020204" pitchFamily="34" charset="-122"/>
                <a:ea typeface="微软雅黑" panose="020B0503020204020204" pitchFamily="34" charset="-122"/>
                <a:cs typeface="Times New Roman" pitchFamily="18" charset="0"/>
              </a:rPr>
              <a:t>nondeterministic wallet</a:t>
            </a:r>
            <a:r>
              <a:rPr lang="zh-CN" altLang="en-US" sz="2000" dirty="0" smtClean="0">
                <a:solidFill>
                  <a:srgbClr val="0000FF"/>
                </a:solidFill>
                <a:latin typeface="微软雅黑" panose="020B0503020204020204" pitchFamily="34" charset="-122"/>
                <a:ea typeface="微软雅黑" panose="020B0503020204020204" pitchFamily="34" charset="-122"/>
                <a:cs typeface="Times New Roman" pitchFamily="18" charset="0"/>
              </a:rPr>
              <a:t>），又称</a:t>
            </a:r>
            <a:r>
              <a:rPr lang="en-US" altLang="zh-CN" sz="2000" dirty="0">
                <a:solidFill>
                  <a:srgbClr val="0000FF"/>
                </a:solidFill>
                <a:latin typeface="微软雅黑" panose="020B0503020204020204" pitchFamily="34" charset="-122"/>
                <a:ea typeface="微软雅黑" panose="020B0503020204020204" pitchFamily="34" charset="-122"/>
                <a:cs typeface="Times New Roman" pitchFamily="18" charset="0"/>
              </a:rPr>
              <a:t>JBOK</a:t>
            </a:r>
            <a:r>
              <a:rPr lang="zh-CN" altLang="en-US" sz="2000" dirty="0">
                <a:solidFill>
                  <a:srgbClr val="0000FF"/>
                </a:solidFill>
                <a:latin typeface="微软雅黑" panose="020B0503020204020204" pitchFamily="34" charset="-122"/>
                <a:ea typeface="微软雅黑" panose="020B0503020204020204" pitchFamily="34" charset="-122"/>
                <a:cs typeface="Times New Roman" pitchFamily="18" charset="0"/>
              </a:rPr>
              <a:t>钱包</a:t>
            </a:r>
            <a:r>
              <a:rPr lang="zh-CN" altLang="en-US" sz="2000" dirty="0">
                <a:latin typeface="微软雅黑" panose="020B0503020204020204" pitchFamily="34" charset="-122"/>
                <a:ea typeface="微软雅黑" panose="020B0503020204020204" pitchFamily="34" charset="-122"/>
                <a:cs typeface="Times New Roman" pitchFamily="18" charset="0"/>
              </a:rPr>
              <a:t>：每个密钥都是从随机数独立生成的。密钥彼此</a:t>
            </a:r>
            <a:r>
              <a:rPr lang="zh-CN" altLang="en-US" sz="2000" dirty="0" smtClean="0">
                <a:latin typeface="微软雅黑" panose="020B0503020204020204" pitchFamily="34" charset="-122"/>
                <a:ea typeface="微软雅黑" panose="020B0503020204020204" pitchFamily="34" charset="-122"/>
                <a:cs typeface="Times New Roman" pitchFamily="18" charset="0"/>
              </a:rPr>
              <a:t>无关。</a:t>
            </a:r>
            <a:endParaRPr lang="en-US" altLang="zh-CN" sz="2000" dirty="0" smtClean="0">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400"/>
              </a:spcBef>
              <a:spcAft>
                <a:spcPts val="400"/>
              </a:spcAft>
              <a:buFont typeface="Wingdings" panose="05000000000000000000" pitchFamily="2" charset="2"/>
              <a:buChar char="Ø"/>
            </a:pPr>
            <a:r>
              <a:rPr lang="zh-CN" altLang="en-US" sz="2000" dirty="0">
                <a:solidFill>
                  <a:srgbClr val="0000FF"/>
                </a:solidFill>
                <a:latin typeface="微软雅黑" panose="020B0503020204020204" pitchFamily="34" charset="-122"/>
                <a:ea typeface="微软雅黑" panose="020B0503020204020204" pitchFamily="34" charset="-122"/>
                <a:cs typeface="Times New Roman" pitchFamily="18" charset="0"/>
              </a:rPr>
              <a:t>确定性钱包（</a:t>
            </a:r>
            <a:r>
              <a:rPr lang="en-US" altLang="zh-CN" sz="2000" dirty="0">
                <a:solidFill>
                  <a:srgbClr val="0000FF"/>
                </a:solidFill>
                <a:latin typeface="微软雅黑" panose="020B0503020204020204" pitchFamily="34" charset="-122"/>
                <a:ea typeface="微软雅黑" panose="020B0503020204020204" pitchFamily="34" charset="-122"/>
                <a:cs typeface="Times New Roman" pitchFamily="18" charset="0"/>
              </a:rPr>
              <a:t>deterministic wallet</a:t>
            </a:r>
            <a:r>
              <a:rPr lang="zh-CN" altLang="en-US" sz="2000" dirty="0">
                <a:solidFill>
                  <a:srgbClr val="0000FF"/>
                </a:solidFill>
                <a:latin typeface="微软雅黑" panose="020B0503020204020204" pitchFamily="34" charset="-122"/>
                <a:ea typeface="微软雅黑" panose="020B0503020204020204" pitchFamily="34" charset="-122"/>
                <a:cs typeface="Times New Roman" pitchFamily="18" charset="0"/>
              </a:rPr>
              <a:t>）</a:t>
            </a:r>
            <a:r>
              <a:rPr lang="zh-CN" altLang="en-US" sz="2000" dirty="0">
                <a:latin typeface="微软雅黑" panose="020B0503020204020204" pitchFamily="34" charset="-122"/>
                <a:ea typeface="微软雅黑" panose="020B0503020204020204" pitchFamily="34" charset="-122"/>
                <a:cs typeface="Times New Roman" pitchFamily="18" charset="0"/>
              </a:rPr>
              <a:t>：所有的密钥都是从一个主密钥派生出来，这个主密钥即为种子（</a:t>
            </a:r>
            <a:r>
              <a:rPr lang="en-US" altLang="zh-CN" sz="2000" dirty="0">
                <a:latin typeface="微软雅黑" panose="020B0503020204020204" pitchFamily="34" charset="-122"/>
                <a:ea typeface="微软雅黑" panose="020B0503020204020204" pitchFamily="34" charset="-122"/>
                <a:cs typeface="Times New Roman" pitchFamily="18" charset="0"/>
              </a:rPr>
              <a:t>seed</a:t>
            </a:r>
            <a:r>
              <a:rPr lang="zh-CN" altLang="en-US" sz="2000" dirty="0" smtClean="0">
                <a:latin typeface="微软雅黑" panose="020B0503020204020204" pitchFamily="34" charset="-122"/>
                <a:ea typeface="微软雅黑" panose="020B0503020204020204" pitchFamily="34" charset="-122"/>
                <a:cs typeface="Times New Roman" pitchFamily="18" charset="0"/>
              </a:rPr>
              <a:t>）。</a:t>
            </a:r>
            <a:endParaRPr lang="en-US" altLang="zh-CN" sz="2000" dirty="0">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400"/>
              </a:spcBef>
              <a:spcAft>
                <a:spcPts val="400"/>
              </a:spcAft>
            </a:pPr>
            <a:endParaRPr lang="zh-CN" altLang="en-US" sz="2400" dirty="0">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400"/>
              </a:spcBef>
              <a:spcAft>
                <a:spcPts val="400"/>
              </a:spcAft>
              <a:buFont typeface="Wingdings" panose="05000000000000000000" pitchFamily="2" charset="2"/>
              <a:buChar char="Ø"/>
            </a:pPr>
            <a:endParaRPr lang="en-US" altLang="zh-CN" sz="2000" dirty="0" smtClean="0">
              <a:latin typeface="微软雅黑" panose="020B0503020204020204" pitchFamily="34" charset="-122"/>
              <a:ea typeface="微软雅黑" panose="020B0503020204020204" pitchFamily="34" charset="-122"/>
              <a:cs typeface="Times New Roman" pitchFamily="18" charset="0"/>
            </a:endParaRPr>
          </a:p>
        </p:txBody>
      </p:sp>
    </p:spTree>
    <p:extLst>
      <p:ext uri="{BB962C8B-B14F-4D97-AF65-F5344CB8AC3E}">
        <p14:creationId xmlns:p14="http://schemas.microsoft.com/office/powerpoint/2010/main" val="6290371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1538" y="476672"/>
            <a:ext cx="2339102" cy="523220"/>
          </a:xfrm>
          <a:prstGeom prst="rect">
            <a:avLst/>
          </a:prstGeom>
        </p:spPr>
        <p:txBody>
          <a:bodyPr wrap="none">
            <a:spAutoFit/>
          </a:bodyPr>
          <a:lstStyle/>
          <a:p>
            <a:r>
              <a:rPr lang="zh-CN" altLang="en-US" sz="2800" kern="0" dirty="0">
                <a:solidFill>
                  <a:prstClr val="black"/>
                </a:solidFill>
                <a:ea typeface="黑体" pitchFamily="49" charset="-122"/>
              </a:rPr>
              <a:t>钱包最佳实践</a:t>
            </a:r>
          </a:p>
        </p:txBody>
      </p:sp>
      <p:sp>
        <p:nvSpPr>
          <p:cNvPr id="3" name="内容占位符 2"/>
          <p:cNvSpPr txBox="1">
            <a:spLocks/>
          </p:cNvSpPr>
          <p:nvPr/>
        </p:nvSpPr>
        <p:spPr bwMode="auto">
          <a:xfrm>
            <a:off x="313239" y="1215025"/>
            <a:ext cx="8659311" cy="445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lnSpc>
                <a:spcPct val="125000"/>
              </a:lnSpc>
              <a:spcBef>
                <a:spcPct val="20000"/>
              </a:spcBef>
              <a:spcAft>
                <a:spcPts val="600"/>
              </a:spcAft>
              <a:buClr>
                <a:srgbClr val="0070C0"/>
              </a:buClr>
              <a:buSzPct val="8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200">
                <a:solidFill>
                  <a:schemeClr val="tx1"/>
                </a:solidFill>
                <a:latin typeface="+mj-lt"/>
                <a:ea typeface="宋体" charset="-122"/>
              </a:defRPr>
            </a:lvl2pPr>
            <a:lvl3pPr marL="1143000" indent="-228600" algn="l" rtl="0" eaLnBrk="0" fontAlgn="base" hangingPunct="0">
              <a:spcBef>
                <a:spcPct val="20000"/>
              </a:spcBef>
              <a:spcAft>
                <a:spcPct val="0"/>
              </a:spcAft>
              <a:buFont typeface="Arial" charset="0"/>
              <a:buChar char="•"/>
              <a:defRPr sz="2400">
                <a:solidFill>
                  <a:schemeClr val="tx1"/>
                </a:solidFill>
                <a:latin typeface="+mj-lt"/>
                <a:ea typeface="宋体" charset="-122"/>
              </a:defRPr>
            </a:lvl3pPr>
            <a:lvl4pPr marL="1600200" indent="-228600" algn="l" rtl="0" eaLnBrk="0" fontAlgn="base" hangingPunct="0">
              <a:spcBef>
                <a:spcPct val="20000"/>
              </a:spcBef>
              <a:spcAft>
                <a:spcPct val="0"/>
              </a:spcAft>
              <a:buFont typeface="Arial" charset="0"/>
              <a:buChar char="–"/>
              <a:defRPr sz="2000">
                <a:solidFill>
                  <a:schemeClr val="tx1"/>
                </a:solidFill>
                <a:latin typeface="+mj-lt"/>
                <a:ea typeface="宋体" charset="-122"/>
              </a:defRPr>
            </a:lvl4pPr>
            <a:lvl5pPr marL="2057400" indent="-228600" algn="l" rtl="0" eaLnBrk="0" fontAlgn="base" hangingPunct="0">
              <a:spcBef>
                <a:spcPct val="20000"/>
              </a:spcBef>
              <a:spcAft>
                <a:spcPct val="0"/>
              </a:spcAft>
              <a:buFont typeface="Arial" charset="0"/>
              <a:buChar char="»"/>
              <a:defRPr sz="2000">
                <a:solidFill>
                  <a:schemeClr val="tx1"/>
                </a:solidFill>
                <a:latin typeface="+mj-lt"/>
                <a:ea typeface="宋体" charset="-122"/>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j-lt"/>
                <a:ea typeface="+mj-ea"/>
              </a:defRPr>
            </a:lvl9pPr>
          </a:lstStyle>
          <a:p>
            <a:pPr eaLnBrk="1" hangingPunct="1">
              <a:lnSpc>
                <a:spcPct val="150000"/>
              </a:lnSpc>
              <a:spcBef>
                <a:spcPts val="500"/>
              </a:spcBef>
              <a:spcAft>
                <a:spcPts val="500"/>
              </a:spcAft>
            </a:pPr>
            <a:r>
              <a:rPr lang="zh-CN" altLang="en-US" sz="2400" dirty="0">
                <a:solidFill>
                  <a:srgbClr val="FF0000"/>
                </a:solidFill>
                <a:latin typeface="微软雅黑" panose="020B0503020204020204" pitchFamily="34" charset="-122"/>
                <a:ea typeface="微软雅黑" panose="020B0503020204020204" pitchFamily="34" charset="-122"/>
                <a:cs typeface="Times New Roman" pitchFamily="18" charset="0"/>
              </a:rPr>
              <a:t>比特币钱包技术已经成熟，出现了一些常见的行业标准。</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500"/>
              </a:spcBef>
              <a:spcAft>
                <a:spcPts val="500"/>
              </a:spcAft>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Times New Roman" pitchFamily="18" charset="0"/>
              </a:rPr>
              <a:t>助记</a:t>
            </a:r>
            <a:r>
              <a:rPr lang="zh-CN" altLang="en-US" sz="2000" dirty="0" smtClean="0">
                <a:latin typeface="微软雅黑" panose="020B0503020204020204" pitchFamily="34" charset="-122"/>
                <a:ea typeface="微软雅黑" panose="020B0503020204020204" pitchFamily="34" charset="-122"/>
                <a:cs typeface="Times New Roman" pitchFamily="18" charset="0"/>
              </a:rPr>
              <a:t>码：基于</a:t>
            </a:r>
            <a:r>
              <a:rPr lang="en-US" altLang="zh-CN" sz="2000" dirty="0">
                <a:latin typeface="微软雅黑" panose="020B0503020204020204" pitchFamily="34" charset="-122"/>
                <a:ea typeface="微软雅黑" panose="020B0503020204020204" pitchFamily="34" charset="-122"/>
                <a:cs typeface="Times New Roman" pitchFamily="18" charset="0"/>
              </a:rPr>
              <a:t>BIP-39</a:t>
            </a:r>
            <a:r>
              <a:rPr lang="zh-CN" altLang="en-US" sz="2000" dirty="0" smtClean="0">
                <a:latin typeface="微软雅黑" panose="020B0503020204020204" pitchFamily="34" charset="-122"/>
                <a:ea typeface="微软雅黑" panose="020B0503020204020204" pitchFamily="34" charset="-122"/>
                <a:cs typeface="Times New Roman" pitchFamily="18" charset="0"/>
              </a:rPr>
              <a:t>。</a:t>
            </a:r>
            <a:endParaRPr lang="en-US" altLang="zh-CN" sz="2000" dirty="0" smtClean="0">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500"/>
              </a:spcBef>
              <a:spcAft>
                <a:spcPts val="500"/>
              </a:spcAft>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cs typeface="Times New Roman" pitchFamily="18" charset="0"/>
              </a:rPr>
              <a:t>HD</a:t>
            </a:r>
            <a:r>
              <a:rPr lang="zh-CN" altLang="en-US" sz="2000" dirty="0" smtClean="0">
                <a:latin typeface="微软雅黑" panose="020B0503020204020204" pitchFamily="34" charset="-122"/>
                <a:ea typeface="微软雅黑" panose="020B0503020204020204" pitchFamily="34" charset="-122"/>
                <a:cs typeface="Times New Roman" pitchFamily="18" charset="0"/>
              </a:rPr>
              <a:t>钱包：基于</a:t>
            </a:r>
            <a:r>
              <a:rPr lang="en-US" altLang="zh-CN" sz="2000" dirty="0" smtClean="0">
                <a:latin typeface="微软雅黑" panose="020B0503020204020204" pitchFamily="34" charset="-122"/>
                <a:ea typeface="微软雅黑" panose="020B0503020204020204" pitchFamily="34" charset="-122"/>
                <a:cs typeface="Times New Roman" pitchFamily="18" charset="0"/>
              </a:rPr>
              <a:t>BIP-32</a:t>
            </a:r>
            <a:r>
              <a:rPr lang="zh-CN" altLang="en-US" sz="2000" dirty="0" smtClean="0">
                <a:latin typeface="微软雅黑" panose="020B0503020204020204" pitchFamily="34" charset="-122"/>
                <a:ea typeface="微软雅黑" panose="020B0503020204020204" pitchFamily="34" charset="-122"/>
                <a:cs typeface="Times New Roman" pitchFamily="18" charset="0"/>
              </a:rPr>
              <a:t>。</a:t>
            </a:r>
            <a:endParaRPr lang="en-US" altLang="zh-CN" sz="2000" dirty="0" smtClean="0">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500"/>
              </a:spcBef>
              <a:spcAft>
                <a:spcPts val="500"/>
              </a:spcAft>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cs typeface="Times New Roman" pitchFamily="18" charset="0"/>
              </a:rPr>
              <a:t>确定性</a:t>
            </a:r>
            <a:r>
              <a:rPr lang="zh-CN" altLang="en-US" sz="2000" dirty="0" smtClean="0">
                <a:latin typeface="微软雅黑" panose="020B0503020204020204" pitchFamily="34" charset="-122"/>
                <a:ea typeface="微软雅黑" panose="020B0503020204020204" pitchFamily="34" charset="-122"/>
                <a:cs typeface="Times New Roman" pitchFamily="18" charset="0"/>
              </a:rPr>
              <a:t>钱包目的字段定义：基于</a:t>
            </a:r>
            <a:r>
              <a:rPr lang="en-US" altLang="zh-CN" sz="2000" dirty="0" smtClean="0">
                <a:latin typeface="微软雅黑" panose="020B0503020204020204" pitchFamily="34" charset="-122"/>
                <a:ea typeface="微软雅黑" panose="020B0503020204020204" pitchFamily="34" charset="-122"/>
                <a:cs typeface="Times New Roman" pitchFamily="18" charset="0"/>
              </a:rPr>
              <a:t>BIP-43</a:t>
            </a:r>
            <a:r>
              <a:rPr lang="zh-CN" altLang="en-US" sz="2000" dirty="0" smtClean="0">
                <a:latin typeface="微软雅黑" panose="020B0503020204020204" pitchFamily="34" charset="-122"/>
                <a:ea typeface="微软雅黑" panose="020B0503020204020204" pitchFamily="34" charset="-122"/>
                <a:cs typeface="Times New Roman" pitchFamily="18" charset="0"/>
              </a:rPr>
              <a:t>。</a:t>
            </a:r>
            <a:endParaRPr lang="en-US" altLang="zh-CN" sz="2000" dirty="0" smtClean="0">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500"/>
              </a:spcBef>
              <a:spcAft>
                <a:spcPts val="500"/>
              </a:spcAft>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cs typeface="Times New Roman" pitchFamily="18" charset="0"/>
              </a:rPr>
              <a:t>多帐户分层确定性钱包：基于</a:t>
            </a:r>
            <a:r>
              <a:rPr lang="en-US" altLang="zh-CN" sz="2000" dirty="0" smtClean="0">
                <a:latin typeface="微软雅黑" panose="020B0503020204020204" pitchFamily="34" charset="-122"/>
                <a:ea typeface="微软雅黑" panose="020B0503020204020204" pitchFamily="34" charset="-122"/>
                <a:cs typeface="Times New Roman" pitchFamily="18" charset="0"/>
              </a:rPr>
              <a:t>BIP-44</a:t>
            </a:r>
            <a:r>
              <a:rPr lang="zh-CN" altLang="en-US" sz="2000" dirty="0" smtClean="0">
                <a:latin typeface="微软雅黑" panose="020B0503020204020204" pitchFamily="34" charset="-122"/>
                <a:ea typeface="微软雅黑" panose="020B0503020204020204" pitchFamily="34" charset="-122"/>
                <a:cs typeface="Times New Roman" pitchFamily="18" charset="0"/>
              </a:rPr>
              <a:t>。</a:t>
            </a:r>
            <a:endParaRPr lang="en-US" altLang="zh-CN" sz="2000" dirty="0" smtClean="0">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500"/>
              </a:spcBef>
              <a:spcAft>
                <a:spcPts val="500"/>
              </a:spcAft>
            </a:pPr>
            <a:r>
              <a:rPr lang="zh-CN" altLang="en-US" sz="2400" dirty="0">
                <a:solidFill>
                  <a:srgbClr val="FF0000"/>
                </a:solidFill>
                <a:latin typeface="微软雅黑" panose="020B0503020204020204" pitchFamily="34" charset="-122"/>
                <a:ea typeface="微软雅黑" panose="020B0503020204020204" pitchFamily="34" charset="-122"/>
                <a:cs typeface="Times New Roman" pitchFamily="18" charset="0"/>
              </a:rPr>
              <a:t>支持这些标准</a:t>
            </a:r>
            <a:r>
              <a:rPr lang="zh-CN" altLang="en-US" sz="2400" dirty="0" smtClean="0">
                <a:solidFill>
                  <a:srgbClr val="FF0000"/>
                </a:solidFill>
                <a:latin typeface="微软雅黑" panose="020B0503020204020204" pitchFamily="34" charset="-122"/>
                <a:ea typeface="微软雅黑" panose="020B0503020204020204" pitchFamily="34" charset="-122"/>
                <a:cs typeface="Times New Roman" pitchFamily="18" charset="0"/>
              </a:rPr>
              <a:t>的钱包</a:t>
            </a:r>
            <a:endParaRPr lang="en-US" altLang="zh-CN" sz="2400" dirty="0" smtClean="0">
              <a:solidFill>
                <a:srgbClr val="FF0000"/>
              </a:solidFill>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500"/>
              </a:spcBef>
              <a:spcAft>
                <a:spcPts val="500"/>
              </a:spcAft>
              <a:buFont typeface="Wingdings" panose="05000000000000000000" pitchFamily="2" charset="2"/>
              <a:buChar char="Ø"/>
            </a:pPr>
            <a:r>
              <a:rPr lang="zh-CN" altLang="en-US" sz="2000" dirty="0">
                <a:solidFill>
                  <a:srgbClr val="0000FF"/>
                </a:solidFill>
                <a:latin typeface="微软雅黑" panose="020B0503020204020204" pitchFamily="34" charset="-122"/>
                <a:ea typeface="微软雅黑" panose="020B0503020204020204" pitchFamily="34" charset="-122"/>
                <a:cs typeface="Times New Roman" pitchFamily="18" charset="0"/>
              </a:rPr>
              <a:t>软件钱包：</a:t>
            </a:r>
            <a:r>
              <a:rPr lang="en-US" altLang="zh-CN" sz="2000" dirty="0" err="1" smtClean="0">
                <a:solidFill>
                  <a:srgbClr val="0000FF"/>
                </a:solidFill>
                <a:latin typeface="微软雅黑" panose="020B0503020204020204" pitchFamily="34" charset="-122"/>
                <a:ea typeface="微软雅黑" panose="020B0503020204020204" pitchFamily="34" charset="-122"/>
                <a:cs typeface="Times New Roman" pitchFamily="18" charset="0"/>
              </a:rPr>
              <a:t>Breadwallet</a:t>
            </a:r>
            <a:r>
              <a:rPr lang="zh-CN" altLang="en-US" sz="2000" dirty="0">
                <a:solidFill>
                  <a:srgbClr val="0000FF"/>
                </a:solidFill>
                <a:latin typeface="微软雅黑" panose="020B0503020204020204" pitchFamily="34" charset="-122"/>
                <a:ea typeface="微软雅黑" panose="020B0503020204020204" pitchFamily="34" charset="-122"/>
                <a:cs typeface="Times New Roman" pitchFamily="18" charset="0"/>
              </a:rPr>
              <a:t>，</a:t>
            </a:r>
            <a:r>
              <a:rPr lang="en-US" altLang="zh-CN" sz="2000" dirty="0">
                <a:solidFill>
                  <a:srgbClr val="0000FF"/>
                </a:solidFill>
                <a:latin typeface="微软雅黑" panose="020B0503020204020204" pitchFamily="34" charset="-122"/>
                <a:ea typeface="微软雅黑" panose="020B0503020204020204" pitchFamily="34" charset="-122"/>
                <a:cs typeface="Times New Roman" pitchFamily="18" charset="0"/>
              </a:rPr>
              <a:t>Copay</a:t>
            </a:r>
            <a:r>
              <a:rPr lang="zh-CN" altLang="en-US" sz="2000" dirty="0">
                <a:solidFill>
                  <a:srgbClr val="0000FF"/>
                </a:solidFill>
                <a:latin typeface="微软雅黑" panose="020B0503020204020204" pitchFamily="34" charset="-122"/>
                <a:ea typeface="微软雅黑" panose="020B0503020204020204" pitchFamily="34" charset="-122"/>
                <a:cs typeface="Times New Roman" pitchFamily="18" charset="0"/>
              </a:rPr>
              <a:t>，</a:t>
            </a:r>
            <a:r>
              <a:rPr lang="en-US" altLang="zh-CN" sz="2000" dirty="0">
                <a:solidFill>
                  <a:srgbClr val="0000FF"/>
                </a:solidFill>
                <a:latin typeface="微软雅黑" panose="020B0503020204020204" pitchFamily="34" charset="-122"/>
                <a:ea typeface="微软雅黑" panose="020B0503020204020204" pitchFamily="34" charset="-122"/>
                <a:cs typeface="Times New Roman" pitchFamily="18" charset="0"/>
              </a:rPr>
              <a:t>Multibit HD</a:t>
            </a:r>
            <a:r>
              <a:rPr lang="zh-CN" altLang="en-US" sz="2000" dirty="0">
                <a:solidFill>
                  <a:srgbClr val="0000FF"/>
                </a:solidFill>
                <a:latin typeface="微软雅黑" panose="020B0503020204020204" pitchFamily="34" charset="-122"/>
                <a:ea typeface="微软雅黑" panose="020B0503020204020204" pitchFamily="34" charset="-122"/>
                <a:cs typeface="Times New Roman" pitchFamily="18" charset="0"/>
              </a:rPr>
              <a:t>和</a:t>
            </a:r>
            <a:r>
              <a:rPr lang="en-US" altLang="zh-CN" sz="2000" dirty="0" smtClean="0">
                <a:solidFill>
                  <a:srgbClr val="0000FF"/>
                </a:solidFill>
                <a:latin typeface="微软雅黑" panose="020B0503020204020204" pitchFamily="34" charset="-122"/>
                <a:ea typeface="微软雅黑" panose="020B0503020204020204" pitchFamily="34" charset="-122"/>
                <a:cs typeface="Times New Roman" pitchFamily="18" charset="0"/>
              </a:rPr>
              <a:t>Mycelium</a:t>
            </a:r>
            <a:r>
              <a:rPr lang="zh-CN" altLang="en-US" sz="2000" dirty="0" smtClean="0">
                <a:solidFill>
                  <a:srgbClr val="0000FF"/>
                </a:solidFill>
                <a:latin typeface="微软雅黑" panose="020B0503020204020204" pitchFamily="34" charset="-122"/>
                <a:ea typeface="微软雅黑" panose="020B0503020204020204" pitchFamily="34" charset="-122"/>
                <a:cs typeface="Times New Roman" pitchFamily="18" charset="0"/>
              </a:rPr>
              <a:t>。</a:t>
            </a:r>
            <a:endParaRPr lang="en-US" altLang="zh-CN" sz="2000" dirty="0" smtClean="0">
              <a:solidFill>
                <a:srgbClr val="0000FF"/>
              </a:solidFill>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500"/>
              </a:spcBef>
              <a:spcAft>
                <a:spcPts val="500"/>
              </a:spcAft>
              <a:buFont typeface="Wingdings" panose="05000000000000000000" pitchFamily="2" charset="2"/>
              <a:buChar char="Ø"/>
            </a:pPr>
            <a:r>
              <a:rPr lang="zh-CN" altLang="en-US" sz="2000" dirty="0" smtClean="0">
                <a:solidFill>
                  <a:srgbClr val="0000FF"/>
                </a:solidFill>
                <a:latin typeface="微软雅黑" panose="020B0503020204020204" pitchFamily="34" charset="-122"/>
                <a:ea typeface="微软雅黑" panose="020B0503020204020204" pitchFamily="34" charset="-122"/>
                <a:cs typeface="Times New Roman" pitchFamily="18" charset="0"/>
              </a:rPr>
              <a:t>硬件钱包：</a:t>
            </a:r>
            <a:r>
              <a:rPr lang="en-US" altLang="zh-CN" sz="2000" dirty="0" err="1">
                <a:solidFill>
                  <a:srgbClr val="0000FF"/>
                </a:solidFill>
                <a:latin typeface="微软雅黑" panose="020B0503020204020204" pitchFamily="34" charset="-122"/>
                <a:ea typeface="微软雅黑" panose="020B0503020204020204" pitchFamily="34" charset="-122"/>
                <a:cs typeface="Times New Roman" pitchFamily="18" charset="0"/>
              </a:rPr>
              <a:t>Keepkey</a:t>
            </a:r>
            <a:r>
              <a:rPr lang="zh-CN" altLang="en-US" sz="2000" dirty="0">
                <a:solidFill>
                  <a:srgbClr val="0000FF"/>
                </a:solidFill>
                <a:latin typeface="微软雅黑" panose="020B0503020204020204" pitchFamily="34" charset="-122"/>
                <a:ea typeface="微软雅黑" panose="020B0503020204020204" pitchFamily="34" charset="-122"/>
                <a:cs typeface="Times New Roman" pitchFamily="18" charset="0"/>
              </a:rPr>
              <a:t>，</a:t>
            </a:r>
            <a:r>
              <a:rPr lang="en-US" altLang="zh-CN" sz="2000" dirty="0">
                <a:solidFill>
                  <a:srgbClr val="0000FF"/>
                </a:solidFill>
                <a:latin typeface="微软雅黑" panose="020B0503020204020204" pitchFamily="34" charset="-122"/>
                <a:ea typeface="微软雅黑" panose="020B0503020204020204" pitchFamily="34" charset="-122"/>
                <a:cs typeface="Times New Roman" pitchFamily="18" charset="0"/>
              </a:rPr>
              <a:t>Ledger</a:t>
            </a:r>
            <a:r>
              <a:rPr lang="zh-CN" altLang="en-US" sz="2000" dirty="0">
                <a:solidFill>
                  <a:srgbClr val="0000FF"/>
                </a:solidFill>
                <a:latin typeface="微软雅黑" panose="020B0503020204020204" pitchFamily="34" charset="-122"/>
                <a:ea typeface="微软雅黑" panose="020B0503020204020204" pitchFamily="34" charset="-122"/>
                <a:cs typeface="Times New Roman" pitchFamily="18" charset="0"/>
              </a:rPr>
              <a:t>和</a:t>
            </a:r>
            <a:r>
              <a:rPr lang="en-US" altLang="zh-CN" sz="2000" dirty="0" err="1">
                <a:solidFill>
                  <a:srgbClr val="0000FF"/>
                </a:solidFill>
                <a:latin typeface="微软雅黑" panose="020B0503020204020204" pitchFamily="34" charset="-122"/>
                <a:ea typeface="微软雅黑" panose="020B0503020204020204" pitchFamily="34" charset="-122"/>
                <a:cs typeface="Times New Roman" pitchFamily="18" charset="0"/>
              </a:rPr>
              <a:t>Trezor</a:t>
            </a:r>
            <a:r>
              <a:rPr lang="zh-CN" altLang="en-US" sz="2000" dirty="0">
                <a:solidFill>
                  <a:srgbClr val="0000FF"/>
                </a:solidFill>
                <a:latin typeface="微软雅黑" panose="020B0503020204020204" pitchFamily="34" charset="-122"/>
                <a:ea typeface="微软雅黑" panose="020B0503020204020204" pitchFamily="34" charset="-122"/>
                <a:cs typeface="Times New Roman" pitchFamily="18" charset="0"/>
              </a:rPr>
              <a:t>。</a:t>
            </a:r>
            <a:endParaRPr lang="en-US" altLang="zh-CN" sz="2000" dirty="0" smtClean="0">
              <a:solidFill>
                <a:srgbClr val="0000FF"/>
              </a:solidFill>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500"/>
              </a:spcBef>
              <a:spcAft>
                <a:spcPts val="500"/>
              </a:spcAft>
            </a:pPr>
            <a:endParaRPr lang="zh-CN" altLang="en-US" sz="2400" dirty="0">
              <a:latin typeface="微软雅黑" panose="020B0503020204020204" pitchFamily="34" charset="-122"/>
              <a:ea typeface="微软雅黑" panose="020B0503020204020204" pitchFamily="34" charset="-122"/>
              <a:cs typeface="Times New Roman" pitchFamily="18" charset="0"/>
            </a:endParaRPr>
          </a:p>
          <a:p>
            <a:pPr eaLnBrk="1" hangingPunct="1">
              <a:lnSpc>
                <a:spcPct val="150000"/>
              </a:lnSpc>
              <a:spcBef>
                <a:spcPts val="500"/>
              </a:spcBef>
              <a:spcAft>
                <a:spcPts val="500"/>
              </a:spcAft>
              <a:buFont typeface="Wingdings" panose="05000000000000000000" pitchFamily="2" charset="2"/>
              <a:buChar char="Ø"/>
            </a:pPr>
            <a:endParaRPr lang="en-US" altLang="zh-CN" sz="2000" dirty="0" smtClean="0">
              <a:latin typeface="微软雅黑" panose="020B0503020204020204" pitchFamily="34" charset="-122"/>
              <a:ea typeface="微软雅黑" panose="020B0503020204020204" pitchFamily="34" charset="-122"/>
              <a:cs typeface="Times New Roman" pitchFamily="18" charset="0"/>
            </a:endParaRPr>
          </a:p>
        </p:txBody>
      </p:sp>
      <p:pic>
        <p:nvPicPr>
          <p:cNvPr id="14338" name="Picture 2" descr="å¾5-4Trezorç¡¬ä»¶é±å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3651" y="2295648"/>
            <a:ext cx="1600197" cy="1024937"/>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å¾5-5Trezorä¼éä¸ªæ¾ç¤ºå©è®°è¯"/>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0493" y="3792105"/>
            <a:ext cx="12192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descr="è¡¨5-1Gabrielçå©è®°å¨å¤ä»½"/>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3848" y="2472137"/>
            <a:ext cx="2252857" cy="2127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1335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组 1"/>
          <p:cNvPicPr>
            <a:picLocks noChangeAspect="1"/>
          </p:cNvPicPr>
          <p:nvPr/>
        </p:nvPicPr>
        <p:blipFill>
          <a:blip r:embed="rId2"/>
          <a:stretch>
            <a:fillRect/>
          </a:stretch>
        </p:blipFill>
        <p:spPr>
          <a:xfrm>
            <a:off x="0" y="857250"/>
            <a:ext cx="9144000" cy="5143024"/>
          </a:xfrm>
          <a:prstGeom prst="rect">
            <a:avLst/>
          </a:prstGeom>
        </p:spPr>
      </p:pic>
      <p:sp>
        <p:nvSpPr>
          <p:cNvPr id="9" name="文本框 8"/>
          <p:cNvSpPr txBox="1"/>
          <p:nvPr/>
        </p:nvSpPr>
        <p:spPr>
          <a:xfrm>
            <a:off x="3735824" y="1513510"/>
            <a:ext cx="1672352" cy="830997"/>
          </a:xfrm>
          <a:prstGeom prst="rect">
            <a:avLst/>
          </a:prstGeom>
          <a:noFill/>
        </p:spPr>
        <p:txBody>
          <a:bodyPr wrap="square" rtlCol="0">
            <a:spAutoFit/>
          </a:bodyPr>
          <a:lstStyle/>
          <a:p>
            <a:pPr algn="just"/>
            <a:r>
              <a:rPr lang="zh-CN" altLang="en-US" sz="2400" dirty="0">
                <a:solidFill>
                  <a:schemeClr val="accent1">
                    <a:lumMod val="75000"/>
                  </a:schemeClr>
                </a:solidFill>
                <a:latin typeface="微软雅黑" panose="020B0503020204020204" charset="-122"/>
                <a:ea typeface="微软雅黑" panose="020B0503020204020204" charset="-122"/>
              </a:rPr>
              <a:t>区块链钱包</a:t>
            </a:r>
          </a:p>
        </p:txBody>
      </p:sp>
      <p:sp>
        <p:nvSpPr>
          <p:cNvPr id="3" name="矩形: 圆角 2"/>
          <p:cNvSpPr/>
          <p:nvPr/>
        </p:nvSpPr>
        <p:spPr>
          <a:xfrm>
            <a:off x="753836" y="3066297"/>
            <a:ext cx="1310369" cy="45082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文本框 3"/>
          <p:cNvSpPr txBox="1"/>
          <p:nvPr/>
        </p:nvSpPr>
        <p:spPr>
          <a:xfrm>
            <a:off x="766083" y="3124654"/>
            <a:ext cx="1298122" cy="646331"/>
          </a:xfrm>
          <a:prstGeom prst="rect">
            <a:avLst/>
          </a:prstGeom>
          <a:noFill/>
        </p:spPr>
        <p:txBody>
          <a:bodyPr wrap="square" rtlCol="0">
            <a:spAutoFit/>
          </a:bodyPr>
          <a:lstStyle/>
          <a:p>
            <a:r>
              <a:rPr lang="zh-CN" altLang="en-US" dirty="0">
                <a:solidFill>
                  <a:schemeClr val="accent1">
                    <a:lumMod val="75000"/>
                  </a:schemeClr>
                </a:solidFill>
                <a:latin typeface="微软雅黑" panose="020B0503020204020204" charset="-122"/>
                <a:ea typeface="微软雅黑" panose="020B0503020204020204" charset="-122"/>
              </a:rPr>
              <a:t>区块链钱包</a:t>
            </a:r>
          </a:p>
        </p:txBody>
      </p:sp>
      <p:sp>
        <p:nvSpPr>
          <p:cNvPr id="14" name="矩形: 圆角 13"/>
          <p:cNvSpPr/>
          <p:nvPr/>
        </p:nvSpPr>
        <p:spPr>
          <a:xfrm>
            <a:off x="2796267" y="2275326"/>
            <a:ext cx="5164958" cy="438581"/>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文本框 10"/>
          <p:cNvSpPr txBox="1"/>
          <p:nvPr/>
        </p:nvSpPr>
        <p:spPr>
          <a:xfrm>
            <a:off x="2904114" y="2343164"/>
            <a:ext cx="5057111" cy="369332"/>
          </a:xfrm>
          <a:prstGeom prst="rect">
            <a:avLst/>
          </a:prstGeom>
          <a:noFill/>
        </p:spPr>
        <p:txBody>
          <a:bodyPr wrap="square" rtlCol="0">
            <a:spAutoFit/>
          </a:bodyPr>
          <a:lstStyle/>
          <a:p>
            <a:r>
              <a:rPr lang="zh-CN" altLang="en-US" dirty="0">
                <a:solidFill>
                  <a:schemeClr val="accent1">
                    <a:lumMod val="75000"/>
                  </a:schemeClr>
                </a:solidFill>
                <a:latin typeface="微软雅黑" panose="020B0503020204020204" charset="-122"/>
                <a:ea typeface="微软雅黑" panose="020B0503020204020204" charset="-122"/>
              </a:rPr>
              <a:t>定义：钱包是一个存储加密数字资产的软件程序</a:t>
            </a:r>
          </a:p>
        </p:txBody>
      </p:sp>
      <p:sp>
        <p:nvSpPr>
          <p:cNvPr id="15" name="矩形: 圆角 14"/>
          <p:cNvSpPr/>
          <p:nvPr/>
        </p:nvSpPr>
        <p:spPr>
          <a:xfrm>
            <a:off x="2796267" y="2931587"/>
            <a:ext cx="5164958" cy="69108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文本框 15"/>
          <p:cNvSpPr txBox="1"/>
          <p:nvPr/>
        </p:nvSpPr>
        <p:spPr>
          <a:xfrm>
            <a:off x="2904114" y="2999425"/>
            <a:ext cx="5057111" cy="646331"/>
          </a:xfrm>
          <a:prstGeom prst="rect">
            <a:avLst/>
          </a:prstGeom>
          <a:noFill/>
        </p:spPr>
        <p:txBody>
          <a:bodyPr wrap="square" rtlCol="0">
            <a:spAutoFit/>
          </a:bodyPr>
          <a:lstStyle/>
          <a:p>
            <a:r>
              <a:rPr lang="zh-CN" altLang="en-US" dirty="0">
                <a:solidFill>
                  <a:schemeClr val="accent1">
                    <a:lumMod val="75000"/>
                  </a:schemeClr>
                </a:solidFill>
                <a:latin typeface="微软雅黑" panose="020B0503020204020204" charset="-122"/>
                <a:ea typeface="微软雅黑" panose="020B0503020204020204" charset="-122"/>
              </a:rPr>
              <a:t>注意：钱包只保存密钥和地址，数字资产记录在整个区块链中</a:t>
            </a:r>
          </a:p>
        </p:txBody>
      </p:sp>
      <p:sp>
        <p:nvSpPr>
          <p:cNvPr id="17" name="矩形: 圆角 16"/>
          <p:cNvSpPr/>
          <p:nvPr/>
        </p:nvSpPr>
        <p:spPr>
          <a:xfrm>
            <a:off x="2796267" y="3785410"/>
            <a:ext cx="4931231" cy="438581"/>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文本框 17"/>
          <p:cNvSpPr txBox="1"/>
          <p:nvPr/>
        </p:nvSpPr>
        <p:spPr>
          <a:xfrm>
            <a:off x="2904114" y="3853248"/>
            <a:ext cx="5057111" cy="369332"/>
          </a:xfrm>
          <a:prstGeom prst="rect">
            <a:avLst/>
          </a:prstGeom>
          <a:noFill/>
        </p:spPr>
        <p:txBody>
          <a:bodyPr wrap="square" rtlCol="0">
            <a:spAutoFit/>
          </a:bodyPr>
          <a:lstStyle/>
          <a:p>
            <a:r>
              <a:rPr lang="zh-CN" altLang="en-US" dirty="0">
                <a:solidFill>
                  <a:schemeClr val="accent1">
                    <a:lumMod val="75000"/>
                  </a:schemeClr>
                </a:solidFill>
                <a:latin typeface="微软雅黑" panose="020B0503020204020204" charset="-122"/>
                <a:ea typeface="微软雅黑" panose="020B0503020204020204" charset="-122"/>
              </a:rPr>
              <a:t>关键：如何安全方便的生成、保存、备份密钥</a:t>
            </a:r>
          </a:p>
        </p:txBody>
      </p:sp>
      <p:grpSp>
        <p:nvGrpSpPr>
          <p:cNvPr id="58" name="组合 57"/>
          <p:cNvGrpSpPr/>
          <p:nvPr/>
        </p:nvGrpSpPr>
        <p:grpSpPr>
          <a:xfrm>
            <a:off x="2064205" y="2486025"/>
            <a:ext cx="732062" cy="1530806"/>
            <a:chOff x="2752273" y="2171700"/>
            <a:chExt cx="976083" cy="2041074"/>
          </a:xfrm>
        </p:grpSpPr>
        <p:cxnSp>
          <p:nvCxnSpPr>
            <p:cNvPr id="30" name="直接连接符 29"/>
            <p:cNvCxnSpPr/>
            <p:nvPr/>
          </p:nvCxnSpPr>
          <p:spPr>
            <a:xfrm>
              <a:off x="3331029" y="3254039"/>
              <a:ext cx="3973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3314700" y="4212774"/>
              <a:ext cx="4136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314700" y="3254039"/>
              <a:ext cx="0" cy="9587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endCxn id="4" idx="3"/>
            </p:cNvCxnSpPr>
            <p:nvPr/>
          </p:nvCxnSpPr>
          <p:spPr>
            <a:xfrm flipH="1">
              <a:off x="2752273" y="3254040"/>
              <a:ext cx="562430" cy="20005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3314700" y="2171701"/>
              <a:ext cx="0" cy="10823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a:endCxn id="14" idx="1"/>
            </p:cNvCxnSpPr>
            <p:nvPr/>
          </p:nvCxnSpPr>
          <p:spPr>
            <a:xfrm>
              <a:off x="3314700" y="2171700"/>
              <a:ext cx="413656" cy="11455"/>
            </a:xfrm>
            <a:prstGeom prst="line">
              <a:avLst/>
            </a:prstGeom>
          </p:spPr>
          <p:style>
            <a:lnRef idx="1">
              <a:schemeClr val="accent1"/>
            </a:lnRef>
            <a:fillRef idx="0">
              <a:schemeClr val="accent1"/>
            </a:fillRef>
            <a:effectRef idx="0">
              <a:schemeClr val="accent1"/>
            </a:effectRef>
            <a:fontRef idx="minor">
              <a:schemeClr val="tx1"/>
            </a:fontRef>
          </p:style>
        </p:cxnSp>
      </p:grpSp>
      <p:sp>
        <p:nvSpPr>
          <p:cNvPr id="59" name="Text Box 10"/>
          <p:cNvSpPr txBox="1">
            <a:spLocks noChangeArrowheads="1"/>
          </p:cNvSpPr>
          <p:nvPr/>
        </p:nvSpPr>
        <p:spPr bwMode="auto">
          <a:xfrm>
            <a:off x="1001078" y="4430077"/>
            <a:ext cx="7129939" cy="1114921"/>
          </a:xfrm>
          <a:prstGeom prst="rect">
            <a:avLst/>
          </a:prstGeom>
          <a:noFill/>
          <a:ln w="9525">
            <a:noFill/>
            <a:miter lim="800000"/>
          </a:ln>
        </p:spPr>
        <p:txBody>
          <a:bodyPr wrap="square" lIns="34290" tIns="17145" rIns="34290" bIns="17145">
            <a:spAutoFit/>
          </a:bodyPr>
          <a:lstStyle/>
          <a:p>
            <a:pPr algn="just" defTabSz="816293">
              <a:lnSpc>
                <a:spcPct val="130000"/>
              </a:lnSpc>
              <a:defRPr/>
            </a:pPr>
            <a:r>
              <a:rPr lang="en-US" altLang="zh-CN" kern="0" dirty="0">
                <a:latin typeface="微软雅黑" panose="020B0503020204020204" charset="-122"/>
                <a:ea typeface="微软雅黑" panose="020B0503020204020204" charset="-122"/>
                <a:cs typeface="+mn-ea"/>
                <a:sym typeface="+mn-lt"/>
              </a:rPr>
              <a:t>1. </a:t>
            </a:r>
            <a:r>
              <a:rPr lang="zh-CN" altLang="en-US" kern="0" dirty="0">
                <a:latin typeface="微软雅黑" panose="020B0503020204020204" charset="-122"/>
                <a:ea typeface="微软雅黑" panose="020B0503020204020204" charset="-122"/>
                <a:cs typeface="+mn-ea"/>
                <a:sym typeface="+mn-lt"/>
              </a:rPr>
              <a:t>钱包就是</a:t>
            </a:r>
            <a:r>
              <a:rPr lang="zh-CN" altLang="en-US" b="1" kern="0" dirty="0">
                <a:solidFill>
                  <a:schemeClr val="accent1">
                    <a:lumMod val="75000"/>
                  </a:schemeClr>
                </a:solidFill>
                <a:latin typeface="微软雅黑" panose="020B0503020204020204" charset="-122"/>
                <a:ea typeface="微软雅黑" panose="020B0503020204020204" charset="-122"/>
                <a:cs typeface="+mn-ea"/>
                <a:sym typeface="+mn-lt"/>
              </a:rPr>
              <a:t>保存区块链各种资产</a:t>
            </a:r>
            <a:r>
              <a:rPr lang="zh-CN" altLang="en-US" kern="0" dirty="0">
                <a:latin typeface="微软雅黑" panose="020B0503020204020204" charset="-122"/>
                <a:ea typeface="微软雅黑" panose="020B0503020204020204" charset="-122"/>
                <a:cs typeface="+mn-ea"/>
                <a:sym typeface="+mn-lt"/>
              </a:rPr>
              <a:t>（比特币、以太币等）的一个软件</a:t>
            </a:r>
          </a:p>
          <a:p>
            <a:pPr algn="just" defTabSz="816293">
              <a:lnSpc>
                <a:spcPct val="130000"/>
              </a:lnSpc>
              <a:defRPr/>
            </a:pPr>
            <a:r>
              <a:rPr lang="en-US" altLang="zh-CN" kern="0" dirty="0">
                <a:latin typeface="微软雅黑" panose="020B0503020204020204" charset="-122"/>
                <a:ea typeface="微软雅黑" panose="020B0503020204020204" charset="-122"/>
                <a:cs typeface="+mn-ea"/>
                <a:sym typeface="+mn-lt"/>
              </a:rPr>
              <a:t>2. </a:t>
            </a:r>
            <a:r>
              <a:rPr lang="zh-CN" altLang="en-US" b="1" kern="0" dirty="0">
                <a:solidFill>
                  <a:schemeClr val="accent1">
                    <a:lumMod val="75000"/>
                  </a:schemeClr>
                </a:solidFill>
                <a:latin typeface="微软雅黑" panose="020B0503020204020204" charset="-122"/>
                <a:ea typeface="微软雅黑" panose="020B0503020204020204" charset="-122"/>
                <a:cs typeface="+mn-ea"/>
                <a:sym typeface="+mn-lt"/>
              </a:rPr>
              <a:t>密钥和地址</a:t>
            </a:r>
            <a:r>
              <a:rPr lang="zh-CN" altLang="en-US" kern="0" dirty="0">
                <a:latin typeface="微软雅黑" panose="020B0503020204020204" charset="-122"/>
                <a:ea typeface="微软雅黑" panose="020B0503020204020204" charset="-122"/>
                <a:cs typeface="+mn-ea"/>
                <a:sym typeface="+mn-lt"/>
              </a:rPr>
              <a:t>就是区块链世界里的</a:t>
            </a:r>
            <a:r>
              <a:rPr lang="zh-CN" altLang="en-US" b="1" kern="0" dirty="0">
                <a:solidFill>
                  <a:schemeClr val="accent1">
                    <a:lumMod val="75000"/>
                  </a:schemeClr>
                </a:solidFill>
                <a:latin typeface="微软雅黑" panose="020B0503020204020204" charset="-122"/>
                <a:ea typeface="微软雅黑" panose="020B0503020204020204" charset="-122"/>
                <a:cs typeface="+mn-ea"/>
                <a:sym typeface="+mn-lt"/>
              </a:rPr>
              <a:t>密码和银行卡号</a:t>
            </a:r>
          </a:p>
          <a:p>
            <a:pPr algn="just" defTabSz="816293">
              <a:lnSpc>
                <a:spcPct val="130000"/>
              </a:lnSpc>
              <a:defRPr/>
            </a:pPr>
            <a:r>
              <a:rPr lang="en-US" altLang="zh-CN" kern="0" dirty="0">
                <a:latin typeface="微软雅黑" panose="020B0503020204020204" charset="-122"/>
                <a:ea typeface="微软雅黑" panose="020B0503020204020204" charset="-122"/>
                <a:cs typeface="+mn-ea"/>
                <a:sym typeface="+mn-lt"/>
              </a:rPr>
              <a:t>3. </a:t>
            </a:r>
            <a:r>
              <a:rPr lang="zh-CN" altLang="en-US" kern="0" dirty="0">
                <a:latin typeface="微软雅黑" panose="020B0503020204020204" charset="-122"/>
                <a:ea typeface="微软雅黑" panose="020B0503020204020204" charset="-122"/>
                <a:cs typeface="+mn-ea"/>
                <a:sym typeface="+mn-lt"/>
              </a:rPr>
              <a:t>钱包</a:t>
            </a:r>
            <a:r>
              <a:rPr lang="zh-CN" altLang="en-US" b="1" kern="0" dirty="0">
                <a:solidFill>
                  <a:schemeClr val="accent1">
                    <a:lumMod val="75000"/>
                  </a:schemeClr>
                </a:solidFill>
                <a:latin typeface="微软雅黑" panose="020B0503020204020204" charset="-122"/>
                <a:ea typeface="微软雅黑" panose="020B0503020204020204" charset="-122"/>
                <a:cs typeface="+mn-ea"/>
                <a:sym typeface="+mn-lt"/>
              </a:rPr>
              <a:t>本质是保存密钥</a:t>
            </a:r>
            <a:r>
              <a:rPr lang="zh-CN" altLang="en-US" kern="0" dirty="0">
                <a:latin typeface="微软雅黑" panose="020B0503020204020204" charset="-122"/>
                <a:ea typeface="微软雅黑" panose="020B0503020204020204" charset="-122"/>
                <a:cs typeface="+mn-ea"/>
                <a:sym typeface="+mn-lt"/>
              </a:rPr>
              <a:t>，也就是保存银行卡密码</a:t>
            </a:r>
            <a:endParaRPr lang="en-US" altLang="zh-CN" kern="0" dirty="0">
              <a:latin typeface="微软雅黑" panose="020B0503020204020204" charset="-122"/>
              <a:ea typeface="微软雅黑" panose="020B0503020204020204" charset="-122"/>
              <a:cs typeface="+mn-ea"/>
              <a:sym typeface="+mn-lt"/>
            </a:endParaRPr>
          </a:p>
        </p:txBody>
      </p:sp>
      <p:pic>
        <p:nvPicPr>
          <p:cNvPr id="6" name="图片 5" descr="LGlogo"/>
          <p:cNvPicPr>
            <a:picLocks noChangeAspect="1"/>
          </p:cNvPicPr>
          <p:nvPr/>
        </p:nvPicPr>
        <p:blipFill>
          <a:blip r:embed="rId3"/>
          <a:stretch>
            <a:fillRect/>
          </a:stretch>
        </p:blipFill>
        <p:spPr>
          <a:xfrm>
            <a:off x="337185" y="1208246"/>
            <a:ext cx="1941195" cy="431483"/>
          </a:xfrm>
          <a:prstGeom prst="rect">
            <a:avLst/>
          </a:prstGeom>
        </p:spPr>
      </p:pic>
    </p:spTree>
    <p:extLst>
      <p:ext uri="{BB962C8B-B14F-4D97-AF65-F5344CB8AC3E}">
        <p14:creationId xmlns:p14="http://schemas.microsoft.com/office/powerpoint/2010/main" val="8027158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10684</TotalTime>
  <Words>4121</Words>
  <Application>Microsoft Office PowerPoint</Application>
  <PresentationFormat>全屏显示(4:3)</PresentationFormat>
  <Paragraphs>259</Paragraphs>
  <Slides>40</Slides>
  <Notes>12</Notes>
  <HiddenSlides>6</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40</vt:i4>
      </vt:variant>
    </vt:vector>
  </HeadingPairs>
  <TitlesOfParts>
    <vt:vector size="50" baseType="lpstr">
      <vt:lpstr>Arial Unicode MS</vt:lpstr>
      <vt:lpstr>黑体</vt:lpstr>
      <vt:lpstr>宋体</vt:lpstr>
      <vt:lpstr>微软雅黑</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Gerrard</dc:creator>
  <cp:lastModifiedBy>Lenovo</cp:lastModifiedBy>
  <cp:revision>1453</cp:revision>
  <cp:lastPrinted>2018-12-25T10:09:03Z</cp:lastPrinted>
  <dcterms:created xsi:type="dcterms:W3CDTF">2018-11-07T14:37:21Z</dcterms:created>
  <dcterms:modified xsi:type="dcterms:W3CDTF">2025-03-10T05:21:48Z</dcterms:modified>
</cp:coreProperties>
</file>