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56"/>
  </p:notesMasterIdLst>
  <p:sldIdLst>
    <p:sldId id="256" r:id="rId3"/>
    <p:sldId id="257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6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49113B-0CD3-D014-D614-62A48A36F0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622689-8C32-DD8C-926F-89FEAA2306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114DC6E-4062-4B91-A4E8-E743C8E33F6D}" type="datetimeFigureOut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83C9375-B65C-DEF7-C4A5-4B4FAE5E1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3F89FB5-514F-5790-716E-64235E443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93256E-0C80-0593-47B2-3222D8A3E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3B777F-F21D-37AD-E375-E82029053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CE91431-F23A-4AAE-8947-3F8D871B4D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>
            <a:extLst>
              <a:ext uri="{FF2B5EF4-FFF2-40B4-BE49-F238E27FC236}">
                <a16:creationId xmlns:a16="http://schemas.microsoft.com/office/drawing/2014/main" id="{01EDDD69-3D35-0031-0A81-3EAB5DF20FB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3" name="矩形 20">
            <a:extLst>
              <a:ext uri="{FF2B5EF4-FFF2-40B4-BE49-F238E27FC236}">
                <a16:creationId xmlns:a16="http://schemas.microsoft.com/office/drawing/2014/main" id="{6021FB4F-F4DA-B98B-F785-A4601119354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4" name="矩形 21">
            <a:extLst>
              <a:ext uri="{FF2B5EF4-FFF2-40B4-BE49-F238E27FC236}">
                <a16:creationId xmlns:a16="http://schemas.microsoft.com/office/drawing/2014/main" id="{56916A29-A320-7B4E-F3AA-CCBFD3AFA96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id="{C0538D16-4483-D03D-E44D-580B27DF6B4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D81B61-7000-7225-83B3-CFF651756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接连接符 6">
            <a:extLst>
              <a:ext uri="{FF2B5EF4-FFF2-40B4-BE49-F238E27FC236}">
                <a16:creationId xmlns:a16="http://schemas.microsoft.com/office/drawing/2014/main" id="{ADD3B087-1601-22AD-B12C-079132042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155D84-D632-A8CC-83A0-99572969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EC505C-C69D-F5EB-ACCD-F97A60474138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E79D06B-5F58-C190-1CB9-9E4693116B9C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日期占位符 27">
            <a:extLst>
              <a:ext uri="{FF2B5EF4-FFF2-40B4-BE49-F238E27FC236}">
                <a16:creationId xmlns:a16="http://schemas.microsoft.com/office/drawing/2014/main" id="{98874159-2E1F-3635-75EB-044B6CE1E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626-0D9A-47A0-9CF6-04F7F2CD99FC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4" name="页脚占位符 16">
            <a:extLst>
              <a:ext uri="{FF2B5EF4-FFF2-40B4-BE49-F238E27FC236}">
                <a16:creationId xmlns:a16="http://schemas.microsoft.com/office/drawing/2014/main" id="{23ECFFF6-F039-A600-E9C3-6DD064C4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" name="灯片编号占位符 28">
            <a:extLst>
              <a:ext uri="{FF2B5EF4-FFF2-40B4-BE49-F238E27FC236}">
                <a16:creationId xmlns:a16="http://schemas.microsoft.com/office/drawing/2014/main" id="{C0BB1598-240F-0063-8301-8ED441A8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FB8E1-93C5-488D-A53C-5F5BD9E55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577595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4B367DD0-35AB-C88C-7AA0-7D4AB55C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2389D-426E-4BB8-8F0E-E607BBBB12F5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95298579-8552-4B66-CD05-E50810D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686751AB-2DE5-FD6C-C4CD-9E766AE9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F4FDC-FBA9-45E7-A651-C2DC0447DD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648626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>
            <a:extLst>
              <a:ext uri="{FF2B5EF4-FFF2-40B4-BE49-F238E27FC236}">
                <a16:creationId xmlns:a16="http://schemas.microsoft.com/office/drawing/2014/main" id="{AD400B9B-79F8-E867-BDE9-C1BF7686D3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264858F9-6494-C1F4-EF0A-536E15606AA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987A7541-F899-7D02-8665-ADD46ADDD4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53C876C0-F6F9-4D17-7BA5-E29BA9ABB6D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5657D1-1E59-BD93-2C13-A166FB7B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CF618B-E823-06D5-B2E5-21C53EA8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D6978530-881D-4580-01BB-858F02A841B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F5DEB9E-36F6-ED93-6E75-B258B2388935}"/>
              </a:ext>
            </a:extLst>
          </p:cNvPr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3954099-8E72-05DE-E529-57617C2AB81E}"/>
              </a:ext>
            </a:extLst>
          </p:cNvPr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350557C8-22CA-C933-9744-EB066DAE5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091C-6533-45C0-843A-D0EF3BFF90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464E2557-9215-C5E8-95C6-10A3F124997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5A877-9EA6-4D9E-ADB4-186F57FC205D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C37C54A4-6EA0-842E-66B0-4F34148FC2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51530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914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2286000"/>
            <a:ext cx="7924800" cy="426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1703854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4459431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8186392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75530829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7510318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37240808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9020473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80951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864F5A0-D548-868B-CBA1-5A03DBF7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673E-231E-4430-8DF9-FBC25A4F01F9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679FCCF6-DF3C-9D1C-C0FD-6E94219C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627DFC-A45F-77DB-06DA-DADA99B5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27CF8-C6A1-46F1-8570-61446DFAA0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37559"/>
      </p:ext>
    </p:extLst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6718810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5075121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15858975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>
            <a:extLst>
              <a:ext uri="{FF2B5EF4-FFF2-40B4-BE49-F238E27FC236}">
                <a16:creationId xmlns:a16="http://schemas.microsoft.com/office/drawing/2014/main" id="{11416A8E-EEAF-83D3-9390-DE7BAD3F2C1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DD63D1D2-074C-0E81-2BEB-FD36C635B19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9F28A0F9-6748-B989-A88D-7E1D095ACD1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622AD02A-272D-62EC-4E1F-77B02C92268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C8A21165-0759-CF77-87A3-5B37D494BB6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9" name="矩形 25">
            <a:extLst>
              <a:ext uri="{FF2B5EF4-FFF2-40B4-BE49-F238E27FC236}">
                <a16:creationId xmlns:a16="http://schemas.microsoft.com/office/drawing/2014/main" id="{0F5491CE-E9ED-86AF-E4BD-2630DFFC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EF860CC-1BD7-27F5-891A-065C19816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7E8C96-B8D7-8E45-466D-7856E09A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2" name="直接连接符 11">
            <a:extLst>
              <a:ext uri="{FF2B5EF4-FFF2-40B4-BE49-F238E27FC236}">
                <a16:creationId xmlns:a16="http://schemas.microsoft.com/office/drawing/2014/main" id="{44120272-DB2C-6E56-D73C-5F49258FD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21432C9-FB48-0C71-8965-BA7BECC466E6}"/>
              </a:ext>
            </a:extLst>
          </p:cNvPr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C26AC5C-B2C6-BB3E-43CA-9187A4DEADB1}"/>
              </a:ext>
            </a:extLst>
          </p:cNvPr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5" name="页脚占位符 4">
            <a:extLst>
              <a:ext uri="{FF2B5EF4-FFF2-40B4-BE49-F238E27FC236}">
                <a16:creationId xmlns:a16="http://schemas.microsoft.com/office/drawing/2014/main" id="{D22AF85D-91C7-3D66-1815-2D49A9BA51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EF85FD70-23BC-4784-73C6-4BD7432D91C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41FEA-F69A-4119-B2FE-F8CE9448AC71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62289B5C-36B4-AC38-90E9-C37F7957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1FB0C-67B1-477C-9AB2-AD1BA3BD25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150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接连接符 19">
            <a:extLst>
              <a:ext uri="{FF2B5EF4-FFF2-40B4-BE49-F238E27FC236}">
                <a16:creationId xmlns:a16="http://schemas.microsoft.com/office/drawing/2014/main" id="{0BD6D0EF-2FA5-305B-1E3A-F4670B49CC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4">
            <a:extLst>
              <a:ext uri="{FF2B5EF4-FFF2-40B4-BE49-F238E27FC236}">
                <a16:creationId xmlns:a16="http://schemas.microsoft.com/office/drawing/2014/main" id="{2522C1C2-4106-2237-9636-A88252D0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CCAF1-7455-48A1-BEC6-C1BC90FDA0B1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5" name="页脚占位符 5">
            <a:extLst>
              <a:ext uri="{FF2B5EF4-FFF2-40B4-BE49-F238E27FC236}">
                <a16:creationId xmlns:a16="http://schemas.microsoft.com/office/drawing/2014/main" id="{98204AC4-CCF6-7764-3163-82976E39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>
            <a:extLst>
              <a:ext uri="{FF2B5EF4-FFF2-40B4-BE49-F238E27FC236}">
                <a16:creationId xmlns:a16="http://schemas.microsoft.com/office/drawing/2014/main" id="{9805D1A9-89AA-BBA2-CBF7-D022B823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7913-1AC2-4833-9426-CC997A045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92288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9">
            <a:extLst>
              <a:ext uri="{FF2B5EF4-FFF2-40B4-BE49-F238E27FC236}">
                <a16:creationId xmlns:a16="http://schemas.microsoft.com/office/drawing/2014/main" id="{1B0E8758-D9B6-DE8F-5E2E-E2BFD31042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044D405D-4A5E-9F31-F22D-ECE6014AEEB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D1C22BCE-C96D-CF00-CA27-AAB28B11BE85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829318EB-57D1-6BF9-5BF9-91432141547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9F14690C-1D2B-7537-6034-B83AA6D161A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D3A822-2243-9390-AE82-478238305450}"/>
              </a:ext>
            </a:extLst>
          </p:cNvPr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274AE6-7A26-4221-8AC7-DF90A353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614110E0-75C1-7126-3057-0228687314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C24CA5-578C-3857-EDB3-5A2CAA59A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F5DE3E-878E-9EDB-15A6-5101DA256CAF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997F913-53EF-5003-7B11-48EFCDEA7F83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5" name="日期占位符 6">
            <a:extLst>
              <a:ext uri="{FF2B5EF4-FFF2-40B4-BE49-F238E27FC236}">
                <a16:creationId xmlns:a16="http://schemas.microsoft.com/office/drawing/2014/main" id="{2DFDC7E7-185D-377C-600E-6B26D730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DC844-6316-4B7B-9021-73B9958E9342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6" name="页脚占位符 7">
            <a:extLst>
              <a:ext uri="{FF2B5EF4-FFF2-40B4-BE49-F238E27FC236}">
                <a16:creationId xmlns:a16="http://schemas.microsoft.com/office/drawing/2014/main" id="{3AAC71E5-BB8E-B900-E7E4-BAAA38E0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>
            <a:extLst>
              <a:ext uri="{FF2B5EF4-FFF2-40B4-BE49-F238E27FC236}">
                <a16:creationId xmlns:a16="http://schemas.microsoft.com/office/drawing/2014/main" id="{BA5C2F4A-DDB7-CE38-8A99-65688F8C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FBF0E-162D-42D5-A07E-B134ECFB0C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855787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BAD2A5-3624-5023-AE7C-99D3F363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03662-FE49-4D8D-97E0-333F1FF0F1F6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1DC4D-A881-3AE6-4338-09406061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A8C07C-7251-C554-8E14-D34DD59A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42000-3C86-4861-B14A-B1A7AB6743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713775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>
            <a:extLst>
              <a:ext uri="{FF2B5EF4-FFF2-40B4-BE49-F238E27FC236}">
                <a16:creationId xmlns:a16="http://schemas.microsoft.com/office/drawing/2014/main" id="{9BC6B8AC-98CB-E078-2B2E-A38C934B5B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3" name="矩形 20">
            <a:extLst>
              <a:ext uri="{FF2B5EF4-FFF2-40B4-BE49-F238E27FC236}">
                <a16:creationId xmlns:a16="http://schemas.microsoft.com/office/drawing/2014/main" id="{11E03024-A49F-3ECB-A317-C96840E219C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4" name="矩形 21">
            <a:extLst>
              <a:ext uri="{FF2B5EF4-FFF2-40B4-BE49-F238E27FC236}">
                <a16:creationId xmlns:a16="http://schemas.microsoft.com/office/drawing/2014/main" id="{7D68A016-9065-D0ED-F427-AF40E6F403A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5" name="矩形 23">
            <a:extLst>
              <a:ext uri="{FF2B5EF4-FFF2-40B4-BE49-F238E27FC236}">
                <a16:creationId xmlns:a16="http://schemas.microsoft.com/office/drawing/2014/main" id="{0D522FA2-193D-4A87-8274-5AA2FF00B71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4FB0D1-E827-C93C-2F98-FCC5279D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FBB221-3585-41F8-1EDB-D792A7B5B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" name="日期占位符 1">
            <a:extLst>
              <a:ext uri="{FF2B5EF4-FFF2-40B4-BE49-F238E27FC236}">
                <a16:creationId xmlns:a16="http://schemas.microsoft.com/office/drawing/2014/main" id="{6680A16D-3316-9F0F-2AE5-3BADA6E8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0399D-79FE-41FE-9347-A44B39BFEE4E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9" name="页脚占位符 2">
            <a:extLst>
              <a:ext uri="{FF2B5EF4-FFF2-40B4-BE49-F238E27FC236}">
                <a16:creationId xmlns:a16="http://schemas.microsoft.com/office/drawing/2014/main" id="{0234FB9E-CADE-9E45-89E1-01C0D6E6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1273FFE-D2CB-5AFE-2AB5-5EA8DBB7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6A66AE-B87F-48DC-A1BD-027A48F530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103938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E3148D-DC5B-B9CD-8A4C-2F40300D4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B45B3293-971D-5B89-57FB-8ED6E9FD0CD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6" name="矩形 21">
            <a:extLst>
              <a:ext uri="{FF2B5EF4-FFF2-40B4-BE49-F238E27FC236}">
                <a16:creationId xmlns:a16="http://schemas.microsoft.com/office/drawing/2014/main" id="{3E6FAAC9-04B6-465C-60F9-285DD1919598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7" name="矩形 23">
            <a:extLst>
              <a:ext uri="{FF2B5EF4-FFF2-40B4-BE49-F238E27FC236}">
                <a16:creationId xmlns:a16="http://schemas.microsoft.com/office/drawing/2014/main" id="{B9CF3699-14F1-DC11-41C3-ED12A8E914C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8" name="矩形 24">
            <a:extLst>
              <a:ext uri="{FF2B5EF4-FFF2-40B4-BE49-F238E27FC236}">
                <a16:creationId xmlns:a16="http://schemas.microsoft.com/office/drawing/2014/main" id="{84014E77-D17E-B6CA-568D-7DC1B60F91E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3D6702-ECD8-19FB-15D9-62B04086F2F3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201D13-3970-0859-6767-309062FC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" name="直接连接符 10">
            <a:extLst>
              <a:ext uri="{FF2B5EF4-FFF2-40B4-BE49-F238E27FC236}">
                <a16:creationId xmlns:a16="http://schemas.microsoft.com/office/drawing/2014/main" id="{53BED65C-D2FC-2CF4-925F-530A1F70B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81728E1-FC1B-D226-7E17-303D042AA9B4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FBA1541-428B-2A0B-FBD3-B73A891F4BFE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E701C07-2AE2-FEC6-679F-926B57C5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5" name="灯片编号占位符 6">
            <a:extLst>
              <a:ext uri="{FF2B5EF4-FFF2-40B4-BE49-F238E27FC236}">
                <a16:creationId xmlns:a16="http://schemas.microsoft.com/office/drawing/2014/main" id="{AE76B44C-76DD-71FE-272F-B6B806A36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C1BF-2C4C-4F6C-B525-E8F294D54C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6" name="日期占位符 4">
            <a:extLst>
              <a:ext uri="{FF2B5EF4-FFF2-40B4-BE49-F238E27FC236}">
                <a16:creationId xmlns:a16="http://schemas.microsoft.com/office/drawing/2014/main" id="{6056D3BF-DDF3-BC41-901C-7E5CDAC69E8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479DE-6DD1-4C3D-B035-7F0FAADF2220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7" name="页脚占位符 5">
            <a:extLst>
              <a:ext uri="{FF2B5EF4-FFF2-40B4-BE49-F238E27FC236}">
                <a16:creationId xmlns:a16="http://schemas.microsoft.com/office/drawing/2014/main" id="{9579B534-6EC2-FC06-22EB-AE1658495A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348930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>
            <a:extLst>
              <a:ext uri="{FF2B5EF4-FFF2-40B4-BE49-F238E27FC236}">
                <a16:creationId xmlns:a16="http://schemas.microsoft.com/office/drawing/2014/main" id="{126A79C9-D602-D02C-64FF-55C1B158E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矩形 20">
            <a:extLst>
              <a:ext uri="{FF2B5EF4-FFF2-40B4-BE49-F238E27FC236}">
                <a16:creationId xmlns:a16="http://schemas.microsoft.com/office/drawing/2014/main" id="{405AC037-0E17-9966-20EE-F0A8734FDFD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7" name="矩形 21">
            <a:extLst>
              <a:ext uri="{FF2B5EF4-FFF2-40B4-BE49-F238E27FC236}">
                <a16:creationId xmlns:a16="http://schemas.microsoft.com/office/drawing/2014/main" id="{B2D442AB-F559-FA13-10BE-7599E3C6A88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8" name="矩形 23">
            <a:extLst>
              <a:ext uri="{FF2B5EF4-FFF2-40B4-BE49-F238E27FC236}">
                <a16:creationId xmlns:a16="http://schemas.microsoft.com/office/drawing/2014/main" id="{69CEE4A2-45DD-BE78-A10C-9204B547D4E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9" name="矩形 24">
            <a:extLst>
              <a:ext uri="{FF2B5EF4-FFF2-40B4-BE49-F238E27FC236}">
                <a16:creationId xmlns:a16="http://schemas.microsoft.com/office/drawing/2014/main" id="{2440AD76-0A38-A63A-D981-1B95E619CFF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7065EC-A508-A43F-821A-C3BE1E7F0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1B74D6-811A-8367-5E71-A6806ADC5132}"/>
              </a:ext>
            </a:extLst>
          </p:cNvPr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AE8A38F-8DE1-CF5B-DAD3-47FD082B8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EAAB98-98C2-CC5D-F59C-DA98D17D54BE}"/>
              </a:ext>
            </a:extLst>
          </p:cNvPr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A72DFB0-610D-40A6-1342-CB7A4BD49F01}"/>
              </a:ext>
            </a:extLst>
          </p:cNvPr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F547877-F354-5427-F03C-D3BF56D9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灯片编号占位符 6">
            <a:extLst>
              <a:ext uri="{FF2B5EF4-FFF2-40B4-BE49-F238E27FC236}">
                <a16:creationId xmlns:a16="http://schemas.microsoft.com/office/drawing/2014/main" id="{7232E868-B5D6-902D-1A52-6E79C3931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E1896-75CB-4ADA-B667-D5698C90D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7" name="日期占位符 4">
            <a:extLst>
              <a:ext uri="{FF2B5EF4-FFF2-40B4-BE49-F238E27FC236}">
                <a16:creationId xmlns:a16="http://schemas.microsoft.com/office/drawing/2014/main" id="{D6691C43-C497-C6E1-6E52-8A8B2839836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DDBA-4F35-4221-885E-D4A3979C9191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18" name="页脚占位符 5">
            <a:extLst>
              <a:ext uri="{FF2B5EF4-FFF2-40B4-BE49-F238E27FC236}">
                <a16:creationId xmlns:a16="http://schemas.microsoft.com/office/drawing/2014/main" id="{AE7D07CA-C691-FFFE-FC8D-7EBC853011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22087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>
            <a:extLst>
              <a:ext uri="{FF2B5EF4-FFF2-40B4-BE49-F238E27FC236}">
                <a16:creationId xmlns:a16="http://schemas.microsoft.com/office/drawing/2014/main" id="{00B47976-39C0-1EE5-5DAF-864CDF17FA2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1027" name="矩形 15">
            <a:extLst>
              <a:ext uri="{FF2B5EF4-FFF2-40B4-BE49-F238E27FC236}">
                <a16:creationId xmlns:a16="http://schemas.microsoft.com/office/drawing/2014/main" id="{F0E93C0F-CC8F-FF9D-EA5C-0C9499A4FC9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1028" name="矩形 17">
            <a:extLst>
              <a:ext uri="{FF2B5EF4-FFF2-40B4-BE49-F238E27FC236}">
                <a16:creationId xmlns:a16="http://schemas.microsoft.com/office/drawing/2014/main" id="{0D96E368-266C-67AA-26DB-1E097B57C02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1029" name="矩形 18">
            <a:extLst>
              <a:ext uri="{FF2B5EF4-FFF2-40B4-BE49-F238E27FC236}">
                <a16:creationId xmlns:a16="http://schemas.microsoft.com/office/drawing/2014/main" id="{C516A965-D0A2-1D55-358A-2C7A2F59041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Franklin Gothic Book" panose="020B05030201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386DF9-CBB4-1AB5-ECCE-BAD7CF77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A34591F3-D6DC-C2B8-E297-BD3A0D0AC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26CE09-9644-49AE-9987-05D03EF901A2}" type="datetime1">
              <a:rPr lang="zh-CN" altLang="en-US"/>
              <a:pPr>
                <a:defRPr/>
              </a:pPr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B90719-F5A5-D9AC-FABD-C98A5A44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0FA17-7585-042E-57C0-9C3C4C982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" name="直接连接符 9">
            <a:extLst>
              <a:ext uri="{FF2B5EF4-FFF2-40B4-BE49-F238E27FC236}">
                <a16:creationId xmlns:a16="http://schemas.microsoft.com/office/drawing/2014/main" id="{7AB9AC6E-0227-F301-4AFF-B68BC6C2B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A8D59C1-B771-657E-0503-3475EF9190CD}"/>
              </a:ext>
            </a:extLst>
          </p:cNvPr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F787851-8F61-4E32-0F8C-A8CB3D6F321F}"/>
              </a:ext>
            </a:extLst>
          </p:cNvPr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8A1DA5F6-0F2A-865A-4F72-7688A4840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600">
                <a:solidFill>
                  <a:srgbClr val="164C6C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9A3D7668-6E97-4EE2-8021-68348ED37D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8" name="标题占位符 21">
            <a:extLst>
              <a:ext uri="{FF2B5EF4-FFF2-40B4-BE49-F238E27FC236}">
                <a16:creationId xmlns:a16="http://schemas.microsoft.com/office/drawing/2014/main" id="{86C84D9D-7B4A-8FD4-D28B-86CB259F0F9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39" name="文本占位符 12">
            <a:extLst>
              <a:ext uri="{FF2B5EF4-FFF2-40B4-BE49-F238E27FC236}">
                <a16:creationId xmlns:a16="http://schemas.microsoft.com/office/drawing/2014/main" id="{F331761E-D9FF-0DE3-F5DE-E23CF328B6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39" r:id="rId10"/>
    <p:sldLayoutId id="2147483859" r:id="rId11"/>
  </p:sldLayoutIdLst>
  <p:transition spd="slow">
    <p:wipe dir="r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b="1" kern="1200">
          <a:solidFill>
            <a:srgbClr val="164C6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300" b="1">
          <a:solidFill>
            <a:srgbClr val="164C6C"/>
          </a:solidFill>
          <a:latin typeface="Franklin Gothic Medium" pitchFamily="34" charset="0"/>
          <a:ea typeface="微软雅黑" pitchFamily="34" charset="-122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1B587C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4E8542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604878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9F168AD-716A-8330-775D-3F60CA6D9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>
                <a:solidFill>
                  <a:srgbClr val="800000"/>
                </a:solidFill>
                <a:latin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9DB7219-D340-0449-F0D7-7CE3AA10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7338" indent="-28733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单击此处编辑母版副标题样式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ransition spd="slow"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80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8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12DB9D-F75C-25C1-9ECE-440F0E7166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zh-CN" altLang="en-US" dirty="0"/>
              <a:t>付峰</a:t>
            </a:r>
          </a:p>
        </p:txBody>
      </p:sp>
      <p:sp>
        <p:nvSpPr>
          <p:cNvPr id="14339" name="标题 1">
            <a:extLst>
              <a:ext uri="{FF2B5EF4-FFF2-40B4-BE49-F238E27FC236}">
                <a16:creationId xmlns:a16="http://schemas.microsoft.com/office/drawing/2014/main" id="{F7883838-3C59-0A46-A213-CC6A84CDA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计算机的逻辑部件 </a:t>
            </a: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7E66927-0E98-FE4C-EAFF-DF38B8F60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7C7FC-2434-4C7A-A1EA-ADC0F120D18F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263641E3-0E18-FC2F-42DF-D3FAE9398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异或门</a:t>
            </a:r>
            <a:r>
              <a:rPr lang="zh-CN" altLang="en-US">
                <a:solidFill>
                  <a:srgbClr val="164C6C"/>
                </a:solidFill>
              </a:rPr>
              <a:t>的</a:t>
            </a:r>
            <a:r>
              <a:rPr lang="zh-CN" altLang="zh-CN">
                <a:solidFill>
                  <a:srgbClr val="164C6C"/>
                </a:solidFill>
              </a:rPr>
              <a:t>应用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3555" name="灯片编号占位符 2">
            <a:extLst>
              <a:ext uri="{FF2B5EF4-FFF2-40B4-BE49-F238E27FC236}">
                <a16:creationId xmlns:a16="http://schemas.microsoft.com/office/drawing/2014/main" id="{15166123-6427-E224-0C68-2C97984E8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E299A9-BC04-4C1B-9E9F-4155612866A0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23556" name="内容占位符 3">
            <a:extLst>
              <a:ext uri="{FF2B5EF4-FFF2-40B4-BE49-F238E27FC236}">
                <a16:creationId xmlns:a16="http://schemas.microsoft.com/office/drawing/2014/main" id="{998EE1F7-9792-28E3-876A-ECFCFA8C04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奇偶检测电路</a:t>
            </a:r>
            <a:endParaRPr lang="en-US" altLang="zh-CN"/>
          </a:p>
          <a:p>
            <a:pPr lvl="1" eaLnBrk="1" hangingPunct="1"/>
            <a:r>
              <a:rPr lang="zh-CN" altLang="zh-CN"/>
              <a:t>八位奇偶检测电路</a:t>
            </a:r>
            <a:r>
              <a:rPr lang="zh-CN" altLang="en-US"/>
              <a:t>：</a:t>
            </a:r>
          </a:p>
        </p:txBody>
      </p:sp>
      <p:pic>
        <p:nvPicPr>
          <p:cNvPr id="23557" name="Picture 2" descr="b10">
            <a:extLst>
              <a:ext uri="{FF2B5EF4-FFF2-40B4-BE49-F238E27FC236}">
                <a16:creationId xmlns:a16="http://schemas.microsoft.com/office/drawing/2014/main" id="{C227A708-8C0A-B5E6-3BA2-7E6C7C569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85938"/>
            <a:ext cx="300037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485FCC3C-3669-9ABA-C743-AC455709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2.1.3 </a:t>
            </a:r>
            <a:r>
              <a:rPr lang="zh-CN" altLang="zh-CN">
                <a:solidFill>
                  <a:srgbClr val="164C6C"/>
                </a:solidFill>
              </a:rPr>
              <a:t>加法器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4579" name="内容占位符 3">
            <a:extLst>
              <a:ext uri="{FF2B5EF4-FFF2-40B4-BE49-F238E27FC236}">
                <a16:creationId xmlns:a16="http://schemas.microsoft.com/office/drawing/2014/main" id="{28220236-91C1-2040-E1CD-60899564E3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zh-CN"/>
              <a:t>X</a:t>
            </a:r>
            <a:r>
              <a:rPr lang="en-US" altLang="zh-CN" baseline="-25000"/>
              <a:t>n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n</a:t>
            </a:r>
            <a:r>
              <a:rPr lang="zh-CN" altLang="en-US"/>
              <a:t>及进位输入</a:t>
            </a:r>
            <a:r>
              <a:rPr lang="en-US" altLang="zh-CN"/>
              <a:t>C</a:t>
            </a:r>
            <a:r>
              <a:rPr lang="en-US" altLang="zh-CN" baseline="-25000"/>
              <a:t>n-1</a:t>
            </a:r>
            <a:r>
              <a:rPr lang="zh-CN" altLang="en-US"/>
              <a:t>相加称全加。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zh-CN" altLang="en-US"/>
          </a:p>
        </p:txBody>
      </p:sp>
      <p:sp>
        <p:nvSpPr>
          <p:cNvPr id="24580" name="灯片编号占位符 2">
            <a:extLst>
              <a:ext uri="{FF2B5EF4-FFF2-40B4-BE49-F238E27FC236}">
                <a16:creationId xmlns:a16="http://schemas.microsoft.com/office/drawing/2014/main" id="{094623DE-BA30-4EA6-87B4-8836CBB3F8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B475A6-4CEF-4F35-97D4-3EF10FC68D41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pic>
        <p:nvPicPr>
          <p:cNvPr id="24581" name="Picture 2" descr="b12">
            <a:extLst>
              <a:ext uri="{FF2B5EF4-FFF2-40B4-BE49-F238E27FC236}">
                <a16:creationId xmlns:a16="http://schemas.microsoft.com/office/drawing/2014/main" id="{8882A401-0097-55DA-D4E6-F8E230C7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2349500"/>
            <a:ext cx="81788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b13">
            <a:extLst>
              <a:ext uri="{FF2B5EF4-FFF2-40B4-BE49-F238E27FC236}">
                <a16:creationId xmlns:a16="http://schemas.microsoft.com/office/drawing/2014/main" id="{3F978872-E958-6982-45B0-752BDBA7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71688"/>
            <a:ext cx="7572375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标题 1">
            <a:extLst>
              <a:ext uri="{FF2B5EF4-FFF2-40B4-BE49-F238E27FC236}">
                <a16:creationId xmlns:a16="http://schemas.microsoft.com/office/drawing/2014/main" id="{8D38FD29-3F04-F818-A6DA-68A9E47A1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串行进位加法器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5604" name="灯片编号占位符 2">
            <a:extLst>
              <a:ext uri="{FF2B5EF4-FFF2-40B4-BE49-F238E27FC236}">
                <a16:creationId xmlns:a16="http://schemas.microsoft.com/office/drawing/2014/main" id="{599405E9-03DB-DAD0-7939-3A02FB75E4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93BC06-D22D-4AB0-8754-E2DB96E747A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25605" name="内容占位符 3">
            <a:extLst>
              <a:ext uri="{FF2B5EF4-FFF2-40B4-BE49-F238E27FC236}">
                <a16:creationId xmlns:a16="http://schemas.microsoft.com/office/drawing/2014/main" id="{98F57A8F-CE7C-9C91-B1FA-37AD497F9D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四位加法器：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缺点：加法时间较长。</a:t>
            </a:r>
            <a:endParaRPr lang="en-US" altLang="zh-CN"/>
          </a:p>
          <a:p>
            <a:pPr lvl="1" eaLnBrk="1" hangingPunct="1"/>
            <a:r>
              <a:rPr lang="zh-CN" altLang="en-US"/>
              <a:t>因为其位间进位是串行传送的，本位全加和</a:t>
            </a:r>
            <a:r>
              <a:rPr lang="en-US" altLang="zh-CN"/>
              <a:t>F</a:t>
            </a:r>
            <a:r>
              <a:rPr lang="en-US" altLang="zh-CN" baseline="-25000"/>
              <a:t>i</a:t>
            </a:r>
            <a:r>
              <a:rPr lang="zh-CN" altLang="en-US"/>
              <a:t>必须等低位进位</a:t>
            </a:r>
            <a:r>
              <a:rPr lang="en-US" altLang="zh-CN"/>
              <a:t>C</a:t>
            </a:r>
            <a:r>
              <a:rPr lang="en-US" altLang="zh-CN" baseline="-25000"/>
              <a:t>i-1</a:t>
            </a:r>
            <a:r>
              <a:rPr lang="zh-CN" altLang="en-US"/>
              <a:t>来到后才能进行，加法时间与位数有关。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3EED0B2-9668-6B32-3B4C-22A9DF9C9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超前进位加法器</a:t>
            </a:r>
            <a:endParaRPr lang="zh-CN" altLang="en-US" baseline="-25000">
              <a:solidFill>
                <a:srgbClr val="164C6C"/>
              </a:solidFill>
            </a:endParaRPr>
          </a:p>
        </p:txBody>
      </p:sp>
      <p:sp>
        <p:nvSpPr>
          <p:cNvPr id="26627" name="灯片编号占位符 2">
            <a:extLst>
              <a:ext uri="{FF2B5EF4-FFF2-40B4-BE49-F238E27FC236}">
                <a16:creationId xmlns:a16="http://schemas.microsoft.com/office/drawing/2014/main" id="{57C12F53-77D4-66C2-602B-7F3046EF18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260178-A84D-44E8-8AE8-1B103A589205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26628" name="内容占位符 3">
            <a:extLst>
              <a:ext uri="{FF2B5EF4-FFF2-40B4-BE49-F238E27FC236}">
                <a16:creationId xmlns:a16="http://schemas.microsoft.com/office/drawing/2014/main" id="{9C77F2D3-8B63-B332-A688-9C1172FEE4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采用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超前进位产生电路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来同时形成各位进位，从而实现快速加法。</a:t>
            </a:r>
            <a:endParaRPr lang="en-US" altLang="zh-CN"/>
          </a:p>
          <a:p>
            <a:pPr lvl="1" eaLnBrk="1" hangingPunct="1"/>
            <a:r>
              <a:rPr lang="zh-CN" altLang="en-US"/>
              <a:t>超前进位产生电路是根据各位进位的形成条件来实现的。</a:t>
            </a:r>
            <a:endParaRPr lang="en-US" altLang="zh-CN"/>
          </a:p>
          <a:p>
            <a:pPr eaLnBrk="1" hangingPunct="1"/>
            <a:r>
              <a:rPr lang="zh-CN" altLang="en-US"/>
              <a:t>只要满足下述两条件中任一个，就可形成</a:t>
            </a:r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zh-CN" altLang="en-US"/>
              <a:t>：</a:t>
            </a:r>
            <a:endParaRPr lang="en-US" altLang="zh-CN"/>
          </a:p>
          <a:p>
            <a:pPr lvl="1" eaLnBrk="1" hangingPunct="1"/>
            <a:r>
              <a:rPr lang="en-US" altLang="zh-CN"/>
              <a:t>(1)X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zh-CN" altLang="en-US"/>
              <a:t>均为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/>
            <a:r>
              <a:rPr lang="en-US" altLang="zh-CN"/>
              <a:t>(2)X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zh-CN" altLang="en-US"/>
              <a:t>任一个为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，且进位</a:t>
            </a:r>
            <a:r>
              <a:rPr lang="en-US" altLang="zh-CN"/>
              <a:t>C</a:t>
            </a:r>
            <a:r>
              <a:rPr lang="en-US" altLang="zh-CN" baseline="-25000"/>
              <a:t>0</a:t>
            </a:r>
            <a:r>
              <a:rPr lang="zh-CN" altLang="en-US"/>
              <a:t>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en-US" altLang="zh-CN"/>
              <a:t>C</a:t>
            </a:r>
            <a:r>
              <a:rPr lang="en-US" altLang="zh-CN" baseline="-25000"/>
              <a:t>1</a:t>
            </a:r>
            <a:r>
              <a:rPr lang="zh-CN" altLang="en-US"/>
              <a:t>的表达式为：</a:t>
            </a:r>
            <a:r>
              <a:rPr lang="en-US" altLang="zh-CN" b="1">
                <a:solidFill>
                  <a:srgbClr val="C00000"/>
                </a:solidFill>
              </a:rPr>
              <a:t>C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=X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+(X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+Y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)C</a:t>
            </a:r>
            <a:r>
              <a:rPr lang="en-US" altLang="zh-CN" b="1" baseline="-25000">
                <a:solidFill>
                  <a:srgbClr val="C00000"/>
                </a:solidFill>
              </a:rPr>
              <a:t>0</a:t>
            </a:r>
            <a:r>
              <a:rPr lang="en-US" altLang="zh-CN"/>
              <a:t>			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5003823B-90D6-962C-DDB3-BD4D8093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产生超前进位</a:t>
            </a:r>
            <a:r>
              <a:rPr lang="en-US" altLang="zh-CN">
                <a:solidFill>
                  <a:srgbClr val="164C6C"/>
                </a:solidFill>
              </a:rPr>
              <a:t>C</a:t>
            </a:r>
            <a:r>
              <a:rPr lang="en-US" altLang="zh-CN" baseline="-25000">
                <a:solidFill>
                  <a:srgbClr val="164C6C"/>
                </a:solidFill>
              </a:rPr>
              <a:t>2</a:t>
            </a:r>
            <a:endParaRPr lang="zh-CN" altLang="en-US" baseline="-25000">
              <a:solidFill>
                <a:srgbClr val="164C6C"/>
              </a:solidFill>
            </a:endParaRPr>
          </a:p>
        </p:txBody>
      </p:sp>
      <p:sp>
        <p:nvSpPr>
          <p:cNvPr id="27651" name="灯片编号占位符 2">
            <a:extLst>
              <a:ext uri="{FF2B5EF4-FFF2-40B4-BE49-F238E27FC236}">
                <a16:creationId xmlns:a16="http://schemas.microsoft.com/office/drawing/2014/main" id="{6D2FD399-476D-62D5-ECC7-B6ACCB9A81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AFFFBD-888B-4A52-8CD6-4EEDCFD2B293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27652" name="内容占位符 3">
            <a:extLst>
              <a:ext uri="{FF2B5EF4-FFF2-40B4-BE49-F238E27FC236}">
                <a16:creationId xmlns:a16="http://schemas.microsoft.com/office/drawing/2014/main" id="{1A786B4E-D81A-6B3C-7FE1-F54C35ED16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只要满足下述条件中任一个即可形成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zh-CN" altLang="en-US"/>
              <a:t>：</a:t>
            </a:r>
            <a:endParaRPr lang="en-US" altLang="zh-CN"/>
          </a:p>
          <a:p>
            <a:pPr lvl="1" eaLnBrk="1" hangingPunct="1"/>
            <a:r>
              <a:rPr lang="en-US" altLang="zh-CN"/>
              <a:t>(1)X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zh-CN" altLang="en-US"/>
              <a:t>均为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/>
            <a:r>
              <a:rPr lang="en-US" altLang="zh-CN"/>
              <a:t>(2)X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zh-CN" altLang="en-US"/>
              <a:t>任一为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，且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zh-CN" altLang="en-US"/>
              <a:t>均为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；</a:t>
            </a:r>
            <a:endParaRPr lang="en-US" altLang="zh-CN"/>
          </a:p>
          <a:p>
            <a:pPr lvl="1" eaLnBrk="1" hangingPunct="1"/>
            <a:r>
              <a:rPr lang="en-US" altLang="zh-CN"/>
              <a:t>(3)X</a:t>
            </a:r>
            <a:r>
              <a:rPr lang="en-US" altLang="zh-CN" baseline="-25000"/>
              <a:t>2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2</a:t>
            </a:r>
            <a:r>
              <a:rPr lang="zh-CN" altLang="en-US"/>
              <a:t>任一为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，同时</a:t>
            </a:r>
            <a:r>
              <a:rPr lang="en-US" altLang="zh-CN"/>
              <a:t>X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1</a:t>
            </a:r>
            <a:r>
              <a:rPr lang="zh-CN" altLang="en-US"/>
              <a:t>任一为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，且</a:t>
            </a:r>
            <a:r>
              <a:rPr lang="en-US" altLang="zh-CN"/>
              <a:t>C</a:t>
            </a:r>
            <a:r>
              <a:rPr lang="en-US" altLang="zh-CN" baseline="-25000"/>
              <a:t>0</a:t>
            </a:r>
            <a:r>
              <a:rPr lang="zh-CN" altLang="en-US"/>
              <a:t>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由此可得</a:t>
            </a:r>
            <a:r>
              <a:rPr lang="en-US" altLang="zh-CN"/>
              <a:t>C</a:t>
            </a:r>
            <a:r>
              <a:rPr lang="en-US" altLang="zh-CN" baseline="-25000"/>
              <a:t>2</a:t>
            </a:r>
            <a:r>
              <a:rPr lang="zh-CN" altLang="en-US"/>
              <a:t>表达式为</a:t>
            </a: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C00000"/>
                </a:solidFill>
              </a:rPr>
              <a:t>	C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=X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Y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+(X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+Y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)X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+(X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+Y</a:t>
            </a:r>
            <a:r>
              <a:rPr lang="en-US" altLang="zh-CN" b="1" baseline="-25000">
                <a:solidFill>
                  <a:srgbClr val="C00000"/>
                </a:solidFill>
              </a:rPr>
              <a:t>2</a:t>
            </a:r>
            <a:r>
              <a:rPr lang="en-US" altLang="zh-CN" b="1">
                <a:solidFill>
                  <a:srgbClr val="C00000"/>
                </a:solidFill>
              </a:rPr>
              <a:t>)(X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+Y</a:t>
            </a:r>
            <a:r>
              <a:rPr lang="en-US" altLang="zh-CN" b="1" baseline="-25000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C00000"/>
                </a:solidFill>
              </a:rPr>
              <a:t>)C</a:t>
            </a:r>
            <a:r>
              <a:rPr lang="en-US" altLang="zh-CN" b="1" baseline="-25000">
                <a:solidFill>
                  <a:srgbClr val="C00000"/>
                </a:solidFill>
              </a:rPr>
              <a:t>0</a:t>
            </a:r>
            <a:r>
              <a:rPr lang="en-US" altLang="zh-CN" baseline="-25000">
                <a:solidFill>
                  <a:srgbClr val="C00000"/>
                </a:solidFill>
              </a:rPr>
              <a:t>	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760C1760-6733-22BC-5424-8C1E2A44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产生超前进位</a:t>
            </a:r>
            <a:r>
              <a:rPr lang="en-US" altLang="zh-CN">
                <a:solidFill>
                  <a:srgbClr val="164C6C"/>
                </a:solidFill>
              </a:rPr>
              <a:t>C</a:t>
            </a:r>
            <a:r>
              <a:rPr lang="en-US" altLang="zh-CN" baseline="-25000">
                <a:solidFill>
                  <a:srgbClr val="164C6C"/>
                </a:solidFill>
              </a:rPr>
              <a:t>3</a:t>
            </a:r>
            <a:r>
              <a:rPr lang="zh-CN" altLang="en-US">
                <a:solidFill>
                  <a:srgbClr val="164C6C"/>
                </a:solidFill>
              </a:rPr>
              <a:t>、</a:t>
            </a:r>
            <a:r>
              <a:rPr lang="en-US" altLang="zh-CN">
                <a:solidFill>
                  <a:srgbClr val="164C6C"/>
                </a:solidFill>
              </a:rPr>
              <a:t>C</a:t>
            </a:r>
            <a:r>
              <a:rPr lang="en-US" altLang="zh-CN" baseline="-25000">
                <a:solidFill>
                  <a:srgbClr val="164C6C"/>
                </a:solidFill>
              </a:rPr>
              <a:t>4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8675" name="灯片编号占位符 2">
            <a:extLst>
              <a:ext uri="{FF2B5EF4-FFF2-40B4-BE49-F238E27FC236}">
                <a16:creationId xmlns:a16="http://schemas.microsoft.com/office/drawing/2014/main" id="{4C59B964-9CDA-AEB5-E629-C36C0540C2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20C9EF-8972-4EF0-A47A-2EFFD579C609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B9BE43-87E5-A303-1B46-1F7CEF43E5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altLang="zh-CN" b="1" dirty="0">
                <a:solidFill>
                  <a:srgbClr val="C00000"/>
                </a:solidFill>
              </a:rPr>
              <a:t>C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=X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Y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+ (X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)X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Y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+ (X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)(X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)X</a:t>
            </a:r>
            <a:r>
              <a:rPr lang="es-ES" altLang="zh-CN" b="1" baseline="-25000" dirty="0">
                <a:solidFill>
                  <a:srgbClr val="C00000"/>
                </a:solidFill>
              </a:rPr>
              <a:t>1</a:t>
            </a:r>
            <a:r>
              <a:rPr lang="es-ES" altLang="zh-CN" b="1" dirty="0">
                <a:solidFill>
                  <a:srgbClr val="C00000"/>
                </a:solidFill>
              </a:rPr>
              <a:t>Y</a:t>
            </a:r>
            <a:r>
              <a:rPr lang="es-ES" altLang="zh-CN" b="1" baseline="-25000" dirty="0">
                <a:solidFill>
                  <a:srgbClr val="C00000"/>
                </a:solidFill>
              </a:rPr>
              <a:t>1</a:t>
            </a:r>
            <a:r>
              <a:rPr lang="es-ES" altLang="zh-CN" b="1" dirty="0">
                <a:solidFill>
                  <a:srgbClr val="C00000"/>
                </a:solidFill>
              </a:rPr>
              <a:t>+ (X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3</a:t>
            </a:r>
            <a:r>
              <a:rPr lang="es-ES" altLang="zh-CN" b="1" dirty="0">
                <a:solidFill>
                  <a:srgbClr val="C00000"/>
                </a:solidFill>
              </a:rPr>
              <a:t>)(X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2</a:t>
            </a:r>
            <a:r>
              <a:rPr lang="es-ES" altLang="zh-CN" b="1" dirty="0">
                <a:solidFill>
                  <a:srgbClr val="C00000"/>
                </a:solidFill>
              </a:rPr>
              <a:t>)(X</a:t>
            </a:r>
            <a:r>
              <a:rPr lang="es-ES" altLang="zh-CN" b="1" baseline="-25000" dirty="0">
                <a:solidFill>
                  <a:srgbClr val="C00000"/>
                </a:solidFill>
              </a:rPr>
              <a:t>1</a:t>
            </a:r>
            <a:r>
              <a:rPr lang="es-ES" altLang="zh-CN" b="1" dirty="0">
                <a:solidFill>
                  <a:srgbClr val="C00000"/>
                </a:solidFill>
              </a:rPr>
              <a:t>+Y</a:t>
            </a:r>
            <a:r>
              <a:rPr lang="es-ES" altLang="zh-CN" b="1" baseline="-25000" dirty="0">
                <a:solidFill>
                  <a:srgbClr val="C00000"/>
                </a:solidFill>
              </a:rPr>
              <a:t>1</a:t>
            </a:r>
            <a:r>
              <a:rPr lang="es-ES" altLang="zh-CN" b="1" dirty="0">
                <a:solidFill>
                  <a:srgbClr val="C00000"/>
                </a:solidFill>
              </a:rPr>
              <a:t>)C</a:t>
            </a:r>
            <a:r>
              <a:rPr lang="es-ES" altLang="zh-CN" b="1" baseline="-25000" dirty="0">
                <a:solidFill>
                  <a:srgbClr val="C00000"/>
                </a:solidFill>
              </a:rPr>
              <a:t>0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s-ES" altLang="zh-CN" b="1" baseline="-25000" dirty="0">
              <a:solidFill>
                <a:srgbClr val="C00000"/>
              </a:solidFill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C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=X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 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 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 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 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)(X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+Y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1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)C</a:t>
            </a:r>
            <a:r>
              <a:rPr lang="es-ES" altLang="zh-CN" b="1" baseline="-25000" dirty="0">
                <a:solidFill>
                  <a:schemeClr val="accent3">
                    <a:lumMod val="75000"/>
                  </a:schemeClr>
                </a:solidFill>
              </a:rPr>
              <a:t>0</a:t>
            </a:r>
            <a:r>
              <a:rPr lang="es-ES" altLang="zh-CN" b="1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s-ES" altLang="zh-CN" dirty="0"/>
              <a:t>	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C06371A4-EDC7-8A0E-D78E-1E85B811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进位传递函数</a:t>
            </a:r>
            <a:r>
              <a:rPr lang="en-US" altLang="zh-CN">
                <a:solidFill>
                  <a:srgbClr val="164C6C"/>
                </a:solidFill>
              </a:rPr>
              <a:t>P</a:t>
            </a:r>
            <a:r>
              <a:rPr lang="en-US" altLang="zh-CN" baseline="-25000">
                <a:solidFill>
                  <a:srgbClr val="164C6C"/>
                </a:solidFill>
              </a:rPr>
              <a:t>i</a:t>
            </a:r>
            <a:r>
              <a:rPr lang="zh-CN" altLang="en-US">
                <a:solidFill>
                  <a:srgbClr val="164C6C"/>
                </a:solidFill>
              </a:rPr>
              <a:t>、进位产生函数</a:t>
            </a:r>
            <a:r>
              <a:rPr lang="en-US" altLang="zh-CN">
                <a:solidFill>
                  <a:srgbClr val="164C6C"/>
                </a:solidFill>
              </a:rPr>
              <a:t>G</a:t>
            </a:r>
            <a:r>
              <a:rPr lang="en-US" altLang="zh-CN" baseline="-25000">
                <a:solidFill>
                  <a:srgbClr val="164C6C"/>
                </a:solidFill>
              </a:rPr>
              <a:t>i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9699" name="灯片编号占位符 2">
            <a:extLst>
              <a:ext uri="{FF2B5EF4-FFF2-40B4-BE49-F238E27FC236}">
                <a16:creationId xmlns:a16="http://schemas.microsoft.com/office/drawing/2014/main" id="{6C4CB8E8-32CF-267E-2DD6-AE30919378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2B78A-0176-4524-865A-A7142082D395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29700" name="内容占位符 3">
            <a:extLst>
              <a:ext uri="{FF2B5EF4-FFF2-40B4-BE49-F238E27FC236}">
                <a16:creationId xmlns:a16="http://schemas.microsoft.com/office/drawing/2014/main" id="{DE6A7DFD-99F2-FC00-B1FF-5494795EE6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zh-CN"/>
              <a:t>P</a:t>
            </a:r>
            <a:r>
              <a:rPr lang="en-US" altLang="zh-CN" baseline="-25000"/>
              <a:t>i</a:t>
            </a:r>
            <a:r>
              <a:rPr lang="zh-CN" altLang="en-US"/>
              <a:t>的意义是：</a:t>
            </a:r>
            <a:endParaRPr lang="en-US" altLang="zh-CN"/>
          </a:p>
          <a:p>
            <a:pPr lvl="1" eaLnBrk="1" hangingPunct="1"/>
            <a:r>
              <a:rPr lang="zh-CN" altLang="en-US"/>
              <a:t>当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中有一个为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时，若有进位输入，则本位向高位传送进位，这个进位可看成是低位进位越过本位直接向高位传递的。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P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</a:rPr>
              <a:t>=X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</a:rPr>
              <a:t>+Y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</a:p>
          <a:p>
            <a:pPr eaLnBrk="1" hangingPunct="1"/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en-US" altLang="zh-CN"/>
              <a:t>G</a:t>
            </a:r>
            <a:r>
              <a:rPr lang="en-US" altLang="zh-CN" baseline="-25000"/>
              <a:t>1</a:t>
            </a:r>
            <a:r>
              <a:rPr lang="zh-CN" altLang="en-US"/>
              <a:t>的意义是：</a:t>
            </a:r>
            <a:endParaRPr lang="en-US" altLang="zh-CN"/>
          </a:p>
          <a:p>
            <a:pPr lvl="1" eaLnBrk="1" hangingPunct="1"/>
            <a:r>
              <a:rPr lang="zh-CN" altLang="en-US"/>
              <a:t>当</a:t>
            </a:r>
            <a:r>
              <a:rPr lang="en-US" altLang="zh-CN"/>
              <a:t>X</a:t>
            </a:r>
            <a:r>
              <a:rPr lang="en-US" altLang="zh-CN" baseline="-25000"/>
              <a:t>i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i</a:t>
            </a:r>
            <a:r>
              <a:rPr lang="zh-CN" altLang="en-US"/>
              <a:t>均为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/>
              <a:t>时，不管有无进位输入，定会产生向高位的进位。</a:t>
            </a:r>
            <a:endParaRPr lang="en-US" altLang="zh-CN"/>
          </a:p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G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</a:rPr>
              <a:t>=X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r>
              <a:rPr lang="en-US" altLang="zh-CN">
                <a:solidFill>
                  <a:srgbClr val="C00000"/>
                </a:solidFill>
                <a:latin typeface="Arial" panose="020B0604020202020204" pitchFamily="34" charset="0"/>
              </a:rPr>
              <a:t>·</a:t>
            </a:r>
            <a:r>
              <a:rPr lang="en-US" altLang="zh-CN">
                <a:solidFill>
                  <a:srgbClr val="C00000"/>
                </a:solidFill>
              </a:rPr>
              <a:t>Y</a:t>
            </a:r>
            <a:r>
              <a:rPr lang="en-US" altLang="zh-CN" baseline="-25000">
                <a:solidFill>
                  <a:srgbClr val="C00000"/>
                </a:solidFill>
              </a:rPr>
              <a:t>i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07EC76A-C6ED-8377-3170-C3136722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将</a:t>
            </a:r>
            <a:r>
              <a:rPr lang="en-US" altLang="zh-CN">
                <a:solidFill>
                  <a:srgbClr val="164C6C"/>
                </a:solidFill>
              </a:rPr>
              <a:t>P</a:t>
            </a:r>
            <a:r>
              <a:rPr lang="en-US" altLang="zh-CN" baseline="-25000">
                <a:solidFill>
                  <a:srgbClr val="164C6C"/>
                </a:solidFill>
              </a:rPr>
              <a:t>1</a:t>
            </a:r>
            <a:r>
              <a:rPr lang="zh-CN" altLang="en-US">
                <a:solidFill>
                  <a:srgbClr val="164C6C"/>
                </a:solidFill>
              </a:rPr>
              <a:t>、</a:t>
            </a:r>
            <a:r>
              <a:rPr lang="en-US" altLang="zh-CN">
                <a:solidFill>
                  <a:srgbClr val="164C6C"/>
                </a:solidFill>
              </a:rPr>
              <a:t>G</a:t>
            </a:r>
            <a:r>
              <a:rPr lang="en-US" altLang="zh-CN" baseline="-25000">
                <a:solidFill>
                  <a:srgbClr val="164C6C"/>
                </a:solidFill>
              </a:rPr>
              <a:t>1</a:t>
            </a:r>
            <a:r>
              <a:rPr lang="zh-CN" altLang="en-US">
                <a:solidFill>
                  <a:srgbClr val="164C6C"/>
                </a:solidFill>
              </a:rPr>
              <a:t>代入</a:t>
            </a:r>
            <a:r>
              <a:rPr lang="en-US" altLang="zh-CN">
                <a:solidFill>
                  <a:srgbClr val="164C6C"/>
                </a:solidFill>
              </a:rPr>
              <a:t>C</a:t>
            </a:r>
            <a:r>
              <a:rPr lang="en-US" altLang="zh-CN" baseline="-25000">
                <a:solidFill>
                  <a:srgbClr val="164C6C"/>
                </a:solidFill>
              </a:rPr>
              <a:t>1</a:t>
            </a:r>
            <a:r>
              <a:rPr lang="zh-CN" altLang="en-US">
                <a:solidFill>
                  <a:srgbClr val="164C6C"/>
                </a:solidFill>
              </a:rPr>
              <a:t>～</a:t>
            </a:r>
            <a:r>
              <a:rPr lang="en-US" altLang="zh-CN">
                <a:solidFill>
                  <a:srgbClr val="164C6C"/>
                </a:solidFill>
              </a:rPr>
              <a:t>C</a:t>
            </a:r>
            <a:r>
              <a:rPr lang="en-US" altLang="zh-CN" baseline="-25000">
                <a:solidFill>
                  <a:srgbClr val="164C6C"/>
                </a:solidFill>
              </a:rPr>
              <a:t>4</a:t>
            </a:r>
            <a:r>
              <a:rPr lang="zh-CN" altLang="en-US">
                <a:solidFill>
                  <a:srgbClr val="164C6C"/>
                </a:solidFill>
              </a:rPr>
              <a:t>式</a:t>
            </a:r>
          </a:p>
        </p:txBody>
      </p:sp>
      <p:sp>
        <p:nvSpPr>
          <p:cNvPr id="30723" name="灯片编号占位符 2">
            <a:extLst>
              <a:ext uri="{FF2B5EF4-FFF2-40B4-BE49-F238E27FC236}">
                <a16:creationId xmlns:a16="http://schemas.microsoft.com/office/drawing/2014/main" id="{51F64131-FF30-6E7E-FFA5-B4A9F3CAD1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66BDD-BF01-40A2-AC70-9C28AEA8AEF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F0FCB6-0347-BA57-A0AC-7AB24DCF36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zh-CN" altLang="en-US" dirty="0"/>
              <a:t>可得：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b="1" spc="300" dirty="0">
                <a:solidFill>
                  <a:srgbClr val="C0000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spc="300" dirty="0">
                <a:solidFill>
                  <a:srgbClr val="C00000"/>
                </a:solidFill>
              </a:rPr>
              <a:t>=G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spc="300" dirty="0">
                <a:solidFill>
                  <a:srgbClr val="C0000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spc="300" dirty="0">
                <a:solidFill>
                  <a:srgbClr val="C0000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0</a:t>
            </a:r>
            <a:r>
              <a:rPr lang="en-US" altLang="zh-CN" b="1" spc="300" dirty="0">
                <a:solidFill>
                  <a:srgbClr val="C00000"/>
                </a:solidFill>
              </a:rPr>
              <a:t>	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b="1" spc="300" dirty="0">
                <a:solidFill>
                  <a:srgbClr val="00206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=G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1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1</a:t>
            </a:r>
            <a:r>
              <a:rPr lang="en-US" altLang="zh-CN" b="1" spc="300" dirty="0">
                <a:solidFill>
                  <a:srgbClr val="00206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0</a:t>
            </a:r>
            <a:endParaRPr lang="en-US" altLang="zh-CN" b="1" spc="300" dirty="0">
              <a:solidFill>
                <a:srgbClr val="00206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b="1" spc="300" dirty="0">
                <a:solidFill>
                  <a:srgbClr val="C0000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3</a:t>
            </a:r>
            <a:r>
              <a:rPr lang="en-US" altLang="zh-CN" b="1" spc="300" dirty="0">
                <a:solidFill>
                  <a:srgbClr val="C00000"/>
                </a:solidFill>
              </a:rPr>
              <a:t>=G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3</a:t>
            </a:r>
            <a:r>
              <a:rPr lang="en-US" altLang="zh-CN" b="1" spc="300" dirty="0">
                <a:solidFill>
                  <a:srgbClr val="C0000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3</a:t>
            </a:r>
            <a:r>
              <a:rPr lang="en-US" altLang="zh-CN" b="1" spc="300" dirty="0">
                <a:solidFill>
                  <a:srgbClr val="C0000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2</a:t>
            </a:r>
            <a:r>
              <a:rPr lang="en-US" altLang="zh-CN" b="1" spc="300" dirty="0">
                <a:solidFill>
                  <a:srgbClr val="C0000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3</a:t>
            </a:r>
            <a:r>
              <a:rPr lang="en-US" altLang="zh-CN" b="1" spc="300" dirty="0">
                <a:solidFill>
                  <a:srgbClr val="C0000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2</a:t>
            </a:r>
            <a:r>
              <a:rPr lang="en-US" altLang="zh-CN" b="1" spc="300" dirty="0">
                <a:solidFill>
                  <a:srgbClr val="C0000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spc="300" dirty="0">
                <a:solidFill>
                  <a:srgbClr val="C0000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3</a:t>
            </a:r>
            <a:r>
              <a:rPr lang="en-US" altLang="zh-CN" b="1" spc="300" dirty="0">
                <a:solidFill>
                  <a:srgbClr val="C0000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2</a:t>
            </a:r>
            <a:r>
              <a:rPr lang="en-US" altLang="zh-CN" b="1" spc="300" dirty="0">
                <a:solidFill>
                  <a:srgbClr val="C0000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1</a:t>
            </a:r>
            <a:r>
              <a:rPr lang="en-US" altLang="zh-CN" b="1" spc="300" dirty="0">
                <a:solidFill>
                  <a:srgbClr val="C0000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C00000"/>
                </a:solidFill>
              </a:rPr>
              <a:t>0</a:t>
            </a:r>
            <a:endParaRPr lang="en-US" altLang="zh-CN" b="1" spc="300" dirty="0">
              <a:solidFill>
                <a:srgbClr val="C00000"/>
              </a:solidFill>
            </a:endParaRPr>
          </a:p>
          <a:p>
            <a:pPr marL="514350" indent="-514350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b="1" spc="300" dirty="0">
                <a:solidFill>
                  <a:srgbClr val="00206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=G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3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3</a:t>
            </a:r>
            <a:r>
              <a:rPr lang="en-US" altLang="zh-CN" b="1" spc="300" dirty="0">
                <a:solidFill>
                  <a:srgbClr val="00206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3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G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1</a:t>
            </a:r>
            <a:r>
              <a:rPr lang="en-US" altLang="zh-CN" b="1" spc="300" dirty="0">
                <a:solidFill>
                  <a:srgbClr val="002060"/>
                </a:solidFill>
              </a:rPr>
              <a:t>+P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4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3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2</a:t>
            </a:r>
            <a:r>
              <a:rPr lang="en-US" altLang="zh-CN" b="1" spc="300" dirty="0">
                <a:solidFill>
                  <a:srgbClr val="002060"/>
                </a:solidFill>
              </a:rPr>
              <a:t>P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1</a:t>
            </a:r>
            <a:r>
              <a:rPr lang="en-US" altLang="zh-CN" b="1" spc="300" dirty="0">
                <a:solidFill>
                  <a:srgbClr val="002060"/>
                </a:solidFill>
              </a:rPr>
              <a:t>C</a:t>
            </a:r>
            <a:r>
              <a:rPr lang="en-US" altLang="zh-CN" b="1" spc="300" baseline="-25000" dirty="0">
                <a:solidFill>
                  <a:srgbClr val="002060"/>
                </a:solidFill>
              </a:rPr>
              <a:t>0</a:t>
            </a:r>
            <a:r>
              <a:rPr lang="en-US" altLang="zh-CN" b="1" baseline="-25000" dirty="0">
                <a:solidFill>
                  <a:srgbClr val="002060"/>
                </a:solidFill>
              </a:rPr>
              <a:t>	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D3EEF98A-DB43-A9F2-4033-F05681471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四位超前进位加法器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1747" name="灯片编号占位符 2">
            <a:extLst>
              <a:ext uri="{FF2B5EF4-FFF2-40B4-BE49-F238E27FC236}">
                <a16:creationId xmlns:a16="http://schemas.microsoft.com/office/drawing/2014/main" id="{09DCF530-6738-5CFA-5732-5F4CC90A2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BFE02A-C1E7-4AFD-80E3-F47D0347CB4D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1748" name="内容占位符 3">
            <a:extLst>
              <a:ext uri="{FF2B5EF4-FFF2-40B4-BE49-F238E27FC236}">
                <a16:creationId xmlns:a16="http://schemas.microsoft.com/office/drawing/2014/main" id="{0078E9BB-D78A-B875-781C-6073072E7F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1749" name="Picture 2" descr="b14">
            <a:extLst>
              <a:ext uri="{FF2B5EF4-FFF2-40B4-BE49-F238E27FC236}">
                <a16:creationId xmlns:a16="http://schemas.microsoft.com/office/drawing/2014/main" id="{6F76F53C-04E9-4FD0-9D7F-06BC0375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643063"/>
            <a:ext cx="8072437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2D113DBC-0EC4-FCE1-8C5B-85A02C1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2.1.4 </a:t>
            </a:r>
            <a:r>
              <a:rPr lang="zh-CN" altLang="zh-CN">
                <a:solidFill>
                  <a:srgbClr val="164C6C"/>
                </a:solidFill>
              </a:rPr>
              <a:t>算术逻辑单元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2771" name="灯片编号占位符 2">
            <a:extLst>
              <a:ext uri="{FF2B5EF4-FFF2-40B4-BE49-F238E27FC236}">
                <a16:creationId xmlns:a16="http://schemas.microsoft.com/office/drawing/2014/main" id="{73515C2F-684A-7C4E-E0ED-21A2FD516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7F45E6-213B-465E-9C92-D5FA03F6AB4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2772" name="内容占位符 3">
            <a:extLst>
              <a:ext uri="{FF2B5EF4-FFF2-40B4-BE49-F238E27FC236}">
                <a16:creationId xmlns:a16="http://schemas.microsoft.com/office/drawing/2014/main" id="{96753E27-544C-1FAA-2772-0CD539E718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算术逻辑单元简称</a:t>
            </a:r>
            <a:r>
              <a:rPr lang="en-US" altLang="zh-CN"/>
              <a:t>ALU,</a:t>
            </a:r>
            <a:r>
              <a:rPr lang="zh-CN" altLang="en-US"/>
              <a:t>是一种功能较强的组合逻辑电路。</a:t>
            </a:r>
            <a:endParaRPr lang="en-US" altLang="zh-CN"/>
          </a:p>
          <a:p>
            <a:pPr eaLnBrk="1" hangingPunct="1"/>
            <a:r>
              <a:rPr lang="zh-CN" altLang="en-US"/>
              <a:t>它能进行多种算术运算和逻辑运算。</a:t>
            </a:r>
            <a:endParaRPr lang="en-US" altLang="zh-CN"/>
          </a:p>
          <a:p>
            <a:pPr eaLnBrk="1" hangingPunct="1"/>
            <a:r>
              <a:rPr lang="en-US" altLang="zh-CN"/>
              <a:t>ALU</a:t>
            </a:r>
            <a:r>
              <a:rPr lang="zh-CN" altLang="en-US"/>
              <a:t>的基本逻辑结构是超前进位加法器。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33BE864E-E0A6-28D2-71A0-FB25F652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内容安排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5A7A0A9A-4788-8752-143C-F924B2233CC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615950"/>
          </a:xfrm>
        </p:spPr>
        <p:txBody>
          <a:bodyPr/>
          <a:lstStyle/>
          <a:p>
            <a:pPr marL="514350" indent="-514350" eaLnBrk="1" hangingPunct="1">
              <a:buFont typeface="Wingdings 2" panose="05020102010507070707" pitchFamily="18" charset="2"/>
              <a:buNone/>
            </a:pPr>
            <a:r>
              <a:rPr lang="en-US" altLang="zh-CN"/>
              <a:t>1 </a:t>
            </a:r>
            <a:r>
              <a:rPr lang="zh-CN" altLang="en-US"/>
              <a:t>计算机中常用的组合逻辑电路</a:t>
            </a:r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ED780-0EE1-C96C-921C-54C7FD957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2000250"/>
            <a:ext cx="2928937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87400" indent="-51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三态电路</a:t>
            </a:r>
            <a:endParaRPr lang="en-US" altLang="zh-CN" sz="20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 typeface="Franklin Gothic Medium" panose="020B0603020102020204" pitchFamily="34" charset="0"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异或门</a:t>
            </a:r>
            <a:endParaRPr lang="en-US" altLang="zh-CN" sz="20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 typeface="Franklin Gothic Medium" panose="020B0603020102020204" pitchFamily="34" charset="0"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加法器</a:t>
            </a:r>
            <a:endParaRPr lang="en-US" altLang="zh-CN" sz="20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 typeface="Franklin Gothic Medium" panose="020B0603020102020204" pitchFamily="34" charset="0"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算术逻辑单元</a:t>
            </a:r>
            <a:endParaRPr lang="en-US" altLang="zh-CN" sz="20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 typeface="Franklin Gothic Medium" panose="020B0603020102020204" pitchFamily="34" charset="0"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译码器</a:t>
            </a:r>
            <a:endParaRPr lang="en-US" altLang="zh-CN" sz="2000">
              <a:solidFill>
                <a:schemeClr val="tx1"/>
              </a:solidFill>
            </a:endParaRPr>
          </a:p>
          <a:p>
            <a:pPr lvl="1" eaLnBrk="1" hangingPunct="1">
              <a:spcBef>
                <a:spcPct val="0"/>
              </a:spcBef>
              <a:buClr>
                <a:srgbClr val="C00000"/>
              </a:buClr>
              <a:buSzTx/>
              <a:buFont typeface="Franklin Gothic Medium" panose="020B0603020102020204" pitchFamily="34" charset="0"/>
              <a:buAutoNum type="circleNumDbPlain"/>
            </a:pPr>
            <a:r>
              <a:rPr lang="zh-CN" altLang="en-US" sz="2000">
                <a:solidFill>
                  <a:schemeClr val="tx1"/>
                </a:solidFill>
              </a:rPr>
              <a:t>数据选择器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AC47B6D-D869-7E4B-9FB7-AD3E029434CD}"/>
              </a:ext>
            </a:extLst>
          </p:cNvPr>
          <p:cNvSpPr txBox="1">
            <a:spLocks/>
          </p:cNvSpPr>
          <p:nvPr/>
        </p:nvSpPr>
        <p:spPr bwMode="auto">
          <a:xfrm>
            <a:off x="285750" y="2357438"/>
            <a:ext cx="85042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2 </a:t>
            </a:r>
            <a:r>
              <a:rPr lang="zh-CN" altLang="en-US"/>
              <a:t>时序逻辑电路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6BDA922-4CDD-6B85-D22F-0A49324FECAE}"/>
              </a:ext>
            </a:extLst>
          </p:cNvPr>
          <p:cNvSpPr txBox="1">
            <a:spLocks/>
          </p:cNvSpPr>
          <p:nvPr/>
        </p:nvSpPr>
        <p:spPr bwMode="auto">
          <a:xfrm>
            <a:off x="285750" y="3214688"/>
            <a:ext cx="85042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14350" indent="-5143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/>
              <a:t>3 </a:t>
            </a:r>
            <a:r>
              <a:rPr lang="zh-CN" altLang="en-US"/>
              <a:t>阵列逻辑电路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E82CD-BB85-7BDF-8254-F6328C5C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2890838"/>
            <a:ext cx="35004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触发器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寄存器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移位寄存器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计数器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8BEB-EC15-4598-7792-7350EDB35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3848100"/>
            <a:ext cx="65008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只读存储器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可编程序逻辑阵列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可编程序阵列逻辑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通用阵列逻辑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门阵列、宏单元阵列、标准单元阵列</a:t>
            </a:r>
            <a:endParaRPr lang="en-US" altLang="zh-CN" sz="2000"/>
          </a:p>
          <a:p>
            <a:pPr eaLnBrk="1" hangingPunct="1">
              <a:spcBef>
                <a:spcPct val="0"/>
              </a:spcBef>
              <a:buClr>
                <a:srgbClr val="C00000"/>
              </a:buClr>
              <a:buSzTx/>
              <a:buFontTx/>
              <a:buAutoNum type="circleNumDbPlain"/>
            </a:pPr>
            <a:r>
              <a:rPr lang="zh-CN" altLang="en-US" sz="2000"/>
              <a:t>可编程序门阵列</a:t>
            </a:r>
          </a:p>
        </p:txBody>
      </p:sp>
      <p:sp>
        <p:nvSpPr>
          <p:cNvPr id="15369" name="灯片编号占位符 10">
            <a:extLst>
              <a:ext uri="{FF2B5EF4-FFF2-40B4-BE49-F238E27FC236}">
                <a16:creationId xmlns:a16="http://schemas.microsoft.com/office/drawing/2014/main" id="{988E1540-6373-3CEB-3290-19D94C5F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8B7E15-61EA-47B5-B2ED-C4A6D138E4D0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00382 0.25115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0.00382 0.2574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25116 L 0.00382 -0.00093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0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25741 L 0.00382 0.0055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555 L 0.00382 0.1525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15255 L 0.00382 0.01597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8" grpId="0"/>
      <p:bldP spid="8" grpId="1"/>
      <p:bldP spid="9" grpId="0"/>
      <p:bldP spid="9" grpId="1"/>
      <p:bldP spid="9" grpId="2"/>
      <p:bldP spid="10" grpId="0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2BCF4CB7-6A8D-C388-DA4C-BAB5CD5F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美国</a:t>
            </a:r>
            <a:r>
              <a:rPr lang="en-US" altLang="zh-CN">
                <a:solidFill>
                  <a:srgbClr val="164C6C"/>
                </a:solidFill>
              </a:rPr>
              <a:t>SN74181</a:t>
            </a:r>
            <a:r>
              <a:rPr lang="zh-CN" altLang="en-US">
                <a:solidFill>
                  <a:srgbClr val="164C6C"/>
                </a:solidFill>
              </a:rPr>
              <a:t>型四位</a:t>
            </a:r>
            <a:r>
              <a:rPr lang="en-US" altLang="zh-CN">
                <a:solidFill>
                  <a:srgbClr val="164C6C"/>
                </a:solidFill>
              </a:rPr>
              <a:t>ALU</a:t>
            </a:r>
            <a:r>
              <a:rPr lang="zh-CN" altLang="en-US" sz="2400">
                <a:solidFill>
                  <a:srgbClr val="164C6C"/>
                </a:solidFill>
              </a:rPr>
              <a:t>－功能表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3795" name="灯片编号占位符 2">
            <a:extLst>
              <a:ext uri="{FF2B5EF4-FFF2-40B4-BE49-F238E27FC236}">
                <a16:creationId xmlns:a16="http://schemas.microsoft.com/office/drawing/2014/main" id="{4757AF8A-E32F-4AE0-AAF2-AAE35C6C12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A4913D-5D22-4395-9D7B-BF642EBCE309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3796" name="内容占位符 3">
            <a:extLst>
              <a:ext uri="{FF2B5EF4-FFF2-40B4-BE49-F238E27FC236}">
                <a16:creationId xmlns:a16="http://schemas.microsoft.com/office/drawing/2014/main" id="{477833C9-E911-5BCC-0C7B-3356A9B8EF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3797" name="Picture 2" descr="b15">
            <a:extLst>
              <a:ext uri="{FF2B5EF4-FFF2-40B4-BE49-F238E27FC236}">
                <a16:creationId xmlns:a16="http://schemas.microsoft.com/office/drawing/2014/main" id="{CAC94956-399A-827D-73CA-D25D3A59D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62" b="2591"/>
          <a:stretch>
            <a:fillRect/>
          </a:stretch>
        </p:blipFill>
        <p:spPr bwMode="auto">
          <a:xfrm>
            <a:off x="866775" y="1500188"/>
            <a:ext cx="734853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1AC1D04-9986-B1EE-A3A8-B0B25DDF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美国</a:t>
            </a:r>
            <a:r>
              <a:rPr lang="en-US" altLang="zh-CN">
                <a:solidFill>
                  <a:srgbClr val="164C6C"/>
                </a:solidFill>
              </a:rPr>
              <a:t>SN74181</a:t>
            </a:r>
            <a:r>
              <a:rPr lang="zh-CN" altLang="en-US">
                <a:solidFill>
                  <a:srgbClr val="164C6C"/>
                </a:solidFill>
              </a:rPr>
              <a:t>型四位</a:t>
            </a:r>
            <a:r>
              <a:rPr lang="en-US" altLang="zh-CN">
                <a:solidFill>
                  <a:srgbClr val="164C6C"/>
                </a:solidFill>
              </a:rPr>
              <a:t>ALU</a:t>
            </a:r>
            <a:r>
              <a:rPr lang="zh-CN" altLang="en-US" sz="2400">
                <a:solidFill>
                  <a:srgbClr val="164C6C"/>
                </a:solidFill>
              </a:rPr>
              <a:t>－逻辑图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4819" name="灯片编号占位符 2">
            <a:extLst>
              <a:ext uri="{FF2B5EF4-FFF2-40B4-BE49-F238E27FC236}">
                <a16:creationId xmlns:a16="http://schemas.microsoft.com/office/drawing/2014/main" id="{DFD37534-4F1F-1E4A-680B-310B7AD6A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227543-946E-42AF-880D-40172A6C34A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4820" name="内容占位符 3">
            <a:extLst>
              <a:ext uri="{FF2B5EF4-FFF2-40B4-BE49-F238E27FC236}">
                <a16:creationId xmlns:a16="http://schemas.microsoft.com/office/drawing/2014/main" id="{0E455154-3F52-83C0-86A9-D9A57A68E4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4821" name="Picture 2" descr="b15">
            <a:extLst>
              <a:ext uri="{FF2B5EF4-FFF2-40B4-BE49-F238E27FC236}">
                <a16:creationId xmlns:a16="http://schemas.microsoft.com/office/drawing/2014/main" id="{C3DB6F77-E78D-2032-19C0-54D97312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9"/>
          <a:stretch>
            <a:fillRect/>
          </a:stretch>
        </p:blipFill>
        <p:spPr bwMode="auto">
          <a:xfrm>
            <a:off x="1643063" y="1555750"/>
            <a:ext cx="5857875" cy="479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CAB83F82-E724-F689-B7DF-308A7F03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用</a:t>
            </a:r>
            <a:r>
              <a:rPr lang="en-US" altLang="zh-CN">
                <a:solidFill>
                  <a:srgbClr val="164C6C"/>
                </a:solidFill>
              </a:rPr>
              <a:t>4</a:t>
            </a:r>
            <a:r>
              <a:rPr lang="zh-CN" altLang="zh-CN">
                <a:solidFill>
                  <a:srgbClr val="164C6C"/>
                </a:solidFill>
              </a:rPr>
              <a:t>片</a:t>
            </a:r>
            <a:r>
              <a:rPr lang="en-US" altLang="zh-CN">
                <a:solidFill>
                  <a:srgbClr val="164C6C"/>
                </a:solidFill>
              </a:rPr>
              <a:t>ALU</a:t>
            </a:r>
            <a:r>
              <a:rPr lang="zh-CN" altLang="zh-CN">
                <a:solidFill>
                  <a:srgbClr val="164C6C"/>
                </a:solidFill>
              </a:rPr>
              <a:t>构成的</a:t>
            </a:r>
            <a:r>
              <a:rPr lang="en-US" altLang="zh-CN">
                <a:solidFill>
                  <a:srgbClr val="164C6C"/>
                </a:solidFill>
              </a:rPr>
              <a:t>16</a:t>
            </a:r>
            <a:r>
              <a:rPr lang="zh-CN" altLang="zh-CN">
                <a:solidFill>
                  <a:srgbClr val="164C6C"/>
                </a:solidFill>
              </a:rPr>
              <a:t>位</a:t>
            </a:r>
            <a:r>
              <a:rPr lang="en-US" altLang="zh-CN">
                <a:solidFill>
                  <a:srgbClr val="164C6C"/>
                </a:solidFill>
              </a:rPr>
              <a:t>ALU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5843" name="灯片编号占位符 2">
            <a:extLst>
              <a:ext uri="{FF2B5EF4-FFF2-40B4-BE49-F238E27FC236}">
                <a16:creationId xmlns:a16="http://schemas.microsoft.com/office/drawing/2014/main" id="{81625549-9C3D-A859-7F86-9C22351001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1610C0-492D-4249-B669-111149116D0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5844" name="内容占位符 3">
            <a:extLst>
              <a:ext uri="{FF2B5EF4-FFF2-40B4-BE49-F238E27FC236}">
                <a16:creationId xmlns:a16="http://schemas.microsoft.com/office/drawing/2014/main" id="{7DF098BB-177D-5512-F4EC-9FF07C8810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图中片内进位是快速的，但片间进位是逐片传递的，因此形成</a:t>
            </a:r>
            <a:r>
              <a:rPr lang="en-US" altLang="zh-CN"/>
              <a:t>F</a:t>
            </a:r>
            <a:r>
              <a:rPr lang="en-US" altLang="zh-CN" baseline="-25000"/>
              <a:t>0</a:t>
            </a:r>
            <a:r>
              <a:rPr lang="zh-CN" altLang="en-US"/>
              <a:t>～</a:t>
            </a:r>
            <a:r>
              <a:rPr lang="en-US" altLang="zh-CN"/>
              <a:t>F</a:t>
            </a:r>
            <a:r>
              <a:rPr lang="en-US" altLang="zh-CN" baseline="-25000"/>
              <a:t>15</a:t>
            </a:r>
            <a:r>
              <a:rPr lang="zh-CN" altLang="en-US"/>
              <a:t>的时间还是比较长。</a:t>
            </a:r>
          </a:p>
        </p:txBody>
      </p:sp>
      <p:pic>
        <p:nvPicPr>
          <p:cNvPr id="35845" name="Picture 2" descr="b16">
            <a:extLst>
              <a:ext uri="{FF2B5EF4-FFF2-40B4-BE49-F238E27FC236}">
                <a16:creationId xmlns:a16="http://schemas.microsoft.com/office/drawing/2014/main" id="{6BC9BA71-E95A-FD80-FF69-8A2CB6590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79216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935C6677-FB82-901A-2EEA-C67ABA85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16</a:t>
            </a:r>
            <a:r>
              <a:rPr lang="zh-CN" altLang="zh-CN">
                <a:solidFill>
                  <a:srgbClr val="164C6C"/>
                </a:solidFill>
              </a:rPr>
              <a:t>位快速</a:t>
            </a:r>
            <a:r>
              <a:rPr lang="en-US" altLang="zh-CN">
                <a:solidFill>
                  <a:srgbClr val="164C6C"/>
                </a:solidFill>
              </a:rPr>
              <a:t>ALU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6867" name="灯片编号占位符 2">
            <a:extLst>
              <a:ext uri="{FF2B5EF4-FFF2-40B4-BE49-F238E27FC236}">
                <a16:creationId xmlns:a16="http://schemas.microsoft.com/office/drawing/2014/main" id="{AD8A77F0-7F10-A0F7-E6F2-A70B45C3E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B05BE2-9DBD-44DA-8969-FD22CFBEC84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6868" name="内容占位符 3">
            <a:extLst>
              <a:ext uri="{FF2B5EF4-FFF2-40B4-BE49-F238E27FC236}">
                <a16:creationId xmlns:a16="http://schemas.microsoft.com/office/drawing/2014/main" id="{CF0F04F9-F1A4-D976-34E7-A18B29FADCA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片内、片间进位都是快速的。</a:t>
            </a:r>
          </a:p>
        </p:txBody>
      </p:sp>
      <p:pic>
        <p:nvPicPr>
          <p:cNvPr id="36869" name="Picture 2" descr="b18">
            <a:extLst>
              <a:ext uri="{FF2B5EF4-FFF2-40B4-BE49-F238E27FC236}">
                <a16:creationId xmlns:a16="http://schemas.microsoft.com/office/drawing/2014/main" id="{34FF5DCB-9498-8E05-E957-6BF4BD968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928938"/>
            <a:ext cx="8151812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A37DA1D6-4EEA-257B-E921-7D5FD2A9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和</a:t>
            </a:r>
            <a:r>
              <a:rPr lang="en-US" altLang="zh-CN">
                <a:solidFill>
                  <a:srgbClr val="164C6C"/>
                </a:solidFill>
              </a:rPr>
              <a:t>74181</a:t>
            </a:r>
            <a:r>
              <a:rPr lang="zh-CN" altLang="zh-CN">
                <a:solidFill>
                  <a:srgbClr val="164C6C"/>
                </a:solidFill>
              </a:rPr>
              <a:t>型ＡＬＵ连用的超前进位产生电路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7891" name="灯片编号占位符 2">
            <a:extLst>
              <a:ext uri="{FF2B5EF4-FFF2-40B4-BE49-F238E27FC236}">
                <a16:creationId xmlns:a16="http://schemas.microsoft.com/office/drawing/2014/main" id="{769AB5E3-38EC-4B58-6114-8EEF7000C0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6D6AEC-7E39-4506-8A19-0AFCFFD14A0C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7892" name="内容占位符 3">
            <a:extLst>
              <a:ext uri="{FF2B5EF4-FFF2-40B4-BE49-F238E27FC236}">
                <a16:creationId xmlns:a16="http://schemas.microsoft.com/office/drawing/2014/main" id="{19835AC3-7098-6AD1-E974-6F27E051E7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en-US" altLang="zh-CN"/>
              <a:t>74182</a:t>
            </a:r>
            <a:r>
              <a:rPr lang="zh-CN" altLang="en-US"/>
              <a:t>：</a:t>
            </a:r>
          </a:p>
        </p:txBody>
      </p:sp>
      <p:pic>
        <p:nvPicPr>
          <p:cNvPr id="37893" name="Picture 2" descr="b17">
            <a:extLst>
              <a:ext uri="{FF2B5EF4-FFF2-40B4-BE49-F238E27FC236}">
                <a16:creationId xmlns:a16="http://schemas.microsoft.com/office/drawing/2014/main" id="{78F0E243-57D2-0615-0225-95DA58B19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286000"/>
            <a:ext cx="7996237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00E5C74B-4FF6-9EE2-9090-491CDBF3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2.1.5</a:t>
            </a:r>
            <a:r>
              <a:rPr lang="zh-CN" altLang="zh-CN">
                <a:solidFill>
                  <a:srgbClr val="164C6C"/>
                </a:solidFill>
              </a:rPr>
              <a:t>译码器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8915" name="灯片编号占位符 2">
            <a:extLst>
              <a:ext uri="{FF2B5EF4-FFF2-40B4-BE49-F238E27FC236}">
                <a16:creationId xmlns:a16="http://schemas.microsoft.com/office/drawing/2014/main" id="{DC3561B2-CA68-007A-4498-58ED08E10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CE6057-5184-47DE-827D-DB9156439D3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8916" name="内容占位符 3">
            <a:extLst>
              <a:ext uri="{FF2B5EF4-FFF2-40B4-BE49-F238E27FC236}">
                <a16:creationId xmlns:a16="http://schemas.microsoft.com/office/drawing/2014/main" id="{9D308588-1C70-BDB8-9071-9F780BF638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译码器有</a:t>
            </a:r>
            <a:r>
              <a:rPr lang="en-US" altLang="zh-CN"/>
              <a:t>n</a:t>
            </a:r>
            <a:r>
              <a:rPr lang="zh-CN" altLang="en-US"/>
              <a:t>个输入变量，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个</a:t>
            </a:r>
            <a:r>
              <a:rPr lang="en-US" altLang="zh-CN"/>
              <a:t>(</a:t>
            </a:r>
            <a:r>
              <a:rPr lang="zh-CN" altLang="en-US"/>
              <a:t>或少于</a:t>
            </a:r>
            <a:r>
              <a:rPr lang="en-US" altLang="zh-CN"/>
              <a:t>2</a:t>
            </a:r>
            <a:r>
              <a:rPr lang="en-US" altLang="zh-CN" baseline="30000"/>
              <a:t>n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输出，每个输出对应于</a:t>
            </a:r>
            <a:r>
              <a:rPr lang="en-US" altLang="zh-CN"/>
              <a:t>n</a:t>
            </a:r>
            <a:r>
              <a:rPr lang="zh-CN" altLang="en-US"/>
              <a:t>个输入变量的一个最小项。</a:t>
            </a:r>
            <a:endParaRPr lang="en-US" altLang="zh-CN"/>
          </a:p>
          <a:p>
            <a:pPr eaLnBrk="1" hangingPunct="1"/>
            <a:r>
              <a:rPr lang="zh-CN" altLang="en-US"/>
              <a:t>当输入为某一组合时，对应的仅有一个输出为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0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或为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</a:t>
            </a:r>
            <a:r>
              <a:rPr lang="zh-CN" altLang="en-US"/>
              <a:t>，其余输出均为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(</a:t>
            </a:r>
            <a:r>
              <a:rPr lang="zh-CN" altLang="en-US"/>
              <a:t>或为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0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译码器的用途是把输入代码译成相应的控制电位，以实现代码所要求的操作。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2ED8D229-FB9D-6162-693E-2447D3A4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</a:t>
            </a:r>
            <a:r>
              <a:rPr lang="zh-CN" altLang="zh-CN">
                <a:solidFill>
                  <a:srgbClr val="164C6C"/>
                </a:solidFill>
              </a:rPr>
              <a:t>输入</a:t>
            </a:r>
            <a:r>
              <a:rPr lang="en-US" altLang="zh-CN">
                <a:solidFill>
                  <a:srgbClr val="164C6C"/>
                </a:solidFill>
              </a:rPr>
              <a:t>4</a:t>
            </a:r>
            <a:r>
              <a:rPr lang="zh-CN" altLang="zh-CN">
                <a:solidFill>
                  <a:srgbClr val="164C6C"/>
                </a:solidFill>
              </a:rPr>
              <a:t>输出译码器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39939" name="灯片编号占位符 2">
            <a:extLst>
              <a:ext uri="{FF2B5EF4-FFF2-40B4-BE49-F238E27FC236}">
                <a16:creationId xmlns:a16="http://schemas.microsoft.com/office/drawing/2014/main" id="{1DC1B78F-BD02-1F16-4B9E-1B0F20D594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E7B30F-039C-4D5C-81BD-E4E63D065B79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39940" name="内容占位符 3">
            <a:extLst>
              <a:ext uri="{FF2B5EF4-FFF2-40B4-BE49-F238E27FC236}">
                <a16:creationId xmlns:a16="http://schemas.microsoft.com/office/drawing/2014/main" id="{D5F701A1-2881-1B98-B329-8B7DC36F7F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39941" name="Picture 2" descr="b19">
            <a:extLst>
              <a:ext uri="{FF2B5EF4-FFF2-40B4-BE49-F238E27FC236}">
                <a16:creationId xmlns:a16="http://schemas.microsoft.com/office/drawing/2014/main" id="{2AA598F3-0E3A-F893-D422-EF85D9AF8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143125"/>
            <a:ext cx="80264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7AE12D0B-A414-0A07-5C7F-B45C4F60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两块</a:t>
            </a:r>
            <a:r>
              <a:rPr lang="en-US" altLang="zh-CN">
                <a:solidFill>
                  <a:srgbClr val="164C6C"/>
                </a:solidFill>
              </a:rPr>
              <a:t>3</a:t>
            </a:r>
            <a:r>
              <a:rPr lang="zh-CN" altLang="zh-CN">
                <a:solidFill>
                  <a:srgbClr val="164C6C"/>
                </a:solidFill>
              </a:rPr>
              <a:t>输入变量译码器扩展成</a:t>
            </a:r>
            <a:r>
              <a:rPr lang="en-US" altLang="zh-CN">
                <a:solidFill>
                  <a:srgbClr val="164C6C"/>
                </a:solidFill>
              </a:rPr>
              <a:t>4</a:t>
            </a:r>
            <a:r>
              <a:rPr lang="zh-CN" altLang="zh-CN">
                <a:solidFill>
                  <a:srgbClr val="164C6C"/>
                </a:solidFill>
              </a:rPr>
              <a:t>输入译码器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0963" name="灯片编号占位符 2">
            <a:extLst>
              <a:ext uri="{FF2B5EF4-FFF2-40B4-BE49-F238E27FC236}">
                <a16:creationId xmlns:a16="http://schemas.microsoft.com/office/drawing/2014/main" id="{FD25B2A7-044F-36A2-1ADD-FB48C2473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8E21C0-8101-4BCC-A1AC-F4F54ED031FE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0964" name="内容占位符 3">
            <a:extLst>
              <a:ext uri="{FF2B5EF4-FFF2-40B4-BE49-F238E27FC236}">
                <a16:creationId xmlns:a16="http://schemas.microsoft.com/office/drawing/2014/main" id="{32F5F7E1-4167-C409-4578-903DD67C1F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0965" name="Picture 2" descr="b20">
            <a:extLst>
              <a:ext uri="{FF2B5EF4-FFF2-40B4-BE49-F238E27FC236}">
                <a16:creationId xmlns:a16="http://schemas.microsoft.com/office/drawing/2014/main" id="{72E40209-58DD-D6C4-B612-A4A4D58BC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651000"/>
            <a:ext cx="6429375" cy="46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386E7F7E-C56A-E47C-761D-C8237AD4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2.1.6</a:t>
            </a:r>
            <a:r>
              <a:rPr lang="zh-CN" altLang="zh-CN">
                <a:solidFill>
                  <a:srgbClr val="164C6C"/>
                </a:solidFill>
              </a:rPr>
              <a:t>数据选择器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1987" name="灯片编号占位符 2">
            <a:extLst>
              <a:ext uri="{FF2B5EF4-FFF2-40B4-BE49-F238E27FC236}">
                <a16:creationId xmlns:a16="http://schemas.microsoft.com/office/drawing/2014/main" id="{B1622805-E6BE-003B-8829-E43CB9BBF8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F32841-54CA-4692-86CA-F679B586EC67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1988" name="内容占位符 3">
            <a:extLst>
              <a:ext uri="{FF2B5EF4-FFF2-40B4-BE49-F238E27FC236}">
                <a16:creationId xmlns:a16="http://schemas.microsoft.com/office/drawing/2014/main" id="{B4606ACF-0816-CD98-090A-8CA7A933A62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数据选择器又称多路开关，是以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与或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门或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与或非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门为主的电路。</a:t>
            </a:r>
            <a:endParaRPr lang="en-US" altLang="zh-CN"/>
          </a:p>
          <a:p>
            <a:pPr eaLnBrk="1" hangingPunct="1"/>
            <a:r>
              <a:rPr lang="zh-CN" altLang="en-US"/>
              <a:t>它能在选择信号的作用下，从多个输入通道中选择某一个通道的数据作为输出。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308CD001-AAEA-9176-441F-250D6CA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双</a:t>
            </a:r>
            <a:r>
              <a:rPr lang="en-US" altLang="zh-CN">
                <a:solidFill>
                  <a:srgbClr val="164C6C"/>
                </a:solidFill>
              </a:rPr>
              <a:t>4</a:t>
            </a:r>
            <a:r>
              <a:rPr lang="zh-CN" altLang="zh-CN">
                <a:solidFill>
                  <a:srgbClr val="164C6C"/>
                </a:solidFill>
              </a:rPr>
              <a:t>通道选</a:t>
            </a:r>
            <a:r>
              <a:rPr lang="en-US" altLang="zh-CN">
                <a:solidFill>
                  <a:srgbClr val="164C6C"/>
                </a:solidFill>
              </a:rPr>
              <a:t>1</a:t>
            </a:r>
            <a:r>
              <a:rPr lang="zh-CN" altLang="zh-CN">
                <a:solidFill>
                  <a:srgbClr val="164C6C"/>
                </a:solidFill>
              </a:rPr>
              <a:t>数据选择器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3011" name="灯片编号占位符 2">
            <a:extLst>
              <a:ext uri="{FF2B5EF4-FFF2-40B4-BE49-F238E27FC236}">
                <a16:creationId xmlns:a16="http://schemas.microsoft.com/office/drawing/2014/main" id="{1E189B58-1A69-509C-4C61-C17A26DD81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B08825-4136-45FB-8FCD-95E40FB55B2C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3012" name="内容占位符 3">
            <a:extLst>
              <a:ext uri="{FF2B5EF4-FFF2-40B4-BE49-F238E27FC236}">
                <a16:creationId xmlns:a16="http://schemas.microsoft.com/office/drawing/2014/main" id="{A44CFB4E-FC95-0457-8965-E230A9CA0E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3013" name="Picture 2" descr="b21">
            <a:extLst>
              <a:ext uri="{FF2B5EF4-FFF2-40B4-BE49-F238E27FC236}">
                <a16:creationId xmlns:a16="http://schemas.microsoft.com/office/drawing/2014/main" id="{80357CEB-ED73-127F-9E46-D5A04C70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643063"/>
            <a:ext cx="8589963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E135BD4C-DF95-FA6D-45B0-CA48A007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各种逻辑门的图形符号</a:t>
            </a:r>
          </a:p>
        </p:txBody>
      </p:sp>
      <p:sp>
        <p:nvSpPr>
          <p:cNvPr id="16387" name="灯片编号占位符 2">
            <a:extLst>
              <a:ext uri="{FF2B5EF4-FFF2-40B4-BE49-F238E27FC236}">
                <a16:creationId xmlns:a16="http://schemas.microsoft.com/office/drawing/2014/main" id="{524225D2-A6F9-7FD0-D108-7242AE4ACD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54AE5B-149D-4017-B178-039BCECCA161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graphicFrame>
        <p:nvGraphicFramePr>
          <p:cNvPr id="16388" name="Object 2">
            <a:extLst>
              <a:ext uri="{FF2B5EF4-FFF2-40B4-BE49-F238E27FC236}">
                <a16:creationId xmlns:a16="http://schemas.microsoft.com/office/drawing/2014/main" id="{3BFB4A9C-7E52-6FCE-215A-35603C6106BE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301625" y="2355850"/>
          <a:ext cx="8504238" cy="291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9259592" imgH="3172268" progId="PBrush">
                  <p:embed/>
                </p:oleObj>
              </mc:Choice>
              <mc:Fallback>
                <p:oleObj name="位图图像" r:id="rId2" imgW="9259592" imgH="3172268" progId="PBrus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2355850"/>
                        <a:ext cx="8504238" cy="291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F85E06C3-1048-527E-6AD2-E097070E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8</a:t>
            </a:r>
            <a:r>
              <a:rPr lang="zh-CN" altLang="zh-CN">
                <a:solidFill>
                  <a:srgbClr val="164C6C"/>
                </a:solidFill>
              </a:rPr>
              <a:t>选</a:t>
            </a:r>
            <a:r>
              <a:rPr lang="en-US" altLang="zh-CN">
                <a:solidFill>
                  <a:srgbClr val="164C6C"/>
                </a:solidFill>
              </a:rPr>
              <a:t>1</a:t>
            </a:r>
            <a:r>
              <a:rPr lang="zh-CN" altLang="zh-CN">
                <a:solidFill>
                  <a:srgbClr val="164C6C"/>
                </a:solidFill>
              </a:rPr>
              <a:t>数据选择器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4035" name="灯片编号占位符 2">
            <a:extLst>
              <a:ext uri="{FF2B5EF4-FFF2-40B4-BE49-F238E27FC236}">
                <a16:creationId xmlns:a16="http://schemas.microsoft.com/office/drawing/2014/main" id="{5B6C4C2C-DD0F-8E61-8DB8-8B3CD711E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CEBA5E9-5AE7-4487-A72C-9CB2D10A9271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4036" name="内容占位符 3">
            <a:extLst>
              <a:ext uri="{FF2B5EF4-FFF2-40B4-BE49-F238E27FC236}">
                <a16:creationId xmlns:a16="http://schemas.microsoft.com/office/drawing/2014/main" id="{2AFC7693-3C0E-266F-532E-838754D9C1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4037" name="Picture 2" descr="b22">
            <a:extLst>
              <a:ext uri="{FF2B5EF4-FFF2-40B4-BE49-F238E27FC236}">
                <a16:creationId xmlns:a16="http://schemas.microsoft.com/office/drawing/2014/main" id="{BCC6FC16-0C5E-E1F8-CF50-EF4274B60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1785938"/>
            <a:ext cx="7421562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6BF76F9-4F62-7D66-4E96-B3A1C78F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solidFill>
                  <a:srgbClr val="164C6C"/>
                </a:solidFill>
              </a:rPr>
              <a:t>2.2</a:t>
            </a:r>
            <a:r>
              <a:rPr lang="zh-CN" altLang="zh-CN" sz="3600">
                <a:solidFill>
                  <a:srgbClr val="164C6C"/>
                </a:solidFill>
              </a:rPr>
              <a:t>时序逻辑电路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5059" name="灯片编号占位符 2">
            <a:extLst>
              <a:ext uri="{FF2B5EF4-FFF2-40B4-BE49-F238E27FC236}">
                <a16:creationId xmlns:a16="http://schemas.microsoft.com/office/drawing/2014/main" id="{931B9CA7-3F95-CC53-7B0B-155ADAE5D2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505EE8-969B-4107-B6BD-4D9C2C5FB469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5060" name="内容占位符 3">
            <a:extLst>
              <a:ext uri="{FF2B5EF4-FFF2-40B4-BE49-F238E27FC236}">
                <a16:creationId xmlns:a16="http://schemas.microsoft.com/office/drawing/2014/main" id="{4A23181D-4291-FCC0-C76E-16B2E80D1E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如果逻辑电路的输出状态不但和当时的</a:t>
            </a:r>
            <a:r>
              <a:rPr lang="zh-CN" altLang="en-US">
                <a:solidFill>
                  <a:srgbClr val="C00000"/>
                </a:solidFill>
              </a:rPr>
              <a:t>输入状态</a:t>
            </a:r>
            <a:r>
              <a:rPr lang="zh-CN" altLang="en-US"/>
              <a:t>有关，而且还与电路在此</a:t>
            </a:r>
            <a:r>
              <a:rPr lang="zh-CN" altLang="en-US">
                <a:solidFill>
                  <a:srgbClr val="C00000"/>
                </a:solidFill>
              </a:rPr>
              <a:t>以前的输入状态</a:t>
            </a:r>
            <a:r>
              <a:rPr lang="zh-CN" altLang="en-US"/>
              <a:t>有关，称这种电路为时序逻辑电路。</a:t>
            </a:r>
            <a:endParaRPr lang="en-US" altLang="zh-CN"/>
          </a:p>
          <a:p>
            <a:pPr eaLnBrk="1" hangingPunct="1"/>
            <a:r>
              <a:rPr lang="zh-CN" altLang="en-US"/>
              <a:t>时序电路内必须要有能存储信息的记忆元件</a:t>
            </a:r>
            <a:r>
              <a:rPr lang="en-US" altLang="zh-CN">
                <a:latin typeface="Arial" panose="020B0604020202020204" pitchFamily="34" charset="0"/>
              </a:rPr>
              <a:t>——</a:t>
            </a:r>
            <a:r>
              <a:rPr lang="zh-CN" altLang="en-US"/>
              <a:t>触发器。</a:t>
            </a:r>
            <a:endParaRPr lang="en-US" altLang="zh-CN"/>
          </a:p>
          <a:p>
            <a:pPr eaLnBrk="1" hangingPunct="1"/>
            <a:r>
              <a:rPr lang="zh-CN" altLang="en-US"/>
              <a:t>触发器是构成时序电路的基础。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4E250771-218E-60A2-096F-14738AB4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2.2.1</a:t>
            </a:r>
            <a:r>
              <a:rPr lang="zh-CN" altLang="zh-CN">
                <a:solidFill>
                  <a:srgbClr val="164C6C"/>
                </a:solidFill>
              </a:rPr>
              <a:t>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6083" name="灯片编号占位符 2">
            <a:extLst>
              <a:ext uri="{FF2B5EF4-FFF2-40B4-BE49-F238E27FC236}">
                <a16:creationId xmlns:a16="http://schemas.microsoft.com/office/drawing/2014/main" id="{7C9C4A3F-1889-F595-3E08-F795CCE3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E7184B-6BA3-49DC-BF73-0C70B8864BD0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6084" name="内容占位符 3">
            <a:extLst>
              <a:ext uri="{FF2B5EF4-FFF2-40B4-BE49-F238E27FC236}">
                <a16:creationId xmlns:a16="http://schemas.microsoft.com/office/drawing/2014/main" id="{628638CA-8583-5418-C0F7-E3F84668A2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按时钟控制方式来分类：</a:t>
            </a:r>
            <a:endParaRPr lang="en-US" altLang="zh-CN"/>
          </a:p>
          <a:p>
            <a:pPr lvl="1" eaLnBrk="1" hangingPunct="1"/>
            <a:r>
              <a:rPr lang="zh-CN" altLang="en-US"/>
              <a:t>有电位触发、边沿触发、主从触发等方式。</a:t>
            </a:r>
            <a:endParaRPr lang="en-US" altLang="zh-CN"/>
          </a:p>
          <a:p>
            <a:pPr eaLnBrk="1" hangingPunct="1"/>
            <a:r>
              <a:rPr lang="zh-CN" altLang="en-US"/>
              <a:t>按功能分类：</a:t>
            </a:r>
            <a:endParaRPr lang="en-US" altLang="zh-CN"/>
          </a:p>
          <a:p>
            <a:pPr lvl="1" eaLnBrk="1" hangingPunct="1"/>
            <a:r>
              <a:rPr lang="zh-CN" altLang="en-US"/>
              <a:t>有</a:t>
            </a:r>
            <a:r>
              <a:rPr lang="en-US" altLang="zh-CN"/>
              <a:t>R-S</a:t>
            </a:r>
            <a:r>
              <a:rPr lang="zh-CN" altLang="en-US"/>
              <a:t>型、</a:t>
            </a:r>
            <a:r>
              <a:rPr lang="en-US" altLang="zh-CN"/>
              <a:t>D</a:t>
            </a:r>
            <a:r>
              <a:rPr lang="zh-CN" altLang="en-US"/>
              <a:t>型、</a:t>
            </a:r>
            <a:r>
              <a:rPr lang="en-US" altLang="zh-CN"/>
              <a:t>J-K</a:t>
            </a:r>
            <a:r>
              <a:rPr lang="zh-CN" altLang="en-US"/>
              <a:t>型等功能。</a:t>
            </a:r>
            <a:endParaRPr lang="en-US" altLang="zh-CN"/>
          </a:p>
          <a:p>
            <a:pPr eaLnBrk="1" hangingPunct="1"/>
            <a:r>
              <a:rPr lang="zh-CN" altLang="en-US"/>
              <a:t>同一功能触发器可以由不同触发方式来实现。</a:t>
            </a:r>
            <a:endParaRPr lang="en-US" altLang="zh-CN"/>
          </a:p>
          <a:p>
            <a:pPr lvl="1" eaLnBrk="1" hangingPunct="1"/>
            <a:r>
              <a:rPr lang="zh-CN" altLang="en-US"/>
              <a:t>对使用者来说，在选用触发器时，触发方式是必须考虑的因素。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8C056ED7-B89C-C63E-A8BA-5ABDF5EA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电位触发方式触发器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7107" name="灯片编号占位符 2">
            <a:extLst>
              <a:ext uri="{FF2B5EF4-FFF2-40B4-BE49-F238E27FC236}">
                <a16:creationId xmlns:a16="http://schemas.microsoft.com/office/drawing/2014/main" id="{040B13B3-7D90-30FB-60B8-85A76F966E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A6F51A-EB39-487A-BD84-E3FF87BB1A82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7108" name="内容占位符 3">
            <a:extLst>
              <a:ext uri="{FF2B5EF4-FFF2-40B4-BE49-F238E27FC236}">
                <a16:creationId xmlns:a16="http://schemas.microsoft.com/office/drawing/2014/main" id="{CE652C61-08AC-BD47-4A85-C24E590FAB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它接收信息的条件是</a:t>
            </a:r>
            <a:r>
              <a:rPr lang="en-US" altLang="zh-CN"/>
              <a:t>E</a:t>
            </a:r>
            <a:r>
              <a:rPr lang="zh-CN" altLang="en-US"/>
              <a:t>出现约定的逻辑电平，故称它为电位触发方式触发器，简称电位触发器。</a:t>
            </a:r>
            <a:endParaRPr lang="en-US" altLang="zh-CN"/>
          </a:p>
          <a:p>
            <a:pPr lvl="1" eaLnBrk="1" hangingPunct="1"/>
            <a:r>
              <a:rPr lang="zh-CN" altLang="en-US"/>
              <a:t>当触发器的同步控制信号</a:t>
            </a:r>
            <a:r>
              <a:rPr lang="en-US" altLang="zh-CN"/>
              <a:t>E</a:t>
            </a:r>
            <a:r>
              <a:rPr lang="zh-CN" altLang="en-US"/>
              <a:t>为约定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1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（</a:t>
            </a:r>
            <a:r>
              <a:rPr lang="zh-CN" altLang="en-US"/>
              <a:t>或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en-US" altLang="zh-CN"/>
              <a:t>0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）</a:t>
            </a:r>
            <a:r>
              <a:rPr lang="zh-CN" altLang="en-US"/>
              <a:t>电平时，触发器接收输入数据，此时输入数据</a:t>
            </a:r>
            <a:r>
              <a:rPr lang="en-US" altLang="zh-CN"/>
              <a:t>D</a:t>
            </a:r>
            <a:r>
              <a:rPr lang="zh-CN" altLang="en-US"/>
              <a:t>的任何变化都会在输出</a:t>
            </a:r>
            <a:r>
              <a:rPr lang="en-US" altLang="zh-CN"/>
              <a:t>Q</a:t>
            </a:r>
            <a:r>
              <a:rPr lang="zh-CN" altLang="en-US"/>
              <a:t>端得到反映；</a:t>
            </a:r>
            <a:endParaRPr lang="en-US" altLang="zh-CN"/>
          </a:p>
          <a:p>
            <a:pPr lvl="1" eaLnBrk="1" hangingPunct="1"/>
            <a:r>
              <a:rPr lang="zh-CN" altLang="en-US"/>
              <a:t>当</a:t>
            </a:r>
            <a:r>
              <a:rPr lang="en-US" altLang="zh-CN"/>
              <a:t>E</a:t>
            </a:r>
            <a:r>
              <a:rPr lang="zh-CN" altLang="en-US"/>
              <a:t>为非约定电平时，触发器状态保持不变。</a:t>
            </a:r>
            <a:endParaRPr lang="en-US" altLang="zh-CN"/>
          </a:p>
          <a:p>
            <a:pPr eaLnBrk="1" hangingPunct="1"/>
            <a:r>
              <a:rPr lang="zh-CN" altLang="en-US"/>
              <a:t>优点：结构简单。</a:t>
            </a:r>
            <a:endParaRPr lang="en-US" altLang="zh-CN"/>
          </a:p>
          <a:p>
            <a:pPr eaLnBrk="1" hangingPunct="1"/>
            <a:r>
              <a:rPr lang="zh-CN" altLang="en-US"/>
              <a:t>在计算机中常用它来组成暂存器。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5F24785E-7D13-B5D2-1CBA-E4FF9FB75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锁存器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8131" name="灯片编号占位符 2">
            <a:extLst>
              <a:ext uri="{FF2B5EF4-FFF2-40B4-BE49-F238E27FC236}">
                <a16:creationId xmlns:a16="http://schemas.microsoft.com/office/drawing/2014/main" id="{A15D6F65-6360-1987-1FE1-D8B3DFAAAB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0B1A02-1132-4BEA-B296-6C7CFA993DE9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8132" name="内容占位符 3">
            <a:extLst>
              <a:ext uri="{FF2B5EF4-FFF2-40B4-BE49-F238E27FC236}">
                <a16:creationId xmlns:a16="http://schemas.microsoft.com/office/drawing/2014/main" id="{78A84923-CF32-5A4B-B237-BE0A0DD2D5E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48133" name="Picture 2" descr="b23">
            <a:extLst>
              <a:ext uri="{FF2B5EF4-FFF2-40B4-BE49-F238E27FC236}">
                <a16:creationId xmlns:a16="http://schemas.microsoft.com/office/drawing/2014/main" id="{E6C8C048-2E5A-99F7-0330-9A4A14DC1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85938"/>
            <a:ext cx="8270875" cy="36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4B4A2BA7-5CD6-50E5-CE90-BDE0C29D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边沿触发方式触发器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49155" name="灯片编号占位符 2">
            <a:extLst>
              <a:ext uri="{FF2B5EF4-FFF2-40B4-BE49-F238E27FC236}">
                <a16:creationId xmlns:a16="http://schemas.microsoft.com/office/drawing/2014/main" id="{1DCF9045-575C-7794-CB3F-328167F53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368C2E-568B-4A64-B0F2-A8AD5008D90E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49156" name="内容占位符 3">
            <a:extLst>
              <a:ext uri="{FF2B5EF4-FFF2-40B4-BE49-F238E27FC236}">
                <a16:creationId xmlns:a16="http://schemas.microsoft.com/office/drawing/2014/main" id="{A0ED7E0F-FE3C-6E9A-972F-B10A50007BC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具有下列特点的触发器称为边沿触发方式触发器，简称边沿触发器。</a:t>
            </a:r>
            <a:endParaRPr lang="en-US" altLang="zh-CN"/>
          </a:p>
          <a:p>
            <a:pPr lvl="1" eaLnBrk="1" hangingPunct="1"/>
            <a:r>
              <a:rPr lang="zh-CN" altLang="en-US"/>
              <a:t>触发器接收的是时钟脉冲</a:t>
            </a:r>
            <a:r>
              <a:rPr lang="en-US" altLang="zh-CN"/>
              <a:t>CP</a:t>
            </a:r>
            <a:r>
              <a:rPr lang="zh-CN" altLang="en-US"/>
              <a:t>的某一约定跳变</a:t>
            </a:r>
            <a:r>
              <a:rPr lang="en-US" altLang="zh-CN"/>
              <a:t>(</a:t>
            </a:r>
            <a:r>
              <a:rPr lang="zh-CN" altLang="en-US"/>
              <a:t>正跳变或负跳变</a:t>
            </a:r>
            <a:r>
              <a:rPr lang="en-US" altLang="zh-CN"/>
              <a:t>)</a:t>
            </a:r>
            <a:r>
              <a:rPr lang="zh-CN" altLang="en-US"/>
              <a:t>来到时的输入数据。</a:t>
            </a:r>
            <a:endParaRPr lang="en-US" altLang="zh-CN"/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CP=1</a:t>
            </a:r>
            <a:r>
              <a:rPr lang="zh-CN" altLang="en-US"/>
              <a:t>及</a:t>
            </a:r>
            <a:r>
              <a:rPr lang="en-US" altLang="zh-CN"/>
              <a:t>CP=0</a:t>
            </a:r>
            <a:r>
              <a:rPr lang="zh-CN" altLang="en-US"/>
              <a:t>期间以及</a:t>
            </a:r>
            <a:r>
              <a:rPr lang="en-US" altLang="zh-CN"/>
              <a:t>CP</a:t>
            </a:r>
            <a:r>
              <a:rPr lang="zh-CN" altLang="en-US"/>
              <a:t>非约定跳变到来时，触发器不接收数据。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7D91E3F6-D0ED-3397-3AF0-41663CB9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D</a:t>
            </a:r>
            <a:r>
              <a:rPr lang="zh-CN" altLang="zh-CN">
                <a:solidFill>
                  <a:srgbClr val="164C6C"/>
                </a:solidFill>
              </a:rPr>
              <a:t>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0179" name="灯片编号占位符 2">
            <a:extLst>
              <a:ext uri="{FF2B5EF4-FFF2-40B4-BE49-F238E27FC236}">
                <a16:creationId xmlns:a16="http://schemas.microsoft.com/office/drawing/2014/main" id="{68747C4B-EEEB-2712-BED5-99B29033A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F6F58F-1CD4-49A1-BBD8-A736597EF8CA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0180" name="内容占位符 3">
            <a:extLst>
              <a:ext uri="{FF2B5EF4-FFF2-40B4-BE49-F238E27FC236}">
                <a16:creationId xmlns:a16="http://schemas.microsoft.com/office/drawing/2014/main" id="{3E893DA5-B7B4-F743-F8EA-AFE4FF93B2D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0181" name="Picture 2" descr="b24">
            <a:extLst>
              <a:ext uri="{FF2B5EF4-FFF2-40B4-BE49-F238E27FC236}">
                <a16:creationId xmlns:a16="http://schemas.microsoft.com/office/drawing/2014/main" id="{14A045AA-BFF9-D2FF-4814-B70D4D423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88"/>
          <a:stretch>
            <a:fillRect/>
          </a:stretch>
        </p:blipFill>
        <p:spPr bwMode="auto">
          <a:xfrm>
            <a:off x="598488" y="1643063"/>
            <a:ext cx="79025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7A70EAC3-BB6B-1CF7-FDBE-144006E1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D</a:t>
            </a:r>
            <a:r>
              <a:rPr lang="zh-CN" altLang="zh-CN">
                <a:solidFill>
                  <a:srgbClr val="164C6C"/>
                </a:solidFill>
              </a:rPr>
              <a:t>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1203" name="灯片编号占位符 2">
            <a:extLst>
              <a:ext uri="{FF2B5EF4-FFF2-40B4-BE49-F238E27FC236}">
                <a16:creationId xmlns:a16="http://schemas.microsoft.com/office/drawing/2014/main" id="{D8AD2C3E-112B-07EA-CAF0-2A865BA5F9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DE339-9EA2-48CA-BC17-F3D262ABE38D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1204" name="内容占位符 3">
            <a:extLst>
              <a:ext uri="{FF2B5EF4-FFF2-40B4-BE49-F238E27FC236}">
                <a16:creationId xmlns:a16="http://schemas.microsoft.com/office/drawing/2014/main" id="{BD158607-4055-A1F7-250B-B86A0054CF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05" name="Picture 2" descr="b24">
            <a:extLst>
              <a:ext uri="{FF2B5EF4-FFF2-40B4-BE49-F238E27FC236}">
                <a16:creationId xmlns:a16="http://schemas.microsoft.com/office/drawing/2014/main" id="{17A6B29A-32E3-57DC-D3C2-1A4E9551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29"/>
          <a:stretch>
            <a:fillRect/>
          </a:stretch>
        </p:blipFill>
        <p:spPr bwMode="auto">
          <a:xfrm>
            <a:off x="330200" y="1857375"/>
            <a:ext cx="845661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68665BB7-4FAB-8FB4-3E15-D4FD10D8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主</a:t>
            </a:r>
            <a:r>
              <a:rPr lang="en-US" altLang="zh-CN">
                <a:solidFill>
                  <a:srgbClr val="164C6C"/>
                </a:solidFill>
              </a:rPr>
              <a:t>-</a:t>
            </a:r>
            <a:r>
              <a:rPr lang="zh-CN" altLang="zh-CN">
                <a:solidFill>
                  <a:srgbClr val="164C6C"/>
                </a:solidFill>
              </a:rPr>
              <a:t>从触发方式触发器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2227" name="灯片编号占位符 2">
            <a:extLst>
              <a:ext uri="{FF2B5EF4-FFF2-40B4-BE49-F238E27FC236}">
                <a16:creationId xmlns:a16="http://schemas.microsoft.com/office/drawing/2014/main" id="{333B4009-EEC0-9D72-73B9-907F3C6BCE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C1D667-BC9D-491F-95F8-2E3B098BA78E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2228" name="内容占位符 3">
            <a:extLst>
              <a:ext uri="{FF2B5EF4-FFF2-40B4-BE49-F238E27FC236}">
                <a16:creationId xmlns:a16="http://schemas.microsoft.com/office/drawing/2014/main" id="{F104D12F-2799-5736-52E8-16E5A28F15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简称主</a:t>
            </a:r>
            <a:r>
              <a:rPr lang="en-US" altLang="zh-CN"/>
              <a:t>-</a:t>
            </a:r>
            <a:r>
              <a:rPr lang="zh-CN" altLang="zh-CN"/>
              <a:t>从触发器</a:t>
            </a:r>
            <a:r>
              <a:rPr lang="zh-CN" altLang="en-US"/>
              <a:t>。</a:t>
            </a:r>
            <a:endParaRPr lang="en-US" altLang="zh-CN"/>
          </a:p>
          <a:p>
            <a:pPr eaLnBrk="1" hangingPunct="1"/>
            <a:r>
              <a:rPr lang="zh-CN" altLang="en-US"/>
              <a:t>主</a:t>
            </a:r>
            <a:r>
              <a:rPr lang="en-US" altLang="zh-CN"/>
              <a:t>-</a:t>
            </a:r>
            <a:r>
              <a:rPr lang="zh-CN" altLang="en-US"/>
              <a:t>从触发器基本上是由两个电位触发器级联而成的，接收输入数据的是主触发器，接收主触发器输出的是从触发器，主、从触发器的同步控制信号是互补的。</a:t>
            </a:r>
            <a:endParaRPr lang="en-US" altLang="zh-CN"/>
          </a:p>
          <a:p>
            <a:pPr lvl="1" eaLnBrk="1" hangingPunct="1"/>
            <a:r>
              <a:rPr lang="zh-CN" altLang="en-US"/>
              <a:t>主</a:t>
            </a:r>
            <a:r>
              <a:rPr lang="en-US" altLang="zh-CN"/>
              <a:t>-</a:t>
            </a:r>
            <a:r>
              <a:rPr lang="zh-CN" altLang="en-US"/>
              <a:t>从</a:t>
            </a:r>
            <a:r>
              <a:rPr lang="en-US" altLang="zh-CN"/>
              <a:t>J-K</a:t>
            </a:r>
            <a:r>
              <a:rPr lang="zh-CN" altLang="en-US"/>
              <a:t>触发器：</a:t>
            </a:r>
            <a:r>
              <a:rPr lang="en-US" altLang="zh-CN"/>
              <a:t>CP=1</a:t>
            </a:r>
            <a:r>
              <a:rPr lang="zh-CN" altLang="en-US"/>
              <a:t>期间主触发器接收数据；在</a:t>
            </a:r>
            <a:r>
              <a:rPr lang="en-US" altLang="zh-CN"/>
              <a:t>CP</a:t>
            </a:r>
            <a:r>
              <a:rPr lang="zh-CN" altLang="en-US"/>
              <a:t>负跳变来到时，从触发器接收主触发器最终的状态。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CB4DF05A-13C0-C6A5-0314-A26C8173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主</a:t>
            </a:r>
            <a:r>
              <a:rPr lang="en-US" altLang="zh-CN">
                <a:solidFill>
                  <a:srgbClr val="164C6C"/>
                </a:solidFill>
              </a:rPr>
              <a:t>-</a:t>
            </a:r>
            <a:r>
              <a:rPr lang="zh-CN" altLang="zh-CN">
                <a:solidFill>
                  <a:srgbClr val="164C6C"/>
                </a:solidFill>
              </a:rPr>
              <a:t>从</a:t>
            </a:r>
            <a:r>
              <a:rPr lang="en-US" altLang="zh-CN">
                <a:solidFill>
                  <a:srgbClr val="164C6C"/>
                </a:solidFill>
              </a:rPr>
              <a:t>J-K</a:t>
            </a:r>
            <a:r>
              <a:rPr lang="zh-CN" altLang="zh-CN">
                <a:solidFill>
                  <a:srgbClr val="164C6C"/>
                </a:solidFill>
              </a:rPr>
              <a:t>触发器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3251" name="灯片编号占位符 2">
            <a:extLst>
              <a:ext uri="{FF2B5EF4-FFF2-40B4-BE49-F238E27FC236}">
                <a16:creationId xmlns:a16="http://schemas.microsoft.com/office/drawing/2014/main" id="{59F13A9A-FB4E-A211-0B14-C924BE0AB8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1919E7-8CBA-44D2-827D-A2EC21B71C17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3252" name="内容占位符 3">
            <a:extLst>
              <a:ext uri="{FF2B5EF4-FFF2-40B4-BE49-F238E27FC236}">
                <a16:creationId xmlns:a16="http://schemas.microsoft.com/office/drawing/2014/main" id="{6A79772A-48C1-4EE2-A9F1-E579438552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3253" name="Picture 2" descr="b25">
            <a:extLst>
              <a:ext uri="{FF2B5EF4-FFF2-40B4-BE49-F238E27FC236}">
                <a16:creationId xmlns:a16="http://schemas.microsoft.com/office/drawing/2014/main" id="{2B594D17-20AC-9398-8051-51D874F2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00188"/>
            <a:ext cx="7286625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075251BB-BF12-6292-3E49-31163EC5B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zh-CN">
                <a:solidFill>
                  <a:srgbClr val="164C6C"/>
                </a:solidFill>
              </a:rPr>
              <a:t>2.1.1</a:t>
            </a:r>
            <a:r>
              <a:rPr lang="zh-CN" altLang="zh-CN">
                <a:solidFill>
                  <a:srgbClr val="164C6C"/>
                </a:solidFill>
              </a:rPr>
              <a:t>三态电路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EE9D9B87-375D-D80C-F485-D0669914F6C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三态：正常</a:t>
            </a:r>
            <a:r>
              <a:rPr lang="en-US" altLang="zh-CN"/>
              <a:t>0</a:t>
            </a:r>
            <a:r>
              <a:rPr lang="zh-CN" altLang="en-US"/>
              <a:t>态、正常</a:t>
            </a:r>
            <a:r>
              <a:rPr lang="en-US" altLang="zh-CN"/>
              <a:t>1</a:t>
            </a:r>
            <a:r>
              <a:rPr lang="zh-CN" altLang="en-US"/>
              <a:t>态、高阻态 </a:t>
            </a:r>
            <a:r>
              <a:rPr lang="en-US" altLang="zh-CN"/>
              <a:t>Z</a:t>
            </a:r>
          </a:p>
          <a:p>
            <a:pPr eaLnBrk="1" hangingPunct="1"/>
            <a:r>
              <a:rPr lang="zh-CN" altLang="zh-CN"/>
              <a:t>三态反相门的功能表及逻辑图</a:t>
            </a:r>
            <a:r>
              <a:rPr lang="zh-CN" altLang="en-US"/>
              <a:t>：</a:t>
            </a:r>
          </a:p>
        </p:txBody>
      </p:sp>
      <p:pic>
        <p:nvPicPr>
          <p:cNvPr id="17412" name="Picture 2" descr="b1">
            <a:extLst>
              <a:ext uri="{FF2B5EF4-FFF2-40B4-BE49-F238E27FC236}">
                <a16:creationId xmlns:a16="http://schemas.microsoft.com/office/drawing/2014/main" id="{97C855BC-C786-53D9-7AE5-89E11F169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3286125"/>
            <a:ext cx="37925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 descr="b2">
            <a:extLst>
              <a:ext uri="{FF2B5EF4-FFF2-40B4-BE49-F238E27FC236}">
                <a16:creationId xmlns:a16="http://schemas.microsoft.com/office/drawing/2014/main" id="{3F7F4F63-3185-61DB-A9B0-36E3D747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273425"/>
            <a:ext cx="3643313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灯片编号占位符 5">
            <a:extLst>
              <a:ext uri="{FF2B5EF4-FFF2-40B4-BE49-F238E27FC236}">
                <a16:creationId xmlns:a16="http://schemas.microsoft.com/office/drawing/2014/main" id="{690BF77D-7D75-37EF-C141-A8890A2DFC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65308-A9FC-42E3-BE21-E2847C08966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11B1EDE0-0234-024E-F1A0-1771CF24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2.2.2</a:t>
            </a:r>
            <a:r>
              <a:rPr lang="zh-CN" altLang="zh-CN">
                <a:solidFill>
                  <a:srgbClr val="164C6C"/>
                </a:solidFill>
              </a:rPr>
              <a:t>寄存器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4275" name="灯片编号占位符 2">
            <a:extLst>
              <a:ext uri="{FF2B5EF4-FFF2-40B4-BE49-F238E27FC236}">
                <a16:creationId xmlns:a16="http://schemas.microsoft.com/office/drawing/2014/main" id="{D0470072-06D6-01A4-2C79-36F494CEC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12FFCD-4E7B-4729-BB0D-6AE1961B2B7B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4276" name="内容占位符 3">
            <a:extLst>
              <a:ext uri="{FF2B5EF4-FFF2-40B4-BE49-F238E27FC236}">
                <a16:creationId xmlns:a16="http://schemas.microsoft.com/office/drawing/2014/main" id="{93C71266-3B18-B3AA-04AB-34C672C305B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寄存器是计算机的一个重要部件，用于暂存数据、指令等。</a:t>
            </a:r>
            <a:endParaRPr lang="en-US" altLang="zh-CN"/>
          </a:p>
          <a:p>
            <a:pPr eaLnBrk="1" hangingPunct="1"/>
            <a:r>
              <a:rPr lang="zh-CN" altLang="en-US"/>
              <a:t>它由触发器和一些控制门组成。</a:t>
            </a:r>
            <a:endParaRPr lang="en-US" altLang="zh-CN"/>
          </a:p>
          <a:p>
            <a:pPr eaLnBrk="1" hangingPunct="1"/>
            <a:r>
              <a:rPr lang="zh-CN" altLang="en-US"/>
              <a:t>在寄存器中，常用的是正边沿触发</a:t>
            </a:r>
            <a:r>
              <a:rPr lang="en-US" altLang="zh-CN"/>
              <a:t>D</a:t>
            </a:r>
            <a:r>
              <a:rPr lang="zh-CN" altLang="en-US"/>
              <a:t>触发器和锁存器。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D7CD5D71-0525-1856-FB9D-3F280349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 4D</a:t>
            </a:r>
            <a:r>
              <a:rPr lang="zh-CN" altLang="zh-CN">
                <a:solidFill>
                  <a:srgbClr val="164C6C"/>
                </a:solidFill>
              </a:rPr>
              <a:t>寄存器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5299" name="灯片编号占位符 2">
            <a:extLst>
              <a:ext uri="{FF2B5EF4-FFF2-40B4-BE49-F238E27FC236}">
                <a16:creationId xmlns:a16="http://schemas.microsoft.com/office/drawing/2014/main" id="{5B0DCDD7-7BB4-7DEC-23EA-210C0C8F4B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95112F-1A49-430C-8B86-65526D572C1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5300" name="内容占位符 3">
            <a:extLst>
              <a:ext uri="{FF2B5EF4-FFF2-40B4-BE49-F238E27FC236}">
                <a16:creationId xmlns:a16="http://schemas.microsoft.com/office/drawing/2014/main" id="{A87D4709-A5D6-997F-9B86-9A38B843C3E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5301" name="Picture 2" descr="b28">
            <a:extLst>
              <a:ext uri="{FF2B5EF4-FFF2-40B4-BE49-F238E27FC236}">
                <a16:creationId xmlns:a16="http://schemas.microsoft.com/office/drawing/2014/main" id="{A6632EE4-56CB-6ADC-8A80-5334C68F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571625"/>
            <a:ext cx="7337425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DC5EB861-B34E-2863-B628-D2BF8501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2.2.2</a:t>
            </a:r>
            <a:r>
              <a:rPr lang="zh-CN" altLang="zh-CN">
                <a:solidFill>
                  <a:srgbClr val="164C6C"/>
                </a:solidFill>
              </a:rPr>
              <a:t>移位寄存器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6323" name="灯片编号占位符 2">
            <a:extLst>
              <a:ext uri="{FF2B5EF4-FFF2-40B4-BE49-F238E27FC236}">
                <a16:creationId xmlns:a16="http://schemas.microsoft.com/office/drawing/2014/main" id="{4A9E96BA-1042-0CF3-16C7-061F683AF8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EB4BF1-9E51-4A81-8436-C6F15D1EFE6C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6324" name="内容占位符 3">
            <a:extLst>
              <a:ext uri="{FF2B5EF4-FFF2-40B4-BE49-F238E27FC236}">
                <a16:creationId xmlns:a16="http://schemas.microsoft.com/office/drawing/2014/main" id="{FE974AAA-31FB-1631-86AA-61EB3C83133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在计算机中常要求寄存器有移位功能。</a:t>
            </a:r>
            <a:endParaRPr lang="en-US" altLang="zh-CN"/>
          </a:p>
          <a:p>
            <a:pPr lvl="1" eaLnBrk="1" hangingPunct="1"/>
            <a:r>
              <a:rPr lang="zh-CN" altLang="en-US"/>
              <a:t>如在进行乘法时，要求将部分积右移；在将并行传送的数转换成串行数时也需移位。</a:t>
            </a:r>
            <a:endParaRPr lang="en-US" altLang="zh-CN"/>
          </a:p>
          <a:p>
            <a:pPr eaLnBrk="1" hangingPunct="1"/>
            <a:r>
              <a:rPr lang="zh-CN" altLang="en-US"/>
              <a:t>有移位功能的寄存器称为移位寄存器。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66FD3B42-8EB9-BBAA-3E93-24DA7385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并行输入数据的四位移位寄存器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7347" name="灯片编号占位符 2">
            <a:extLst>
              <a:ext uri="{FF2B5EF4-FFF2-40B4-BE49-F238E27FC236}">
                <a16:creationId xmlns:a16="http://schemas.microsoft.com/office/drawing/2014/main" id="{C3B76D83-BA24-5E31-9554-77B5F3AE23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95DBC3-CBC8-473C-9BE9-3F81E6CD32A3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7348" name="内容占位符 3">
            <a:extLst>
              <a:ext uri="{FF2B5EF4-FFF2-40B4-BE49-F238E27FC236}">
                <a16:creationId xmlns:a16="http://schemas.microsoft.com/office/drawing/2014/main" id="{CDD91FFA-2A15-6D1F-BB01-37A34D61720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7349" name="Picture 2" descr="b29">
            <a:extLst>
              <a:ext uri="{FF2B5EF4-FFF2-40B4-BE49-F238E27FC236}">
                <a16:creationId xmlns:a16="http://schemas.microsoft.com/office/drawing/2014/main" id="{B4D76494-08DB-5B08-C3D5-5FFBF57B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0" r="36620" b="67442"/>
          <a:stretch>
            <a:fillRect/>
          </a:stretch>
        </p:blipFill>
        <p:spPr bwMode="auto">
          <a:xfrm>
            <a:off x="2214563" y="1857375"/>
            <a:ext cx="3786187" cy="340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2BE3439C-1EBC-E27E-8FEF-C6902C6A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并行输入数据的四位移位寄存器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8371" name="灯片编号占位符 2">
            <a:extLst>
              <a:ext uri="{FF2B5EF4-FFF2-40B4-BE49-F238E27FC236}">
                <a16:creationId xmlns:a16="http://schemas.microsoft.com/office/drawing/2014/main" id="{C34401A0-BD8C-0C13-4AE8-0B50244328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1EDA1A-5E26-47D7-9216-658097B5D675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8372" name="内容占位符 3">
            <a:extLst>
              <a:ext uri="{FF2B5EF4-FFF2-40B4-BE49-F238E27FC236}">
                <a16:creationId xmlns:a16="http://schemas.microsoft.com/office/drawing/2014/main" id="{E3C36CC2-00A0-0713-F566-48E31F7BF9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8373" name="Picture 2" descr="b29">
            <a:extLst>
              <a:ext uri="{FF2B5EF4-FFF2-40B4-BE49-F238E27FC236}">
                <a16:creationId xmlns:a16="http://schemas.microsoft.com/office/drawing/2014/main" id="{3F303C8D-ABD9-FC76-BFCE-F8DE63DC2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74"/>
          <a:stretch>
            <a:fillRect/>
          </a:stretch>
        </p:blipFill>
        <p:spPr bwMode="auto">
          <a:xfrm>
            <a:off x="382588" y="1714500"/>
            <a:ext cx="8332787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B5E75EF6-9E0E-4FFE-7D01-1AA89A9D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2.2.3</a:t>
            </a:r>
            <a:r>
              <a:rPr lang="zh-CN" altLang="zh-CN">
                <a:solidFill>
                  <a:srgbClr val="164C6C"/>
                </a:solidFill>
              </a:rPr>
              <a:t>计数器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59395" name="灯片编号占位符 2">
            <a:extLst>
              <a:ext uri="{FF2B5EF4-FFF2-40B4-BE49-F238E27FC236}">
                <a16:creationId xmlns:a16="http://schemas.microsoft.com/office/drawing/2014/main" id="{1EC4CD6A-406D-518C-423A-7EE8D2FAD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5A3A4-5BDD-4E08-BE05-6620983895D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59396" name="内容占位符 3">
            <a:extLst>
              <a:ext uri="{FF2B5EF4-FFF2-40B4-BE49-F238E27FC236}">
                <a16:creationId xmlns:a16="http://schemas.microsoft.com/office/drawing/2014/main" id="{3315790E-A143-31A3-E235-3D01D4154F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计数器是计算机、数字仪表中常用的一种电路。</a:t>
            </a:r>
            <a:endParaRPr lang="en-US" altLang="zh-CN"/>
          </a:p>
          <a:p>
            <a:pPr eaLnBrk="1" hangingPunct="1"/>
            <a:r>
              <a:rPr lang="zh-CN" altLang="en-US"/>
              <a:t>计数器按时钟作用方式来分，有同步计数器和异步计数器两大类。</a:t>
            </a:r>
            <a:endParaRPr lang="en-US" altLang="zh-CN"/>
          </a:p>
          <a:p>
            <a:pPr lvl="1" eaLnBrk="1" hangingPunct="1"/>
            <a:r>
              <a:rPr lang="zh-CN" altLang="en-US"/>
              <a:t>在异步计数器中，由于高位触发器的时钟信号是由低一位触发器的输出来提供的，但是结构简单。</a:t>
            </a:r>
            <a:endParaRPr lang="en-US" altLang="zh-CN"/>
          </a:p>
          <a:p>
            <a:pPr lvl="1" eaLnBrk="1" hangingPunct="1"/>
            <a:r>
              <a:rPr lang="zh-CN" altLang="en-US"/>
              <a:t>同步计数器中各触发器的时钟信号是由同一脉冲来提供的，因此，各触发器是同时翻转的，它的工作频率比异步计数器高，但结构较复杂。</a:t>
            </a:r>
            <a:endParaRPr lang="en-US" altLang="zh-CN"/>
          </a:p>
          <a:p>
            <a:pPr eaLnBrk="1" hangingPunct="1"/>
            <a:r>
              <a:rPr lang="zh-CN" altLang="en-US"/>
              <a:t>计数器按计数顺序来分，有二进制、十进制两大类。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3EA7F441-9DDD-5326-B7B7-B8B49ADC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十进制同步计数器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0419" name="灯片编号占位符 2">
            <a:extLst>
              <a:ext uri="{FF2B5EF4-FFF2-40B4-BE49-F238E27FC236}">
                <a16:creationId xmlns:a16="http://schemas.microsoft.com/office/drawing/2014/main" id="{B3A459A5-B50F-25D6-1134-AE66CEF7A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4919E7-8C82-429B-B47F-1880579DE8AD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0420" name="内容占位符 3">
            <a:extLst>
              <a:ext uri="{FF2B5EF4-FFF2-40B4-BE49-F238E27FC236}">
                <a16:creationId xmlns:a16="http://schemas.microsoft.com/office/drawing/2014/main" id="{5CF64945-3496-B7B6-295F-9D2AD3964CB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0421" name="Picture 2" descr="b30">
            <a:extLst>
              <a:ext uri="{FF2B5EF4-FFF2-40B4-BE49-F238E27FC236}">
                <a16:creationId xmlns:a16="http://schemas.microsoft.com/office/drawing/2014/main" id="{2FCAF557-2A8E-6D3F-769F-C556BF00E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5" r="25824" b="71793"/>
          <a:stretch>
            <a:fillRect/>
          </a:stretch>
        </p:blipFill>
        <p:spPr bwMode="auto">
          <a:xfrm>
            <a:off x="2143125" y="1857375"/>
            <a:ext cx="5214938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F788F099-56CC-7C88-25AB-DC62BAE1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十进制同步计数器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1443" name="灯片编号占位符 2">
            <a:extLst>
              <a:ext uri="{FF2B5EF4-FFF2-40B4-BE49-F238E27FC236}">
                <a16:creationId xmlns:a16="http://schemas.microsoft.com/office/drawing/2014/main" id="{2E59798C-CF71-676A-FD3E-CE0EFBE7B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B9A238-1509-465C-863F-A748B8DF9328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1444" name="内容占位符 3">
            <a:extLst>
              <a:ext uri="{FF2B5EF4-FFF2-40B4-BE49-F238E27FC236}">
                <a16:creationId xmlns:a16="http://schemas.microsoft.com/office/drawing/2014/main" id="{A1B731B3-0084-436F-3B0D-342BB9CACC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1445" name="Picture 2" descr="b30">
            <a:extLst>
              <a:ext uri="{FF2B5EF4-FFF2-40B4-BE49-F238E27FC236}">
                <a16:creationId xmlns:a16="http://schemas.microsoft.com/office/drawing/2014/main" id="{48996AF2-56C9-B0DF-DAF8-E1882D3D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8"/>
          <a:stretch>
            <a:fillRect/>
          </a:stretch>
        </p:blipFill>
        <p:spPr bwMode="auto">
          <a:xfrm>
            <a:off x="1428750" y="1643063"/>
            <a:ext cx="6370638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5F40083D-5F25-2B4E-4250-403E9049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2.3</a:t>
            </a:r>
            <a:r>
              <a:rPr lang="zh-CN" altLang="zh-CN">
                <a:solidFill>
                  <a:srgbClr val="164C6C"/>
                </a:solidFill>
              </a:rPr>
              <a:t>阵列逻辑电路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2467" name="灯片编号占位符 2">
            <a:extLst>
              <a:ext uri="{FF2B5EF4-FFF2-40B4-BE49-F238E27FC236}">
                <a16:creationId xmlns:a16="http://schemas.microsoft.com/office/drawing/2014/main" id="{59A1B63C-94A5-E1DB-3E86-0108B10B42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DE7A34-E2AF-41D6-B005-944FFFD19C95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2468" name="内容占位符 3">
            <a:extLst>
              <a:ext uri="{FF2B5EF4-FFF2-40B4-BE49-F238E27FC236}">
                <a16:creationId xmlns:a16="http://schemas.microsoft.com/office/drawing/2014/main" id="{BC505B98-99BE-FA3D-F4BA-ADDC7EF55E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阵列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r>
              <a:rPr lang="zh-CN" altLang="en-US"/>
              <a:t>是指逻辑元件在硅芯片上以阵列形式排列，这种电路具有设计方便、芯片面积小、产品成品率高、用户自编程、减少系统的硬件规模等优点。</a:t>
            </a:r>
            <a:endParaRPr lang="en-US" altLang="zh-CN"/>
          </a:p>
          <a:p>
            <a:pPr eaLnBrk="1" hangingPunct="1"/>
            <a:r>
              <a:rPr lang="zh-CN" altLang="en-US"/>
              <a:t>读／写存储器</a:t>
            </a:r>
            <a:r>
              <a:rPr lang="en-US" altLang="zh-CN"/>
              <a:t>(random access memory,</a:t>
            </a:r>
            <a:r>
              <a:rPr lang="zh-CN" altLang="en-US"/>
              <a:t>简称</a:t>
            </a:r>
            <a:r>
              <a:rPr lang="en-US" altLang="zh-CN"/>
              <a:t>RAM)</a:t>
            </a:r>
            <a:r>
              <a:rPr lang="zh-CN" altLang="en-US"/>
              <a:t>是一种典型的阵列逻辑电路，它的存储单元排列成阵列形式。</a:t>
            </a:r>
            <a:endParaRPr lang="en-US" altLang="zh-CN"/>
          </a:p>
          <a:p>
            <a:pPr lvl="1" eaLnBrk="1" hangingPunct="1"/>
            <a:r>
              <a:rPr lang="en-US" altLang="zh-CN"/>
              <a:t>RAM</a:t>
            </a:r>
            <a:r>
              <a:rPr lang="zh-CN" altLang="en-US"/>
              <a:t>在使用时能按给定的单元地址把信息存入或取出。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>
            <a:extLst>
              <a:ext uri="{FF2B5EF4-FFF2-40B4-BE49-F238E27FC236}">
                <a16:creationId xmlns:a16="http://schemas.microsoft.com/office/drawing/2014/main" id="{9CD9E38B-2E61-BCB9-F5C4-F237F07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2.3.1</a:t>
            </a:r>
            <a:r>
              <a:rPr lang="zh-CN" altLang="zh-CN">
                <a:solidFill>
                  <a:srgbClr val="164C6C"/>
                </a:solidFill>
              </a:rPr>
              <a:t>只读存储器</a:t>
            </a:r>
            <a:r>
              <a:rPr lang="en-US" altLang="zh-CN">
                <a:solidFill>
                  <a:srgbClr val="164C6C"/>
                </a:solidFill>
              </a:rPr>
              <a:t>(ROM)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3491" name="灯片编号占位符 2">
            <a:extLst>
              <a:ext uri="{FF2B5EF4-FFF2-40B4-BE49-F238E27FC236}">
                <a16:creationId xmlns:a16="http://schemas.microsoft.com/office/drawing/2014/main" id="{511D9AF3-19C0-7F89-A0B4-43540A70A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DCE0CD-1782-4AFC-8626-2AA81A06B0A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3492" name="内容占位符 3">
            <a:extLst>
              <a:ext uri="{FF2B5EF4-FFF2-40B4-BE49-F238E27FC236}">
                <a16:creationId xmlns:a16="http://schemas.microsoft.com/office/drawing/2014/main" id="{95EB42C9-26CD-98AF-6F2D-099A5292EF4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存储器中存放信息的单元是存储单元。</a:t>
            </a:r>
            <a:endParaRPr lang="en-US" altLang="zh-CN"/>
          </a:p>
          <a:p>
            <a:pPr lvl="1" eaLnBrk="1" hangingPunct="1"/>
            <a:r>
              <a:rPr lang="zh-CN" altLang="en-US"/>
              <a:t>它是由若干个二进制信息组成的，叫做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字</a:t>
            </a:r>
            <a:r>
              <a:rPr lang="zh-CN" altLang="en-US">
                <a:latin typeface="Arial" panose="020B0604020202020204" pitchFamily="34" charset="0"/>
              </a:rPr>
              <a:t>”；</a:t>
            </a:r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/>
              <a:t>每个二进制信息称为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位</a:t>
            </a:r>
            <a:r>
              <a:rPr lang="zh-CN" altLang="en-US">
                <a:latin typeface="Arial" panose="020B0604020202020204" pitchFamily="34" charset="0"/>
              </a:rPr>
              <a:t>”；</a:t>
            </a:r>
            <a:endParaRPr lang="en-US" altLang="zh-CN">
              <a:latin typeface="Arial" panose="020B0604020202020204" pitchFamily="34" charset="0"/>
            </a:endParaRPr>
          </a:p>
          <a:p>
            <a:pPr lvl="1" eaLnBrk="1" hangingPunct="1"/>
            <a:r>
              <a:rPr lang="zh-CN" altLang="en-US"/>
              <a:t>为了寻找存入存储器中的字，给每个字以编号，称为地址码，简称地址。</a:t>
            </a:r>
          </a:p>
          <a:p>
            <a:pPr eaLnBrk="1" hangingPunct="1"/>
            <a:r>
              <a:rPr lang="en-US" altLang="zh-CN"/>
              <a:t>ROM</a:t>
            </a:r>
            <a:r>
              <a:rPr lang="zh-CN" altLang="en-US"/>
              <a:t>主要由地址译码器和存储单元体组成。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080B1848-F646-EFC2-6982-E97C5E74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三态门应用实例</a:t>
            </a:r>
            <a:endParaRPr lang="zh-CN" altLang="en-US">
              <a:solidFill>
                <a:srgbClr val="164C6C"/>
              </a:solidFill>
            </a:endParaRPr>
          </a:p>
        </p:txBody>
      </p:sp>
      <p:pic>
        <p:nvPicPr>
          <p:cNvPr id="18435" name="Picture 2" descr="b5">
            <a:extLst>
              <a:ext uri="{FF2B5EF4-FFF2-40B4-BE49-F238E27FC236}">
                <a16:creationId xmlns:a16="http://schemas.microsoft.com/office/drawing/2014/main" id="{A469A959-7467-4C28-369C-094BF481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714500"/>
            <a:ext cx="21939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3" descr="b6">
            <a:extLst>
              <a:ext uri="{FF2B5EF4-FFF2-40B4-BE49-F238E27FC236}">
                <a16:creationId xmlns:a16="http://schemas.microsoft.com/office/drawing/2014/main" id="{AA41DF19-B3E1-23BE-75DF-DCBE5C491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14500"/>
            <a:ext cx="61214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5">
            <a:extLst>
              <a:ext uri="{FF2B5EF4-FFF2-40B4-BE49-F238E27FC236}">
                <a16:creationId xmlns:a16="http://schemas.microsoft.com/office/drawing/2014/main" id="{CDCC8ABA-A64D-E52A-AFF4-7B6AF01C4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CD463A-B502-4C55-B5BC-1E6DC7C6BF1A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8864C64A-7795-0318-AD54-B4D93E9D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ROM</a:t>
            </a:r>
            <a:r>
              <a:rPr lang="zh-CN" altLang="zh-CN">
                <a:solidFill>
                  <a:srgbClr val="164C6C"/>
                </a:solidFill>
              </a:rPr>
              <a:t>的结构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4515" name="灯片编号占位符 2">
            <a:extLst>
              <a:ext uri="{FF2B5EF4-FFF2-40B4-BE49-F238E27FC236}">
                <a16:creationId xmlns:a16="http://schemas.microsoft.com/office/drawing/2014/main" id="{06C93104-C37E-FCE7-D0AF-21AB90E19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0549DD-C5AA-4E01-9256-25A7DE162C62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4516" name="内容占位符 3">
            <a:extLst>
              <a:ext uri="{FF2B5EF4-FFF2-40B4-BE49-F238E27FC236}">
                <a16:creationId xmlns:a16="http://schemas.microsoft.com/office/drawing/2014/main" id="{F7AAA615-E935-69FF-919A-ECA791A961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4517" name="Picture 2">
            <a:extLst>
              <a:ext uri="{FF2B5EF4-FFF2-40B4-BE49-F238E27FC236}">
                <a16:creationId xmlns:a16="http://schemas.microsoft.com/office/drawing/2014/main" id="{979ED30D-30FA-AC1B-557B-3D64F19E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714500"/>
            <a:ext cx="5857875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30903299-2510-35AD-4476-79AFD35B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164C6C"/>
                </a:solidFill>
              </a:rPr>
              <a:t>熔丝型的</a:t>
            </a:r>
            <a:r>
              <a:rPr lang="en-US" altLang="zh-CN">
                <a:solidFill>
                  <a:srgbClr val="164C6C"/>
                </a:solidFill>
              </a:rPr>
              <a:t>8×4ROM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5539" name="灯片编号占位符 2">
            <a:extLst>
              <a:ext uri="{FF2B5EF4-FFF2-40B4-BE49-F238E27FC236}">
                <a16:creationId xmlns:a16="http://schemas.microsoft.com/office/drawing/2014/main" id="{658FF3A6-445B-3DD8-8FE9-23C2B14CC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26549A-2B6D-43CE-B76A-71D860787B2A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5540" name="内容占位符 3">
            <a:extLst>
              <a:ext uri="{FF2B5EF4-FFF2-40B4-BE49-F238E27FC236}">
                <a16:creationId xmlns:a16="http://schemas.microsoft.com/office/drawing/2014/main" id="{19A4B58B-37BD-90DB-6EFF-4452C16C721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5541" name="Picture 2" descr="b33a">
            <a:extLst>
              <a:ext uri="{FF2B5EF4-FFF2-40B4-BE49-F238E27FC236}">
                <a16:creationId xmlns:a16="http://schemas.microsoft.com/office/drawing/2014/main" id="{45C1248E-513F-DDEF-E8D8-225EF093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41"/>
          <a:stretch>
            <a:fillRect/>
          </a:stretch>
        </p:blipFill>
        <p:spPr bwMode="auto">
          <a:xfrm>
            <a:off x="2071688" y="1571625"/>
            <a:ext cx="492918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73C0CD40-E188-4726-4000-2D01E4BB2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ROM</a:t>
            </a:r>
            <a:r>
              <a:rPr lang="zh-CN" altLang="en-US">
                <a:solidFill>
                  <a:srgbClr val="164C6C"/>
                </a:solidFill>
              </a:rPr>
              <a:t>结构的另一表示形式</a:t>
            </a:r>
          </a:p>
        </p:txBody>
      </p:sp>
      <p:sp>
        <p:nvSpPr>
          <p:cNvPr id="66563" name="灯片编号占位符 2">
            <a:extLst>
              <a:ext uri="{FF2B5EF4-FFF2-40B4-BE49-F238E27FC236}">
                <a16:creationId xmlns:a16="http://schemas.microsoft.com/office/drawing/2014/main" id="{58693F4D-D23B-4D7D-673F-DF532DCAB1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FB410A7-9FE8-42E5-84F4-9000F57F5EDB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6564" name="内容占位符 3">
            <a:extLst>
              <a:ext uri="{FF2B5EF4-FFF2-40B4-BE49-F238E27FC236}">
                <a16:creationId xmlns:a16="http://schemas.microsoft.com/office/drawing/2014/main" id="{D8A4C0C6-708E-89A9-297B-69A0C7CAF3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66565" name="Picture 2" descr="b33b">
            <a:extLst>
              <a:ext uri="{FF2B5EF4-FFF2-40B4-BE49-F238E27FC236}">
                <a16:creationId xmlns:a16="http://schemas.microsoft.com/office/drawing/2014/main" id="{AD6C6DDC-CE17-C857-82E8-84252A754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00"/>
          <a:stretch>
            <a:fillRect/>
          </a:stretch>
        </p:blipFill>
        <p:spPr bwMode="auto">
          <a:xfrm>
            <a:off x="500063" y="1785938"/>
            <a:ext cx="8072437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0885067C-FBCA-ADDD-D7D6-86307C99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2.3.2</a:t>
            </a:r>
            <a:r>
              <a:rPr lang="zh-CN" altLang="zh-CN">
                <a:solidFill>
                  <a:srgbClr val="164C6C"/>
                </a:solidFill>
              </a:rPr>
              <a:t>可编程序逻辑阵列</a:t>
            </a:r>
            <a:r>
              <a:rPr lang="en-US" altLang="zh-CN">
                <a:solidFill>
                  <a:srgbClr val="164C6C"/>
                </a:solidFill>
              </a:rPr>
              <a:t>(PLA)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67587" name="灯片编号占位符 2">
            <a:extLst>
              <a:ext uri="{FF2B5EF4-FFF2-40B4-BE49-F238E27FC236}">
                <a16:creationId xmlns:a16="http://schemas.microsoft.com/office/drawing/2014/main" id="{A51FD826-DCC3-9333-5E87-3B3B6284A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B537F9-42EE-4921-B98F-2EA53268D7B7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zh-CN" altLang="en-US" sz="1600">
              <a:solidFill>
                <a:srgbClr val="164C6C"/>
              </a:solidFill>
            </a:endParaRPr>
          </a:p>
        </p:txBody>
      </p:sp>
      <p:sp>
        <p:nvSpPr>
          <p:cNvPr id="67588" name="内容占位符 3">
            <a:extLst>
              <a:ext uri="{FF2B5EF4-FFF2-40B4-BE49-F238E27FC236}">
                <a16:creationId xmlns:a16="http://schemas.microsoft.com/office/drawing/2014/main" id="{F555FF9A-9512-A6FB-DD06-46D23925FF5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en-US"/>
              <a:t>当用户要存入</a:t>
            </a:r>
            <a:r>
              <a:rPr lang="en-US" altLang="zh-CN"/>
              <a:t>ROM</a:t>
            </a:r>
            <a:r>
              <a:rPr lang="zh-CN" altLang="en-US"/>
              <a:t>的字数少于</a:t>
            </a:r>
            <a:r>
              <a:rPr lang="en-US" altLang="zh-CN"/>
              <a:t>ROM</a:t>
            </a:r>
            <a:r>
              <a:rPr lang="zh-CN" altLang="en-US"/>
              <a:t>所能提供的字数时，</a:t>
            </a:r>
            <a:r>
              <a:rPr lang="en-US" altLang="zh-CN"/>
              <a:t>ROM</a:t>
            </a:r>
            <a:r>
              <a:rPr lang="zh-CN" altLang="en-US"/>
              <a:t>中有许多存储单元便会闲置不用，因而造成管芯面积的浪费。</a:t>
            </a:r>
            <a:endParaRPr lang="en-US" altLang="zh-CN"/>
          </a:p>
          <a:p>
            <a:pPr eaLnBrk="1" hangingPunct="1"/>
            <a:r>
              <a:rPr lang="zh-CN" altLang="en-US"/>
              <a:t>在</a:t>
            </a:r>
            <a:r>
              <a:rPr lang="en-US" altLang="zh-CN"/>
              <a:t>ROM</a:t>
            </a:r>
            <a:r>
              <a:rPr lang="zh-CN" altLang="en-US"/>
              <a:t>中，地址和字之间有一一对应关系，对任何一个给定地址，只能读出一个字，因此，即使有若干个字的内容一样，也无法节省单元。</a:t>
            </a:r>
            <a:endParaRPr lang="en-US" altLang="zh-CN"/>
          </a:p>
          <a:p>
            <a:pPr eaLnBrk="1" hangingPunct="1"/>
            <a:r>
              <a:rPr lang="en-US" altLang="zh-CN"/>
              <a:t>PLA</a:t>
            </a:r>
            <a:r>
              <a:rPr lang="zh-CN" altLang="en-US"/>
              <a:t>是一种特殊的只读存储器，它较好地解决了</a:t>
            </a:r>
            <a:r>
              <a:rPr lang="en-US" altLang="zh-CN"/>
              <a:t>ROM</a:t>
            </a:r>
            <a:r>
              <a:rPr lang="zh-CN" altLang="en-US"/>
              <a:t>的上述缺点。</a:t>
            </a:r>
            <a:endParaRPr lang="en-US" altLang="zh-CN"/>
          </a:p>
          <a:p>
            <a:pPr eaLnBrk="1" hangingPunct="1"/>
            <a:r>
              <a:rPr lang="zh-CN" altLang="en-US"/>
              <a:t>它用较少的存储单元就能存储大量的信息。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8B9DFBD9-7136-73F2-3B64-80CC55D4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164C6C"/>
                </a:solidFill>
              </a:rPr>
              <a:t>2.1.2 </a:t>
            </a:r>
            <a:r>
              <a:rPr lang="zh-CN" altLang="zh-CN">
                <a:solidFill>
                  <a:srgbClr val="164C6C"/>
                </a:solidFill>
              </a:rPr>
              <a:t>异或门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833F6390-AFCB-A855-BA37-9886A07C80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异或门的功能表和逻辑图</a:t>
            </a:r>
            <a:endParaRPr lang="zh-CN" altLang="en-US"/>
          </a:p>
        </p:txBody>
      </p:sp>
      <p:pic>
        <p:nvPicPr>
          <p:cNvPr id="19460" name="Picture 2" descr="b7">
            <a:extLst>
              <a:ext uri="{FF2B5EF4-FFF2-40B4-BE49-F238E27FC236}">
                <a16:creationId xmlns:a16="http://schemas.microsoft.com/office/drawing/2014/main" id="{A5B9FAAB-68F4-FB62-CCB0-0EC4D225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2571750"/>
            <a:ext cx="5110163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灯片编号占位符 4">
            <a:extLst>
              <a:ext uri="{FF2B5EF4-FFF2-40B4-BE49-F238E27FC236}">
                <a16:creationId xmlns:a16="http://schemas.microsoft.com/office/drawing/2014/main" id="{1199BAE7-6EAF-456E-0A3A-90CEF94C0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B83BFF-338B-4CF6-AA73-D19AD4438C56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B34DEE6D-D4F4-5B9A-7555-240D8D42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异或门</a:t>
            </a:r>
            <a:r>
              <a:rPr lang="zh-CN" altLang="en-US">
                <a:solidFill>
                  <a:srgbClr val="164C6C"/>
                </a:solidFill>
              </a:rPr>
              <a:t>的</a:t>
            </a:r>
            <a:r>
              <a:rPr lang="zh-CN" altLang="zh-CN">
                <a:solidFill>
                  <a:srgbClr val="164C6C"/>
                </a:solidFill>
              </a:rPr>
              <a:t>应用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14210D8B-C2DC-2FAE-049A-74A7C4BD0CA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可控原</a:t>
            </a:r>
            <a:r>
              <a:rPr lang="en-US" altLang="zh-CN"/>
              <a:t>/</a:t>
            </a:r>
            <a:r>
              <a:rPr lang="zh-CN" altLang="zh-CN"/>
              <a:t>反码输出电路</a:t>
            </a:r>
            <a:endParaRPr lang="zh-CN" altLang="en-US"/>
          </a:p>
        </p:txBody>
      </p:sp>
      <p:pic>
        <p:nvPicPr>
          <p:cNvPr id="20484" name="Picture 2" descr="b8">
            <a:extLst>
              <a:ext uri="{FF2B5EF4-FFF2-40B4-BE49-F238E27FC236}">
                <a16:creationId xmlns:a16="http://schemas.microsoft.com/office/drawing/2014/main" id="{9752BE26-16E7-CA3A-8F18-EBC59246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05038"/>
            <a:ext cx="4786313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4">
            <a:extLst>
              <a:ext uri="{FF2B5EF4-FFF2-40B4-BE49-F238E27FC236}">
                <a16:creationId xmlns:a16="http://schemas.microsoft.com/office/drawing/2014/main" id="{B4A64330-400A-A384-56E1-CAE3189FFC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817429-7214-4DEC-9AA4-EF93FC366FB4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E60577D4-19AD-017D-EAB7-A47EC496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异或门</a:t>
            </a:r>
            <a:r>
              <a:rPr lang="zh-CN" altLang="en-US">
                <a:solidFill>
                  <a:srgbClr val="164C6C"/>
                </a:solidFill>
              </a:rPr>
              <a:t>的</a:t>
            </a:r>
            <a:r>
              <a:rPr lang="zh-CN" altLang="zh-CN">
                <a:solidFill>
                  <a:srgbClr val="164C6C"/>
                </a:solidFill>
              </a:rPr>
              <a:t>应用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BC50C067-9567-5248-111A-27575EF08CD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半加器</a:t>
            </a:r>
            <a:endParaRPr lang="en-US" altLang="zh-CN"/>
          </a:p>
          <a:p>
            <a:pPr lvl="1" eaLnBrk="1" hangingPunct="1"/>
            <a:r>
              <a:rPr lang="zh-CN" altLang="en-US"/>
              <a:t>不考虑进位输入时，两数码</a:t>
            </a:r>
            <a:r>
              <a:rPr lang="en-US" altLang="zh-CN"/>
              <a:t>X</a:t>
            </a:r>
            <a:r>
              <a:rPr lang="en-US" altLang="zh-CN" baseline="-25000"/>
              <a:t>n</a:t>
            </a:r>
            <a:r>
              <a:rPr lang="zh-CN" altLang="en-US"/>
              <a:t>，</a:t>
            </a:r>
            <a:r>
              <a:rPr lang="en-US" altLang="zh-CN"/>
              <a:t>Y</a:t>
            </a:r>
            <a:r>
              <a:rPr lang="en-US" altLang="zh-CN" baseline="-25000"/>
              <a:t>n</a:t>
            </a:r>
            <a:r>
              <a:rPr lang="zh-CN" altLang="en-US"/>
              <a:t>相加称为半加。</a:t>
            </a:r>
            <a:endParaRPr lang="en-US" altLang="zh-CN"/>
          </a:p>
          <a:p>
            <a:pPr lvl="1" eaLnBrk="1" hangingPunct="1"/>
            <a:r>
              <a:rPr lang="zh-CN" altLang="zh-CN"/>
              <a:t>半加器的功能表和逻辑图</a:t>
            </a:r>
            <a:r>
              <a:rPr lang="zh-CN" altLang="en-US"/>
              <a:t>：</a:t>
            </a:r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en-US" altLang="zh-CN"/>
          </a:p>
          <a:p>
            <a:pPr lvl="1" eaLnBrk="1" hangingPunct="1"/>
            <a:endParaRPr lang="zh-CN" altLang="en-US"/>
          </a:p>
        </p:txBody>
      </p:sp>
      <p:pic>
        <p:nvPicPr>
          <p:cNvPr id="21508" name="Picture 2">
            <a:extLst>
              <a:ext uri="{FF2B5EF4-FFF2-40B4-BE49-F238E27FC236}">
                <a16:creationId xmlns:a16="http://schemas.microsoft.com/office/drawing/2014/main" id="{3B45DB57-4F3E-6BA7-AAFE-6CF7900E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000375"/>
            <a:ext cx="8494713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4">
            <a:extLst>
              <a:ext uri="{FF2B5EF4-FFF2-40B4-BE49-F238E27FC236}">
                <a16:creationId xmlns:a16="http://schemas.microsoft.com/office/drawing/2014/main" id="{71923927-DE50-CA67-AC3B-6C1720E37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1B6AA7-1823-46A4-A2BF-CA7F8A28B8DE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2AE02EE4-C9CC-3474-3814-B12C5BA64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zh-CN">
                <a:solidFill>
                  <a:srgbClr val="164C6C"/>
                </a:solidFill>
              </a:rPr>
              <a:t>异或门</a:t>
            </a:r>
            <a:r>
              <a:rPr lang="zh-CN" altLang="en-US">
                <a:solidFill>
                  <a:srgbClr val="164C6C"/>
                </a:solidFill>
              </a:rPr>
              <a:t>的</a:t>
            </a:r>
            <a:r>
              <a:rPr lang="zh-CN" altLang="zh-CN">
                <a:solidFill>
                  <a:srgbClr val="164C6C"/>
                </a:solidFill>
              </a:rPr>
              <a:t>应用</a:t>
            </a:r>
            <a:endParaRPr lang="zh-CN" altLang="en-US">
              <a:solidFill>
                <a:srgbClr val="164C6C"/>
              </a:solidFill>
            </a:endParaRPr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9F844C81-2708-5073-AC28-DCA4CC0C22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 eaLnBrk="1" hangingPunct="1"/>
            <a:r>
              <a:rPr lang="zh-CN" altLang="zh-CN"/>
              <a:t>数码比较器</a:t>
            </a:r>
            <a:endParaRPr lang="en-US" altLang="zh-CN"/>
          </a:p>
          <a:p>
            <a:pPr lvl="1" eaLnBrk="1" hangingPunct="1"/>
            <a:r>
              <a:rPr lang="zh-CN" altLang="zh-CN"/>
              <a:t>四位比较器</a:t>
            </a:r>
            <a:r>
              <a:rPr lang="zh-CN" altLang="en-US"/>
              <a:t>：</a:t>
            </a:r>
          </a:p>
        </p:txBody>
      </p:sp>
      <p:pic>
        <p:nvPicPr>
          <p:cNvPr id="22532" name="Picture 2" descr="b9">
            <a:extLst>
              <a:ext uri="{FF2B5EF4-FFF2-40B4-BE49-F238E27FC236}">
                <a16:creationId xmlns:a16="http://schemas.microsoft.com/office/drawing/2014/main" id="{C486B20D-E0A9-3C4D-9AD4-D05A0596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2000250"/>
            <a:ext cx="3214687" cy="359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4">
            <a:extLst>
              <a:ext uri="{FF2B5EF4-FFF2-40B4-BE49-F238E27FC236}">
                <a16:creationId xmlns:a16="http://schemas.microsoft.com/office/drawing/2014/main" id="{E505E9B2-BE30-6353-8B6B-C1F9CC84F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1B587C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4E8542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04878"/>
              </a:buClr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C9F96-319E-4C9A-B128-7CBC95988F35}" type="slidenum">
              <a:rPr lang="zh-CN" altLang="en-US" sz="1600" smtClean="0">
                <a:solidFill>
                  <a:srgbClr val="164C6C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zh-CN" altLang="en-US" sz="1600">
              <a:solidFill>
                <a:srgbClr val="164C6C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教材母版">
  <a:themeElements>
    <a:clrScheme name="教材母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教材母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教材母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教材母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教材母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296</TotalTime>
  <Words>1855</Words>
  <Application>Microsoft Office PowerPoint</Application>
  <PresentationFormat>全屏显示(4:3)</PresentationFormat>
  <Paragraphs>239</Paragraphs>
  <Slides>53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Arial</vt:lpstr>
      <vt:lpstr>宋体</vt:lpstr>
      <vt:lpstr>Franklin Gothic Medium</vt:lpstr>
      <vt:lpstr>微软雅黑</vt:lpstr>
      <vt:lpstr>Franklin Gothic Book</vt:lpstr>
      <vt:lpstr>黑体</vt:lpstr>
      <vt:lpstr>Wingdings 2</vt:lpstr>
      <vt:lpstr>Wingdings</vt:lpstr>
      <vt:lpstr>Calibri</vt:lpstr>
      <vt:lpstr>Times New Roman</vt:lpstr>
      <vt:lpstr>市镇</vt:lpstr>
      <vt:lpstr>教材母版</vt:lpstr>
      <vt:lpstr>位图图像</vt:lpstr>
      <vt:lpstr>第2章 计算机的逻辑部件 </vt:lpstr>
      <vt:lpstr>内容安排</vt:lpstr>
      <vt:lpstr>各种逻辑门的图形符号</vt:lpstr>
      <vt:lpstr>2.1.1三态电路</vt:lpstr>
      <vt:lpstr>三态门应用实例</vt:lpstr>
      <vt:lpstr>2.1.2 异或门</vt:lpstr>
      <vt:lpstr>异或门的应用</vt:lpstr>
      <vt:lpstr>异或门的应用</vt:lpstr>
      <vt:lpstr>异或门的应用</vt:lpstr>
      <vt:lpstr>异或门的应用</vt:lpstr>
      <vt:lpstr>2.1.3 加法器</vt:lpstr>
      <vt:lpstr>串行进位加法器</vt:lpstr>
      <vt:lpstr>超前进位加法器</vt:lpstr>
      <vt:lpstr>产生超前进位C2</vt:lpstr>
      <vt:lpstr>产生超前进位C3、C4</vt:lpstr>
      <vt:lpstr>进位传递函数Pi、进位产生函数Gi</vt:lpstr>
      <vt:lpstr>将P1、G1代入C1～C4式</vt:lpstr>
      <vt:lpstr>四位超前进位加法器</vt:lpstr>
      <vt:lpstr>2.1.4 算术逻辑单元</vt:lpstr>
      <vt:lpstr>美国SN74181型四位ALU－功能表</vt:lpstr>
      <vt:lpstr>美国SN74181型四位ALU－逻辑图</vt:lpstr>
      <vt:lpstr>用4片ALU构成的16位ALU</vt:lpstr>
      <vt:lpstr>16位快速ALU</vt:lpstr>
      <vt:lpstr>和74181型ＡＬＵ连用的超前进位产生电路</vt:lpstr>
      <vt:lpstr>2.1.5译码器</vt:lpstr>
      <vt:lpstr>2输入4输出译码器</vt:lpstr>
      <vt:lpstr>两块3输入变量译码器扩展成4输入译码器</vt:lpstr>
      <vt:lpstr>2.1.6数据选择器</vt:lpstr>
      <vt:lpstr>双4通道选1数据选择器</vt:lpstr>
      <vt:lpstr>8选1数据选择器</vt:lpstr>
      <vt:lpstr>2.2时序逻辑电路</vt:lpstr>
      <vt:lpstr>2.2.1触发器</vt:lpstr>
      <vt:lpstr>电位触发方式触发器</vt:lpstr>
      <vt:lpstr>锁存器</vt:lpstr>
      <vt:lpstr>边沿触发方式触发器</vt:lpstr>
      <vt:lpstr>D触发器</vt:lpstr>
      <vt:lpstr>D触发器</vt:lpstr>
      <vt:lpstr>主-从触发方式触发器</vt:lpstr>
      <vt:lpstr>主-从J-K触发器</vt:lpstr>
      <vt:lpstr>2.2.2寄存器</vt:lpstr>
      <vt:lpstr> 4D寄存器</vt:lpstr>
      <vt:lpstr>2.2.2移位寄存器</vt:lpstr>
      <vt:lpstr>并行输入数据的四位移位寄存器</vt:lpstr>
      <vt:lpstr>并行输入数据的四位移位寄存器</vt:lpstr>
      <vt:lpstr>2.2.3计数器</vt:lpstr>
      <vt:lpstr>十进制同步计数器</vt:lpstr>
      <vt:lpstr>十进制同步计数器</vt:lpstr>
      <vt:lpstr>2.3阵列逻辑电路</vt:lpstr>
      <vt:lpstr>2.3.1只读存储器(ROM)</vt:lpstr>
      <vt:lpstr>ROM的结构</vt:lpstr>
      <vt:lpstr>熔丝型的8×4ROM</vt:lpstr>
      <vt:lpstr>ROM结构的另一表示形式</vt:lpstr>
      <vt:lpstr>2.3.2可编程序逻辑阵列(PLA)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Feng Fu</cp:lastModifiedBy>
  <cp:revision>54</cp:revision>
  <dcterms:created xsi:type="dcterms:W3CDTF">2009-09-02T12:18:53Z</dcterms:created>
  <dcterms:modified xsi:type="dcterms:W3CDTF">2024-11-18T05:11:10Z</dcterms:modified>
</cp:coreProperties>
</file>