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553" r:id="rId3"/>
    <p:sldId id="880" r:id="rId4"/>
    <p:sldId id="881" r:id="rId5"/>
    <p:sldId id="631" r:id="rId6"/>
    <p:sldId id="786" r:id="rId7"/>
    <p:sldId id="883" r:id="rId8"/>
    <p:sldId id="787" r:id="rId9"/>
    <p:sldId id="634" r:id="rId10"/>
    <p:sldId id="635" r:id="rId11"/>
    <p:sldId id="789" r:id="rId12"/>
    <p:sldId id="637" r:id="rId13"/>
    <p:sldId id="638" r:id="rId14"/>
    <p:sldId id="790" r:id="rId15"/>
    <p:sldId id="872" r:id="rId16"/>
    <p:sldId id="791" r:id="rId17"/>
    <p:sldId id="639" r:id="rId18"/>
    <p:sldId id="640" r:id="rId19"/>
    <p:sldId id="771" r:id="rId20"/>
    <p:sldId id="884" r:id="rId21"/>
    <p:sldId id="772" r:id="rId22"/>
    <p:sldId id="642" r:id="rId23"/>
    <p:sldId id="885" r:id="rId24"/>
    <p:sldId id="643" r:id="rId25"/>
    <p:sldId id="887" r:id="rId26"/>
    <p:sldId id="888" r:id="rId27"/>
    <p:sldId id="889" r:id="rId28"/>
    <p:sldId id="644" r:id="rId29"/>
    <p:sldId id="873" r:id="rId30"/>
    <p:sldId id="877" r:id="rId31"/>
    <p:sldId id="645" r:id="rId32"/>
    <p:sldId id="792" r:id="rId33"/>
    <p:sldId id="773" r:id="rId34"/>
    <p:sldId id="878" r:id="rId35"/>
    <p:sldId id="879" r:id="rId36"/>
    <p:sldId id="646" r:id="rId37"/>
    <p:sldId id="647" r:id="rId38"/>
    <p:sldId id="894" r:id="rId39"/>
    <p:sldId id="649" r:id="rId40"/>
    <p:sldId id="650" r:id="rId41"/>
    <p:sldId id="651" r:id="rId42"/>
    <p:sldId id="652" r:id="rId43"/>
    <p:sldId id="891" r:id="rId44"/>
    <p:sldId id="756" r:id="rId45"/>
    <p:sldId id="895" r:id="rId46"/>
    <p:sldId id="911" r:id="rId47"/>
    <p:sldId id="896" r:id="rId48"/>
    <p:sldId id="897" r:id="rId49"/>
    <p:sldId id="898" r:id="rId50"/>
    <p:sldId id="899" r:id="rId51"/>
    <p:sldId id="900" r:id="rId52"/>
    <p:sldId id="901" r:id="rId53"/>
    <p:sldId id="902" r:id="rId54"/>
    <p:sldId id="903" r:id="rId55"/>
    <p:sldId id="904" r:id="rId56"/>
    <p:sldId id="905" r:id="rId57"/>
    <p:sldId id="906" r:id="rId58"/>
    <p:sldId id="907" r:id="rId59"/>
    <p:sldId id="910" r:id="rId60"/>
    <p:sldId id="893" r:id="rId6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8" userDrawn="1">
          <p15:clr>
            <a:srgbClr val="A4A3A4"/>
          </p15:clr>
        </p15:guide>
        <p15:guide id="2" pos="1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227E4"/>
    <a:srgbClr val="BF6753"/>
    <a:srgbClr val="CD7914"/>
    <a:srgbClr val="E6E6E6"/>
    <a:srgbClr val="F1C3AC"/>
    <a:srgbClr val="FFFFD5"/>
    <a:srgbClr val="000000"/>
    <a:srgbClr val="BAF3FE"/>
    <a:srgbClr val="9933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76" autoAdjust="0"/>
    <p:restoredTop sz="93482" autoAdjust="0"/>
  </p:normalViewPr>
  <p:slideViewPr>
    <p:cSldViewPr showGuides="1">
      <p:cViewPr varScale="1">
        <p:scale>
          <a:sx n="80" d="100"/>
          <a:sy n="80" d="100"/>
        </p:scale>
        <p:origin x="1080" y="96"/>
      </p:cViewPr>
      <p:guideLst>
        <p:guide orient="horz" pos="718"/>
        <p:guide pos="14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 varScale="1">
        <p:scale>
          <a:sx n="38" d="100"/>
          <a:sy n="38" d="100"/>
        </p:scale>
        <p:origin x="-1530" y="-78"/>
      </p:cViewPr>
      <p:guideLst>
        <p:guide orient="horz" pos="292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DE008B22-CC5C-4D83-A76A-ED095963625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grpSp>
            <p:nvGrpSpPr>
              <p:cNvPr id="14" name="Group 5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1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1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1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1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1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1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2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4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4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4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4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4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4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4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4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4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58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rc 62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63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6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Arc 66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6915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6916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694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95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95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6B2E4-8FA9-4AE2-A55B-D11873E3829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7063FF-348A-418C-AA8E-04424D6BF0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247650"/>
            <a:ext cx="2076450" cy="5924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47650"/>
            <a:ext cx="6076950" cy="5924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3015C-0CD9-4C5E-AE79-D2E88E6BB6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772C95-4E8F-4EA4-8689-D2D76E2F88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95A18-31C3-42D9-B972-E8E587282D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47650"/>
            <a:ext cx="8305800" cy="5924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0F716-55A9-4DE4-A441-0801809DC9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4D7AD9-733D-49B5-9E97-2B6A409E35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列文本-2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7826049" hasCustomPrompt="1"/>
            <p:custDataLst>
              <p:tags r:id="rId2"/>
            </p:custDataLst>
          </p:nvPr>
        </p:nvSpPr>
        <p:spPr>
          <a:xfrm>
            <a:off x="457200" y="609600"/>
            <a:ext cx="8229600" cy="7620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spcBef>
                <a:spcPct val="0"/>
              </a:spcBef>
              <a:spcAft>
                <a:spcPct val="0"/>
              </a:spcAft>
              <a:buNone/>
              <a:defRPr sz="44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51446017" hasCustomPrompt="1"/>
            <p:custDataLst>
              <p:tags r:id="rId3"/>
            </p:custDataLst>
          </p:nvPr>
        </p:nvSpPr>
        <p:spPr>
          <a:xfrm>
            <a:off x="457200" y="1828800"/>
            <a:ext cx="4000500" cy="406400"/>
          </a:xfrm>
          <a:noFill/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8" name="装饰  7"/>
          <p:cNvSpPr>
            <a:spLocks noGrp="1"/>
          </p:cNvSpPr>
          <p:nvPr>
            <p:ph type="body" idx="319883777" hasCustomPrompt="1"/>
            <p:custDataLst>
              <p:tags r:id="rId4"/>
            </p:custDataLst>
          </p:nvPr>
        </p:nvSpPr>
        <p:spPr>
          <a:xfrm>
            <a:off x="457200" y="2387600"/>
            <a:ext cx="4000500" cy="3860800"/>
          </a:xfrm>
          <a:custGeom>
            <a:avLst/>
            <a:gdLst>
              <a:gd name="sw" fmla="*/ 1 w 360"/>
              <a:gd name="sh" fmla="*/ 1 h 304"/>
              <a:gd name="mins" fmla="min sw sh"/>
              <a:gd name="dsw" fmla="+- 0 sw mins"/>
              <a:gd name="dsh" fmla="+- 0 sh mins"/>
              <a:gd name="p0x0" fmla="*/ 0 w 360"/>
              <a:gd name="p0y0" fmla="*/ 0 h 304"/>
              <a:gd name="p0x1" fmla="*/ 360 w 360"/>
              <a:gd name="p0y1" fmla="*/ 0 h 304"/>
              <a:gd name="p0x2" fmla="*/ 360 w 360"/>
              <a:gd name="p0y2" fmla="*/ 304 h 304"/>
              <a:gd name="p0x3" fmla="*/ 0 w 360"/>
              <a:gd name="p0y3" fmla="*/ 304 h 304"/>
              <a:gd name="p0x4" fmla="*/ 0 w 360"/>
              <a:gd name="p0y4" fmla="*/ 0 h 304"/>
            </a:gdLst>
            <a:ahLst/>
            <a:cxnLst/>
            <a:pathLst>
              <a:path>
                <a:moveTo>
                  <a:pt x="p0x0" y="p0y0"/>
                </a:moveTo>
                <a:lnTo>
                  <a:pt x="p0x1" y="p0y1"/>
                </a:lnTo>
                <a:lnTo>
                  <a:pt x="p0x2" y="p0y2"/>
                </a:lnTo>
                <a:lnTo>
                  <a:pt x="p0x3" y="p0y3"/>
                </a:lnTo>
                <a:lnTo>
                  <a:pt x="p0x4" y="p0y4"/>
                </a:lnTo>
                <a:close/>
              </a:path>
            </a:pathLst>
          </a:custGeom>
          <a:solidFill>
            <a:schemeClr val="bg2">
              <a:lumMod val="10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51446785" hasCustomPrompt="1"/>
            <p:custDataLst>
              <p:tags r:id="rId5"/>
            </p:custDataLst>
          </p:nvPr>
        </p:nvSpPr>
        <p:spPr>
          <a:xfrm>
            <a:off x="685800" y="2794000"/>
            <a:ext cx="3543300" cy="3048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51511553" hasCustomPrompt="1"/>
            <p:custDataLst>
              <p:tags r:id="rId6"/>
            </p:custDataLst>
          </p:nvPr>
        </p:nvSpPr>
        <p:spPr>
          <a:xfrm>
            <a:off x="4686300" y="1828800"/>
            <a:ext cx="4000500" cy="406400"/>
          </a:xfrm>
          <a:noFill/>
        </p:spPr>
        <p:txBody>
          <a:bodyPr lIns="0" tIns="0" rIns="0" bIns="0" anchor="b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1" name="装饰  0"/>
          <p:cNvSpPr>
            <a:spLocks noGrp="1"/>
          </p:cNvSpPr>
          <p:nvPr>
            <p:ph type="body" idx="319949313" hasCustomPrompt="1"/>
            <p:custDataLst>
              <p:tags r:id="rId7"/>
            </p:custDataLst>
          </p:nvPr>
        </p:nvSpPr>
        <p:spPr>
          <a:xfrm>
            <a:off x="4686300" y="2387600"/>
            <a:ext cx="4000500" cy="3860800"/>
          </a:xfrm>
          <a:custGeom>
            <a:avLst/>
            <a:gdLst>
              <a:gd name="sw" fmla="*/ 1 w 360"/>
              <a:gd name="sh" fmla="*/ 1 h 304"/>
              <a:gd name="mins" fmla="min sw sh"/>
              <a:gd name="dsw" fmla="+- 0 sw mins"/>
              <a:gd name="dsh" fmla="+- 0 sh mins"/>
              <a:gd name="p0x0" fmla="*/ 0 w 360"/>
              <a:gd name="p0y0" fmla="*/ 0 h 304"/>
              <a:gd name="p0x1" fmla="*/ 360 w 360"/>
              <a:gd name="p0y1" fmla="*/ 0 h 304"/>
              <a:gd name="p0x2" fmla="*/ 360 w 360"/>
              <a:gd name="p0y2" fmla="*/ 304 h 304"/>
              <a:gd name="p0x3" fmla="*/ 0 w 360"/>
              <a:gd name="p0y3" fmla="*/ 304 h 304"/>
              <a:gd name="p0x4" fmla="*/ 0 w 360"/>
              <a:gd name="p0y4" fmla="*/ 0 h 304"/>
            </a:gdLst>
            <a:ahLst/>
            <a:cxnLst/>
            <a:pathLst>
              <a:path>
                <a:moveTo>
                  <a:pt x="p0x0" y="p0y0"/>
                </a:moveTo>
                <a:lnTo>
                  <a:pt x="p0x1" y="p0y1"/>
                </a:lnTo>
                <a:lnTo>
                  <a:pt x="p0x2" y="p0y2"/>
                </a:lnTo>
                <a:lnTo>
                  <a:pt x="p0x3" y="p0y3"/>
                </a:lnTo>
                <a:lnTo>
                  <a:pt x="p0x4" y="p0y4"/>
                </a:lnTo>
                <a:close/>
              </a:path>
            </a:pathLst>
          </a:custGeom>
          <a:solidFill>
            <a:schemeClr val="bg2">
              <a:lumMod val="10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51512321" hasCustomPrompt="1"/>
            <p:custDataLst>
              <p:tags r:id="rId8"/>
            </p:custDataLst>
          </p:nvPr>
        </p:nvSpPr>
        <p:spPr>
          <a:xfrm>
            <a:off x="4914900" y="2794000"/>
            <a:ext cx="3543300" cy="3048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25EDE-1EC7-4848-BB2E-E614104276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indent="457200"/>
            <a:fld id="{315303AF-B8B1-4865-8877-C66AABE3F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7EEF1-9B0A-4C43-96B7-3F84087C57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14587B-9F0C-419F-A2A0-B8CCADB45D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76368-7A02-4CA9-9813-C227E890F6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FEFE09-FE22-4D73-80BD-F6E144839C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DD7F2-2F06-47C8-94C6-1148403C2B01}" type="slidenum">
              <a:rPr lang="en-US" altLang="zh-CN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0F85CC-52BB-4EC6-9125-D7ABA40E685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DD1D8A-FACE-417D-80F3-38BC30A5D7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" Target="../slides/slide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3886200" y="247650"/>
            <a:ext cx="510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  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829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30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831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>
                <a:ea typeface="宋体" panose="02010600030101010101" pitchFamily="2" charset="-122"/>
              </a:defRPr>
            </a:lvl1pPr>
          </a:lstStyle>
          <a:p>
            <a:fld id="{AC925EDE-1EC7-4848-BB2E-E61410427629}" type="slidenum">
              <a:rPr lang="en-US" altLang="zh-CN"/>
            </a:fld>
            <a:endParaRPr lang="en-US" altLang="zh-CN"/>
          </a:p>
        </p:txBody>
      </p:sp>
      <p:sp>
        <p:nvSpPr>
          <p:cNvPr id="1032" name="Text Box 1034">
            <a:hlinkClick r:id="rId18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1258888" y="649128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/>
              <a:t>▲</a:t>
            </a:r>
            <a:endParaRPr lang="en-US" altLang="zh-CN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000">
          <a:solidFill>
            <a:srgbClr val="4F56AD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449580" indent="-4495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AutoNum type="arabicPeriod"/>
        <a:defRPr kumimoji="1" sz="2400">
          <a:solidFill>
            <a:srgbClr val="E24C05"/>
          </a:solidFill>
          <a:latin typeface="+mn-lt"/>
          <a:ea typeface="+mn-ea"/>
          <a:cs typeface="+mn-cs"/>
        </a:defRPr>
      </a:lvl1pPr>
      <a:lvl2pPr marL="900430" indent="-27178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2pPr>
      <a:lvl3pPr marL="1714500" indent="-4572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q"/>
        <a:defRPr kumimoji="1" sz="2000" b="1">
          <a:solidFill>
            <a:srgbClr val="000000"/>
          </a:solidFill>
          <a:latin typeface="+mn-lt"/>
          <a:ea typeface="宋体" panose="02010600030101010101" pitchFamily="2" charset="-122"/>
        </a:defRPr>
      </a:lvl3pPr>
      <a:lvl4pPr marL="2275205" indent="-3810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600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835275" indent="-3810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3292475" indent="-3810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749675" indent="-3810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4206875" indent="-3810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4664075" indent="-3810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28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0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54050" y="2636838"/>
            <a:ext cx="7772400" cy="280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D60093"/>
                </a:solidFill>
                <a:latin typeface="黑体" panose="02010609060101010101" pitchFamily="49" charset="-122"/>
              </a:rPr>
              <a:t>第</a:t>
            </a:r>
            <a:r>
              <a:rPr lang="en-US" altLang="zh-CN" sz="3200" dirty="0">
                <a:solidFill>
                  <a:srgbClr val="D60093"/>
                </a:solidFill>
                <a:latin typeface="黑体" panose="02010609060101010101" pitchFamily="49" charset="-122"/>
              </a:rPr>
              <a:t>7</a:t>
            </a:r>
            <a:r>
              <a:rPr lang="zh-CN" altLang="en-US" sz="3200" dirty="0">
                <a:solidFill>
                  <a:srgbClr val="D60093"/>
                </a:solidFill>
                <a:latin typeface="黑体" panose="02010609060101010101" pitchFamily="49" charset="-122"/>
              </a:rPr>
              <a:t>章 存储系统</a:t>
            </a:r>
            <a:endParaRPr lang="zh-CN" altLang="en-US" sz="3200" dirty="0">
              <a:solidFill>
                <a:srgbClr val="D60093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3C92E8"/>
              </a:solidFill>
            </a:endParaRPr>
          </a:p>
          <a:p>
            <a:pPr algn="ctr" eaLnBrk="1" hangingPunct="1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algn="ctr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3C92E8"/>
              </a:solidFill>
            </a:endParaRP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-61913" y="6096000"/>
            <a:ext cx="9205913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49605" y="836930"/>
            <a:ext cx="4651375" cy="2930525"/>
          </a:xfrm>
        </p:spPr>
        <p:txBody>
          <a:bodyPr/>
          <a:lstStyle/>
          <a:p>
            <a:pPr marL="548005" lvl="1" indent="-456565" eaLnBrk="1" hangingPunct="1"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zh-CN" altLang="en-US" dirty="0"/>
              <a:t>三级存储系统</a:t>
            </a:r>
            <a:endParaRPr lang="zh-CN" altLang="en-US" dirty="0"/>
          </a:p>
          <a:p>
            <a:pPr marL="1005840" lvl="2" indent="-455295"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</a:rPr>
              <a:t>（高速缓冲存储器）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005840" lvl="2" indent="-455295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主存储器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005840" lvl="2" indent="-455295"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磁盘存储器（辅存）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548005" lvl="1" indent="-456565" algn="l"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en-US" altLang="zh-CN" sz="2400" dirty="0">
                <a:cs typeface="+mn-ea"/>
                <a:sym typeface="+mn-ea"/>
              </a:rPr>
              <a:t>从主存的角度来看</a:t>
            </a:r>
            <a:endParaRPr lang="en-US" altLang="zh-CN" sz="2400" dirty="0">
              <a:cs typeface="+mn-ea"/>
            </a:endParaRPr>
          </a:p>
          <a:p>
            <a:pPr marL="1005840" lvl="2" indent="-455295" algn="l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+mn-ea"/>
                <a:sym typeface="+mn-ea"/>
              </a:rPr>
              <a:t>“Cache－主存”层次：弥补主存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+mn-ea"/>
                <a:sym typeface="+mn-ea"/>
              </a:rPr>
              <a:t>速度</a:t>
            </a:r>
            <a:r>
              <a:rPr lang="en-US" altLang="zh-CN" sz="2000" dirty="0">
                <a:latin typeface="Times New Roman" panose="02020603050405020304" pitchFamily="18" charset="0"/>
                <a:cs typeface="+mn-ea"/>
                <a:sym typeface="+mn-ea"/>
              </a:rPr>
              <a:t>的不足</a:t>
            </a:r>
            <a:endParaRPr lang="en-US" altLang="zh-CN" sz="2000" dirty="0">
              <a:latin typeface="Times New Roman" panose="02020603050405020304" pitchFamily="18" charset="0"/>
              <a:cs typeface="+mn-ea"/>
            </a:endParaRPr>
          </a:p>
          <a:p>
            <a:pPr marL="1005840" lvl="2" indent="-455295" algn="l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+mn-ea"/>
                <a:sym typeface="+mn-ea"/>
              </a:rPr>
              <a:t>“主存－辅存”层次： 弥补主存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+mn-ea"/>
                <a:sym typeface="+mn-ea"/>
              </a:rPr>
              <a:t>容量</a:t>
            </a:r>
            <a:r>
              <a:rPr lang="en-US" altLang="zh-CN" sz="2000" dirty="0">
                <a:latin typeface="Times New Roman" panose="02020603050405020304" pitchFamily="18" charset="0"/>
                <a:cs typeface="+mn-ea"/>
                <a:sym typeface="+mn-ea"/>
              </a:rPr>
              <a:t>的不足</a:t>
            </a:r>
            <a:endParaRPr lang="en-US" altLang="zh-CN" sz="2000" dirty="0">
              <a:latin typeface="Times New Roman" panose="02020603050405020304" pitchFamily="18" charset="0"/>
              <a:cs typeface="+mn-ea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1331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4725154"/>
          <a:ext cx="4537075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图片" r:id="rId1" imgW="2541905" imgH="911225" progId="Word.Picture.8">
                  <p:embed/>
                </p:oleObj>
              </mc:Choice>
              <mc:Fallback>
                <p:oleObj name="图片" r:id="rId1" imgW="2541905" imgH="91122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25154"/>
                        <a:ext cx="4537075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7" name="Picture 4" descr="5-3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2098040"/>
            <a:ext cx="3811587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827088" y="2428875"/>
            <a:ext cx="7543800" cy="3657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808038" y="2428875"/>
            <a:ext cx="2395537" cy="3657600"/>
          </a:xfrm>
          <a:prstGeom prst="rect">
            <a:avLst/>
          </a:prstGeom>
          <a:solidFill>
            <a:srgbClr val="FFF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827088" y="1666875"/>
            <a:ext cx="7543800" cy="762000"/>
          </a:xfrm>
          <a:prstGeom prst="rect">
            <a:avLst/>
          </a:prstGeom>
          <a:solidFill>
            <a:srgbClr val="FFF9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4" name="Line 7"/>
          <p:cNvSpPr>
            <a:spLocks noChangeShapeType="1"/>
          </p:cNvSpPr>
          <p:nvPr/>
        </p:nvSpPr>
        <p:spPr bwMode="auto">
          <a:xfrm>
            <a:off x="827088" y="16668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827088" y="2428875"/>
            <a:ext cx="754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6" name="Line 9"/>
          <p:cNvSpPr>
            <a:spLocks noChangeShapeType="1"/>
          </p:cNvSpPr>
          <p:nvPr/>
        </p:nvSpPr>
        <p:spPr bwMode="auto">
          <a:xfrm>
            <a:off x="827088" y="29622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827088" y="34956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827088" y="44100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827088" y="49434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827088" y="55911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827088" y="60864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2022475" y="1681163"/>
            <a:ext cx="1181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E24C0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存储层次</a:t>
            </a:r>
            <a:endParaRPr lang="zh-CN" altLang="en-US" sz="1800" b="1">
              <a:solidFill>
                <a:srgbClr val="E24C0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922338" y="4943475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对第二级的</a:t>
            </a:r>
            <a:br>
              <a:rPr lang="zh-CN" altLang="zh-CN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访问方式</a:t>
            </a:r>
            <a:endParaRPr lang="zh-CN" altLang="en-US" sz="18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4" name="Line 17"/>
          <p:cNvSpPr>
            <a:spLocks noChangeShapeType="1"/>
          </p:cNvSpPr>
          <p:nvPr/>
        </p:nvSpPr>
        <p:spPr bwMode="auto">
          <a:xfrm>
            <a:off x="3203575" y="1666875"/>
            <a:ext cx="0" cy="441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957263" y="2047875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E24C0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比较项目</a:t>
            </a:r>
            <a:endParaRPr lang="zh-CN" altLang="en-US" sz="1800" b="1">
              <a:solidFill>
                <a:srgbClr val="E24C0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827088" y="1666875"/>
            <a:ext cx="2376487" cy="754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1284288" y="2519363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　　的</a:t>
            </a:r>
            <a:endParaRPr lang="zh-CN" altLang="en-US" sz="18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1055688" y="3052763"/>
            <a:ext cx="1676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存储管理实现</a:t>
            </a:r>
            <a:endParaRPr lang="zh-CN" altLang="en-US" sz="18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9" name="Text Box 22"/>
          <p:cNvSpPr txBox="1">
            <a:spLocks noChangeArrowheads="1"/>
          </p:cNvSpPr>
          <p:nvPr/>
        </p:nvSpPr>
        <p:spPr bwMode="auto">
          <a:xfrm>
            <a:off x="903288" y="3692525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访问速度的比值</a:t>
            </a:r>
            <a:b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第一级和第二级</a:t>
            </a:r>
            <a:r>
              <a:rPr lang="en-US" altLang="zh-CN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8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0" name="Text Box 23"/>
          <p:cNvSpPr txBox="1">
            <a:spLocks noChangeArrowheads="1"/>
          </p:cNvSpPr>
          <p:nvPr/>
        </p:nvSpPr>
        <p:spPr bwMode="auto">
          <a:xfrm>
            <a:off x="903288" y="4505325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典型的块</a:t>
            </a:r>
            <a:r>
              <a:rPr lang="en-US" altLang="zh-CN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</a:t>
            </a:r>
            <a:r>
              <a:rPr lang="en-US" altLang="zh-CN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大小</a:t>
            </a:r>
            <a:endParaRPr lang="zh-CN" altLang="en-US" sz="18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755650" y="5667375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不命中时</a:t>
            </a:r>
            <a:r>
              <a:rPr lang="en-US" altLang="zh-CN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是否切换</a:t>
            </a:r>
            <a:endParaRPr lang="zh-CN" altLang="en-US" sz="18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3148013" y="189547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E24C0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“Cache </a:t>
            </a:r>
            <a:r>
              <a:rPr lang="zh-CN" altLang="en-US" sz="1800" b="1">
                <a:solidFill>
                  <a:srgbClr val="E24C0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－主存”层次</a:t>
            </a:r>
            <a:endParaRPr lang="zh-CN" altLang="en-US" sz="1800" b="1">
              <a:solidFill>
                <a:srgbClr val="E24C0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5957888" y="1871663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E24C0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1800" b="1">
                <a:solidFill>
                  <a:srgbClr val="E24C0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主存－辅存”层次</a:t>
            </a:r>
            <a:endParaRPr lang="zh-CN" altLang="en-US" sz="1800" b="1">
              <a:solidFill>
                <a:srgbClr val="E24C0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5867400" y="1666875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5" name="Text Box 28"/>
          <p:cNvSpPr txBox="1">
            <a:spLocks noChangeArrowheads="1"/>
          </p:cNvSpPr>
          <p:nvPr/>
        </p:nvSpPr>
        <p:spPr bwMode="auto">
          <a:xfrm>
            <a:off x="3192463" y="2524125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为了弥补主存速度的不足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5861050" y="2505075"/>
            <a:ext cx="2743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为了弥补主存容量的不足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7" name="Text Box 30"/>
          <p:cNvSpPr txBox="1">
            <a:spLocks noChangeArrowheads="1"/>
          </p:cNvSpPr>
          <p:nvPr/>
        </p:nvSpPr>
        <p:spPr bwMode="auto">
          <a:xfrm>
            <a:off x="3429000" y="3038475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主要由专用硬件实现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8" name="Text Box 31"/>
          <p:cNvSpPr txBox="1">
            <a:spLocks noChangeArrowheads="1"/>
          </p:cNvSpPr>
          <p:nvPr/>
        </p:nvSpPr>
        <p:spPr bwMode="auto">
          <a:xfrm>
            <a:off x="6237288" y="3038475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主要由软件实现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9" name="Text Box 32"/>
          <p:cNvSpPr txBox="1">
            <a:spLocks noChangeArrowheads="1"/>
          </p:cNvSpPr>
          <p:nvPr/>
        </p:nvSpPr>
        <p:spPr bwMode="auto">
          <a:xfrm>
            <a:off x="3894138" y="3781425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几比一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0" name="Text Box 33"/>
          <p:cNvSpPr txBox="1">
            <a:spLocks noChangeArrowheads="1"/>
          </p:cNvSpPr>
          <p:nvPr/>
        </p:nvSpPr>
        <p:spPr bwMode="auto">
          <a:xfrm>
            <a:off x="6542088" y="3776663"/>
            <a:ext cx="1143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几万比一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1" name="Text Box 34"/>
          <p:cNvSpPr txBox="1">
            <a:spLocks noChangeArrowheads="1"/>
          </p:cNvSpPr>
          <p:nvPr/>
        </p:nvSpPr>
        <p:spPr bwMode="auto">
          <a:xfrm>
            <a:off x="3722688" y="44862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几十个字节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2" name="Text Box 35"/>
          <p:cNvSpPr txBox="1">
            <a:spLocks noChangeArrowheads="1"/>
          </p:cNvSpPr>
          <p:nvPr/>
        </p:nvSpPr>
        <p:spPr bwMode="auto">
          <a:xfrm>
            <a:off x="6065838" y="4486275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几百到几千个字节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3" name="Text Box 36"/>
          <p:cNvSpPr txBox="1">
            <a:spLocks noChangeArrowheads="1"/>
          </p:cNvSpPr>
          <p:nvPr/>
        </p:nvSpPr>
        <p:spPr bwMode="auto">
          <a:xfrm>
            <a:off x="3722688" y="507682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可直接访问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4" name="Text Box 37"/>
          <p:cNvSpPr txBox="1">
            <a:spLocks noChangeArrowheads="1"/>
          </p:cNvSpPr>
          <p:nvPr/>
        </p:nvSpPr>
        <p:spPr bwMode="auto">
          <a:xfrm>
            <a:off x="6313488" y="5095875"/>
            <a:ext cx="190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均通过第一级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5" name="Text Box 38"/>
          <p:cNvSpPr txBox="1">
            <a:spLocks noChangeArrowheads="1"/>
          </p:cNvSpPr>
          <p:nvPr/>
        </p:nvSpPr>
        <p:spPr bwMode="auto">
          <a:xfrm>
            <a:off x="3875088" y="5643563"/>
            <a:ext cx="129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不切换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6" name="Text Box 39"/>
          <p:cNvSpPr txBox="1">
            <a:spLocks noChangeArrowheads="1"/>
          </p:cNvSpPr>
          <p:nvPr/>
        </p:nvSpPr>
        <p:spPr bwMode="auto">
          <a:xfrm>
            <a:off x="6161088" y="5648325"/>
            <a:ext cx="243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切换到其他进程</a:t>
            </a:r>
            <a:endParaRPr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7" name="Text Box 40"/>
          <p:cNvSpPr txBox="1">
            <a:spLocks noChangeArrowheads="1"/>
          </p:cNvSpPr>
          <p:nvPr/>
        </p:nvSpPr>
        <p:spPr bwMode="auto">
          <a:xfrm>
            <a:off x="1835150" y="1125538"/>
            <a:ext cx="647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“Cache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－主存”与“主存－辅存”层次的区别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</a:rPr>
              <a:t>存储层次的四个问题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73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87450" y="1341438"/>
            <a:ext cx="6838950" cy="4465637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  <a:defRPr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当把一个块调入高一层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靠近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CPU)</a:t>
            </a: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存储器时，</a:t>
            </a:r>
            <a:b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</a:b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可以放在哪些位置上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?</a:t>
            </a:r>
            <a:r>
              <a:rPr lang="en-US" altLang="zh-CN" dirty="0">
                <a:solidFill>
                  <a:srgbClr val="FFFF66"/>
                </a:solidFill>
                <a:latin typeface="黑体" panose="02010609060101010101" pitchFamily="49" charset="-122"/>
              </a:rPr>
              <a:t>   </a:t>
            </a:r>
            <a:endParaRPr lang="en-US" altLang="zh-CN" dirty="0">
              <a:solidFill>
                <a:srgbClr val="FFFF66"/>
              </a:solidFill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000" dirty="0">
                <a:solidFill>
                  <a:srgbClr val="FFFF66"/>
                </a:solidFill>
                <a:latin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（</a:t>
            </a:r>
            <a:r>
              <a:rPr lang="zh-CN" altLang="en-US" dirty="0">
                <a:latin typeface="宋体" panose="02010600030101010101" pitchFamily="2" charset="-122"/>
              </a:rPr>
              <a:t>映象规则）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 startAt="2"/>
              <a:defRPr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当所要访问的块在高一层存储器中时，如何</a:t>
            </a:r>
            <a:b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</a:b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找到该块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?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（查找算法）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 startAt="3"/>
              <a:defRPr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当发生不命中时，应替换哪一块？</a:t>
            </a:r>
            <a:endParaRPr lang="zh-CN" alt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dirty="0"/>
              <a:t>（替换算法）</a:t>
            </a:r>
            <a:endParaRPr lang="zh-CN" altLang="en-US" dirty="0"/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FontTx/>
              <a:buAutoNum type="arabicPeriod" startAt="4"/>
              <a:defRPr/>
            </a:pPr>
            <a:r>
              <a:rPr lang="zh-CN" alt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当进行写访问时，应进行哪些操作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latin typeface="黑体" panose="02010609060101010101" pitchFamily="49" charset="-122"/>
              </a:rPr>
              <a:t>?</a:t>
            </a:r>
            <a:endParaRPr lang="en-US" altLang="zh-CN" dirty="0">
              <a:solidFill>
                <a:schemeClr val="tx1">
                  <a:lumMod val="60000"/>
                  <a:lumOff val="40000"/>
                </a:schemeClr>
              </a:solidFill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zh-CN" altLang="en-US" dirty="0"/>
              <a:t>写策略）</a:t>
            </a:r>
            <a:endParaRPr lang="zh-CN" altLang="en-US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  <a:sym typeface="+mn-ea"/>
              </a:rPr>
              <a:t>Cache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存储空间分割</a:t>
            </a:r>
            <a:endParaRPr lang="zh-CN" altLang="zh-CN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3260" y="1412875"/>
            <a:ext cx="7993063" cy="3384550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</a:rPr>
              <a:t>和主存分块</a:t>
            </a:r>
            <a:endParaRPr lang="zh-CN" altLang="en-US">
              <a:solidFill>
                <a:srgbClr val="C00000"/>
              </a:solidFill>
              <a:latin typeface="黑体" panose="02010609060101010101" pitchFamily="49" charset="-122"/>
            </a:endParaRPr>
          </a:p>
          <a:p>
            <a:pPr marL="1085850" lvl="1" indent="-457200" eaLnBrk="1" hangingPunct="1"/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是按块进行管理的。</a:t>
            </a:r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和主存均被分割成大小相同的块。信息以块为单位调入</a:t>
            </a:r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。 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solidFill>
                  <a:srgbClr val="D60093"/>
                </a:solidFill>
                <a:latin typeface="Times New Roman" panose="02020603050405020304" pitchFamily="18" charset="0"/>
              </a:rPr>
              <a:t>主存块地址（块号）</a:t>
            </a:r>
            <a:r>
              <a:rPr lang="zh-CN" altLang="en-US">
                <a:latin typeface="Times New Roman" panose="02020603050405020304" pitchFamily="18" charset="0"/>
              </a:rPr>
              <a:t>用于查找该块在</a:t>
            </a:r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中的位置。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solidFill>
                  <a:srgbClr val="D60093"/>
                </a:solidFill>
                <a:latin typeface="Times New Roman" panose="02020603050405020304" pitchFamily="18" charset="0"/>
              </a:rPr>
              <a:t>块内位移</a:t>
            </a:r>
            <a:r>
              <a:rPr lang="zh-CN" altLang="en-US">
                <a:latin typeface="Times New Roman" panose="02020603050405020304" pitchFamily="18" charset="0"/>
              </a:rPr>
              <a:t>用于确定所访问的数据在该块中的位置。</a:t>
            </a:r>
            <a:endParaRPr lang="zh-CN" altLang="en-US" sz="240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3716655"/>
            <a:ext cx="7145655" cy="1858645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548640"/>
            <a:ext cx="7353300" cy="569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4076700"/>
            <a:ext cx="4930775" cy="1106805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620713"/>
            <a:ext cx="7702550" cy="5540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的基本工作原理示意图</a:t>
            </a:r>
            <a:r>
              <a:rPr lang="zh-CN" altLang="en-US" sz="2000">
                <a:latin typeface="Times New Roman" panose="02020603050405020304" pitchFamily="18" charset="0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1268413"/>
          <a:ext cx="5761038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图片" r:id="rId1" imgW="3782695" imgH="3401695" progId="Word.Picture.8">
                  <p:embed/>
                </p:oleObj>
              </mc:Choice>
              <mc:Fallback>
                <p:oleObj name="图片" r:id="rId1" imgW="3782695" imgH="340169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5761038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693035"/>
            <a:ext cx="7479030" cy="4093210"/>
          </a:xfrm>
          <a:prstGeom prst="rect">
            <a:avLst/>
          </a:prstGeom>
        </p:spPr>
      </p:pic>
      <p:sp>
        <p:nvSpPr>
          <p:cNvPr id="22531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9750" y="764540"/>
            <a:ext cx="8134350" cy="346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1085850" indent="-4572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>
                <a:solidFill>
                  <a:srgbClr val="E24C05"/>
                </a:solidFill>
              </a:rPr>
              <a:t>全相联映象 </a:t>
            </a:r>
            <a:endParaRPr lang="zh-CN" altLang="en-US">
              <a:solidFill>
                <a:srgbClr val="E24C05"/>
              </a:solidFill>
            </a:endParaRP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FF0000"/>
                </a:solidFill>
              </a:rPr>
              <a:t>全相联：</a:t>
            </a:r>
            <a:r>
              <a:rPr lang="zh-CN" altLang="en-US">
                <a:latin typeface="黑体" panose="02010609060101010101" pitchFamily="49" charset="-122"/>
              </a:rPr>
              <a:t>主存中的任一块可以被放置到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  <a:r>
              <a:rPr lang="zh-CN" altLang="en-US">
                <a:latin typeface="黑体" panose="02010609060101010101" pitchFamily="49" charset="-122"/>
              </a:rPr>
              <a:t>中的任意一个位置。　　　　　　　　</a:t>
            </a:r>
            <a:endParaRPr lang="zh-CN" altLang="en-US"/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D60093"/>
                </a:solidFill>
              </a:rPr>
              <a:t>特点：</a:t>
            </a:r>
            <a:r>
              <a:rPr lang="zh-CN" altLang="en-US"/>
              <a:t>空间利用率最高，冲突概率最低，实现最复杂。 </a:t>
            </a:r>
            <a:endParaRPr lang="zh-CN" altLang="en-US"/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映象方式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620395"/>
            <a:ext cx="7772400" cy="495300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/>
              <a:t>直接映象 </a:t>
            </a:r>
            <a:endParaRPr lang="zh-CN" altLang="en-US"/>
          </a:p>
          <a:p>
            <a:pPr marL="1085850" lvl="1" indent="-457200" eaLnBrk="1" hangingPunct="1"/>
            <a:r>
              <a:rPr lang="zh-CN" altLang="en-US">
                <a:solidFill>
                  <a:srgbClr val="FF0000"/>
                </a:solidFill>
              </a:rPr>
              <a:t>直接映象：</a:t>
            </a:r>
            <a:r>
              <a:rPr lang="zh-CN" altLang="en-US"/>
              <a:t>主存中的每一块只能被放置到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  <a:r>
              <a:rPr lang="zh-CN" altLang="en-US"/>
              <a:t>中唯一的一个位置。</a:t>
            </a:r>
            <a:endParaRPr lang="zh-CN" altLang="en-US"/>
          </a:p>
          <a:p>
            <a:pPr marL="1085850" lvl="1" indent="-457200" eaLnBrk="1" hangingPunct="1"/>
            <a:r>
              <a:rPr lang="zh-CN" altLang="en-US">
                <a:solidFill>
                  <a:srgbClr val="D60093"/>
                </a:solidFill>
              </a:rPr>
              <a:t>特点：</a:t>
            </a:r>
            <a:r>
              <a:rPr lang="zh-CN" altLang="en-US"/>
              <a:t>空间利用率最低，冲突概率最高，</a:t>
            </a:r>
            <a:endParaRPr lang="zh-CN" altLang="en-US"/>
          </a:p>
          <a:p>
            <a:pPr marL="1085850" lvl="1" indent="-457200" eaLnBrk="1" hangingPunct="1">
              <a:buFont typeface="Wingdings" panose="05000000000000000000" pitchFamily="2" charset="2"/>
              <a:buNone/>
            </a:pPr>
            <a:r>
              <a:rPr lang="zh-CN" altLang="en-US"/>
              <a:t>　　　　 实现最简单。</a:t>
            </a:r>
            <a:endParaRPr lang="zh-CN" altLang="en-US"/>
          </a:p>
          <a:p>
            <a:pPr marL="1085850" lvl="1" indent="-457200" eaLnBrk="1" hangingPunct="1"/>
            <a:r>
              <a:rPr lang="zh-CN" altLang="en-US">
                <a:latin typeface="黑体" panose="02010609060101010101" pitchFamily="49" charset="-122"/>
              </a:rPr>
              <a:t>对于主存的第</a:t>
            </a:r>
            <a:r>
              <a:rPr lang="en-US" altLang="zh-CN" i="1">
                <a:solidFill>
                  <a:srgbClr val="9933FF"/>
                </a:solidFill>
                <a:latin typeface="黑体" panose="02010609060101010101" pitchFamily="49" charset="-122"/>
              </a:rPr>
              <a:t>i</a:t>
            </a:r>
            <a:r>
              <a:rPr lang="en-US" altLang="zh-CN" i="1">
                <a:solidFill>
                  <a:srgbClr val="008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块，若它映象到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  <a:r>
              <a:rPr lang="zh-CN" altLang="en-US">
                <a:latin typeface="黑体" panose="02010609060101010101" pitchFamily="49" charset="-122"/>
              </a:rPr>
              <a:t>的第</a:t>
            </a:r>
            <a:r>
              <a:rPr lang="en-US" altLang="zh-CN" i="1">
                <a:solidFill>
                  <a:srgbClr val="9933FF"/>
                </a:solidFill>
                <a:latin typeface="黑体" panose="02010609060101010101" pitchFamily="49" charset="-122"/>
              </a:rPr>
              <a:t>j</a:t>
            </a:r>
            <a:r>
              <a:rPr lang="en-US" altLang="zh-CN" i="1">
                <a:solidFill>
                  <a:srgbClr val="008000"/>
                </a:solidFill>
                <a:latin typeface="黑体" panose="02010609060101010101" pitchFamily="49" charset="-122"/>
              </a:rPr>
              <a:t> </a:t>
            </a:r>
            <a:r>
              <a:rPr lang="zh-CN" altLang="en-US">
                <a:latin typeface="黑体" panose="02010609060101010101" pitchFamily="49" charset="-122"/>
              </a:rPr>
              <a:t>块，则</a:t>
            </a:r>
            <a:r>
              <a:rPr lang="en-US" altLang="zh-CN">
                <a:latin typeface="黑体" panose="02010609060101010101" pitchFamily="49" charset="-122"/>
              </a:rPr>
              <a:t>:</a:t>
            </a:r>
            <a:endParaRPr lang="en-US" altLang="zh-CN">
              <a:latin typeface="黑体" panose="02010609060101010101" pitchFamily="49" charset="-122"/>
            </a:endParaRPr>
          </a:p>
          <a:p>
            <a:pPr marL="1085850" lvl="1" indent="-457200" eaLnBrk="1" hangingPunct="1">
              <a:buFont typeface="Wingdings" panose="05000000000000000000" pitchFamily="2" charset="2"/>
              <a:buNone/>
            </a:pPr>
            <a:r>
              <a:rPr lang="zh-CN" altLang="en-US" i="1">
                <a:latin typeface="黑体" panose="02010609060101010101" pitchFamily="49" charset="-122"/>
              </a:rPr>
              <a:t>　　　　 </a:t>
            </a:r>
            <a:r>
              <a:rPr lang="en-US" altLang="zh-CN" i="1">
                <a:solidFill>
                  <a:srgbClr val="9933FF"/>
                </a:solidFill>
                <a:latin typeface="黑体" panose="02010609060101010101" pitchFamily="49" charset="-122"/>
              </a:rPr>
              <a:t>j</a:t>
            </a:r>
            <a:r>
              <a:rPr lang="zh-CN" altLang="en-US">
                <a:solidFill>
                  <a:srgbClr val="9933FF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i="1">
                <a:solidFill>
                  <a:srgbClr val="9933FF"/>
                </a:solidFill>
                <a:latin typeface="黑体" panose="02010609060101010101" pitchFamily="49" charset="-122"/>
              </a:rPr>
              <a:t>i</a:t>
            </a:r>
            <a:r>
              <a:rPr lang="en-US" altLang="zh-CN">
                <a:solidFill>
                  <a:srgbClr val="9933FF"/>
                </a:solidFill>
                <a:latin typeface="黑体" panose="02010609060101010101" pitchFamily="49" charset="-122"/>
              </a:rPr>
              <a:t> mod (</a:t>
            </a:r>
            <a:r>
              <a:rPr lang="en-US" altLang="zh-CN" i="1">
                <a:solidFill>
                  <a:srgbClr val="9933FF"/>
                </a:solidFill>
                <a:latin typeface="黑体" panose="02010609060101010101" pitchFamily="49" charset="-122"/>
              </a:rPr>
              <a:t>M</a:t>
            </a:r>
            <a:r>
              <a:rPr lang="en-US" altLang="zh-CN" i="1">
                <a:solidFill>
                  <a:srgbClr val="008000"/>
                </a:solidFill>
                <a:latin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9933FF"/>
                </a:solidFill>
                <a:latin typeface="黑体" panose="02010609060101010101" pitchFamily="49" charset="-122"/>
              </a:rPr>
              <a:t>)</a:t>
            </a:r>
            <a:r>
              <a:rPr lang="en-US" altLang="zh-CN">
                <a:latin typeface="黑体" panose="02010609060101010101" pitchFamily="49" charset="-122"/>
              </a:rPr>
              <a:t>  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i="1">
                <a:solidFill>
                  <a:srgbClr val="000000"/>
                </a:solidFill>
                <a:latin typeface="黑体" panose="02010609060101010101" pitchFamily="49" charset="-122"/>
              </a:rPr>
              <a:t>M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为</a:t>
            </a:r>
            <a:r>
              <a:rPr lang="en-US" altLang="zh-CN">
                <a:solidFill>
                  <a:srgbClr val="000000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>
                <a:solidFill>
                  <a:srgbClr val="000000"/>
                </a:solidFill>
                <a:latin typeface="黑体" panose="02010609060101010101" pitchFamily="49" charset="-122"/>
              </a:rPr>
              <a:t>的块数）</a:t>
            </a:r>
            <a:endParaRPr lang="zh-CN" altLang="en-US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 marL="1033145" lvl="1" indent="-456565" algn="l" eaLnBrk="1" hangingPunct="1">
              <a:buFont typeface="Wingdings" panose="05000000000000000000" pitchFamily="2" charset="2"/>
            </a:pPr>
            <a:r>
              <a:rPr lang="zh-CN" altLang="en-US">
                <a:latin typeface="黑体" panose="02010609060101010101" pitchFamily="49" charset="-122"/>
                <a:sym typeface="+mn-ea"/>
              </a:rPr>
              <a:t>设</a:t>
            </a:r>
            <a:r>
              <a:rPr lang="en-US" altLang="zh-CN">
                <a:solidFill>
                  <a:srgbClr val="9933FF"/>
                </a:solidFill>
                <a:latin typeface="黑体" panose="02010609060101010101" pitchFamily="49" charset="-122"/>
                <a:sym typeface="+mn-ea"/>
              </a:rPr>
              <a:t>M=2</a:t>
            </a:r>
            <a:r>
              <a:rPr lang="en-US" altLang="zh-CN" baseline="30000">
                <a:solidFill>
                  <a:srgbClr val="9933FF"/>
                </a:solidFill>
                <a:latin typeface="黑体" panose="02010609060101010101" pitchFamily="49" charset="-122"/>
                <a:sym typeface="+mn-ea"/>
              </a:rPr>
              <a:t>m</a:t>
            </a:r>
            <a:r>
              <a:rPr lang="zh-CN" altLang="en-US">
                <a:latin typeface="黑体" panose="02010609060101010101" pitchFamily="49" charset="-122"/>
                <a:sym typeface="+mn-ea"/>
              </a:rPr>
              <a:t>，则当表示为二进制数时，</a:t>
            </a:r>
            <a:r>
              <a:rPr lang="en-US" altLang="zh-CN">
                <a:latin typeface="黑体" panose="02010609060101010101" pitchFamily="49" charset="-122"/>
                <a:sym typeface="+mn-ea"/>
              </a:rPr>
              <a:t>j</a:t>
            </a:r>
            <a:r>
              <a:rPr lang="zh-CN" altLang="en-US">
                <a:latin typeface="黑体" panose="02010609060101010101" pitchFamily="49" charset="-122"/>
                <a:sym typeface="+mn-ea"/>
              </a:rPr>
              <a:t>实际上就是</a:t>
            </a:r>
            <a:r>
              <a:rPr lang="en-US" altLang="zh-CN">
                <a:latin typeface="黑体" panose="02010609060101010101" pitchFamily="49" charset="-122"/>
                <a:sym typeface="+mn-ea"/>
              </a:rPr>
              <a:t>i</a:t>
            </a:r>
            <a:r>
              <a:rPr lang="zh-CN" altLang="en-US">
                <a:latin typeface="黑体" panose="02010609060101010101" pitchFamily="49" charset="-122"/>
                <a:sym typeface="+mn-ea"/>
              </a:rPr>
              <a:t>的低</a:t>
            </a:r>
            <a:r>
              <a:rPr lang="en-US" altLang="zh-CN">
                <a:latin typeface="黑体" panose="02010609060101010101" pitchFamily="49" charset="-122"/>
                <a:sym typeface="+mn-ea"/>
              </a:rPr>
              <a:t>m</a:t>
            </a:r>
            <a:r>
              <a:rPr lang="zh-CN" altLang="en-US">
                <a:latin typeface="黑体" panose="02010609060101010101" pitchFamily="49" charset="-122"/>
                <a:sym typeface="+mn-ea"/>
              </a:rPr>
              <a:t>位</a:t>
            </a:r>
            <a:r>
              <a:rPr lang="en-US" altLang="zh-CN">
                <a:latin typeface="黑体" panose="02010609060101010101" pitchFamily="49" charset="-122"/>
                <a:sym typeface="+mn-ea"/>
              </a:rPr>
              <a:t>: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 marL="1085850" lvl="1" indent="-457200" algn="l" eaLnBrk="1" hangingPunct="1">
              <a:buFont typeface="Wingdings" panose="05000000000000000000" pitchFamily="2" charset="2"/>
            </a:pPr>
            <a:endParaRPr lang="zh-CN" altLang="en-US">
              <a:latin typeface="黑体" panose="02010609060101010101" pitchFamily="49" charset="-122"/>
              <a:cs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174365" y="5546725"/>
            <a:ext cx="5124450" cy="1002030"/>
            <a:chOff x="3673" y="4730"/>
            <a:chExt cx="8070" cy="1578"/>
          </a:xfrm>
        </p:grpSpPr>
        <p:sp>
          <p:nvSpPr>
            <p:cNvPr id="25603" name="Rectangle 4"/>
            <p:cNvSpPr>
              <a:spLocks noChangeArrowheads="1"/>
            </p:cNvSpPr>
            <p:nvPr/>
          </p:nvSpPr>
          <p:spPr bwMode="auto">
            <a:xfrm>
              <a:off x="4513" y="4730"/>
              <a:ext cx="7230" cy="960"/>
            </a:xfrm>
            <a:prstGeom prst="rect">
              <a:avLst/>
            </a:prstGeom>
            <a:solidFill>
              <a:srgbClr val="FCFDCD"/>
            </a:solidFill>
            <a:ln w="19050">
              <a:solidFill>
                <a:schemeClr val="accent2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4" name="Rectangle 5"/>
            <p:cNvSpPr>
              <a:spLocks noChangeArrowheads="1"/>
            </p:cNvSpPr>
            <p:nvPr/>
          </p:nvSpPr>
          <p:spPr bwMode="auto">
            <a:xfrm>
              <a:off x="9313" y="4730"/>
              <a:ext cx="2430" cy="960"/>
            </a:xfrm>
            <a:prstGeom prst="rect">
              <a:avLst/>
            </a:prstGeom>
            <a:solidFill>
              <a:srgbClr val="FDE995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05" name="Line 6"/>
            <p:cNvSpPr>
              <a:spLocks noChangeShapeType="1"/>
            </p:cNvSpPr>
            <p:nvPr/>
          </p:nvSpPr>
          <p:spPr bwMode="auto">
            <a:xfrm>
              <a:off x="9313" y="4753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6" name="Line 7"/>
            <p:cNvSpPr>
              <a:spLocks noChangeShapeType="1"/>
            </p:cNvSpPr>
            <p:nvPr/>
          </p:nvSpPr>
          <p:spPr bwMode="auto">
            <a:xfrm>
              <a:off x="11713" y="5645"/>
              <a:ext cx="0" cy="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7" name="Line 8"/>
            <p:cNvSpPr>
              <a:spLocks noChangeShapeType="1"/>
            </p:cNvSpPr>
            <p:nvPr/>
          </p:nvSpPr>
          <p:spPr bwMode="auto">
            <a:xfrm>
              <a:off x="9313" y="5645"/>
              <a:ext cx="0" cy="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8" name="Line 9"/>
            <p:cNvSpPr>
              <a:spLocks noChangeShapeType="1"/>
            </p:cNvSpPr>
            <p:nvPr/>
          </p:nvSpPr>
          <p:spPr bwMode="auto">
            <a:xfrm>
              <a:off x="10993" y="6005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Line 10"/>
            <p:cNvSpPr>
              <a:spLocks noChangeShapeType="1"/>
            </p:cNvSpPr>
            <p:nvPr/>
          </p:nvSpPr>
          <p:spPr bwMode="auto">
            <a:xfrm flipH="1">
              <a:off x="9313" y="6005"/>
              <a:ext cx="72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Text Box 12"/>
            <p:cNvSpPr txBox="1">
              <a:spLocks noChangeArrowheads="1"/>
            </p:cNvSpPr>
            <p:nvPr/>
          </p:nvSpPr>
          <p:spPr bwMode="auto">
            <a:xfrm>
              <a:off x="10310" y="4850"/>
              <a:ext cx="13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Text Box 13"/>
            <p:cNvSpPr txBox="1">
              <a:spLocks noChangeArrowheads="1"/>
            </p:cNvSpPr>
            <p:nvPr/>
          </p:nvSpPr>
          <p:spPr bwMode="auto">
            <a:xfrm>
              <a:off x="3673" y="4850"/>
              <a:ext cx="13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b="1" i="1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endParaRPr lang="zh-CN" altLang="en-US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2" name="Line 14"/>
            <p:cNvSpPr>
              <a:spLocks noChangeShapeType="1"/>
            </p:cNvSpPr>
            <p:nvPr/>
          </p:nvSpPr>
          <p:spPr bwMode="auto">
            <a:xfrm>
              <a:off x="11738" y="5708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Line 15"/>
            <p:cNvSpPr>
              <a:spLocks noChangeShapeType="1"/>
            </p:cNvSpPr>
            <p:nvPr/>
          </p:nvSpPr>
          <p:spPr bwMode="auto">
            <a:xfrm>
              <a:off x="9315" y="5685"/>
              <a:ext cx="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16"/>
            <p:cNvSpPr>
              <a:spLocks noChangeShapeType="1"/>
            </p:cNvSpPr>
            <p:nvPr/>
          </p:nvSpPr>
          <p:spPr bwMode="auto">
            <a:xfrm>
              <a:off x="11018" y="606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17"/>
            <p:cNvSpPr>
              <a:spLocks noChangeShapeType="1"/>
            </p:cNvSpPr>
            <p:nvPr/>
          </p:nvSpPr>
          <p:spPr bwMode="auto">
            <a:xfrm flipH="1">
              <a:off x="9338" y="6068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Text Box 18"/>
            <p:cNvSpPr txBox="1">
              <a:spLocks noChangeArrowheads="1"/>
            </p:cNvSpPr>
            <p:nvPr/>
          </p:nvSpPr>
          <p:spPr bwMode="auto">
            <a:xfrm>
              <a:off x="10088" y="5730"/>
              <a:ext cx="1320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i="1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zh-CN" altLang="zh-CN" sz="1800" b="1">
                  <a:solidFill>
                    <a:srgbClr val="D6009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180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4" descr="5-3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495" y="188595"/>
            <a:ext cx="6360160" cy="6517005"/>
          </a:xfrm>
          <a:noFill/>
        </p:spPr>
      </p:pic>
    </p:spTree>
  </p:cSld>
  <p:clrMapOvr>
    <a:masterClrMapping/>
  </p:clrMapOvr>
  <p:transition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476250"/>
            <a:ext cx="9008745" cy="4069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685" y="5229225"/>
            <a:ext cx="6829425" cy="590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280" y="52806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内存地址：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7826049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局部性原理</a:t>
            </a:r>
            <a:endParaRPr lang="zh-CN" alt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51446017"/>
            <p:custDataLst>
              <p:tags r:id="rId2"/>
            </p:custDataLst>
          </p:nvPr>
        </p:nvSpPr>
        <p:spPr>
          <a:xfrm>
            <a:off x="457200" y="1345565"/>
            <a:ext cx="8006715" cy="889635"/>
          </a:xfrm>
        </p:spPr>
        <p:txBody>
          <a:bodyPr>
            <a:normAutofit fontScale="80000"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E24C05"/>
                </a:solidFill>
              </a:rPr>
              <a:t>程序执行过程中，存储访问在地址上表现出非均匀的集中倾向。</a:t>
            </a:r>
            <a:endParaRPr lang="zh-CN" altLang="en-US">
              <a:solidFill>
                <a:srgbClr val="E24C05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BF6753"/>
                </a:solidFill>
              </a:rPr>
              <a:t>对计算机系统的</a:t>
            </a:r>
            <a:r>
              <a:rPr lang="en-US" altLang="zh-CN">
                <a:solidFill>
                  <a:srgbClr val="BF6753"/>
                </a:solidFill>
              </a:rPr>
              <a:t>CPU</a:t>
            </a:r>
            <a:r>
              <a:rPr lang="zh-CN" altLang="en-US">
                <a:solidFill>
                  <a:srgbClr val="BF6753"/>
                </a:solidFill>
              </a:rPr>
              <a:t>、操作系统、数据库等产生深远影响。</a:t>
            </a:r>
            <a:endParaRPr lang="zh-CN" altLang="en-US">
              <a:solidFill>
                <a:srgbClr val="BF6753"/>
              </a:solidFill>
            </a:endParaRPr>
          </a:p>
        </p:txBody>
      </p:sp>
      <p:sp>
        <p:nvSpPr>
          <p:cNvPr id="4" name="装饰  7"/>
          <p:cNvSpPr>
            <a:spLocks noGrp="1"/>
          </p:cNvSpPr>
          <p:nvPr>
            <p:ph type="body" idx="319883777"/>
            <p:custDataLst>
              <p:tags r:id="rId3"/>
            </p:custDataLst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2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51446785"/>
            <p:custDataLst>
              <p:tags r:id="rId4"/>
            </p:custDataLst>
          </p:nvPr>
        </p:nvSpPr>
        <p:spPr>
          <a:xfrm>
            <a:off x="685800" y="3324225"/>
            <a:ext cx="3543300" cy="237426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被访问过的数据</a:t>
            </a:r>
            <a:r>
              <a:rPr lang="en-US" altLang="zh-CN"/>
              <a:t>/</a:t>
            </a:r>
            <a:r>
              <a:rPr lang="zh-CN" altLang="en-US"/>
              <a:t>指令在近期可能再次被访问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装饰  0"/>
          <p:cNvSpPr>
            <a:spLocks noGrp="1"/>
          </p:cNvSpPr>
          <p:nvPr>
            <p:ph type="body" idx="319949313"/>
            <p:custDataLst>
              <p:tags r:id="rId5"/>
            </p:custDataLst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rgbClr val="FFFFFF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51512321"/>
            <p:custDataLst>
              <p:tags r:id="rId6"/>
            </p:custDataLst>
          </p:nvPr>
        </p:nvSpPr>
        <p:spPr>
          <a:xfrm>
            <a:off x="4914900" y="3324225"/>
            <a:ext cx="3543300" cy="237426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访问某个数据时，其邻近数据可能很快被访问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研究表明，约</a:t>
            </a:r>
            <a:r>
              <a:rPr lang="en-US" altLang="zh-CN">
                <a:sym typeface="+mn-ea"/>
              </a:rPr>
              <a:t>90%</a:t>
            </a:r>
            <a:r>
              <a:rPr lang="zh-CN" altLang="en-US">
                <a:sym typeface="+mn-ea"/>
              </a:rPr>
              <a:t>的内存访问步长小于</a:t>
            </a:r>
            <a:r>
              <a:rPr lang="en-US" altLang="zh-CN">
                <a:sym typeface="+mn-ea"/>
              </a:rPr>
              <a:t>64</a:t>
            </a:r>
            <a:r>
              <a:rPr lang="zh-CN" altLang="en-US">
                <a:sym typeface="+mn-ea"/>
              </a:rPr>
              <a:t>字节（典型缓存行大小）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20725" y="2480945"/>
            <a:ext cx="3562985" cy="1068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时间局部性</a:t>
            </a:r>
            <a:endParaRPr lang="zh-CN" altLang="en-US">
              <a:sym typeface="+mn-ea"/>
            </a:endParaRPr>
          </a:p>
          <a:p>
            <a:r>
              <a:rPr lang="en-US" altLang="zh-CN" sz="2000">
                <a:sym typeface="+mn-ea"/>
              </a:rPr>
              <a:t>Temporal Locality</a:t>
            </a:r>
            <a:endParaRPr lang="en-US" altLang="zh-CN" sz="20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32045" y="2480945"/>
            <a:ext cx="3562985" cy="1068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空间局部性</a:t>
            </a:r>
            <a:endParaRPr lang="zh-CN" altLang="en-US">
              <a:sym typeface="+mn-ea"/>
            </a:endParaRPr>
          </a:p>
          <a:p>
            <a:r>
              <a:rPr lang="en-US" altLang="zh-CN" sz="2000">
                <a:sym typeface="+mn-ea"/>
              </a:rPr>
              <a:t>Spatial Locality</a:t>
            </a:r>
            <a:endParaRPr lang="en-US" altLang="zh-CN" sz="200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0900" y="4725035"/>
            <a:ext cx="3288665" cy="145161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en-US" altLang="zh-CN" sz="1800"/>
              <a:t>for (int i = 0; i &lt; 100; i++) {</a:t>
            </a:r>
            <a:endParaRPr lang="en-US" altLang="zh-CN" sz="1800"/>
          </a:p>
          <a:p>
            <a:pPr indent="457200"/>
            <a:r>
              <a:rPr lang="en-US" altLang="zh-CN" sz="1800">
                <a:sym typeface="+mn-ea"/>
              </a:rPr>
              <a:t> // </a:t>
            </a:r>
            <a:r>
              <a:rPr lang="zh-CN" altLang="en-US" sz="1800">
                <a:sym typeface="+mn-ea"/>
              </a:rPr>
              <a:t>变量</a:t>
            </a:r>
            <a:r>
              <a:rPr lang="en-US" altLang="zh-CN" sz="1800">
                <a:sym typeface="+mn-ea"/>
              </a:rPr>
              <a:t>sum</a:t>
            </a:r>
            <a:r>
              <a:rPr lang="zh-CN" altLang="en-US" sz="1800">
                <a:sym typeface="+mn-ea"/>
              </a:rPr>
              <a:t>被反复读写</a:t>
            </a:r>
            <a:endParaRPr lang="en-US" altLang="zh-CN" sz="1800"/>
          </a:p>
          <a:p>
            <a:pPr indent="457200"/>
            <a:r>
              <a:rPr lang="en-US" altLang="zh-CN" sz="1800">
                <a:solidFill>
                  <a:srgbClr val="C00000"/>
                </a:solidFill>
              </a:rPr>
              <a:t>sum</a:t>
            </a:r>
            <a:r>
              <a:rPr lang="en-US" altLang="zh-CN" sz="1800"/>
              <a:t> += array[i]; </a:t>
            </a:r>
            <a:endParaRPr lang="en-US" altLang="zh-CN" sz="1800"/>
          </a:p>
          <a:p>
            <a:r>
              <a:rPr lang="en-US" altLang="zh-CN" sz="1800"/>
              <a:t>}</a:t>
            </a:r>
            <a:endParaRPr lang="en-US" altLang="zh-CN" sz="1800"/>
          </a:p>
        </p:txBody>
      </p:sp>
      <p:sp>
        <p:nvSpPr>
          <p:cNvPr id="12" name="文本框 11"/>
          <p:cNvSpPr txBox="1"/>
          <p:nvPr/>
        </p:nvSpPr>
        <p:spPr>
          <a:xfrm>
            <a:off x="5042535" y="4725035"/>
            <a:ext cx="3288665" cy="147637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1800"/>
              <a:t>for (int i = 0; i &lt; 100; i++) {</a:t>
            </a:r>
            <a:endParaRPr lang="en-US" altLang="zh-CN" sz="1800"/>
          </a:p>
          <a:p>
            <a:pPr indent="457200"/>
            <a:r>
              <a:rPr lang="en-US" altLang="zh-CN" sz="1800">
                <a:sym typeface="+mn-ea"/>
              </a:rPr>
              <a:t> // </a:t>
            </a:r>
            <a:r>
              <a:rPr lang="en-US" altLang="zh-CN" sz="1800"/>
              <a:t>array[i]</a:t>
            </a:r>
            <a:r>
              <a:rPr lang="zh-CN" altLang="en-US" sz="1800"/>
              <a:t>和</a:t>
            </a:r>
            <a:r>
              <a:rPr lang="en-US" altLang="zh-CN" sz="1800"/>
              <a:t>array[i+1]</a:t>
            </a:r>
            <a:r>
              <a:rPr lang="zh-CN" altLang="en-US" sz="1800"/>
              <a:t>在内存中是相邻的</a:t>
            </a:r>
            <a:endParaRPr lang="zh-CN" altLang="en-US" sz="1800"/>
          </a:p>
          <a:p>
            <a:pPr indent="457200"/>
            <a:r>
              <a:rPr lang="en-US" altLang="zh-CN" sz="1800"/>
              <a:t>sum += </a:t>
            </a:r>
            <a:r>
              <a:rPr lang="en-US" altLang="zh-CN" sz="1800">
                <a:solidFill>
                  <a:srgbClr val="C00000"/>
                </a:solidFill>
              </a:rPr>
              <a:t>array[i]</a:t>
            </a:r>
            <a:r>
              <a:rPr lang="en-US" altLang="zh-CN" sz="1800"/>
              <a:t>; </a:t>
            </a:r>
            <a:endParaRPr lang="en-US" altLang="zh-CN" sz="1800"/>
          </a:p>
          <a:p>
            <a:r>
              <a:rPr lang="en-US" altLang="zh-CN" sz="1800"/>
              <a:t>}</a:t>
            </a:r>
            <a:endParaRPr lang="en-US" altLang="zh-CN" sz="1800"/>
          </a:p>
        </p:txBody>
      </p:sp>
    </p:spTree>
    <p:custDataLst>
      <p:tags r:id="rId7"/>
    </p:custDataLst>
  </p:cSld>
  <p:clrMapOvr>
    <a:masterClrMapping/>
  </p:clrMapOvr>
  <p:transition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0"/>
          <p:cNvGrpSpPr/>
          <p:nvPr/>
        </p:nvGrpSpPr>
        <p:grpSpPr bwMode="auto">
          <a:xfrm>
            <a:off x="1258888" y="1241425"/>
            <a:ext cx="7058025" cy="5616575"/>
            <a:chOff x="793" y="618"/>
            <a:chExt cx="4446" cy="3538"/>
          </a:xfrm>
        </p:grpSpPr>
        <p:pic>
          <p:nvPicPr>
            <p:cNvPr id="27652" name="Picture 5" descr="5-3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663"/>
              <a:ext cx="3456" cy="3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3" name="Rectangle 6"/>
            <p:cNvSpPr>
              <a:spLocks noChangeArrowheads="1"/>
            </p:cNvSpPr>
            <p:nvPr/>
          </p:nvSpPr>
          <p:spPr bwMode="auto">
            <a:xfrm>
              <a:off x="793" y="618"/>
              <a:ext cx="4446" cy="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4" name="Rectangle 7"/>
            <p:cNvSpPr>
              <a:spLocks noChangeArrowheads="1"/>
            </p:cNvSpPr>
            <p:nvPr/>
          </p:nvSpPr>
          <p:spPr bwMode="auto">
            <a:xfrm>
              <a:off x="1338" y="1434"/>
              <a:ext cx="272" cy="2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5" name="Rectangle 8"/>
            <p:cNvSpPr>
              <a:spLocks noChangeArrowheads="1"/>
            </p:cNvSpPr>
            <p:nvPr/>
          </p:nvSpPr>
          <p:spPr bwMode="auto">
            <a:xfrm>
              <a:off x="1383" y="3793"/>
              <a:ext cx="3538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56" name="Rectangle 9"/>
            <p:cNvSpPr>
              <a:spLocks noChangeArrowheads="1"/>
            </p:cNvSpPr>
            <p:nvPr/>
          </p:nvSpPr>
          <p:spPr bwMode="auto">
            <a:xfrm>
              <a:off x="4604" y="1434"/>
              <a:ext cx="363" cy="2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765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1550" y="836613"/>
            <a:ext cx="7772400" cy="4657725"/>
          </a:xfrm>
          <a:noFill/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3"/>
            </a:pPr>
            <a:r>
              <a:rPr lang="zh-CN" altLang="en-US"/>
              <a:t>组相联映象 </a:t>
            </a:r>
            <a:endParaRPr lang="zh-CN" altLang="en-US"/>
          </a:p>
          <a:p>
            <a:pPr marL="1085850" lvl="1" indent="-457200" eaLnBrk="1" hangingPunct="1"/>
            <a:r>
              <a:rPr lang="zh-CN" altLang="en-US"/>
              <a:t>组相联：主存中的每一块可以被放置到</a:t>
            </a:r>
            <a:r>
              <a:rPr lang="en-US" altLang="zh-CN"/>
              <a:t>Cache</a:t>
            </a:r>
            <a:r>
              <a:rPr lang="zh-CN" altLang="en-US"/>
              <a:t>中唯一的一个组中的任何一个位置。</a:t>
            </a:r>
            <a:endParaRPr lang="zh-CN" altLang="en-US"/>
          </a:p>
          <a:p>
            <a:pPr marL="1085850" lvl="1" indent="-457200" eaLnBrk="1" hangingPunct="1"/>
            <a:r>
              <a:rPr lang="zh-CN" altLang="en-US"/>
              <a:t>组相联是直接映象和全相联的一种折衷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7.2 Cache</a:t>
            </a:r>
            <a:r>
              <a:rPr lang="zh-CN" altLang="en-US">
                <a:latin typeface="黑体" panose="02010609060101010101" pitchFamily="49" charset="-122"/>
              </a:rPr>
              <a:t>基本知识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/>
              <a:t>组的选择常采用位选择算法</a:t>
            </a:r>
            <a:endParaRPr lang="zh-CN" altLang="en-US"/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若主存第</a:t>
            </a:r>
            <a:r>
              <a:rPr lang="en-US" altLang="zh-CN" i="1">
                <a:solidFill>
                  <a:srgbClr val="9933FF"/>
                </a:solidFill>
                <a:latin typeface="宋体" panose="02010600030101010101" pitchFamily="2" charset="-122"/>
              </a:rPr>
              <a:t>i</a:t>
            </a:r>
            <a:r>
              <a:rPr lang="en-US" altLang="zh-CN" i="1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块映象到第</a:t>
            </a:r>
            <a:r>
              <a:rPr lang="en-US" altLang="zh-CN" i="1">
                <a:solidFill>
                  <a:srgbClr val="9933FF"/>
                </a:solidFill>
                <a:latin typeface="宋体" panose="02010600030101010101" pitchFamily="2" charset="-122"/>
              </a:rPr>
              <a:t>k</a:t>
            </a:r>
            <a:r>
              <a:rPr lang="en-US" altLang="zh-CN" i="1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组，则</a:t>
            </a:r>
            <a:r>
              <a:rPr lang="en-US" altLang="zh-CN">
                <a:latin typeface="宋体" panose="02010600030101010101" pitchFamily="2" charset="-122"/>
              </a:rPr>
              <a:t>:</a:t>
            </a:r>
            <a:endParaRPr lang="en-US" altLang="zh-CN">
              <a:latin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80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i="1">
                <a:solidFill>
                  <a:srgbClr val="008000"/>
                </a:solidFill>
                <a:latin typeface="宋体" panose="02010600030101010101" pitchFamily="2" charset="-122"/>
              </a:rPr>
              <a:t>组号</a:t>
            </a:r>
            <a:r>
              <a:rPr lang="en-US" altLang="zh-CN" i="1">
                <a:solidFill>
                  <a:srgbClr val="9933FF"/>
                </a:solidFill>
                <a:latin typeface="宋体" panose="02010600030101010101" pitchFamily="2" charset="-122"/>
              </a:rPr>
              <a:t>k</a:t>
            </a:r>
            <a:r>
              <a:rPr lang="zh-CN" altLang="en-US">
                <a:solidFill>
                  <a:srgbClr val="9933FF"/>
                </a:solidFill>
                <a:latin typeface="宋体" panose="02010600030101010101" pitchFamily="2" charset="-122"/>
              </a:rPr>
              <a:t>＝</a:t>
            </a:r>
            <a:r>
              <a:rPr lang="zh-CN" altLang="en-US" i="1">
                <a:solidFill>
                  <a:srgbClr val="008000"/>
                </a:solidFill>
                <a:latin typeface="宋体" panose="02010600030101010101" pitchFamily="2" charset="-122"/>
                <a:cs typeface="+mn-ea"/>
              </a:rPr>
              <a:t>内存块号</a:t>
            </a:r>
            <a:r>
              <a:rPr lang="en-US" altLang="zh-CN" i="1">
                <a:solidFill>
                  <a:srgbClr val="9933FF"/>
                </a:solidFill>
                <a:latin typeface="宋体" panose="02010600030101010101" pitchFamily="2" charset="-122"/>
              </a:rPr>
              <a:t>i </a:t>
            </a:r>
            <a:r>
              <a:rPr lang="en-US" altLang="zh-CN">
                <a:solidFill>
                  <a:srgbClr val="9933FF"/>
                </a:solidFill>
                <a:latin typeface="宋体" panose="02010600030101010101" pitchFamily="2" charset="-122"/>
              </a:rPr>
              <a:t>mod</a:t>
            </a:r>
            <a:r>
              <a:rPr lang="zh-CN" altLang="en-US">
                <a:solidFill>
                  <a:srgbClr val="9933FF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i="1">
                <a:solidFill>
                  <a:srgbClr val="9933FF"/>
                </a:solidFill>
                <a:latin typeface="宋体" panose="02010600030101010101" pitchFamily="2" charset="-122"/>
              </a:rPr>
              <a:t>G</a:t>
            </a:r>
            <a:r>
              <a:rPr lang="zh-CN" altLang="en-US">
                <a:solidFill>
                  <a:srgbClr val="9933FF"/>
                </a:solidFill>
                <a:latin typeface="宋体" panose="02010600030101010101" pitchFamily="2" charset="-122"/>
              </a:rPr>
              <a:t>）</a:t>
            </a:r>
            <a:r>
              <a:rPr lang="zh-CN" altLang="en-US">
                <a:latin typeface="宋体" panose="02010600030101010101" pitchFamily="2" charset="-122"/>
              </a:rPr>
              <a:t> （</a:t>
            </a:r>
            <a:r>
              <a:rPr lang="en-US" altLang="zh-CN" i="1">
                <a:latin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为</a:t>
            </a:r>
            <a:r>
              <a:rPr lang="zh-CN" altLang="en-US" i="1">
                <a:solidFill>
                  <a:srgbClr val="008000"/>
                </a:solidFill>
                <a:latin typeface="宋体" panose="02010600030101010101" pitchFamily="2" charset="-122"/>
                <a:cs typeface="+mn-ea"/>
              </a:rPr>
              <a:t>Cache的组数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  <a:endParaRPr lang="zh-CN" altLang="en-US">
              <a:latin typeface="宋体" panose="02010600030101010101" pitchFamily="2" charset="-122"/>
            </a:endParaRP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设</a:t>
            </a:r>
            <a:r>
              <a:rPr lang="en-US" altLang="zh-CN" i="1">
                <a:solidFill>
                  <a:srgbClr val="9933FF"/>
                </a:solidFill>
                <a:latin typeface="宋体" panose="02010600030101010101" pitchFamily="2" charset="-122"/>
              </a:rPr>
              <a:t>G</a:t>
            </a:r>
            <a:r>
              <a:rPr lang="zh-CN" altLang="en-US">
                <a:solidFill>
                  <a:srgbClr val="9933FF"/>
                </a:solidFill>
                <a:latin typeface="宋体" panose="02010600030101010101" pitchFamily="2" charset="-122"/>
              </a:rPr>
              <a:t>＝</a:t>
            </a:r>
            <a:r>
              <a:rPr lang="en-US" altLang="zh-CN">
                <a:solidFill>
                  <a:srgbClr val="9933FF"/>
                </a:solidFill>
                <a:latin typeface="宋体" panose="02010600030101010101" pitchFamily="2" charset="-122"/>
              </a:rPr>
              <a:t>2</a:t>
            </a:r>
            <a:r>
              <a:rPr lang="en-US" altLang="zh-CN" baseline="30000">
                <a:solidFill>
                  <a:srgbClr val="9933FF"/>
                </a:solidFill>
                <a:latin typeface="宋体" panose="02010600030101010101" pitchFamily="2" charset="-122"/>
              </a:rPr>
              <a:t>g</a:t>
            </a:r>
            <a:r>
              <a:rPr lang="zh-CN" altLang="en-US">
                <a:latin typeface="宋体" panose="02010600030101010101" pitchFamily="2" charset="-122"/>
              </a:rPr>
              <a:t>，则当表示为二进制数时，</a:t>
            </a:r>
            <a:r>
              <a:rPr lang="en-US" altLang="zh-CN" i="1">
                <a:latin typeface="宋体" panose="02010600030101010101" pitchFamily="2" charset="-122"/>
              </a:rPr>
              <a:t>k </a:t>
            </a:r>
            <a:r>
              <a:rPr lang="zh-CN" altLang="en-US">
                <a:latin typeface="宋体" panose="02010600030101010101" pitchFamily="2" charset="-122"/>
              </a:rPr>
              <a:t>实际上就是</a:t>
            </a:r>
            <a:r>
              <a:rPr lang="en-US" altLang="zh-CN" i="1">
                <a:latin typeface="宋体" panose="02010600030101010101" pitchFamily="2" charset="-122"/>
              </a:rPr>
              <a:t>i </a:t>
            </a:r>
            <a:r>
              <a:rPr lang="zh-CN" altLang="en-US">
                <a:latin typeface="宋体" panose="02010600030101010101" pitchFamily="2" charset="-122"/>
              </a:rPr>
              <a:t>的低 </a:t>
            </a:r>
            <a:r>
              <a:rPr lang="en-US" altLang="zh-CN" i="1">
                <a:latin typeface="宋体" panose="02010600030101010101" pitchFamily="2" charset="-122"/>
              </a:rPr>
              <a:t>g </a:t>
            </a:r>
            <a:r>
              <a:rPr lang="zh-CN" altLang="en-US">
                <a:latin typeface="宋体" panose="02010600030101010101" pitchFamily="2" charset="-122"/>
              </a:rPr>
              <a:t>位</a:t>
            </a:r>
            <a:r>
              <a:rPr lang="en-US" altLang="zh-CN">
                <a:latin typeface="宋体" panose="02010600030101010101" pitchFamily="2" charset="-122"/>
              </a:rPr>
              <a:t>: </a:t>
            </a:r>
            <a:endParaRPr lang="en-US" altLang="zh-CN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>
              <a:latin typeface="宋体" panose="02010600030101010101" pitchFamily="2" charset="-122"/>
            </a:endParaRPr>
          </a:p>
          <a:p>
            <a:pPr lvl="2" eaLnBrk="1" hangingPunct="1"/>
            <a:endParaRPr lang="en-US" altLang="zh-CN">
              <a:solidFill>
                <a:srgbClr val="D60093"/>
              </a:solidFill>
            </a:endParaRPr>
          </a:p>
          <a:p>
            <a:pPr marL="1085850" lvl="1" indent="-457200" eaLnBrk="1" hangingPunct="1"/>
            <a:r>
              <a:rPr lang="zh-CN" altLang="en-US">
                <a:solidFill>
                  <a:srgbClr val="D60093"/>
                </a:solidFill>
              </a:rPr>
              <a:t>低</a:t>
            </a:r>
            <a:r>
              <a:rPr lang="en-US" altLang="zh-CN">
                <a:solidFill>
                  <a:srgbClr val="D60093"/>
                </a:solidFill>
              </a:rPr>
              <a:t>g</a:t>
            </a:r>
            <a:r>
              <a:rPr lang="zh-CN" altLang="en-US">
                <a:solidFill>
                  <a:srgbClr val="D60093"/>
                </a:solidFill>
              </a:rPr>
              <a:t>位</a:t>
            </a:r>
            <a:r>
              <a:rPr lang="zh-CN" altLang="en-US"/>
              <a:t>以及直接映象中的</a:t>
            </a:r>
            <a:r>
              <a:rPr lang="zh-CN" altLang="en-US">
                <a:solidFill>
                  <a:srgbClr val="D60093"/>
                </a:solidFill>
              </a:rPr>
              <a:t>低</a:t>
            </a:r>
            <a:r>
              <a:rPr lang="en-US" altLang="zh-CN">
                <a:solidFill>
                  <a:srgbClr val="D60093"/>
                </a:solidFill>
              </a:rPr>
              <a:t>m</a:t>
            </a:r>
            <a:r>
              <a:rPr lang="zh-CN" altLang="en-US">
                <a:solidFill>
                  <a:srgbClr val="D60093"/>
                </a:solidFill>
              </a:rPr>
              <a:t>位</a:t>
            </a:r>
            <a:r>
              <a:rPr lang="zh-CN" altLang="en-US"/>
              <a:t>通常称为</a:t>
            </a:r>
            <a:r>
              <a:rPr lang="zh-CN" altLang="en-US">
                <a:solidFill>
                  <a:srgbClr val="FF0000"/>
                </a:solidFill>
              </a:rPr>
              <a:t>索引。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789238" y="3656013"/>
            <a:ext cx="4591050" cy="609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2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37238" y="3656013"/>
            <a:ext cx="1543050" cy="609600"/>
          </a:xfrm>
          <a:prstGeom prst="rect">
            <a:avLst/>
          </a:prstGeom>
          <a:solidFill>
            <a:srgbClr val="FDE995"/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5837238" y="36703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7361238" y="4237038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5837238" y="4237038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6904038" y="4465638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5837238" y="4465638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000115" y="3732530"/>
            <a:ext cx="13087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1">
                <a:solidFill>
                  <a:srgbClr val="008000"/>
                </a:solidFill>
                <a:latin typeface="宋体" panose="02010600030101010101" pitchFamily="2" charset="-122"/>
                <a:sym typeface="+mn-ea"/>
              </a:rPr>
              <a:t>组号</a:t>
            </a:r>
            <a:r>
              <a:rPr lang="en-US" altLang="zh-CN" b="1" i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b="1">
              <a:solidFill>
                <a:srgbClr val="D6009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1016635" y="3732530"/>
            <a:ext cx="20777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1">
                <a:solidFill>
                  <a:srgbClr val="008000"/>
                </a:solidFill>
                <a:latin typeface="宋体" panose="02010600030101010101" pitchFamily="2" charset="-122"/>
                <a:cs typeface="+mn-ea"/>
                <a:sym typeface="+mn-ea"/>
              </a:rPr>
              <a:t>内存块号</a:t>
            </a:r>
            <a:r>
              <a:rPr lang="en-US" altLang="zh-CN" b="1" i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b="1" i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b="1">
              <a:solidFill>
                <a:srgbClr val="D6009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7377113" y="427672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5838825" y="4262438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6919913" y="450532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>
            <a:off x="5853113" y="450532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329363" y="4291013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i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1800" b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endParaRPr lang="zh-CN" altLang="en-US" sz="1800" b="1">
              <a:solidFill>
                <a:srgbClr val="D6009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3615690" y="3787775"/>
            <a:ext cx="13087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i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标记</a:t>
            </a:r>
            <a:r>
              <a:rPr lang="en-US" altLang="zh-CN" b="1" i="1">
                <a:solidFill>
                  <a:srgbClr val="D6009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tag</a:t>
            </a:r>
            <a:endParaRPr lang="en-US" altLang="zh-CN" b="1" i="1">
              <a:solidFill>
                <a:srgbClr val="D6009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548640"/>
            <a:ext cx="8148955" cy="56502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19885" y="4364990"/>
            <a:ext cx="2736215" cy="2882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7.2 Cache</a:t>
            </a:r>
            <a:r>
              <a:rPr lang="zh-CN" altLang="en-US">
                <a:latin typeface="黑体" panose="02010609060101010101" pitchFamily="49" charset="-122"/>
              </a:rPr>
              <a:t>基本知识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85850" lvl="1" indent="-457200" eaLnBrk="1" hangingPunct="1">
              <a:lnSpc>
                <a:spcPct val="100000"/>
              </a:lnSpc>
            </a:pPr>
            <a:r>
              <a:rPr lang="en-US" altLang="zh-CN" i="1">
                <a:solidFill>
                  <a:srgbClr val="FF0000"/>
                </a:solidFill>
                <a:latin typeface="黑体" panose="02010609060101010101" pitchFamily="49" charset="-122"/>
              </a:rPr>
              <a:t>n 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路组相联：</a:t>
            </a:r>
            <a:r>
              <a:rPr lang="zh-CN" altLang="en-US">
                <a:latin typeface="黑体" panose="02010609060101010101" pitchFamily="49" charset="-122"/>
              </a:rPr>
              <a:t>每组中有</a:t>
            </a:r>
            <a:r>
              <a:rPr lang="en-US" altLang="zh-CN">
                <a:solidFill>
                  <a:srgbClr val="9933FF"/>
                </a:solidFill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个块</a:t>
            </a:r>
            <a:r>
              <a:rPr lang="en-US" altLang="zh-CN">
                <a:latin typeface="黑体" panose="02010609060101010101" pitchFamily="49" charset="-122"/>
              </a:rPr>
              <a:t>(</a:t>
            </a:r>
            <a:r>
              <a:rPr lang="en-US" altLang="zh-CN" i="1">
                <a:latin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</a:rPr>
              <a:t>＝</a:t>
            </a:r>
            <a:r>
              <a:rPr lang="en-US" altLang="zh-CN" i="1">
                <a:latin typeface="黑体" panose="02010609060101010101" pitchFamily="49" charset="-122"/>
              </a:rPr>
              <a:t>M</a:t>
            </a:r>
            <a:r>
              <a:rPr lang="en-US" altLang="zh-CN">
                <a:latin typeface="黑体" panose="02010609060101010101" pitchFamily="49" charset="-122"/>
              </a:rPr>
              <a:t>/</a:t>
            </a:r>
            <a:r>
              <a:rPr lang="en-US" altLang="zh-CN" i="1">
                <a:latin typeface="黑体" panose="02010609060101010101" pitchFamily="49" charset="-122"/>
              </a:rPr>
              <a:t>G </a:t>
            </a:r>
            <a:r>
              <a:rPr lang="en-US" altLang="zh-CN">
                <a:latin typeface="黑体" panose="02010609060101010101" pitchFamily="49" charset="-122"/>
              </a:rPr>
              <a:t>)</a:t>
            </a:r>
            <a:r>
              <a:rPr lang="zh-CN" altLang="en-US">
                <a:latin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</a:endParaRPr>
          </a:p>
          <a:p>
            <a:pPr marL="1085850" lvl="1" indent="-457200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i="1">
                <a:latin typeface="黑体" panose="02010609060101010101" pitchFamily="49" charset="-122"/>
              </a:rPr>
              <a:t>　　　　</a:t>
            </a:r>
            <a:r>
              <a:rPr lang="en-US" altLang="zh-CN" i="1">
                <a:latin typeface="黑体" panose="02010609060101010101" pitchFamily="49" charset="-122"/>
              </a:rPr>
              <a:t>n </a:t>
            </a:r>
            <a:r>
              <a:rPr lang="zh-CN" altLang="en-US">
                <a:latin typeface="黑体" panose="02010609060101010101" pitchFamily="49" charset="-122"/>
              </a:rPr>
              <a:t>称为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相联度。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　　相联度越高，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空间的利用率就越高，块冲突</a:t>
            </a: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概率就越低，不命中率也就越低。 </a:t>
            </a: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marL="1085850" lvl="1" indent="-457200" eaLnBrk="1" hangingPunct="1">
              <a:lnSpc>
                <a:spcPct val="100000"/>
              </a:lnSpc>
            </a:pPr>
            <a:r>
              <a:rPr lang="zh-CN" altLang="en-US"/>
              <a:t>绝大多数计算机的</a:t>
            </a:r>
            <a:r>
              <a:rPr lang="en-US" altLang="zh-CN">
                <a:latin typeface="黑体" panose="02010609060101010101" pitchFamily="49" charset="-122"/>
              </a:rPr>
              <a:t>Cache: </a:t>
            </a:r>
            <a:r>
              <a:rPr lang="en-US" altLang="zh-CN" i="1">
                <a:solidFill>
                  <a:srgbClr val="D60093"/>
                </a:solidFill>
                <a:latin typeface="黑体" panose="02010609060101010101" pitchFamily="49" charset="-122"/>
              </a:rPr>
              <a:t>n </a:t>
            </a:r>
            <a:r>
              <a:rPr lang="en-US" altLang="zh-CN">
                <a:solidFill>
                  <a:srgbClr val="D60093"/>
                </a:solidFill>
                <a:latin typeface="黑体" panose="02010609060101010101" pitchFamily="49" charset="-122"/>
              </a:rPr>
              <a:t>≤4</a:t>
            </a:r>
            <a:endParaRPr lang="en-US" altLang="zh-CN">
              <a:solidFill>
                <a:srgbClr val="D60093"/>
              </a:solidFill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D60093"/>
                </a:solidFill>
              </a:rPr>
              <a:t>想一想：</a:t>
            </a:r>
            <a:r>
              <a:rPr lang="zh-CN" altLang="en-US"/>
              <a:t>相联度一定是越大越好？</a:t>
            </a:r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327150" y="2963863"/>
            <a:ext cx="6629400" cy="1885950"/>
          </a:xfrm>
          <a:prstGeom prst="rect">
            <a:avLst/>
          </a:prstGeom>
          <a:solidFill>
            <a:srgbClr val="FEF3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1327150" y="347821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1327150" y="393541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1327150" y="4392613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1403350" y="4849813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3308350" y="2982913"/>
            <a:ext cx="0" cy="186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5594350" y="2982913"/>
            <a:ext cx="0" cy="186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1784350" y="3478213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全相联</a:t>
            </a:r>
            <a:endParaRPr lang="zh-CN" altLang="en-US" sz="20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631950" y="3935413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直接映象</a:t>
            </a:r>
            <a:endParaRPr lang="zh-CN" altLang="en-US" sz="20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479550" y="4392613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0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组相联</a:t>
            </a:r>
            <a:endParaRPr lang="zh-CN" altLang="en-US" sz="2000" b="1">
              <a:solidFill>
                <a:srgbClr val="008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708400" y="3021013"/>
            <a:ext cx="158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 </a:t>
            </a:r>
            <a:r>
              <a:rPr lang="en-US" altLang="zh-CN" sz="2000" b="1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路数</a:t>
            </a:r>
            <a:r>
              <a:rPr lang="en-US" altLang="zh-CN" sz="2000" b="1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b="1">
              <a:solidFill>
                <a:srgbClr val="E24C0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223000" y="3021013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b="1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zh-CN" altLang="en-US" sz="2000" b="1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组数</a:t>
            </a:r>
            <a:r>
              <a:rPr lang="en-US" altLang="zh-CN" sz="2000" b="1">
                <a:solidFill>
                  <a:srgbClr val="E24C0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000" b="1">
              <a:solidFill>
                <a:srgbClr val="E24C0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4298950" y="34782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M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6508750" y="39163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M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356100" y="39354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6546850" y="34782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841750" y="44116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i="1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i="1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M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6070600" y="44116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i="1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G</a:t>
            </a:r>
            <a:r>
              <a:rPr lang="zh-CN" altLang="en-US" b="1" i="1">
                <a:latin typeface="楷体_GB2312" pitchFamily="49" charset="-122"/>
                <a:ea typeface="楷体_GB2312" pitchFamily="49" charset="-122"/>
              </a:rPr>
              <a:t>＜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M</a:t>
            </a:r>
            <a:endParaRPr lang="en-US" altLang="zh-CN" b="1" i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某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32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位计算机的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Cache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容量为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16KB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，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Cache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行（块）的大小为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16B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，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若主存与</a:t>
            </a:r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Cache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地址映像采用直接映像方式，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则主存地址为</a:t>
            </a:r>
            <a:r>
              <a:rPr lang="en-US" altLang="zh-CN"/>
              <a:t>0x1234E8F8</a:t>
            </a:r>
            <a:r>
              <a:rPr lang="zh-CN" altLang="en-US"/>
              <a:t>的单元装入</a:t>
            </a:r>
            <a:r>
              <a:rPr lang="en-US" altLang="zh-CN"/>
              <a:t>Cache</a:t>
            </a:r>
            <a:r>
              <a:rPr lang="zh-CN" altLang="en-US"/>
              <a:t>的地址是（</a:t>
            </a:r>
            <a:r>
              <a:rPr lang="en-US" altLang="zh-CN"/>
              <a:t> </a:t>
            </a:r>
            <a:r>
              <a:rPr lang="zh-CN" altLang="en-US"/>
              <a:t>）。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/>
                </a:solidFill>
              </a:rPr>
              <a:t>有一主存</a:t>
            </a:r>
            <a:r>
              <a:rPr lang="en-US" altLang="zh-CN">
                <a:solidFill>
                  <a:schemeClr val="tx1"/>
                </a:solidFill>
              </a:rPr>
              <a:t>-Cache</a:t>
            </a:r>
            <a:r>
              <a:rPr lang="zh-CN" altLang="en-US">
                <a:solidFill>
                  <a:schemeClr val="tx1"/>
                </a:solidFill>
              </a:rPr>
              <a:t>层次的存储器，其主存容量为</a:t>
            </a:r>
            <a:r>
              <a:rPr lang="en-US" altLang="zh-CN">
                <a:solidFill>
                  <a:schemeClr val="tx1"/>
                </a:solidFill>
              </a:rPr>
              <a:t>1MB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endParaRPr lang="zh-CN" altLang="en-US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zh-CN">
                <a:solidFill>
                  <a:schemeClr val="tx1"/>
                </a:solidFill>
              </a:rPr>
              <a:t>Cache</a:t>
            </a:r>
            <a:r>
              <a:rPr lang="zh-CN" altLang="en-US">
                <a:solidFill>
                  <a:schemeClr val="tx1"/>
                </a:solidFill>
              </a:rPr>
              <a:t>容量为</a:t>
            </a:r>
            <a:r>
              <a:rPr lang="en-US" altLang="zh-CN">
                <a:solidFill>
                  <a:schemeClr val="tx1"/>
                </a:solidFill>
              </a:rPr>
              <a:t>16KB</a:t>
            </a:r>
            <a:r>
              <a:rPr lang="zh-CN" altLang="en-US">
                <a:solidFill>
                  <a:schemeClr val="tx1"/>
                </a:solidFill>
              </a:rPr>
              <a:t>，每块有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个字，每字</a:t>
            </a:r>
            <a:r>
              <a:rPr lang="en-US" altLang="zh-CN">
                <a:solidFill>
                  <a:schemeClr val="tx1"/>
                </a:solidFill>
              </a:rPr>
              <a:t>32</a:t>
            </a:r>
            <a:r>
              <a:rPr lang="zh-CN" altLang="en-US">
                <a:solidFill>
                  <a:schemeClr val="tx1"/>
                </a:solidFill>
              </a:rPr>
              <a:t>位，</a:t>
            </a:r>
            <a:endParaRPr lang="zh-CN" altLang="en-US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r>
              <a:rPr lang="zh-CN" altLang="en-US">
                <a:solidFill>
                  <a:schemeClr val="tx1"/>
                </a:solidFill>
              </a:rPr>
              <a:t>采用直接地址映像方式，</a:t>
            </a:r>
            <a:r>
              <a:rPr lang="en-US" altLang="zh-CN">
                <a:solidFill>
                  <a:schemeClr val="tx1"/>
                </a:solidFill>
              </a:rPr>
              <a:t>Cache</a:t>
            </a:r>
            <a:r>
              <a:rPr lang="zh-CN" altLang="en-US">
                <a:solidFill>
                  <a:schemeClr val="tx1"/>
                </a:solidFill>
              </a:rPr>
              <a:t>起始块为第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块，</a:t>
            </a:r>
            <a:endParaRPr lang="zh-CN" altLang="en-US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ü"/>
            </a:pP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/>
              <a:t>若主存地址为</a:t>
            </a:r>
            <a:r>
              <a:rPr lang="en-US" altLang="zh-CN"/>
              <a:t>35301H</a:t>
            </a:r>
            <a:r>
              <a:rPr lang="zh-CN" altLang="en-US"/>
              <a:t>，且</a:t>
            </a:r>
            <a:r>
              <a:rPr lang="en-US" altLang="zh-CN"/>
              <a:t>CPU</a:t>
            </a:r>
            <a:r>
              <a:rPr lang="zh-CN" altLang="en-US"/>
              <a:t>访问</a:t>
            </a:r>
            <a:r>
              <a:rPr lang="en-US" altLang="zh-CN"/>
              <a:t>Cache</a:t>
            </a:r>
            <a:r>
              <a:rPr lang="zh-CN" altLang="en-US"/>
              <a:t>命中，则在</a:t>
            </a:r>
            <a:r>
              <a:rPr lang="en-US" altLang="zh-CN"/>
              <a:t>Cache</a:t>
            </a:r>
            <a:r>
              <a:rPr lang="zh-CN" altLang="en-US"/>
              <a:t>的第（</a:t>
            </a:r>
            <a:r>
              <a:rPr lang="en-US" altLang="zh-CN"/>
              <a:t> </a:t>
            </a:r>
            <a:r>
              <a:rPr lang="zh-CN" altLang="en-US"/>
              <a:t>）（十进制表示）块中。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zh-CN" altLang="en-US"/>
              <a:t>假设主存按字节编址，</a:t>
            </a:r>
            <a:r>
              <a:rPr lang="zh-CN" altLang="en-US">
                <a:sym typeface="+mn-ea"/>
              </a:rPr>
              <a:t>主存块大小为</a:t>
            </a:r>
            <a:r>
              <a:rPr lang="en-US" altLang="zh-CN">
                <a:sym typeface="+mn-ea"/>
              </a:rPr>
              <a:t>32</a:t>
            </a:r>
            <a:r>
              <a:rPr lang="zh-CN" altLang="en-US">
                <a:sym typeface="+mn-ea"/>
              </a:rPr>
              <a:t>字节，所有编号都从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开始。</a:t>
            </a:r>
            <a:endParaRPr lang="zh-CN" altLang="en-US"/>
          </a:p>
          <a:p>
            <a:pPr>
              <a:buFont typeface="Wingdings" panose="05000000000000000000" charset="0"/>
              <a:buChar char="ü"/>
            </a:pPr>
            <a:r>
              <a:rPr lang="en-US" altLang="zh-CN"/>
              <a:t>Cache</a:t>
            </a:r>
            <a:r>
              <a:rPr lang="zh-CN" altLang="en-US"/>
              <a:t>共有</a:t>
            </a:r>
            <a:r>
              <a:rPr lang="en-US" altLang="zh-CN"/>
              <a:t>64</a:t>
            </a:r>
            <a:r>
              <a:rPr lang="zh-CN" altLang="en-US"/>
              <a:t>行，采用四路组相联映射方式，</a:t>
            </a:r>
            <a:endParaRPr lang="zh-CN" altLang="en-US"/>
          </a:p>
          <a:p>
            <a:pPr>
              <a:buFont typeface="Wingdings" panose="05000000000000000000" charset="0"/>
              <a:buChar char="ü"/>
            </a:pPr>
            <a:endParaRPr lang="zh-CN" altLang="en-US"/>
          </a:p>
          <a:p>
            <a:pPr>
              <a:buFont typeface="Wingdings" panose="05000000000000000000" charset="0"/>
              <a:buChar char="l"/>
            </a:pPr>
            <a:r>
              <a:rPr lang="zh-CN" altLang="en-US">
                <a:solidFill>
                  <a:schemeClr val="tx1"/>
                </a:solidFill>
              </a:rPr>
              <a:t>则第</a:t>
            </a:r>
            <a:r>
              <a:rPr lang="en-US" altLang="zh-CN">
                <a:solidFill>
                  <a:schemeClr val="tx1"/>
                </a:solidFill>
              </a:rPr>
              <a:t>2593</a:t>
            </a:r>
            <a:r>
              <a:rPr lang="zh-CN" altLang="en-US">
                <a:solidFill>
                  <a:schemeClr val="tx1"/>
                </a:solidFill>
              </a:rPr>
              <a:t>号存储单元所在主存块所映像的</a:t>
            </a:r>
            <a:r>
              <a:rPr lang="en-US" altLang="zh-CN">
                <a:solidFill>
                  <a:schemeClr val="tx1"/>
                </a:solidFill>
              </a:rPr>
              <a:t>Cache</a:t>
            </a:r>
            <a:r>
              <a:rPr lang="zh-CN" altLang="en-US">
                <a:solidFill>
                  <a:schemeClr val="tx1"/>
                </a:solidFill>
              </a:rPr>
              <a:t>组号是（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）。</a:t>
            </a:r>
            <a:endParaRPr lang="zh-CN" altLang="en-US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52588"/>
            <a:ext cx="7918450" cy="3289300"/>
          </a:xfrm>
        </p:spPr>
        <p:txBody>
          <a:bodyPr/>
          <a:lstStyle/>
          <a:p>
            <a:pPr marL="1085850" lvl="1" indent="-457200" eaLnBrk="1" hangingPunct="1">
              <a:lnSpc>
                <a:spcPct val="110000"/>
              </a:lnSpc>
              <a:defRPr/>
            </a:pPr>
            <a:r>
              <a:rPr lang="zh-CN" altLang="en-US" dirty="0">
                <a:latin typeface="黑体" panose="02010609060101010101" pitchFamily="49" charset="-122"/>
              </a:rPr>
              <a:t>当</a:t>
            </a:r>
            <a:r>
              <a:rPr lang="en-US" altLang="zh-CN" dirty="0">
                <a:latin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</a:rPr>
              <a:t>访问</a:t>
            </a:r>
            <a:r>
              <a:rPr lang="en-US" altLang="zh-CN" dirty="0">
                <a:latin typeface="黑体" panose="02010609060101010101" pitchFamily="49" charset="-122"/>
              </a:rPr>
              <a:t>Cache</a:t>
            </a:r>
            <a:r>
              <a:rPr lang="zh-CN" altLang="en-US" dirty="0">
                <a:latin typeface="黑体" panose="02010609060101010101" pitchFamily="49" charset="-122"/>
              </a:rPr>
              <a:t>时，如何确定</a:t>
            </a:r>
            <a:r>
              <a:rPr lang="en-US" altLang="zh-CN" dirty="0">
                <a:latin typeface="黑体" panose="02010609060101010101" pitchFamily="49" charset="-122"/>
              </a:rPr>
              <a:t>Cache</a:t>
            </a:r>
            <a:r>
              <a:rPr lang="zh-CN" altLang="en-US" dirty="0">
                <a:latin typeface="黑体" panose="02010609060101010101" pitchFamily="49" charset="-122"/>
              </a:rPr>
              <a:t>中是否有所要访问的块？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1085850" lvl="1" indent="-457200" eaLnBrk="1" hangingPunct="1">
              <a:lnSpc>
                <a:spcPct val="110000"/>
              </a:lnSpc>
              <a:defRPr/>
            </a:pPr>
            <a:r>
              <a:rPr lang="zh-CN" altLang="en-US" dirty="0"/>
              <a:t>若有的话，如何确定其位置？</a:t>
            </a:r>
            <a:endParaRPr lang="zh-CN" altLang="en-US" dirty="0"/>
          </a:p>
          <a:p>
            <a:pPr marL="457200" indent="-457200" eaLnBrk="1" hangingPunct="1">
              <a:lnSpc>
                <a:spcPct val="110000"/>
              </a:lnSpc>
              <a:defRPr/>
            </a:pPr>
            <a:r>
              <a:rPr lang="zh-CN" altLang="en-US" dirty="0"/>
              <a:t>通过查找目录表来实现</a:t>
            </a:r>
            <a:endParaRPr lang="zh-CN" altLang="en-US" dirty="0"/>
          </a:p>
          <a:p>
            <a:pPr marL="1085850" lvl="1" indent="-457200" eaLnBrk="1" hangingPunct="1">
              <a:lnSpc>
                <a:spcPct val="110000"/>
              </a:lnSpc>
              <a:defRPr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目录表的结构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主存块的块地址的高位部分，称为</a:t>
            </a:r>
            <a:r>
              <a:rPr lang="zh-CN" altLang="en-US" dirty="0">
                <a:solidFill>
                  <a:srgbClr val="FF0000"/>
                </a:solidFill>
              </a:rPr>
              <a:t>标识 。</a:t>
            </a:r>
            <a:endParaRPr lang="zh-CN" altLang="en-US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dirty="0"/>
              <a:t>每个主存块能唯一地由其标识来确定</a:t>
            </a:r>
            <a:endParaRPr lang="zh-CN" altLang="en-US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4213" y="1139825"/>
            <a:ext cx="6840537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charset="0"/>
              <a:buChar char="p"/>
            </a:pPr>
            <a:r>
              <a:rPr lang="zh-CN" altLang="en-US" sz="2600">
                <a:solidFill>
                  <a:srgbClr val="0000CC"/>
                </a:solidFill>
              </a:rPr>
              <a:t>查找算法</a:t>
            </a:r>
            <a:endParaRPr lang="zh-CN" altLang="en-US" sz="2600">
              <a:solidFill>
                <a:srgbClr val="0000CC"/>
              </a:solidFill>
            </a:endParaRPr>
          </a:p>
        </p:txBody>
      </p:sp>
      <p:graphicFrame>
        <p:nvGraphicFramePr>
          <p:cNvPr id="3072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1884204" y="3875564"/>
          <a:ext cx="5447030" cy="335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图片" r:id="rId1" imgW="3133725" imgH="1809750" progId="Word.Picture.8">
                  <p:embed/>
                </p:oleObj>
              </mc:Choice>
              <mc:Fallback>
                <p:oleObj name="图片" r:id="rId1" imgW="3133725" imgH="180975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204" y="3875564"/>
                        <a:ext cx="5447030" cy="3356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109720" y="5661025"/>
            <a:ext cx="966470" cy="4324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黑体" panose="02010609060101010101" pitchFamily="49" charset="-122"/>
              </a:rPr>
              <a:t>块号</a:t>
            </a: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图片 4" descr="5-2-7 CACHE目录表的结构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28625"/>
            <a:ext cx="5083175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802120" y="5868000"/>
            <a:ext cx="1010285" cy="25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noAutofit/>
          </a:bodyPr>
          <a:p>
            <a:r>
              <a:rPr lang="zh-CN" altLang="en-US" sz="1400">
                <a:solidFill>
                  <a:schemeClr val="tx2">
                    <a:lumMod val="40000"/>
                    <a:lumOff val="60000"/>
                  </a:schemeClr>
                </a:solidFill>
              </a:rPr>
              <a:t>块内位移</a:t>
            </a:r>
            <a:endParaRPr lang="zh-CN" altLang="en-US" sz="140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51143" y="332423"/>
            <a:ext cx="7772400" cy="857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085850" lvl="1" indent="-4572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+mn-lt"/>
                <a:ea typeface="+mn-ea"/>
              </a:rPr>
              <a:t>只需查找</a:t>
            </a:r>
            <a:r>
              <a:rPr lang="zh-CN" altLang="en-US" kern="0" dirty="0">
                <a:solidFill>
                  <a:srgbClr val="FF0000"/>
                </a:solidFill>
                <a:latin typeface="+mn-lt"/>
                <a:ea typeface="+mn-ea"/>
              </a:rPr>
              <a:t>候选位置</a:t>
            </a:r>
            <a:r>
              <a:rPr lang="zh-CN" altLang="en-US" kern="0" dirty="0">
                <a:latin typeface="+mn-lt"/>
                <a:ea typeface="+mn-ea"/>
              </a:rPr>
              <a:t>所对应的目录表项</a:t>
            </a:r>
            <a:endParaRPr lang="zh-CN" altLang="en-US" kern="0" dirty="0">
              <a:latin typeface="+mn-lt"/>
              <a:ea typeface="+mn-ea"/>
            </a:endParaRPr>
          </a:p>
        </p:txBody>
      </p:sp>
      <p:pic>
        <p:nvPicPr>
          <p:cNvPr id="32773" name="内容占位符 7" descr="5-2-8 CACHE中的候选位置.jp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5695" y="836295"/>
            <a:ext cx="6731635" cy="5862955"/>
          </a:xfrm>
        </p:spPr>
      </p:pic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55650" y="332740"/>
            <a:ext cx="7702550" cy="665480"/>
          </a:xfrm>
        </p:spPr>
        <p:txBody>
          <a:bodyPr/>
          <a:p>
            <a:pPr algn="l"/>
            <a:r>
              <a:rPr lang="zh-CN" altLang="en-US" sz="2800"/>
              <a:t>程序性能分析</a:t>
            </a:r>
            <a:r>
              <a:rPr lang="en-US" altLang="zh-CN" sz="2800"/>
              <a:t>  </a:t>
            </a:r>
            <a:r>
              <a:rPr lang="zh-CN" altLang="en-US"/>
              <a:t>假设数组采用行主序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2420620"/>
          </a:xfrm>
          <a:ln w="15875" cmpd="sng">
            <a:solidFill>
              <a:srgbClr val="BF6753"/>
            </a:solidFill>
            <a:prstDash val="solid"/>
          </a:ln>
          <a:effectLst/>
        </p:spPr>
        <p:txBody>
          <a:bodyPr/>
          <a:p>
            <a:pPr marL="0" indent="0">
              <a:buNone/>
            </a:pPr>
            <a:r>
              <a:rPr lang="en-US" altLang="zh-CN" sz="1800"/>
              <a:t>// </a:t>
            </a:r>
            <a:r>
              <a:rPr lang="zh-CN" altLang="en-US" sz="1800" b="1">
                <a:solidFill>
                  <a:srgbClr val="C00000"/>
                </a:solidFill>
              </a:rPr>
              <a:t>差的写法</a:t>
            </a:r>
            <a:r>
              <a:rPr lang="zh-CN" altLang="en-US" sz="1800"/>
              <a:t>（破坏空间局部性）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for (int i = 0; i &lt; 100; i++) {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for (int j = 0; j &lt; 100; j++) {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        sum += matrix[j][i];  // </a:t>
            </a:r>
            <a:r>
              <a:rPr lang="zh-CN" altLang="en-US" sz="1800"/>
              <a:t>按列访问，跳跃式内存访问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    }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}</a:t>
            </a:r>
            <a:endParaRPr lang="en-US" altLang="zh-CN" sz="1800"/>
          </a:p>
        </p:txBody>
      </p:sp>
      <p:sp>
        <p:nvSpPr>
          <p:cNvPr id="101" name="内容占位符 9"/>
          <p:cNvSpPr>
            <a:spLocks noGrp="1"/>
          </p:cNvSpPr>
          <p:nvPr/>
        </p:nvSpPr>
        <p:spPr>
          <a:xfrm>
            <a:off x="683260" y="3860800"/>
            <a:ext cx="7772400" cy="2420620"/>
          </a:xfrm>
          <a:prstGeom prst="rect">
            <a:avLst/>
          </a:prstGeom>
          <a:noFill/>
          <a:ln w="15875">
            <a:solidFill>
              <a:srgbClr val="002060"/>
            </a:solidFill>
          </a:ln>
        </p:spPr>
        <p:txBody>
          <a:bodyPr vert="horz" wrap="square" lIns="91440" tIns="45720" rIns="91440" bIns="45720" numCol="1" anchor="t" anchorCtr="0" compatLnSpc="1"/>
          <a:lstStyle>
            <a:lvl1pPr marL="449580" indent="-4495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AutoNum type="arabicPeriod"/>
              <a:defRPr kumimoji="1" sz="2400">
                <a:solidFill>
                  <a:srgbClr val="E24C05"/>
                </a:solidFill>
                <a:latin typeface="+mn-lt"/>
                <a:ea typeface="+mn-ea"/>
                <a:cs typeface="+mn-cs"/>
              </a:defRPr>
            </a:lvl1pPr>
            <a:lvl2pPr marL="900430" indent="-27178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714500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q"/>
              <a:defRPr kumimoji="1" sz="2000" b="1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3pPr>
            <a:lvl4pPr marL="2275205" indent="-3810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835275" indent="-3810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32924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37496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42068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4664075" indent="-3810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// </a:t>
            </a:r>
            <a:r>
              <a:rPr lang="zh-CN" altLang="en-US" sz="1800" b="1">
                <a:solidFill>
                  <a:srgbClr val="002060"/>
                </a:solidFill>
                <a:sym typeface="+mn-ea"/>
              </a:rPr>
              <a:t>好的写法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（利用空间局部性）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for (int i = 0; i &lt; 100; i++) {</a:t>
            </a:r>
            <a:endParaRPr lang="en-US" altLang="zh-CN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    for (int j = 0; j &lt; 100; j++) {</a:t>
            </a:r>
            <a:endParaRPr lang="en-US" altLang="zh-CN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        sum += matrix[i][j];  // </a:t>
            </a:r>
            <a:r>
              <a:rPr lang="zh-CN" altLang="en-US" sz="1800">
                <a:solidFill>
                  <a:srgbClr val="002060"/>
                </a:solidFill>
                <a:sym typeface="+mn-ea"/>
              </a:rPr>
              <a:t>按行访问，内存连续</a:t>
            </a:r>
            <a:endParaRPr lang="zh-CN" altLang="en-US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    }</a:t>
            </a:r>
            <a:endParaRPr lang="en-US" altLang="zh-CN" sz="180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rgbClr val="002060"/>
                </a:solidFill>
                <a:sym typeface="+mn-ea"/>
              </a:rPr>
              <a:t>}</a:t>
            </a:r>
            <a:endParaRPr lang="en-US" altLang="zh-CN" sz="1800">
              <a:solidFill>
                <a:srgbClr val="002060"/>
              </a:solidFill>
              <a:sym typeface="+mn-ea"/>
            </a:endParaRPr>
          </a:p>
        </p:txBody>
      </p:sp>
    </p:spTree>
  </p:cSld>
  <p:clrMapOvr>
    <a:masterClrMapping/>
  </p:clrMapOvr>
  <p:transition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692785"/>
            <a:ext cx="8119110" cy="4286250"/>
          </a:xfrm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FontTx/>
              <a:buAutoNum type="arabicPeriod" startAt="2"/>
            </a:pPr>
            <a:r>
              <a:rPr lang="zh-CN" altLang="en-US">
                <a:solidFill>
                  <a:srgbClr val="C00000"/>
                </a:solidFill>
              </a:rPr>
              <a:t>并行查找与顺序查找</a:t>
            </a:r>
            <a:endParaRPr lang="zh-CN" altLang="en-US">
              <a:solidFill>
                <a:srgbClr val="C00000"/>
              </a:solidFill>
            </a:endParaRPr>
          </a:p>
          <a:p>
            <a:pPr marL="91440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顺序查找：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Cache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中的目录项按顺序被检查，直到找到匹配的标记或检查完所有目录项。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marL="91440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rgbClr val="C00000"/>
                </a:solidFill>
                <a:sym typeface="+mn-ea"/>
              </a:rPr>
              <a:t>并行查找：</a:t>
            </a:r>
            <a:r>
              <a:rPr lang="en-US" altLang="zh-CN" sz="2000">
                <a:solidFill>
                  <a:schemeClr val="tx1"/>
                </a:solidFill>
              </a:rPr>
              <a:t>Cache</a:t>
            </a:r>
            <a:r>
              <a:rPr lang="zh-CN" altLang="en-US" sz="2000">
                <a:solidFill>
                  <a:schemeClr val="tx1"/>
                </a:solidFill>
              </a:rPr>
              <a:t>中的所有可能的目录项同时被检查，以确定哪个目录项与请求的标记匹配。</a:t>
            </a:r>
            <a:endParaRPr lang="zh-CN" altLang="en-US" sz="2000">
              <a:solidFill>
                <a:schemeClr val="tx1"/>
              </a:solidFill>
            </a:endParaRPr>
          </a:p>
          <a:p>
            <a:pPr marL="457200" indent="-457200" eaLnBrk="1" latinLnBrk="0" hangingPunct="1">
              <a:spcBef>
                <a:spcPts val="1200"/>
              </a:spcBef>
              <a:buFont typeface="Wingdings" panose="05000000000000000000" charset="0"/>
              <a:buChar char="p"/>
            </a:pPr>
            <a:r>
              <a:rPr lang="zh-CN" altLang="en-US"/>
              <a:t>并行查找的实现方法</a:t>
            </a:r>
            <a:endParaRPr lang="zh-CN" altLang="en-US"/>
          </a:p>
          <a:p>
            <a:pPr marL="1085850" lvl="1" indent="-457200" eaLnBrk="1" hangingPunct="1">
              <a:buFont typeface="+mj-ea"/>
              <a:buAutoNum type="circleNumDbPlain"/>
            </a:pPr>
            <a:r>
              <a:rPr lang="zh-CN" altLang="en-US" sz="2000"/>
              <a:t>相联存储器</a:t>
            </a:r>
            <a:endParaRPr lang="zh-CN" altLang="en-US" sz="2000"/>
          </a:p>
          <a:p>
            <a:pPr marL="1085850" lvl="1" indent="-457200" eaLnBrk="1" hangingPunct="1">
              <a:buFont typeface="+mj-ea"/>
              <a:buAutoNum type="circleNumDbPlain"/>
            </a:pPr>
            <a:r>
              <a:rPr lang="zh-CN" altLang="en-US" sz="2000">
                <a:latin typeface="Times New Roman" panose="02020603050405020304" pitchFamily="18" charset="0"/>
              </a:rPr>
              <a:t>单体多字存储器</a:t>
            </a:r>
            <a:r>
              <a:rPr lang="en-US" altLang="zh-CN" sz="2000">
                <a:latin typeface="Times New Roman" panose="02020603050405020304" pitchFamily="18" charset="0"/>
              </a:rPr>
              <a:t>+</a:t>
            </a:r>
            <a:r>
              <a:rPr lang="zh-CN" altLang="en-US" sz="2000">
                <a:latin typeface="Times New Roman" panose="02020603050405020304" pitchFamily="18" charset="0"/>
              </a:rPr>
              <a:t>比较器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并行查找的实现方法：</a:t>
            </a:r>
            <a:r>
              <a:rPr lang="zh-CN" altLang="en-US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①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相联存储器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graphicFrame>
        <p:nvGraphicFramePr>
          <p:cNvPr id="36867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564255" y="1700530"/>
          <a:ext cx="5545455" cy="451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图片" r:id="rId1" imgW="2782570" imgH="2264410" progId="Word.Picture.8">
                  <p:embed/>
                </p:oleObj>
              </mc:Choice>
              <mc:Fallback>
                <p:oleObj name="图片" r:id="rId1" imgW="2782570" imgH="226441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255" y="1700530"/>
                        <a:ext cx="5545455" cy="4516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0850" y="1824355"/>
            <a:ext cx="3147695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 eaLnBrk="1" latinLnBrk="0" hangingPunct="1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目录由</a:t>
            </a:r>
            <a:r>
              <a:rPr lang="en-US" altLang="zh-CN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aseline="30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个相联存储区构成，每个相联存储区的大小为</a:t>
            </a:r>
            <a:r>
              <a:rPr lang="en-US" altLang="zh-CN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n×</a:t>
            </a:r>
            <a:r>
              <a:rPr lang="zh-CN" altLang="en-US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h+log</a:t>
            </a:r>
            <a:r>
              <a:rPr lang="en-US" altLang="zh-CN" sz="2000" baseline="-25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位</a:t>
            </a:r>
            <a:r>
              <a:rPr lang="zh-CN" altLang="en-US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（假设</a:t>
            </a:r>
            <a:r>
              <a:rPr lang="en-US" altLang="zh-CN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Cache</a:t>
            </a:r>
            <a:r>
              <a:rPr lang="zh-CN" altLang="en-US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共</a:t>
            </a:r>
            <a:r>
              <a:rPr lang="en-US" altLang="zh-CN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000" baseline="30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g</a:t>
            </a:r>
            <a:r>
              <a:rPr lang="zh-CN" altLang="en-US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组，组内共</a:t>
            </a:r>
            <a:r>
              <a:rPr lang="en-US" altLang="zh-CN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000">
                <a:solidFill>
                  <a:srgbClr val="9933FF"/>
                </a:solidFill>
                <a:latin typeface="Times New Roman" panose="02020603050405020304" pitchFamily="18" charset="0"/>
                <a:sym typeface="+mn-ea"/>
              </a:rPr>
              <a:t>块）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marL="342900" lvl="0" indent="-342900" eaLnBrk="1" latinLnBrk="0" hangingPunct="1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根据所查找到的组内块号，从</a:t>
            </a:r>
            <a:r>
              <a:rPr lang="en-US" altLang="zh-CN" sz="2000">
                <a:latin typeface="Times New Roman" panose="02020603050405020304" pitchFamily="18" charset="0"/>
                <a:sym typeface="+mn-ea"/>
              </a:rPr>
              <a:t>Cache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存储体中读出的多个信息字中选一个，发送给</a:t>
            </a:r>
            <a:r>
              <a:rPr lang="en-US" altLang="zh-CN" sz="2000">
                <a:latin typeface="Times New Roman" panose="02020603050405020304" pitchFamily="18" charset="0"/>
                <a:sym typeface="+mn-ea"/>
              </a:rPr>
              <a:t>CPU</a:t>
            </a:r>
            <a:r>
              <a:rPr lang="zh-CN" altLang="en-US" sz="2000">
                <a:latin typeface="Times New Roman" panose="02020603050405020304" pitchFamily="18" charset="0"/>
                <a:sym typeface="+mn-ea"/>
              </a:rPr>
              <a:t>。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19730" y="247650"/>
            <a:ext cx="6071870" cy="381000"/>
          </a:xfrm>
        </p:spPr>
        <p:txBody>
          <a:bodyPr/>
          <a:lstStyle/>
          <a:p>
            <a:pPr eaLnBrk="1" hangingPunct="1"/>
            <a:r>
              <a:rPr lang="zh-CN" altLang="en-US">
                <a:sym typeface="+mn-ea"/>
              </a:rPr>
              <a:t>并行查找的实现方法：</a:t>
            </a:r>
            <a:r>
              <a:rPr lang="zh-CN" altLang="en-US">
                <a:solidFill>
                  <a:srgbClr val="C00000"/>
                </a:solidFill>
                <a:latin typeface="Calibri" panose="020F0502020204030204" charset="0"/>
                <a:sym typeface="+mn-ea"/>
              </a:rPr>
              <a:t>②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单体多字存储器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比较器</a:t>
            </a:r>
            <a:endParaRPr lang="zh-CN" altLang="en-US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8915" name="Picture 4" descr="5-2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5965" y="1268413"/>
            <a:ext cx="5270500" cy="5151437"/>
          </a:xfrm>
          <a:noFill/>
        </p:spPr>
      </p:pic>
      <p:sp>
        <p:nvSpPr>
          <p:cNvPr id="2" name="文本框 1"/>
          <p:cNvSpPr txBox="1"/>
          <p:nvPr/>
        </p:nvSpPr>
        <p:spPr>
          <a:xfrm>
            <a:off x="398145" y="1585595"/>
            <a:ext cx="237363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/>
              <a:t>优点：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不必采用相联存储器，用按地址访问存储器（</a:t>
            </a:r>
            <a:r>
              <a:rPr lang="en-US" altLang="zh-CN" sz="2000"/>
              <a:t>SRAM</a:t>
            </a:r>
            <a:r>
              <a:rPr lang="zh-CN" altLang="en-US" sz="2000"/>
              <a:t>）实现。</a:t>
            </a:r>
            <a:endParaRPr lang="zh-CN" altLang="en-US" sz="2000"/>
          </a:p>
        </p:txBody>
      </p:sp>
    </p:spTree>
  </p:cSld>
  <p:clrMapOvr>
    <a:masterClrMapping/>
  </p:clrMapOvr>
  <p:transition>
    <p:pull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内容占位符 3" descr="5-2-13 4路组相联Cache的查找过程.jp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8040" y="344170"/>
            <a:ext cx="7708900" cy="6170295"/>
          </a:xfrm>
        </p:spPr>
      </p:pic>
    </p:spTree>
  </p:cSld>
  <p:clrMapOvr>
    <a:masterClrMapping/>
  </p:clrMapOvr>
  <p:transition>
    <p:pull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内容占位符 3" descr="5-2-12直接映像CACHE的查找过程.jpg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2230" y="488315"/>
            <a:ext cx="6473190" cy="5881370"/>
          </a:xfrm>
        </p:spPr>
      </p:pic>
    </p:spTree>
  </p:cSld>
  <p:clrMapOvr>
    <a:masterClrMapping/>
  </p:clrMapOvr>
  <p:transition>
    <p:pull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505" y="1484313"/>
            <a:ext cx="8062913" cy="4398962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zh-CN" altLang="en-US"/>
              <a:t>替换算法</a:t>
            </a:r>
            <a:endParaRPr lang="zh-CN" altLang="en-US">
              <a:solidFill>
                <a:srgbClr val="D60093"/>
              </a:solidFill>
              <a:latin typeface="黑体" panose="02010609060101010101" pitchFamily="49" charset="-122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>
                <a:solidFill>
                  <a:srgbClr val="D60093"/>
                </a:solidFill>
                <a:latin typeface="黑体" panose="02010609060101010101" pitchFamily="49" charset="-122"/>
              </a:rPr>
              <a:t>所</a:t>
            </a:r>
            <a:r>
              <a:rPr lang="zh-CN" altLang="en-US">
                <a:solidFill>
                  <a:srgbClr val="D60093"/>
                </a:solidFill>
                <a:latin typeface="Times New Roman" panose="02020603050405020304" pitchFamily="18" charset="0"/>
              </a:rPr>
              <a:t>要解决的问题：</a:t>
            </a:r>
            <a:r>
              <a:rPr lang="zh-CN" altLang="en-US">
                <a:latin typeface="Times New Roman" panose="02020603050405020304" pitchFamily="18" charset="0"/>
              </a:rPr>
              <a:t>当新调入一块，而</a:t>
            </a:r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又已被占满时，替换哪一块？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直接映象</a:t>
            </a:r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中的替换很简单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因为只有一个块，别无选择。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在组相联和全相联</a:t>
            </a:r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中，则有多个块供选择。</a:t>
            </a:r>
            <a:endParaRPr lang="zh-CN" altLang="en-US">
              <a:latin typeface="Times New Roman" panose="02020603050405020304" pitchFamily="18" charset="0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主要的替换算法有三种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随机法</a:t>
            </a:r>
            <a:endParaRPr lang="zh-CN" altLang="en-US">
              <a:latin typeface="Times New Roman" panose="02020603050405020304" pitchFamily="18" charset="0"/>
            </a:endParaRPr>
          </a:p>
          <a:p>
            <a:pPr lvl="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D60093"/>
                </a:solidFill>
                <a:latin typeface="Times New Roman" panose="02020603050405020304" pitchFamily="18" charset="0"/>
              </a:rPr>
              <a:t>      优点：</a:t>
            </a:r>
            <a:r>
              <a:rPr lang="zh-CN" altLang="en-US">
                <a:latin typeface="Times New Roman" panose="02020603050405020304" pitchFamily="18" charset="0"/>
              </a:rPr>
              <a:t>实现简单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先进先出法</a:t>
            </a:r>
            <a:r>
              <a:rPr lang="en-US" altLang="zh-CN">
                <a:latin typeface="Times New Roman" panose="02020603050405020304" pitchFamily="18" charset="0"/>
              </a:rPr>
              <a:t>FIFO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609918" y="922338"/>
            <a:ext cx="6840537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charset="0"/>
              <a:buChar char="p"/>
            </a:pPr>
            <a:r>
              <a:rPr lang="zh-CN" altLang="en-US" sz="2600">
                <a:solidFill>
                  <a:srgbClr val="0000CC"/>
                </a:solidFill>
              </a:rPr>
              <a:t>替换算法</a:t>
            </a:r>
            <a:endParaRPr lang="zh-CN" altLang="en-US" sz="26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</a:rPr>
              <a:t>7.2 Cache</a:t>
            </a:r>
            <a:r>
              <a:rPr lang="zh-CN" altLang="en-US">
                <a:latin typeface="黑体" panose="02010609060101010101" pitchFamily="49" charset="-122"/>
              </a:rPr>
              <a:t>基本知识</a:t>
            </a:r>
            <a:endParaRPr lang="zh-CN" altLang="en-US">
              <a:latin typeface="黑体" panose="02010609060101010101" pitchFamily="49" charset="-122"/>
            </a:endParaRP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11188" y="1724025"/>
            <a:ext cx="8134350" cy="4441825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>
                <a:latin typeface="黑体" panose="02010609060101010101" pitchFamily="49" charset="-122"/>
              </a:rPr>
              <a:t>最近最少使用法</a:t>
            </a:r>
            <a:r>
              <a:rPr lang="en-US" altLang="zh-CN">
                <a:latin typeface="黑体" panose="02010609060101010101" pitchFamily="49" charset="-122"/>
              </a:rPr>
              <a:t>LRU</a:t>
            </a:r>
            <a:endParaRPr lang="en-US" altLang="zh-CN">
              <a:latin typeface="黑体" panose="02010609060101010101" pitchFamily="49" charset="-122"/>
            </a:endParaRPr>
          </a:p>
          <a:p>
            <a:pPr lvl="2" eaLnBrk="1" hangingPunct="1"/>
            <a:r>
              <a:rPr lang="zh-CN" altLang="en-US"/>
              <a:t>选择近期最少被访问的块作为被替换的块。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　　　　</a:t>
            </a:r>
            <a:r>
              <a:rPr lang="zh-CN" altLang="en-US">
                <a:solidFill>
                  <a:schemeClr val="tx2"/>
                </a:solidFill>
              </a:rPr>
              <a:t>（实现比较困难）</a:t>
            </a:r>
            <a:endParaRPr lang="zh-CN" altLang="en-US">
              <a:solidFill>
                <a:schemeClr val="tx2"/>
              </a:solidFill>
            </a:endParaRPr>
          </a:p>
          <a:p>
            <a:pPr lvl="2" eaLnBrk="1" hangingPunct="1"/>
            <a:r>
              <a:rPr lang="zh-CN" altLang="en-US">
                <a:solidFill>
                  <a:srgbClr val="D60093"/>
                </a:solidFill>
                <a:latin typeface="宋体" panose="02010600030101010101" pitchFamily="2" charset="-122"/>
              </a:rPr>
              <a:t>实际上：</a:t>
            </a:r>
            <a:r>
              <a:rPr lang="zh-CN" altLang="en-US">
                <a:latin typeface="宋体" panose="02010600030101010101" pitchFamily="2" charset="-122"/>
              </a:rPr>
              <a:t>选择最久没有被访问过的块作为被替换的块。</a:t>
            </a:r>
            <a:r>
              <a:rPr lang="zh-CN" altLang="en-US"/>
              <a:t> </a:t>
            </a:r>
            <a:endParaRPr lang="zh-CN" altLang="en-US">
              <a:latin typeface="黑体" panose="02010609060101010101" pitchFamily="49" charset="-122"/>
            </a:endParaRPr>
          </a:p>
          <a:p>
            <a:pPr lvl="2" eaLnBrk="1" hangingPunct="1"/>
            <a:r>
              <a:rPr lang="zh-CN" altLang="en-US">
                <a:solidFill>
                  <a:srgbClr val="D60093"/>
                </a:solidFill>
              </a:rPr>
              <a:t>优点：</a:t>
            </a:r>
            <a:r>
              <a:rPr lang="zh-CN" altLang="en-US"/>
              <a:t>命中率较高</a:t>
            </a:r>
            <a:endParaRPr lang="zh-CN" altLang="en-US"/>
          </a:p>
          <a:p>
            <a:pPr marL="1085850" lvl="1" indent="-457200" eaLnBrk="1" hangingPunct="1"/>
            <a:r>
              <a:rPr lang="en-US" altLang="zh-CN"/>
              <a:t>LRU</a:t>
            </a:r>
            <a:r>
              <a:rPr lang="zh-CN" altLang="en-US"/>
              <a:t>和随机法分别因其不命中率低和实现简单而被广泛采用。</a:t>
            </a:r>
            <a:endParaRPr lang="zh-CN" altLang="en-US"/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模拟数据表明，对于容量很大的</a:t>
            </a:r>
            <a:r>
              <a:rPr lang="en-US" altLang="zh-CN">
                <a:latin typeface="Times New Roman" panose="02020603050405020304" pitchFamily="18" charset="0"/>
              </a:rPr>
              <a:t>Cache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LRU</a:t>
            </a:r>
            <a:r>
              <a:rPr lang="zh-CN" altLang="en-US">
                <a:latin typeface="Times New Roman" panose="02020603050405020304" pitchFamily="18" charset="0"/>
              </a:rPr>
              <a:t>和随机法的命中率差别不大。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124585"/>
            <a:ext cx="8908415" cy="2115185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90625" y="1989138"/>
            <a:ext cx="7126288" cy="3744912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zh-CN" altLang="en-US"/>
              <a:t>写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在所有访存操作中所占的比例 </a:t>
            </a:r>
            <a:endParaRPr lang="zh-CN" altLang="en-US"/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/>
              <a:t>统计结果表明，对于一组给定的程序：</a:t>
            </a:r>
            <a:endParaRPr lang="zh-CN" altLang="en-US"/>
          </a:p>
          <a:p>
            <a:pPr lvl="2" eaLnBrk="1" hangingPunct="1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</a:rPr>
              <a:t>l</a:t>
            </a:r>
            <a:r>
              <a:rPr lang="sv-SE" altLang="zh-CN">
                <a:latin typeface="宋体" panose="02010600030101010101" pitchFamily="2" charset="-122"/>
              </a:rPr>
              <a:t>oad</a:t>
            </a:r>
            <a:r>
              <a:rPr lang="zh-CN" altLang="sv-SE">
                <a:latin typeface="宋体" panose="02010600030101010101" pitchFamily="2" charset="-122"/>
              </a:rPr>
              <a:t>指令：</a:t>
            </a:r>
            <a:r>
              <a:rPr lang="sv-SE" altLang="zh-CN">
                <a:solidFill>
                  <a:srgbClr val="9933FF"/>
                </a:solidFill>
                <a:latin typeface="宋体" panose="02010600030101010101" pitchFamily="2" charset="-122"/>
              </a:rPr>
              <a:t>26</a:t>
            </a:r>
            <a:r>
              <a:rPr lang="zh-CN" altLang="sv-SE">
                <a:solidFill>
                  <a:srgbClr val="9933FF"/>
                </a:solidFill>
                <a:latin typeface="宋体" panose="02010600030101010101" pitchFamily="2" charset="-122"/>
              </a:rPr>
              <a:t>％</a:t>
            </a:r>
            <a:endParaRPr lang="zh-CN" altLang="sv-SE">
              <a:solidFill>
                <a:srgbClr val="9933FF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>
                <a:latin typeface="宋体" panose="02010600030101010101" pitchFamily="2" charset="-122"/>
              </a:rPr>
              <a:t>s</a:t>
            </a:r>
            <a:r>
              <a:rPr lang="sv-SE" altLang="zh-CN">
                <a:latin typeface="宋体" panose="02010600030101010101" pitchFamily="2" charset="-122"/>
              </a:rPr>
              <a:t>tore</a:t>
            </a:r>
            <a:r>
              <a:rPr lang="zh-CN" altLang="sv-SE">
                <a:latin typeface="宋体" panose="02010600030101010101" pitchFamily="2" charset="-122"/>
              </a:rPr>
              <a:t>指令：</a:t>
            </a:r>
            <a:r>
              <a:rPr lang="sv-SE" altLang="zh-CN">
                <a:solidFill>
                  <a:srgbClr val="9933FF"/>
                </a:solidFill>
                <a:latin typeface="宋体" panose="02010600030101010101" pitchFamily="2" charset="-122"/>
              </a:rPr>
              <a:t>9</a:t>
            </a:r>
            <a:r>
              <a:rPr lang="zh-CN" altLang="sv-SE">
                <a:solidFill>
                  <a:srgbClr val="9933FF"/>
                </a:solidFill>
                <a:latin typeface="宋体" panose="02010600030101010101" pitchFamily="2" charset="-122"/>
              </a:rPr>
              <a:t>％</a:t>
            </a:r>
            <a:endParaRPr lang="zh-CN" altLang="sv-SE">
              <a:solidFill>
                <a:srgbClr val="9933FF"/>
              </a:solidFill>
              <a:latin typeface="宋体" panose="02010600030101010101" pitchFamily="2" charset="-122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sv-SE">
                <a:latin typeface="Times New Roman" panose="02020603050405020304" pitchFamily="18" charset="0"/>
              </a:rPr>
              <a:t>“</a:t>
            </a:r>
            <a:r>
              <a:rPr lang="zh-CN" altLang="sv-SE"/>
              <a:t>写</a:t>
            </a:r>
            <a:r>
              <a:rPr lang="zh-CN" altLang="sv-SE">
                <a:latin typeface="Times New Roman" panose="02020603050405020304" pitchFamily="18" charset="0"/>
              </a:rPr>
              <a:t>”</a:t>
            </a:r>
            <a:r>
              <a:rPr lang="zh-CN" altLang="sv-SE"/>
              <a:t>在所有访存操作中所占的比例：</a:t>
            </a:r>
            <a:endParaRPr lang="zh-CN" altLang="sv-SE"/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　</a:t>
            </a:r>
            <a:r>
              <a:rPr lang="en-US" altLang="zh-CN">
                <a:latin typeface="宋体" panose="02010600030101010101" pitchFamily="2" charset="-122"/>
              </a:rPr>
              <a:t>9</a:t>
            </a:r>
            <a:r>
              <a:rPr lang="zh-CN" altLang="en-US">
                <a:latin typeface="宋体" panose="02010600030101010101" pitchFamily="2" charset="-122"/>
              </a:rPr>
              <a:t>％</a:t>
            </a:r>
            <a:r>
              <a:rPr lang="en-US" altLang="zh-CN">
                <a:latin typeface="宋体" panose="02010600030101010101" pitchFamily="2" charset="-122"/>
              </a:rPr>
              <a:t>/(100</a:t>
            </a:r>
            <a:r>
              <a:rPr lang="zh-CN" altLang="en-US">
                <a:latin typeface="宋体" panose="02010600030101010101" pitchFamily="2" charset="-122"/>
              </a:rPr>
              <a:t>％＋</a:t>
            </a:r>
            <a:r>
              <a:rPr lang="en-US" altLang="zh-CN">
                <a:latin typeface="宋体" panose="02010600030101010101" pitchFamily="2" charset="-122"/>
              </a:rPr>
              <a:t>26</a:t>
            </a:r>
            <a:r>
              <a:rPr lang="zh-CN" altLang="en-US">
                <a:latin typeface="宋体" panose="02010600030101010101" pitchFamily="2" charset="-122"/>
              </a:rPr>
              <a:t>％＋</a:t>
            </a:r>
            <a:r>
              <a:rPr lang="en-US" altLang="zh-CN">
                <a:latin typeface="宋体" panose="02010600030101010101" pitchFamily="2" charset="-122"/>
              </a:rPr>
              <a:t>9</a:t>
            </a:r>
            <a:r>
              <a:rPr lang="zh-CN" altLang="en-US">
                <a:latin typeface="宋体" panose="02010600030101010101" pitchFamily="2" charset="-122"/>
              </a:rPr>
              <a:t>％</a:t>
            </a:r>
            <a:r>
              <a:rPr lang="en-US" altLang="zh-CN">
                <a:latin typeface="宋体" panose="02010600030101010101" pitchFamily="2" charset="-122"/>
              </a:rPr>
              <a:t>)≈7</a:t>
            </a:r>
            <a:r>
              <a:rPr lang="zh-CN" altLang="en-US">
                <a:latin typeface="宋体" panose="02010600030101010101" pitchFamily="2" charset="-122"/>
              </a:rPr>
              <a:t>％</a:t>
            </a:r>
            <a:endParaRPr lang="zh-CN" altLang="en-US">
              <a:latin typeface="宋体" panose="02010600030101010101" pitchFamily="2" charset="-122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黑体" panose="02010609060101010101" pitchFamily="49" charset="-122"/>
              </a:rPr>
              <a:t>写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黑体" panose="02010609060101010101" pitchFamily="49" charset="-122"/>
              </a:rPr>
              <a:t>在访问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  <a:r>
              <a:rPr lang="zh-CN" altLang="en-US">
                <a:latin typeface="黑体" panose="02010609060101010101" pitchFamily="49" charset="-122"/>
              </a:rPr>
              <a:t>操作中所占的比例：</a:t>
            </a:r>
            <a:endParaRPr lang="zh-CN" altLang="en-US"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　 </a:t>
            </a:r>
            <a:r>
              <a:rPr lang="en-US" altLang="zh-CN">
                <a:latin typeface="宋体" panose="02010600030101010101" pitchFamily="2" charset="-122"/>
              </a:rPr>
              <a:t>9</a:t>
            </a:r>
            <a:r>
              <a:rPr lang="zh-CN" altLang="en-US">
                <a:latin typeface="宋体" panose="02010600030101010101" pitchFamily="2" charset="-122"/>
              </a:rPr>
              <a:t>％</a:t>
            </a:r>
            <a:r>
              <a:rPr lang="en-US" altLang="zh-CN">
                <a:latin typeface="宋体" panose="02010600030101010101" pitchFamily="2" charset="-122"/>
              </a:rPr>
              <a:t>/(26</a:t>
            </a:r>
            <a:r>
              <a:rPr lang="zh-CN" altLang="en-US">
                <a:latin typeface="宋体" panose="02010600030101010101" pitchFamily="2" charset="-122"/>
              </a:rPr>
              <a:t>％＋</a:t>
            </a:r>
            <a:r>
              <a:rPr lang="en-US" altLang="zh-CN">
                <a:latin typeface="宋体" panose="02010600030101010101" pitchFamily="2" charset="-122"/>
              </a:rPr>
              <a:t>9</a:t>
            </a:r>
            <a:r>
              <a:rPr lang="zh-CN" altLang="en-US">
                <a:latin typeface="宋体" panose="02010600030101010101" pitchFamily="2" charset="-122"/>
              </a:rPr>
              <a:t>％</a:t>
            </a:r>
            <a:r>
              <a:rPr lang="en-US" altLang="zh-CN">
                <a:latin typeface="宋体" panose="02010600030101010101" pitchFamily="2" charset="-122"/>
              </a:rPr>
              <a:t>)≈25</a:t>
            </a:r>
            <a:r>
              <a:rPr lang="zh-CN" altLang="en-US">
                <a:latin typeface="宋体" panose="02010600030101010101" pitchFamily="2" charset="-122"/>
              </a:rPr>
              <a:t>％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1187450" y="1284288"/>
            <a:ext cx="68405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600">
                <a:solidFill>
                  <a:srgbClr val="0000CC"/>
                </a:solidFill>
                <a:latin typeface="黑体" panose="02010609060101010101" pitchFamily="49" charset="-122"/>
              </a:rPr>
              <a:t>7.2.6 </a:t>
            </a:r>
            <a:r>
              <a:rPr lang="zh-CN" altLang="en-US" sz="2600">
                <a:solidFill>
                  <a:srgbClr val="0000CC"/>
                </a:solidFill>
              </a:rPr>
              <a:t>写策略</a:t>
            </a:r>
            <a:endParaRPr lang="zh-CN" altLang="en-US" sz="26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63880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2"/>
            </a:pP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黑体" panose="02010609060101010101" pitchFamily="49" charset="-122"/>
              </a:rPr>
              <a:t>写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黑体" panose="02010609060101010101" pitchFamily="49" charset="-122"/>
              </a:rPr>
              <a:t>操作必须在确认是命中后才可进行</a:t>
            </a:r>
            <a:endParaRPr lang="zh-CN" altLang="en-US">
              <a:latin typeface="黑体" panose="02010609060101010101" pitchFamily="49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</a:rPr>
              <a:t>写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</a:rPr>
              <a:t>访问有可能导致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</a:rPr>
              <a:t>Cache</a:t>
            </a:r>
            <a:r>
              <a:rPr lang="zh-CN" altLang="en-US">
                <a:solidFill>
                  <a:srgbClr val="C00000"/>
                </a:solidFill>
                <a:latin typeface="黑体" panose="02010609060101010101" pitchFamily="49" charset="-122"/>
              </a:rPr>
              <a:t>和主存内容的不一致</a:t>
            </a:r>
            <a:endParaRPr lang="zh-CN" altLang="en-US">
              <a:solidFill>
                <a:srgbClr val="C00000"/>
              </a:solidFill>
              <a:latin typeface="黑体" panose="02010609060101010101" pitchFamily="49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/>
              <a:t>两种写策略</a:t>
            </a:r>
            <a:endParaRPr lang="zh-CN" altLang="en-US"/>
          </a:p>
          <a:p>
            <a:pPr marL="1085850" lvl="1" indent="-45720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写策略是区分不同</a:t>
            </a:r>
            <a:r>
              <a:rPr lang="en-US" altLang="zh-CN">
                <a:latin typeface="黑体" panose="02010609060101010101" pitchFamily="49" charset="-122"/>
              </a:rPr>
              <a:t>Cache</a:t>
            </a:r>
            <a:r>
              <a:rPr lang="zh-CN" altLang="en-US">
                <a:latin typeface="黑体" panose="02010609060101010101" pitchFamily="49" charset="-122"/>
              </a:rPr>
              <a:t>设计方案的</a:t>
            </a:r>
            <a:r>
              <a:rPr lang="zh-CN" altLang="en-US">
                <a:solidFill>
                  <a:srgbClr val="D60093"/>
                </a:solidFill>
                <a:latin typeface="黑体" panose="02010609060101010101" pitchFamily="49" charset="-122"/>
              </a:rPr>
              <a:t>一个重要标志。</a:t>
            </a:r>
            <a:endParaRPr lang="zh-CN" altLang="en-US">
              <a:latin typeface="黑体" panose="02010609060101010101" pitchFamily="49" charset="-122"/>
            </a:endParaRPr>
          </a:p>
          <a:p>
            <a:pPr marL="1085850" lvl="1" indent="-457200" eaLnBrk="1" hangingPunct="1"/>
            <a:r>
              <a:rPr lang="zh-CN" altLang="en-US">
                <a:solidFill>
                  <a:srgbClr val="FF0000"/>
                </a:solidFill>
              </a:rPr>
              <a:t>写直达法</a:t>
            </a:r>
            <a:r>
              <a:rPr lang="zh-CN" altLang="en-US"/>
              <a:t>（也称为存直达法） </a:t>
            </a:r>
            <a:endParaRPr lang="zh-CN" altLang="en-US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执行“写”操作时，不仅写入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，而且也写入下一级存储器。</a:t>
            </a:r>
            <a:endParaRPr lang="zh-CN" altLang="en-US">
              <a:latin typeface="宋体" panose="02010600030101010101" pitchFamily="2" charset="-122"/>
            </a:endParaRPr>
          </a:p>
          <a:p>
            <a:pPr marL="1085850" lvl="1" indent="-457200" eaLnBrk="1" hangingPunct="1"/>
            <a:r>
              <a:rPr lang="zh-CN" altLang="en-US">
                <a:solidFill>
                  <a:srgbClr val="FF0000"/>
                </a:solidFill>
              </a:rPr>
              <a:t>写回法</a:t>
            </a:r>
            <a:r>
              <a:rPr lang="zh-CN" altLang="en-US"/>
              <a:t>（也称为拷回法） </a:t>
            </a:r>
            <a:endParaRPr lang="zh-CN" altLang="en-US">
              <a:solidFill>
                <a:srgbClr val="FF0000"/>
              </a:solidFill>
            </a:endParaRPr>
          </a:p>
          <a:p>
            <a:pPr lvl="2" eaLnBrk="1" hangingPunct="1"/>
            <a:r>
              <a:rPr lang="zh-CN" altLang="en-US">
                <a:latin typeface="宋体" panose="02010600030101010101" pitchFamily="2" charset="-122"/>
              </a:rPr>
              <a:t>执行“写”操作时，只写入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。仅当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中相应的块被替换时，才写回主存。 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chemeClr val="hlink"/>
                </a:solidFill>
                <a:latin typeface="宋体" panose="02010600030101010101" pitchFamily="2" charset="-122"/>
              </a:rPr>
              <a:t>设置“修改位”</a:t>
            </a:r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</a:rPr>
              <a:t>)</a:t>
            </a:r>
            <a:endParaRPr lang="en-US" altLang="zh-CN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　　　　　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557293"/>
            <a:ext cx="7772400" cy="3822700"/>
          </a:xfrm>
        </p:spPr>
        <p:txBody>
          <a:bodyPr/>
          <a:lstStyle/>
          <a:p>
            <a:pPr marL="457200" indent="-457200" eaLnBrk="1" hangingPunct="1">
              <a:lnSpc>
                <a:spcPct val="100000"/>
              </a:lnSpc>
            </a:pPr>
            <a:r>
              <a:rPr lang="zh-CN" altLang="en-US"/>
              <a:t>计算机系统结构设计中</a:t>
            </a:r>
            <a:r>
              <a:rPr lang="zh-CN" altLang="en-US">
                <a:solidFill>
                  <a:srgbClr val="D60093"/>
                </a:solidFill>
              </a:rPr>
              <a:t>关键的问题之一</a:t>
            </a:r>
            <a:r>
              <a:rPr lang="zh-CN" altLang="en-US"/>
              <a:t> </a:t>
            </a:r>
            <a:r>
              <a:rPr lang="zh-CN" altLang="en-US">
                <a:solidFill>
                  <a:srgbClr val="D60093"/>
                </a:solidFill>
              </a:rPr>
              <a:t>：</a:t>
            </a:r>
            <a:endParaRPr lang="zh-CN" altLang="en-US">
              <a:solidFill>
                <a:srgbClr val="D60093"/>
              </a:solidFill>
            </a:endParaRPr>
          </a:p>
          <a:p>
            <a:pPr marL="1085850" lvl="1" indent="-457200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/>
              <a:t>     如何以合理的价格，设计容量和速度都满足计</a:t>
            </a:r>
            <a:endParaRPr lang="zh-CN" altLang="en-US"/>
          </a:p>
          <a:p>
            <a:pPr marL="1085850" lvl="1" indent="-457200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/>
              <a:t>算机系统要求的存储器系统？ </a:t>
            </a:r>
            <a:endParaRPr lang="zh-CN" altLang="en-US"/>
          </a:p>
          <a:p>
            <a:pPr marL="457200" indent="-457200" eaLnBrk="1" hangingPunct="1">
              <a:lnSpc>
                <a:spcPct val="100000"/>
              </a:lnSpc>
            </a:pPr>
            <a:r>
              <a:rPr lang="zh-CN" altLang="en-US"/>
              <a:t>人们对这三个指标的要求</a:t>
            </a:r>
            <a:endParaRPr lang="zh-CN" altLang="en-US"/>
          </a:p>
          <a:p>
            <a:pPr marL="1085850" lvl="1" indent="-457200"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00"/>
                </a:solidFill>
              </a:rPr>
              <a:t>      </a:t>
            </a:r>
            <a:r>
              <a:rPr lang="zh-CN" altLang="en-US"/>
              <a:t>容量大、速度快、价格低</a:t>
            </a:r>
            <a:endParaRPr lang="zh-CN" altLang="en-US"/>
          </a:p>
          <a:p>
            <a:pPr marL="457200" indent="-457200" eaLnBrk="1" hangingPunct="1">
              <a:lnSpc>
                <a:spcPct val="100000"/>
              </a:lnSpc>
            </a:pPr>
            <a:r>
              <a:rPr lang="zh-CN" altLang="en-US"/>
              <a:t>三个要求是相互矛盾的</a:t>
            </a:r>
            <a:endParaRPr lang="zh-CN" altLang="en-US"/>
          </a:p>
          <a:p>
            <a:pPr lvl="2" eaLnBrk="1" hangingPunct="1">
              <a:lnSpc>
                <a:spcPct val="100000"/>
              </a:lnSpc>
            </a:pPr>
            <a:r>
              <a:rPr lang="zh-CN" altLang="en-US"/>
              <a:t>速度越快，每位价格就越高；</a:t>
            </a:r>
            <a:endParaRPr lang="zh-CN" altLang="en-US"/>
          </a:p>
          <a:p>
            <a:pPr lvl="2" eaLnBrk="1" hangingPunct="1">
              <a:lnSpc>
                <a:spcPct val="100000"/>
              </a:lnSpc>
            </a:pPr>
            <a:r>
              <a:rPr lang="zh-CN" altLang="en-US"/>
              <a:t>容量越大，每位价格就越低；</a:t>
            </a:r>
            <a:endParaRPr lang="zh-CN" altLang="en-US"/>
          </a:p>
          <a:p>
            <a:pPr lvl="2" eaLnBrk="1" hangingPunct="1">
              <a:lnSpc>
                <a:spcPct val="100000"/>
              </a:lnSpc>
            </a:pPr>
            <a:r>
              <a:rPr lang="zh-CN" altLang="en-US"/>
              <a:t>容量越大，速度越慢。</a:t>
            </a:r>
            <a:endParaRPr lang="zh-CN" altLang="en-US"/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存储系统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0100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5"/>
            </a:pPr>
            <a:r>
              <a:rPr lang="zh-CN" altLang="en-US"/>
              <a:t>两种写策略的比较</a:t>
            </a:r>
            <a:endParaRPr lang="zh-CN" altLang="en-US"/>
          </a:p>
          <a:p>
            <a:pPr marL="1085850" lvl="1" indent="-457200" eaLnBrk="1" hangingPunct="1"/>
            <a:r>
              <a:rPr lang="zh-CN" altLang="en-US"/>
              <a:t>写回法的</a:t>
            </a:r>
            <a:r>
              <a:rPr lang="zh-CN" altLang="en-US">
                <a:solidFill>
                  <a:srgbClr val="D60093"/>
                </a:solidFill>
              </a:rPr>
              <a:t>优点：</a:t>
            </a:r>
            <a:r>
              <a:rPr lang="zh-CN" altLang="en-US"/>
              <a:t>速度快，所使用的存储器</a:t>
            </a:r>
            <a:endParaRPr lang="zh-CN" altLang="en-US"/>
          </a:p>
          <a:p>
            <a:pPr marL="1085850" lvl="1" indent="-457200" eaLnBrk="1" hangingPunct="1">
              <a:buFont typeface="Wingdings" panose="05000000000000000000" pitchFamily="2" charset="2"/>
              <a:buNone/>
            </a:pPr>
            <a:r>
              <a:rPr lang="zh-CN" altLang="en-US"/>
              <a:t>　　　　　　　　</a:t>
            </a:r>
            <a:r>
              <a:rPr lang="zh-CN" altLang="en-US" sz="1400"/>
              <a:t>　</a:t>
            </a:r>
            <a:r>
              <a:rPr lang="zh-CN" altLang="en-US"/>
              <a:t>带宽较低。</a:t>
            </a:r>
            <a:endParaRPr lang="zh-CN" altLang="en-US"/>
          </a:p>
          <a:p>
            <a:pPr marL="1085850" lvl="1" indent="-457200" eaLnBrk="1" hangingPunct="1"/>
            <a:r>
              <a:rPr lang="zh-CN" altLang="en-US"/>
              <a:t>写直达法的</a:t>
            </a:r>
            <a:r>
              <a:rPr lang="zh-CN" altLang="en-US">
                <a:solidFill>
                  <a:srgbClr val="D60093"/>
                </a:solidFill>
              </a:rPr>
              <a:t>优点：</a:t>
            </a:r>
            <a:r>
              <a:rPr lang="zh-CN" altLang="en-US"/>
              <a:t>易于实现，一致性好。</a:t>
            </a:r>
            <a:endParaRPr lang="zh-CN" altLang="en-US"/>
          </a:p>
          <a:p>
            <a:pPr marL="457200" indent="-457200" eaLnBrk="1" hangingPunct="1">
              <a:buFont typeface="Wingdings" panose="05000000000000000000" pitchFamily="2" charset="2"/>
              <a:buAutoNum type="arabicPeriod" startAt="6"/>
            </a:pPr>
            <a:r>
              <a:rPr lang="zh-CN" altLang="en-US">
                <a:latin typeface="黑体" panose="02010609060101010101" pitchFamily="49" charset="-122"/>
              </a:rPr>
              <a:t>采用写直达法时，若在进行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黑体" panose="02010609060101010101" pitchFamily="49" charset="-122"/>
              </a:rPr>
              <a:t>写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黑体" panose="02010609060101010101" pitchFamily="49" charset="-122"/>
              </a:rPr>
              <a:t>操作的过程中</a:t>
            </a:r>
            <a:r>
              <a:rPr lang="en-US" altLang="zh-CN">
                <a:latin typeface="黑体" panose="02010609060101010101" pitchFamily="49" charset="-122"/>
              </a:rPr>
              <a:t>CPU</a:t>
            </a:r>
            <a:r>
              <a:rPr lang="zh-CN" altLang="en-US">
                <a:latin typeface="黑体" panose="02010609060101010101" pitchFamily="49" charset="-122"/>
              </a:rPr>
              <a:t>必须等待，直到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黑体" panose="02010609060101010101" pitchFamily="49" charset="-122"/>
              </a:rPr>
              <a:t>写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黑体" panose="02010609060101010101" pitchFamily="49" charset="-122"/>
              </a:rPr>
              <a:t>操作结束，则称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CPU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写停顿</a:t>
            </a:r>
            <a:r>
              <a:rPr lang="zh-CN" altLang="en-US">
                <a:solidFill>
                  <a:srgbClr val="FF0000"/>
                </a:solidFill>
              </a:rPr>
              <a:t>。</a:t>
            </a:r>
            <a:endParaRPr lang="zh-CN" altLang="en-US">
              <a:solidFill>
                <a:srgbClr val="FF0000"/>
              </a:solidFill>
            </a:endParaRPr>
          </a:p>
          <a:p>
            <a:pPr marL="1085850" lvl="1" indent="-457200" eaLnBrk="1" hangingPunct="1"/>
            <a:r>
              <a:rPr lang="zh-CN" altLang="en-US"/>
              <a:t>减少写停顿的一种常用的优化技术：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/>
              <a:t>　　　采用写缓冲器</a:t>
            </a:r>
            <a:endParaRPr lang="zh-CN" altLang="en-US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>
    <p:pull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6313" y="1363663"/>
            <a:ext cx="7772400" cy="4441825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AutoNum type="arabicPeriod" startAt="7"/>
            </a:pP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zh-CN" altLang="en-US"/>
              <a:t>写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操作时的调块</a:t>
            </a:r>
            <a:endParaRPr lang="zh-CN" altLang="en-US"/>
          </a:p>
          <a:p>
            <a:pPr marL="1085850" lvl="1" indent="-457200" eaLnBrk="1" hangingPunct="1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按写分配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写时取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)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　　写不命中时，先把所写单元所在的块调入</a:t>
            </a:r>
            <a:r>
              <a:rPr lang="en-US" altLang="zh-CN">
                <a:latin typeface="宋体" panose="02010600030101010101" pitchFamily="2" charset="-122"/>
              </a:rPr>
              <a:t>Cache</a:t>
            </a:r>
            <a:r>
              <a:rPr lang="zh-CN" altLang="en-US">
                <a:latin typeface="宋体" panose="02010600030101010101" pitchFamily="2" charset="-122"/>
              </a:rPr>
              <a:t>，</a:t>
            </a:r>
            <a:endParaRPr lang="zh-CN" altLang="en-US">
              <a:latin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再行写入。</a:t>
            </a:r>
            <a:endParaRPr lang="zh-CN" altLang="en-US">
              <a:latin typeface="宋体" panose="02010600030101010101" pitchFamily="2" charset="-122"/>
            </a:endParaRPr>
          </a:p>
          <a:p>
            <a:pPr marL="1085850" lvl="1" indent="-457200" eaLnBrk="1" hangingPunct="1"/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不按写分配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</a:rPr>
              <a:t>绕写法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</a:rPr>
              <a:t>)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</a:rPr>
              <a:t>　　写不命中时，直接写入下一级存储器而不调块。</a:t>
            </a:r>
            <a:endParaRPr lang="zh-CN" altLang="en-US">
              <a:latin typeface="黑体" panose="02010609060101010101" pitchFamily="49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AutoNum type="arabicPeriod" startAt="7"/>
            </a:pPr>
            <a:r>
              <a:rPr lang="zh-CN" altLang="en-US"/>
              <a:t>写策略与调块</a:t>
            </a:r>
            <a:endParaRPr lang="zh-CN" altLang="en-US"/>
          </a:p>
          <a:p>
            <a:pPr marL="1085850" lvl="1" indent="-457200" eaLnBrk="1" hangingPunct="1"/>
            <a:r>
              <a:rPr lang="zh-CN" altLang="en-US"/>
              <a:t>写回法 ── 按写分配</a:t>
            </a:r>
            <a:endParaRPr lang="zh-CN" altLang="en-US"/>
          </a:p>
          <a:p>
            <a:pPr marL="1085850" lvl="1" indent="-457200" eaLnBrk="1" hangingPunct="1"/>
            <a:r>
              <a:rPr lang="zh-CN" altLang="en-US"/>
              <a:t>写直达法 ── 不按写分配</a:t>
            </a:r>
            <a:endParaRPr lang="zh-CN" altLang="en-US"/>
          </a:p>
        </p:txBody>
      </p:sp>
    </p:spTree>
  </p:cSld>
  <p:clrMapOvr>
    <a:masterClrMapping/>
  </p:clrMapOvr>
  <p:transition>
    <p:pull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Font typeface="Wingdings" panose="05000000000000000000" charset="0"/>
              <a:buChar char="ü"/>
            </a:pPr>
            <a:r>
              <a:rPr lang="zh-CN" altLang="en-US"/>
              <a:t>某个</a:t>
            </a:r>
            <a:r>
              <a:rPr lang="en-US" altLang="zh-CN"/>
              <a:t>Cache</a:t>
            </a:r>
            <a:r>
              <a:rPr lang="zh-CN" altLang="en-US"/>
              <a:t>的容量大小为</a:t>
            </a:r>
            <a:r>
              <a:rPr lang="en-US" altLang="zh-CN"/>
              <a:t>64KB</a:t>
            </a:r>
            <a:r>
              <a:rPr lang="zh-CN" altLang="en-US"/>
              <a:t>，行长为</a:t>
            </a:r>
            <a:r>
              <a:rPr lang="en-US" altLang="zh-CN"/>
              <a:t>128B</a:t>
            </a:r>
            <a:r>
              <a:rPr lang="zh-CN" altLang="en-US"/>
              <a:t>，且是四路组相联</a:t>
            </a:r>
            <a:r>
              <a:rPr lang="en-US" altLang="zh-CN"/>
              <a:t>Cache</a:t>
            </a:r>
            <a:r>
              <a:rPr lang="zh-CN" altLang="en-US"/>
              <a:t>，主存使用</a:t>
            </a:r>
            <a:r>
              <a:rPr lang="en-US" altLang="zh-CN"/>
              <a:t>32</a:t>
            </a:r>
            <a:r>
              <a:rPr lang="zh-CN" altLang="en-US"/>
              <a:t>位地址，按字节编址。</a:t>
            </a: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1</a:t>
            </a:r>
            <a:r>
              <a:rPr lang="zh-CN" altLang="en-US" sz="2000">
                <a:solidFill>
                  <a:schemeClr val="tx1"/>
                </a:solidFill>
              </a:rPr>
              <a:t>）该</a:t>
            </a:r>
            <a:r>
              <a:rPr lang="en-US" altLang="zh-CN" sz="2000">
                <a:solidFill>
                  <a:schemeClr val="tx1"/>
                </a:solidFill>
              </a:rPr>
              <a:t>Cache</a:t>
            </a:r>
            <a:r>
              <a:rPr lang="zh-CN" altLang="en-US" sz="2000">
                <a:solidFill>
                  <a:schemeClr val="tx1"/>
                </a:solidFill>
              </a:rPr>
              <a:t>共有多少行？多少组？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）该</a:t>
            </a:r>
            <a:r>
              <a:rPr lang="en-US" altLang="zh-CN" sz="2000">
                <a:solidFill>
                  <a:schemeClr val="tx1"/>
                </a:solidFill>
              </a:rPr>
              <a:t>Cache</a:t>
            </a:r>
            <a:r>
              <a:rPr lang="zh-CN" altLang="en-US" sz="2000">
                <a:solidFill>
                  <a:schemeClr val="tx1"/>
                </a:solidFill>
              </a:rPr>
              <a:t>的标记阵列中需要有多少标记项？每个标记项中标记位长度是多少？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）该</a:t>
            </a:r>
            <a:r>
              <a:rPr lang="en-US" altLang="zh-CN" sz="2000">
                <a:solidFill>
                  <a:schemeClr val="tx1"/>
                </a:solidFill>
              </a:rPr>
              <a:t>Cache</a:t>
            </a:r>
            <a:r>
              <a:rPr lang="zh-CN" altLang="en-US" sz="2000">
                <a:solidFill>
                  <a:schemeClr val="tx1"/>
                </a:solidFill>
              </a:rPr>
              <a:t>采用</a:t>
            </a:r>
            <a:r>
              <a:rPr lang="en-US" altLang="zh-CN" sz="2000">
                <a:solidFill>
                  <a:schemeClr val="tx1"/>
                </a:solidFill>
              </a:rPr>
              <a:t>LRU</a:t>
            </a:r>
            <a:r>
              <a:rPr lang="zh-CN" altLang="en-US" sz="2000">
                <a:solidFill>
                  <a:schemeClr val="tx1"/>
                </a:solidFill>
              </a:rPr>
              <a:t>替换算法，若该</a:t>
            </a:r>
            <a:r>
              <a:rPr lang="en-US" altLang="zh-CN" sz="2000">
                <a:solidFill>
                  <a:schemeClr val="tx1"/>
                </a:solidFill>
              </a:rPr>
              <a:t>Cache</a:t>
            </a:r>
            <a:r>
              <a:rPr lang="zh-CN" altLang="en-US" sz="2000">
                <a:solidFill>
                  <a:schemeClr val="tx1"/>
                </a:solidFill>
              </a:rPr>
              <a:t>为写直达式</a:t>
            </a:r>
            <a:r>
              <a:rPr lang="en-US" altLang="zh-CN" sz="2000">
                <a:solidFill>
                  <a:schemeClr val="tx1"/>
                </a:solidFill>
              </a:rPr>
              <a:t>Cache</a:t>
            </a:r>
            <a:r>
              <a:rPr lang="zh-CN" altLang="en-US" sz="2000">
                <a:solidFill>
                  <a:schemeClr val="tx1"/>
                </a:solidFill>
              </a:rPr>
              <a:t>时，标记阵列总共需要多大的存储容量？回写式又该如何？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 sz="2000">
                <a:solidFill>
                  <a:schemeClr val="tx1"/>
                </a:solidFill>
              </a:rPr>
              <a:t>（提示：四路组相联</a:t>
            </a:r>
            <a:r>
              <a:rPr lang="en-US" altLang="zh-CN" sz="2000">
                <a:solidFill>
                  <a:schemeClr val="tx1"/>
                </a:solidFill>
              </a:rPr>
              <a:t>Cache</a:t>
            </a:r>
            <a:r>
              <a:rPr lang="zh-CN" altLang="en-US" sz="2000">
                <a:solidFill>
                  <a:schemeClr val="tx1"/>
                </a:solidFill>
              </a:rPr>
              <a:t>使用</a:t>
            </a:r>
            <a:r>
              <a:rPr lang="en-US" altLang="zh-CN" sz="2000">
                <a:solidFill>
                  <a:schemeClr val="tx1"/>
                </a:solidFill>
              </a:rPr>
              <a:t>LRU</a:t>
            </a:r>
            <a:r>
              <a:rPr lang="zh-CN" altLang="en-US" sz="2000">
                <a:solidFill>
                  <a:schemeClr val="tx1"/>
                </a:solidFill>
              </a:rPr>
              <a:t>算法的替换控制位为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位。）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2349500"/>
            <a:ext cx="7772400" cy="4319588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zh-CN" altLang="en-US"/>
              <a:t>虚拟存储器是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/>
              <a:t>主存</a:t>
            </a:r>
            <a:r>
              <a:rPr lang="en-US" altLang="zh-CN">
                <a:latin typeface="Times New Roman" panose="02020603050405020304" pitchFamily="18" charset="0"/>
              </a:rPr>
              <a:t>—</a:t>
            </a:r>
            <a:r>
              <a:rPr lang="zh-CN" altLang="en-US"/>
              <a:t>辅存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/>
              <a:t>层次进一步发展的结果。</a:t>
            </a:r>
            <a:endParaRPr lang="zh-CN" altLang="en-US"/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/>
              <a:t>虚拟存储器可以分为两类：</a:t>
            </a:r>
            <a:r>
              <a:rPr lang="zh-CN" altLang="en-US">
                <a:solidFill>
                  <a:srgbClr val="008000"/>
                </a:solidFill>
              </a:rPr>
              <a:t>页式</a:t>
            </a:r>
            <a:r>
              <a:rPr lang="zh-CN" altLang="en-US"/>
              <a:t>和</a:t>
            </a:r>
            <a:r>
              <a:rPr lang="zh-CN" altLang="en-US">
                <a:solidFill>
                  <a:srgbClr val="008000"/>
                </a:solidFill>
              </a:rPr>
              <a:t>段式</a:t>
            </a:r>
            <a:endParaRPr lang="zh-CN" altLang="en-US">
              <a:solidFill>
                <a:srgbClr val="008000"/>
              </a:solidFill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/>
              <a:t>页式虚拟存储器把空间划分为大小相同的块。</a:t>
            </a:r>
            <a:endParaRPr lang="zh-CN" altLang="en-US"/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/>
              <a:t>                                                            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页面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/>
              <a:t>段式虚拟存储器则把空间划分为可变长的块。</a:t>
            </a:r>
            <a:endParaRPr lang="zh-CN" altLang="en-US"/>
          </a:p>
          <a:p>
            <a:pPr lvl="2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宋体" panose="02010600030101010101" pitchFamily="2" charset="-122"/>
              </a:rPr>
              <a:t>                                    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段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  <a:p>
            <a:pPr marL="1085850" lvl="1" indent="-457200" eaLnBrk="1" hangingPunct="1">
              <a:lnSpc>
                <a:spcPct val="110000"/>
              </a:lnSpc>
            </a:pPr>
            <a:r>
              <a:rPr lang="zh-CN" altLang="en-US"/>
              <a:t>页面是对空间的机械划分，而段则往往是按程序的逻辑意义进行划分。 </a:t>
            </a:r>
            <a:endParaRPr lang="zh-CN" altLang="en-US">
              <a:solidFill>
                <a:srgbClr val="008000"/>
              </a:solidFill>
            </a:endParaRPr>
          </a:p>
          <a:p>
            <a:pPr marL="1085850" lvl="1" indent="-457200" eaLnBrk="1" hangingPunct="1"/>
            <a:endParaRPr lang="en-US" altLang="zh-CN">
              <a:solidFill>
                <a:srgbClr val="D60093"/>
              </a:solidFill>
              <a:latin typeface="宋体" panose="02010600030101010101" pitchFamily="2" charset="-122"/>
            </a:endParaRPr>
          </a:p>
        </p:txBody>
      </p:sp>
      <p:sp>
        <p:nvSpPr>
          <p:cNvPr id="160771" name="Text Box 4"/>
          <p:cNvSpPr txBox="1">
            <a:spLocks noChangeArrowheads="1"/>
          </p:cNvSpPr>
          <p:nvPr/>
        </p:nvSpPr>
        <p:spPr bwMode="auto">
          <a:xfrm>
            <a:off x="0" y="1157288"/>
            <a:ext cx="914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黑体" panose="02010609060101010101" pitchFamily="49" charset="-122"/>
              </a:rPr>
              <a:t>7.3 </a:t>
            </a:r>
            <a:r>
              <a:rPr lang="zh-CN" altLang="en-US" sz="2800" dirty="0">
                <a:solidFill>
                  <a:srgbClr val="000000"/>
                </a:solidFill>
                <a:latin typeface="黑体" panose="02010609060101010101" pitchFamily="49" charset="-122"/>
              </a:rPr>
              <a:t>虚拟存储器</a:t>
            </a:r>
            <a:endParaRPr lang="zh-CN" altLang="en-US" sz="28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60772" name="Text Box 5"/>
          <p:cNvSpPr txBox="1">
            <a:spLocks noChangeArrowheads="1"/>
          </p:cNvSpPr>
          <p:nvPr/>
        </p:nvSpPr>
        <p:spPr bwMode="auto">
          <a:xfrm>
            <a:off x="684213" y="1773238"/>
            <a:ext cx="6840537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charset="0"/>
              <a:buChar char="p"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</a:rPr>
              <a:t>虚拟存储器的基本原理</a:t>
            </a:r>
            <a:endParaRPr lang="zh-CN" altLang="en-US" sz="2600" dirty="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  <p:transition>
    <p:pull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虚拟存储器 </a:t>
            </a:r>
            <a:endParaRPr lang="zh-CN" altLang="en-US" dirty="0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主存</a:t>
            </a:r>
            <a:r>
              <a:rPr lang="en-US" altLang="zh-CN" sz="2800" b="1"/>
              <a:t>/</a:t>
            </a:r>
            <a:r>
              <a:rPr lang="zh-CN" altLang="en-US" sz="2800" b="1" dirty="0"/>
              <a:t>辅存层次与</a:t>
            </a:r>
            <a:r>
              <a:rPr lang="en-US" altLang="zh-CN" sz="2800" b="1"/>
              <a:t>cache/</a:t>
            </a:r>
            <a:r>
              <a:rPr lang="zh-CN" altLang="en-US" sz="2800" b="1" dirty="0"/>
              <a:t>主存层次的比较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主存／</a:t>
            </a:r>
            <a:r>
              <a:rPr lang="en-US" altLang="zh-CN" sz="2400"/>
              <a:t>cache</a:t>
            </a:r>
            <a:r>
              <a:rPr lang="zh-CN" altLang="en-US" sz="2400" dirty="0"/>
              <a:t>存储器的访问“时间比”较小，典型的为</a:t>
            </a:r>
            <a:r>
              <a:rPr lang="en-US" altLang="zh-CN" sz="2400"/>
              <a:t>10</a:t>
            </a:r>
            <a:r>
              <a:rPr lang="zh-CN" altLang="en-US" sz="2400" dirty="0"/>
              <a:t>：</a:t>
            </a:r>
            <a:r>
              <a:rPr lang="en-US" altLang="zh-CN" sz="2400"/>
              <a:t>1</a:t>
            </a:r>
            <a:r>
              <a:rPr lang="zh-CN" altLang="en-US" sz="2400" dirty="0"/>
              <a:t>；每次传送的基本信息单元</a:t>
            </a:r>
            <a:r>
              <a:rPr lang="en-US" altLang="zh-CN" sz="2400"/>
              <a:t>(</a:t>
            </a:r>
            <a:r>
              <a:rPr lang="zh-CN" altLang="en-US" sz="2400" dirty="0"/>
              <a:t>字块</a:t>
            </a:r>
            <a:r>
              <a:rPr lang="en-US" altLang="zh-CN" sz="2400"/>
              <a:t>)</a:t>
            </a:r>
            <a:r>
              <a:rPr lang="zh-CN" altLang="en-US" sz="2400" dirty="0"/>
              <a:t>也比较小，只是几个至几十个字节。而辅存／主存的访问“时间比”就要大得多，达</a:t>
            </a:r>
            <a:r>
              <a:rPr lang="en-US" altLang="zh-CN" sz="2400"/>
              <a:t>100</a:t>
            </a:r>
            <a:r>
              <a:rPr lang="zh-CN" altLang="en-US" sz="2400" dirty="0"/>
              <a:t>：</a:t>
            </a:r>
            <a:r>
              <a:rPr lang="en-US" altLang="zh-CN" sz="2400"/>
              <a:t>1</a:t>
            </a:r>
            <a:r>
              <a:rPr lang="zh-CN" altLang="en-US" sz="2400" dirty="0"/>
              <a:t>至</a:t>
            </a:r>
            <a:r>
              <a:rPr lang="en-US" altLang="zh-CN" sz="2400"/>
              <a:t>1000</a:t>
            </a:r>
            <a:r>
              <a:rPr lang="zh-CN" altLang="en-US" sz="2400" dirty="0"/>
              <a:t>：</a:t>
            </a:r>
            <a:r>
              <a:rPr lang="en-US" altLang="zh-CN" sz="2400"/>
              <a:t>1</a:t>
            </a:r>
            <a:r>
              <a:rPr lang="zh-CN" altLang="en-US" sz="2400" dirty="0"/>
              <a:t>，每次传送的基本信息单元</a:t>
            </a:r>
            <a:r>
              <a:rPr lang="en-US" altLang="zh-CN" sz="2400"/>
              <a:t>(</a:t>
            </a:r>
            <a:r>
              <a:rPr lang="zh-CN" altLang="en-US" sz="2400" dirty="0"/>
              <a:t>段或页面</a:t>
            </a:r>
            <a:r>
              <a:rPr lang="en-US" altLang="zh-CN" sz="2400"/>
              <a:t>)</a:t>
            </a:r>
            <a:r>
              <a:rPr lang="zh-CN" altLang="en-US" sz="2400" dirty="0"/>
              <a:t>也很大，达几十至几千字节。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从原理角度看，主存</a:t>
            </a:r>
            <a:r>
              <a:rPr lang="en-US" altLang="zh-CN" sz="2400"/>
              <a:t>/</a:t>
            </a:r>
            <a:r>
              <a:rPr lang="zh-CN" altLang="en-US" sz="2400" dirty="0"/>
              <a:t>辅存层次和</a:t>
            </a:r>
            <a:r>
              <a:rPr lang="en-US" altLang="zh-CN" sz="2400"/>
              <a:t>cache/</a:t>
            </a:r>
            <a:r>
              <a:rPr lang="zh-CN" altLang="en-US" sz="2400" dirty="0"/>
              <a:t>主存层次有很多相似之处。它们采用的地址变换及映像方法和替换策略，从原理上看是相同的。虚拟存储系统所采取的映像方式同样有全相联映像、组相联映像和直接映像等，替换算法也多采用</a:t>
            </a:r>
            <a:r>
              <a:rPr lang="en-US" altLang="zh-CN" sz="2400"/>
              <a:t>LRU</a:t>
            </a:r>
            <a:r>
              <a:rPr lang="zh-CN" altLang="en-US" sz="2400" dirty="0"/>
              <a:t>算法。</a:t>
            </a:r>
            <a:endParaRPr lang="zh-CN" altLang="en-US" sz="2400" dirty="0"/>
          </a:p>
        </p:txBody>
      </p:sp>
    </p:spTree>
  </p:cSld>
  <p:clrMapOvr>
    <a:masterClrMapping/>
  </p:clrMapOvr>
  <p:transition spd="slow">
    <p:wedg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逻辑地址与物理地址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逻辑地址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/>
              <a:t>也称为虚拟地址。由编译器或链接器在程序编译时生成，或由</a:t>
            </a:r>
            <a:r>
              <a:rPr lang="en-US" altLang="zh-CN" sz="2000"/>
              <a:t>CPU</a:t>
            </a:r>
            <a:r>
              <a:rPr lang="zh-CN" altLang="en-US" sz="2000"/>
              <a:t>在运行时计算（如段基址</a:t>
            </a:r>
            <a:r>
              <a:rPr lang="en-US" altLang="zh-CN" sz="2000"/>
              <a:t>+</a:t>
            </a:r>
            <a:r>
              <a:rPr lang="zh-CN" altLang="en-US" sz="2000"/>
              <a:t>偏移量）。</a:t>
            </a:r>
            <a:r>
              <a:rPr lang="zh-CN" altLang="en-US" sz="2000"/>
              <a:t>程序代码中使用的地址都是逻辑地址。</a:t>
            </a:r>
            <a:endParaRPr lang="zh-CN" alt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/>
              <a:t>是程序视角的地址空间，从</a:t>
            </a:r>
            <a:r>
              <a:rPr lang="en-US" altLang="zh-CN" sz="2000"/>
              <a:t>0</a:t>
            </a:r>
            <a:r>
              <a:rPr lang="zh-CN" altLang="en-US" sz="2000"/>
              <a:t>开始连续编址，与实际的物理内存无关。</a:t>
            </a:r>
            <a:endParaRPr lang="zh-CN" alt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/>
              <a:t>例如：在</a:t>
            </a:r>
            <a:r>
              <a:rPr lang="en-US" altLang="zh-CN" sz="2000"/>
              <a:t>C</a:t>
            </a:r>
            <a:r>
              <a:rPr lang="zh-CN" altLang="en-US" sz="2000"/>
              <a:t>语言中</a:t>
            </a:r>
            <a:r>
              <a:rPr lang="en-US" altLang="zh-CN" sz="2000"/>
              <a:t>&amp;</a:t>
            </a:r>
            <a:r>
              <a:rPr lang="zh-CN" altLang="en-US" sz="2000"/>
              <a:t>变量获取的地址就是逻辑地址。</a:t>
            </a:r>
            <a:endParaRPr lang="zh-CN" alt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物理地址</a:t>
            </a:r>
            <a:endParaRPr lang="zh-CN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/>
              <a:t>实际内存硬件（</a:t>
            </a:r>
            <a:r>
              <a:rPr lang="en-US" altLang="zh-CN" sz="2000"/>
              <a:t>RAM</a:t>
            </a:r>
            <a:r>
              <a:rPr lang="zh-CN" altLang="en-US" sz="2000"/>
              <a:t>）中的地址，由内存管理单元（</a:t>
            </a:r>
            <a:r>
              <a:rPr lang="en-US" altLang="zh-CN" sz="2000"/>
              <a:t>MMU</a:t>
            </a:r>
            <a:r>
              <a:rPr lang="zh-CN" altLang="en-US" sz="2000"/>
              <a:t>）通过地址转换确定。</a:t>
            </a:r>
            <a:endParaRPr lang="zh-CN" altLang="en-US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/>
              <a:t>是数据在物理内存芯片上的真实存储位置。</a:t>
            </a:r>
            <a:endParaRPr lang="zh-CN" altLang="en-US" sz="2000"/>
          </a:p>
        </p:txBody>
      </p:sp>
    </p:spTree>
  </p:cSld>
  <p:clrMapOvr>
    <a:masterClrMapping/>
  </p:clrMapOvr>
  <p:transition>
    <p:pull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段式虚拟存储器</a:t>
            </a:r>
            <a:endParaRPr lang="zh-CN" altLang="en-US" dirty="0"/>
          </a:p>
        </p:txBody>
      </p:sp>
      <p:sp>
        <p:nvSpPr>
          <p:cNvPr id="50179" name="文本占位符 5017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spcAft>
                <a:spcPct val="50000"/>
              </a:spcAft>
            </a:pPr>
            <a:r>
              <a:rPr lang="zh-CN" altLang="en-US" dirty="0"/>
              <a:t>段是利用程序的模块化性质，按照程序的逻辑结构划分成的多个相对独立部分。例如，过程、子程序、数据表、阵列等。</a:t>
            </a:r>
            <a:endParaRPr lang="zh-CN" altLang="en-US" dirty="0"/>
          </a:p>
          <a:p>
            <a:pPr>
              <a:spcAft>
                <a:spcPct val="50000"/>
              </a:spcAft>
            </a:pPr>
            <a:r>
              <a:rPr lang="zh-CN" altLang="en-US" dirty="0"/>
              <a:t>每段都有它的名称</a:t>
            </a:r>
            <a:r>
              <a:rPr lang="en-US" altLang="zh-CN"/>
              <a:t>(</a:t>
            </a:r>
            <a:r>
              <a:rPr lang="zh-CN" altLang="en-US" dirty="0"/>
              <a:t>用户名称或数据结构名或段号</a:t>
            </a:r>
            <a:r>
              <a:rPr lang="en-US" altLang="zh-CN"/>
              <a:t>)</a:t>
            </a:r>
            <a:r>
              <a:rPr lang="zh-CN" altLang="en-US" dirty="0"/>
              <a:t>、段起点、段长等。</a:t>
            </a:r>
            <a:endParaRPr lang="zh-CN" altLang="en-US" dirty="0"/>
          </a:p>
          <a:p>
            <a:pPr>
              <a:spcAft>
                <a:spcPct val="50000"/>
              </a:spcAft>
            </a:pPr>
            <a:r>
              <a:rPr lang="zh-CN" altLang="en-US" dirty="0"/>
              <a:t>把主存按段分配的存储管理方式称为段式管理。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5120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段表 </a:t>
            </a:r>
            <a:endParaRPr lang="zh-CN" altLang="en-US" dirty="0"/>
          </a:p>
        </p:txBody>
      </p:sp>
      <p:pic>
        <p:nvPicPr>
          <p:cNvPr id="51204" name="文本占位符 51203" descr="0"/>
          <p:cNvPicPr>
            <a:picLocks noChangeAspect="1"/>
          </p:cNvPicPr>
          <p:nvPr>
            <p:ph type="body" idx="1"/>
          </p:nvPr>
        </p:nvPicPr>
        <p:blipFill>
          <a:blip r:embed="rId1">
            <a:lum bright="-6000" contrast="48000"/>
          </a:blip>
          <a:stretch>
            <a:fillRect/>
          </a:stretch>
        </p:blipFill>
        <p:spPr>
          <a:xfrm>
            <a:off x="468313" y="2082800"/>
            <a:ext cx="8135937" cy="3546475"/>
          </a:xfrm>
        </p:spPr>
      </p:pic>
    </p:spTree>
  </p:cSld>
  <p:clrMapOvr>
    <a:masterClrMapping/>
  </p:clrMapOvr>
  <p:transition spd="slow">
    <p:wedg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5222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b="1" dirty="0"/>
              <a:t>页式虚拟存储器</a:t>
            </a:r>
            <a:endParaRPr lang="zh-CN" altLang="en-US" b="1" dirty="0"/>
          </a:p>
        </p:txBody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spcAft>
                <a:spcPct val="50000"/>
              </a:spcAft>
            </a:pPr>
            <a:r>
              <a:rPr lang="zh-CN" altLang="en-US" dirty="0"/>
              <a:t>页式管理系统的信息传送单位是定长的页，主存的物理空间也被划分为等长的固定区域，称为页面。 </a:t>
            </a:r>
            <a:endParaRPr lang="zh-CN" altLang="en-US" dirty="0"/>
          </a:p>
          <a:p>
            <a:r>
              <a:rPr lang="zh-CN" altLang="en-US" dirty="0"/>
              <a:t>在页式虚拟存储系统中，把虚拟空间分成页，主存空间也分成同样大小的页，称为实页或物理页，而把前者称为虚页或逻辑页。 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5324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b="1" dirty="0"/>
              <a:t>页表</a:t>
            </a:r>
            <a:endParaRPr lang="zh-CN" altLang="en-US" b="1" dirty="0"/>
          </a:p>
        </p:txBody>
      </p:sp>
      <p:pic>
        <p:nvPicPr>
          <p:cNvPr id="53252" name="文本占位符 53251" descr="0"/>
          <p:cNvPicPr>
            <a:picLocks noChangeAspect="1"/>
          </p:cNvPicPr>
          <p:nvPr>
            <p:ph type="body" idx="1"/>
          </p:nvPr>
        </p:nvPicPr>
        <p:blipFill>
          <a:blip r:embed="rId1">
            <a:lum bright="-6000" contrast="66000"/>
          </a:blip>
          <a:stretch>
            <a:fillRect/>
          </a:stretch>
        </p:blipFill>
        <p:spPr>
          <a:xfrm>
            <a:off x="465138" y="1916113"/>
            <a:ext cx="8139112" cy="3576637"/>
          </a:xfrm>
        </p:spPr>
      </p:pic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7388" y="1219200"/>
            <a:ext cx="7772400" cy="4802188"/>
          </a:xfrm>
          <a:noFill/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Font typeface="Wingdings" panose="05000000000000000000" pitchFamily="2" charset="2"/>
              <a:buAutoNum type="arabicPeriod" startAt="4"/>
            </a:pPr>
            <a:r>
              <a:rPr lang="zh-CN" altLang="en-US">
                <a:solidFill>
                  <a:srgbClr val="D60093"/>
                </a:solidFill>
              </a:rPr>
              <a:t>解决方法</a:t>
            </a:r>
            <a:r>
              <a:rPr lang="zh-CN" altLang="en-US"/>
              <a:t>：采用多种存储器技术，构成多级存储层次结构。</a:t>
            </a:r>
            <a:endParaRPr lang="zh-CN" altLang="en-US"/>
          </a:p>
          <a:p>
            <a:pPr marL="1085850" lvl="1" indent="-457200" eaLnBrk="1" hangingPunct="1">
              <a:lnSpc>
                <a:spcPct val="130000"/>
              </a:lnSpc>
            </a:pPr>
            <a:endParaRPr lang="zh-CN" altLang="en-US"/>
          </a:p>
        </p:txBody>
      </p:sp>
      <p:pic>
        <p:nvPicPr>
          <p:cNvPr id="7170" name="Picture 4" descr="5-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20303"/>
            <a:ext cx="683577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页式管理的地址变换 </a:t>
            </a:r>
            <a:endParaRPr lang="zh-CN" altLang="en-US" dirty="0"/>
          </a:p>
        </p:txBody>
      </p:sp>
      <p:pic>
        <p:nvPicPr>
          <p:cNvPr id="54276" name="文本占位符 54275" descr="0"/>
          <p:cNvPicPr>
            <a:picLocks noChangeAspect="1"/>
          </p:cNvPicPr>
          <p:nvPr>
            <p:ph type="body" idx="1"/>
          </p:nvPr>
        </p:nvPicPr>
        <p:blipFill>
          <a:blip r:embed="rId1">
            <a:lum bright="-6000" contrast="66000"/>
          </a:blip>
          <a:stretch>
            <a:fillRect/>
          </a:stretch>
        </p:blipFill>
        <p:spPr>
          <a:xfrm>
            <a:off x="971550" y="1557338"/>
            <a:ext cx="7272338" cy="4602162"/>
          </a:xfrm>
        </p:spPr>
      </p:pic>
    </p:spTree>
  </p:cSld>
  <p:clrMapOvr>
    <a:masterClrMapping/>
  </p:clrMapOvr>
  <p:transition spd="slow">
    <p:wedg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552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页表中的控制位</a:t>
            </a:r>
            <a:endParaRPr lang="zh-CN" altLang="en-US" dirty="0"/>
          </a:p>
        </p:txBody>
      </p:sp>
      <p:sp>
        <p:nvSpPr>
          <p:cNvPr id="55299" name="文本占位符 5529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在页表的表项中还包括装入位</a:t>
            </a:r>
            <a:r>
              <a:rPr lang="en-US" altLang="zh-CN"/>
              <a:t>(</a:t>
            </a:r>
            <a:r>
              <a:rPr lang="zh-CN" altLang="en-US" dirty="0"/>
              <a:t>有效位</a:t>
            </a:r>
            <a:r>
              <a:rPr lang="en-US" altLang="zh-CN"/>
              <a:t>)</a:t>
            </a:r>
            <a:r>
              <a:rPr lang="zh-CN" altLang="en-US" dirty="0"/>
              <a:t>、修改位、替换控制位及其他保护位等组成的控制字。</a:t>
            </a:r>
            <a:endParaRPr lang="zh-CN" altLang="en-US" dirty="0"/>
          </a:p>
          <a:p>
            <a:pPr lvl="1"/>
            <a:r>
              <a:rPr lang="zh-CN" altLang="en-US" dirty="0"/>
              <a:t>如装入位为“</a:t>
            </a:r>
            <a:r>
              <a:rPr lang="en-US" altLang="zh-CN"/>
              <a:t>1”</a:t>
            </a:r>
            <a:r>
              <a:rPr lang="zh-CN" altLang="en-US" dirty="0"/>
              <a:t>，表示该虚页已从辅存调入主存；如装入位为“</a:t>
            </a:r>
            <a:r>
              <a:rPr lang="en-US" altLang="zh-CN"/>
              <a:t>0”</a:t>
            </a:r>
            <a:r>
              <a:rPr lang="zh-CN" altLang="en-US" dirty="0"/>
              <a:t>，则表示对应的虚页尚未调入主存</a:t>
            </a:r>
            <a:endParaRPr lang="zh-CN" altLang="en-US" dirty="0"/>
          </a:p>
          <a:p>
            <a:pPr lvl="1"/>
            <a:r>
              <a:rPr lang="zh-CN" altLang="en-US" dirty="0"/>
              <a:t>修改位指出主存页面中的内容是否被修改过，替换时是否要写回辅存。</a:t>
            </a:r>
            <a:endParaRPr lang="zh-CN" altLang="en-US" dirty="0"/>
          </a:p>
          <a:p>
            <a:pPr lvl="1"/>
            <a:r>
              <a:rPr lang="zh-CN" altLang="en-US" dirty="0"/>
              <a:t>替换控制位指出需替换的页等。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5632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快表</a:t>
            </a:r>
            <a:endParaRPr lang="zh-CN" altLang="en-US" dirty="0"/>
          </a:p>
        </p:txBody>
      </p:sp>
      <p:sp>
        <p:nvSpPr>
          <p:cNvPr id="56323" name="文本占位符 5632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800" dirty="0"/>
              <a:t>假设页表是保存在</a:t>
            </a:r>
            <a:r>
              <a:rPr lang="en-US" altLang="zh-CN" sz="2800"/>
              <a:t>(</a:t>
            </a:r>
            <a:r>
              <a:rPr lang="zh-CN" altLang="en-US" sz="2800" dirty="0"/>
              <a:t>或已调入</a:t>
            </a:r>
            <a:r>
              <a:rPr lang="en-US" altLang="zh-CN" sz="2800"/>
              <a:t>)</a:t>
            </a:r>
            <a:r>
              <a:rPr lang="zh-CN" altLang="en-US" sz="2800" dirty="0"/>
              <a:t>主存储器中，那么，在访问存储器时，首先要查页表：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即使页面命中，也得先访问一次主存去查页表，再访问主存才能取得数据，这就相当于主存速度降低了一倍。</a:t>
            </a:r>
            <a:endParaRPr lang="zh-CN" altLang="en-US" sz="2400" dirty="0"/>
          </a:p>
          <a:p>
            <a:pPr lvl="1">
              <a:lnSpc>
                <a:spcPct val="90000"/>
              </a:lnSpc>
              <a:spcAft>
                <a:spcPct val="50000"/>
              </a:spcAft>
            </a:pPr>
            <a:r>
              <a:rPr lang="zh-CN" altLang="en-US" sz="2400" dirty="0"/>
              <a:t>如果页面失效，要进行页面替换，页面修改，访问主存次数就更多了。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因此，把页表的最活动部分存放在快速存储器中组成快表，由硬件组成，通常称为转换旁路缓冲器</a:t>
            </a:r>
            <a:r>
              <a:rPr lang="en-US" altLang="zh-CN" sz="2800"/>
              <a:t>(</a:t>
            </a:r>
            <a:r>
              <a:rPr lang="zh-CN" altLang="en-US" sz="2800" dirty="0"/>
              <a:t>简称</a:t>
            </a:r>
            <a:r>
              <a:rPr lang="en-US" altLang="zh-CN" sz="2800"/>
              <a:t>TLB) 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 spd="slow">
    <p:wedg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5734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经快表与慢表实现内部地址变换 </a:t>
            </a:r>
            <a:endParaRPr lang="zh-CN" altLang="en-US" dirty="0"/>
          </a:p>
        </p:txBody>
      </p:sp>
      <p:pic>
        <p:nvPicPr>
          <p:cNvPr id="57348" name="文本占位符 57347" descr="0"/>
          <p:cNvPicPr>
            <a:picLocks noChangeAspect="1"/>
          </p:cNvPicPr>
          <p:nvPr>
            <p:ph type="body" idx="1"/>
          </p:nvPr>
        </p:nvPicPr>
        <p:blipFill>
          <a:blip r:embed="rId1">
            <a:lum bright="-12000" contrast="84000"/>
          </a:blip>
          <a:stretch>
            <a:fillRect/>
          </a:stretch>
        </p:blipFill>
        <p:spPr>
          <a:xfrm>
            <a:off x="1025525" y="1414463"/>
            <a:ext cx="6859588" cy="4754562"/>
          </a:xfrm>
        </p:spPr>
      </p:pic>
    </p:spTree>
  </p:cSld>
  <p:clrMapOvr>
    <a:masterClrMapping/>
  </p:clrMapOvr>
  <p:transition spd="slow">
    <p:wedg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58369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b="1" dirty="0"/>
              <a:t>段页式虚拟存储器</a:t>
            </a:r>
            <a:endParaRPr lang="zh-CN" altLang="en-US" b="1" dirty="0"/>
          </a:p>
        </p:txBody>
      </p:sp>
      <p:sp>
        <p:nvSpPr>
          <p:cNvPr id="58371" name="文本占位符 58370"/>
          <p:cNvSpPr>
            <a:spLocks noGrp="1"/>
          </p:cNvSpPr>
          <p:nvPr>
            <p:ph type="body" idx="1"/>
          </p:nvPr>
        </p:nvSpPr>
        <p:spPr>
          <a:xfrm>
            <a:off x="685800" y="1003935"/>
            <a:ext cx="7772400" cy="4953000"/>
          </a:xfrm>
        </p:spPr>
        <p:txBody>
          <a:bodyPr/>
          <a:p>
            <a:r>
              <a:rPr lang="zh-CN" altLang="en-US" sz="2800" dirty="0"/>
              <a:t>在段页式虚拟存储器中，把程序按逻辑结构分段以后，再把每段分成固定大小的页。</a:t>
            </a:r>
            <a:endParaRPr lang="zh-CN" altLang="en-US" sz="2800" dirty="0"/>
          </a:p>
          <a:p>
            <a:pPr lvl="1">
              <a:spcAft>
                <a:spcPct val="20000"/>
              </a:spcAft>
            </a:pPr>
            <a:r>
              <a:rPr lang="zh-CN" altLang="en-US" sz="2400" dirty="0"/>
              <a:t>程序对主存的调入调出是按页面进行的，但它又可以按段实现共享和保护。</a:t>
            </a:r>
            <a:endParaRPr lang="zh-CN" altLang="en-US" sz="2400" dirty="0"/>
          </a:p>
          <a:p>
            <a:r>
              <a:rPr lang="zh-CN" altLang="en-US" sz="2800" dirty="0"/>
              <a:t>在这种系统中，虚拟地址转换成物理地址是通过一个段表和一组页表来进行定位的。</a:t>
            </a:r>
            <a:endParaRPr lang="zh-CN" altLang="en-US" sz="2800" dirty="0"/>
          </a:p>
          <a:p>
            <a:pPr lvl="1"/>
            <a:r>
              <a:rPr lang="zh-CN" altLang="en-US" sz="2400" dirty="0"/>
              <a:t>段表中的每个表目对应一个段，每个表目有一个指向该段的页表的起始地址及该段的控制保护信息。</a:t>
            </a:r>
            <a:endParaRPr lang="zh-CN" altLang="en-US" sz="2400" dirty="0"/>
          </a:p>
          <a:p>
            <a:pPr lvl="1"/>
            <a:r>
              <a:rPr lang="zh-CN" altLang="en-US" sz="2400" dirty="0"/>
              <a:t>由页表指明该段各页在主存中的位置以及是否已装入、已修改等标志。</a:t>
            </a:r>
            <a:endParaRPr lang="zh-CN" altLang="en-US" sz="2400" dirty="0"/>
          </a:p>
        </p:txBody>
      </p:sp>
    </p:spTree>
  </p:cSld>
  <p:clrMapOvr>
    <a:masterClrMapping/>
  </p:clrMapOvr>
  <p:transition spd="slow">
    <p:wedg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5939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b="1" dirty="0"/>
              <a:t>段页式虚拟存储器</a:t>
            </a:r>
            <a:endParaRPr lang="zh-CN" altLang="en-US" b="1" dirty="0"/>
          </a:p>
        </p:txBody>
      </p:sp>
      <p:sp>
        <p:nvSpPr>
          <p:cNvPr id="59395" name="文本占位符 59394"/>
          <p:cNvSpPr>
            <a:spLocks noGrp="1"/>
          </p:cNvSpPr>
          <p:nvPr>
            <p:ph type="body" sz="half" idx="1"/>
          </p:nvPr>
        </p:nvSpPr>
        <p:spPr>
          <a:xfrm>
            <a:off x="539750" y="1600200"/>
            <a:ext cx="7994650" cy="2620963"/>
          </a:xfrm>
        </p:spPr>
        <p:txBody>
          <a:bodyPr/>
          <a:p>
            <a:pPr>
              <a:spcAft>
                <a:spcPct val="50000"/>
              </a:spcAft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/>
              <a:t>如果有多道程序在机器上运行，每道程序需要一个基号</a:t>
            </a:r>
            <a:r>
              <a:rPr lang="en-US" altLang="zh-CN" sz="2800"/>
              <a:t>(</a:t>
            </a:r>
            <a:r>
              <a:rPr lang="zh-CN" altLang="en-US" sz="2800" dirty="0"/>
              <a:t>用户标志号</a:t>
            </a:r>
            <a:r>
              <a:rPr lang="en-US" altLang="zh-CN" sz="2800"/>
              <a:t>)</a:t>
            </a:r>
            <a:r>
              <a:rPr lang="zh-CN" altLang="en-US" sz="2800" dirty="0"/>
              <a:t>，指明该道程序的段表起点。</a:t>
            </a:r>
            <a:endParaRPr lang="zh-CN" altLang="en-US" sz="2800" dirty="0"/>
          </a:p>
          <a:p>
            <a:pPr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/>
              <a:t>虚拟地址应包括基号</a:t>
            </a:r>
            <a:r>
              <a:rPr lang="en-US" altLang="zh-CN" sz="2800"/>
              <a:t>D</a:t>
            </a:r>
            <a:r>
              <a:rPr lang="zh-CN" altLang="en-US" sz="2800" dirty="0"/>
              <a:t>、段号</a:t>
            </a:r>
            <a:r>
              <a:rPr lang="en-US" altLang="zh-CN" sz="2800"/>
              <a:t>S</a:t>
            </a:r>
            <a:r>
              <a:rPr lang="zh-CN" altLang="en-US" sz="2800" dirty="0"/>
              <a:t>、页号</a:t>
            </a:r>
            <a:r>
              <a:rPr lang="en-US" altLang="zh-CN" sz="2800"/>
              <a:t>P</a:t>
            </a:r>
            <a:r>
              <a:rPr lang="zh-CN" altLang="en-US" sz="2800" dirty="0"/>
              <a:t>、页内地址</a:t>
            </a:r>
            <a:r>
              <a:rPr lang="en-US" altLang="zh-CN" sz="2800"/>
              <a:t>d</a:t>
            </a:r>
            <a:r>
              <a:rPr lang="zh-CN" altLang="en-US" sz="2800" dirty="0"/>
              <a:t>。格式如下：</a:t>
            </a:r>
            <a:endParaRPr lang="zh-CN" altLang="en-US" sz="2800" dirty="0"/>
          </a:p>
        </p:txBody>
      </p:sp>
      <p:pic>
        <p:nvPicPr>
          <p:cNvPr id="59397" name="内容占位符 59396" descr="0"/>
          <p:cNvPicPr>
            <a:picLocks noChangeAspect="1"/>
          </p:cNvPicPr>
          <p:nvPr>
            <p:ph sz="half" idx="2"/>
          </p:nvPr>
        </p:nvPicPr>
        <p:blipFill>
          <a:blip r:embed="rId1">
            <a:biLevel thresh="50000"/>
            <a:grayscl/>
            <a:lum bright="-6000" contrast="-30000"/>
          </a:blip>
          <a:stretch>
            <a:fillRect/>
          </a:stretch>
        </p:blipFill>
        <p:spPr>
          <a:xfrm>
            <a:off x="609600" y="4664075"/>
            <a:ext cx="7924800" cy="852488"/>
          </a:xfrm>
        </p:spPr>
      </p:pic>
    </p:spTree>
  </p:cSld>
  <p:clrMapOvr>
    <a:masterClrMapping/>
  </p:clrMapOvr>
  <p:transition spd="slow">
    <p:wedg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46" name="内容占位符 61445" descr="0"/>
          <p:cNvPicPr>
            <a:picLocks noChangeAspect="1"/>
          </p:cNvPicPr>
          <p:nvPr>
            <p:ph/>
          </p:nvPr>
        </p:nvPicPr>
        <p:blipFill>
          <a:blip r:embed="rId1">
            <a:lum bright="-6000" contrast="42000"/>
          </a:blip>
          <a:stretch>
            <a:fillRect/>
          </a:stretch>
        </p:blipFill>
        <p:spPr>
          <a:xfrm>
            <a:off x="195263" y="898525"/>
            <a:ext cx="8624887" cy="5554663"/>
          </a:xfrm>
        </p:spPr>
      </p:pic>
    </p:spTree>
  </p:cSld>
  <p:clrMapOvr>
    <a:masterClrMapping/>
  </p:clrMapOvr>
  <p:transition spd="slow">
    <p:wedg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493" name="内容占位符 63492" descr="0"/>
          <p:cNvPicPr>
            <a:picLocks noChangeAspect="1"/>
          </p:cNvPicPr>
          <p:nvPr>
            <p:ph/>
          </p:nvPr>
        </p:nvPicPr>
        <p:blipFill>
          <a:blip r:embed="rId1">
            <a:lum contrast="42000"/>
          </a:blip>
          <a:stretch>
            <a:fillRect/>
          </a:stretch>
        </p:blipFill>
        <p:spPr>
          <a:xfrm>
            <a:off x="323850" y="28575"/>
            <a:ext cx="8424863" cy="6819900"/>
          </a:xfrm>
        </p:spPr>
      </p:pic>
    </p:spTree>
  </p:cSld>
  <p:clrMapOvr>
    <a:masterClrMapping/>
  </p:clrMapOvr>
  <p:transition spd="slow">
    <p:wedg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67585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 dirty="0"/>
              <a:t>存储保护 </a:t>
            </a:r>
            <a:endParaRPr lang="zh-CN" altLang="en-US" dirty="0"/>
          </a:p>
        </p:txBody>
      </p:sp>
      <p:sp>
        <p:nvSpPr>
          <p:cNvPr id="67587" name="文本占位符 675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/>
              <a:t>存储保护主要包括两个方面：</a:t>
            </a:r>
            <a:endParaRPr lang="zh-CN" altLang="en-US" dirty="0"/>
          </a:p>
          <a:p>
            <a:pPr lvl="1"/>
            <a:r>
              <a:rPr lang="zh-CN" altLang="en-US" dirty="0"/>
              <a:t>存储区域保护</a:t>
            </a:r>
            <a:endParaRPr lang="zh-CN" altLang="en-US" dirty="0"/>
          </a:p>
          <a:p>
            <a:pPr lvl="2"/>
            <a:r>
              <a:rPr lang="zh-CN" altLang="en-US" dirty="0"/>
              <a:t>页（段）表保护</a:t>
            </a:r>
            <a:endParaRPr lang="zh-CN" altLang="en-US" dirty="0"/>
          </a:p>
          <a:p>
            <a:pPr lvl="2"/>
            <a:r>
              <a:rPr lang="zh-CN" altLang="en-US" dirty="0"/>
              <a:t>键保护 </a:t>
            </a:r>
            <a:endParaRPr lang="zh-CN" altLang="en-US" dirty="0"/>
          </a:p>
          <a:p>
            <a:pPr lvl="2"/>
            <a:r>
              <a:rPr lang="zh-CN" altLang="en-US" dirty="0"/>
              <a:t>环保护方式</a:t>
            </a:r>
            <a:endParaRPr lang="zh-CN" altLang="en-US" dirty="0"/>
          </a:p>
          <a:p>
            <a:pPr lvl="1"/>
            <a:r>
              <a:rPr lang="zh-CN" altLang="en-US" dirty="0"/>
              <a:t>访问方式的保护</a:t>
            </a:r>
            <a:endParaRPr lang="zh-CN" altLang="en-US" dirty="0"/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 spd="slow">
    <p:wedg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260985"/>
            <a:ext cx="8304530" cy="6251575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7388" y="908685"/>
            <a:ext cx="7772400" cy="4802188"/>
          </a:xfrm>
          <a:noFill/>
        </p:spPr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/>
              <a:t>常见的多级存储层次结构</a:t>
            </a:r>
            <a:endParaRPr lang="zh-CN" altLang="en-US"/>
          </a:p>
          <a:p>
            <a:pPr marL="1085850" lvl="1" indent="-457200" eaLnBrk="1" hangingPunct="1">
              <a:lnSpc>
                <a:spcPct val="130000"/>
              </a:lnSpc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772920"/>
            <a:ext cx="6504940" cy="449453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89525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>
                <a:latin typeface="Times New Roman" panose="02020603050405020304" pitchFamily="18" charset="0"/>
              </a:rPr>
              <a:t>假设第</a:t>
            </a: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个存储器</a:t>
            </a: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solidFill>
                  <a:srgbClr val="9933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的访问时间为</a:t>
            </a: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9933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，容量为</a:t>
            </a: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solidFill>
                  <a:srgbClr val="9933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，平均每位价格为</a:t>
            </a: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rgbClr val="9933FF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访问时间：    </a:t>
            </a:r>
            <a:r>
              <a:rPr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 &lt; T</a:t>
            </a:r>
            <a:r>
              <a:rPr lang="en-US" altLang="zh-CN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&lt; … &lt; T</a:t>
            </a:r>
            <a:r>
              <a:rPr lang="en-US" altLang="zh-CN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n</a:t>
            </a:r>
            <a:endParaRPr lang="en-US" altLang="zh-CN" baseline="-2500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容量：             </a:t>
            </a:r>
            <a:r>
              <a:rPr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 &lt; S</a:t>
            </a:r>
            <a:r>
              <a:rPr lang="en-US" altLang="zh-CN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&lt; … &lt; S</a:t>
            </a:r>
            <a:r>
              <a:rPr lang="en-US" altLang="zh-CN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n</a:t>
            </a:r>
            <a:endParaRPr lang="en-US" altLang="zh-CN" baseline="-2500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平均每位价格：</a:t>
            </a:r>
            <a:r>
              <a:rPr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 &gt; C</a:t>
            </a:r>
            <a:r>
              <a:rPr lang="en-US" altLang="zh-CN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 &gt; … &gt; C</a:t>
            </a:r>
            <a:r>
              <a:rPr lang="en-US" altLang="zh-CN" baseline="-25000">
                <a:solidFill>
                  <a:srgbClr val="D60093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085850" lvl="1" indent="-457200" eaLnBrk="1" hangingPunct="1"/>
            <a:r>
              <a:rPr lang="zh-CN" altLang="en-US">
                <a:latin typeface="Times New Roman" panose="02020603050405020304" pitchFamily="18" charset="0"/>
              </a:rPr>
              <a:t>整个存储系统要</a:t>
            </a:r>
            <a:r>
              <a:rPr lang="zh-CN" altLang="en-US">
                <a:solidFill>
                  <a:srgbClr val="D60093"/>
                </a:solidFill>
                <a:latin typeface="Times New Roman" panose="02020603050405020304" pitchFamily="18" charset="0"/>
              </a:rPr>
              <a:t>达到的目标</a:t>
            </a:r>
            <a:r>
              <a:rPr lang="zh-CN" altLang="en-US">
                <a:latin typeface="Times New Roman" panose="02020603050405020304" pitchFamily="18" charset="0"/>
              </a:rPr>
              <a:t>：从</a:t>
            </a:r>
            <a:r>
              <a:rPr lang="en-US" altLang="zh-CN">
                <a:latin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来看，该存储系统的速度接近于</a:t>
            </a: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solidFill>
                  <a:srgbClr val="9933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的，而容量和每位价格都接近于</a:t>
            </a:r>
            <a:r>
              <a:rPr lang="en-US" altLang="zh-CN">
                <a:solidFill>
                  <a:srgbClr val="9933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i="1" baseline="-25000">
                <a:solidFill>
                  <a:srgbClr val="9933FF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2" eaLnBrk="1" hangingPunct="1"/>
            <a:r>
              <a:rPr lang="zh-CN" altLang="en-US">
                <a:latin typeface="Times New Roman" panose="02020603050405020304" pitchFamily="18" charset="0"/>
              </a:rPr>
              <a:t>存储器越靠近</a:t>
            </a:r>
            <a:r>
              <a:rPr lang="en-US" altLang="zh-CN">
                <a:latin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>
                <a:latin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对它的访问频度越高，而且最好大多数的访问都能在</a:t>
            </a:r>
            <a:r>
              <a:rPr lang="en-US" altLang="zh-CN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完成。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428750"/>
            <a:ext cx="7772400" cy="4953000"/>
          </a:xfrm>
        </p:spPr>
        <p:txBody>
          <a:bodyPr/>
          <a:lstStyle/>
          <a:p>
            <a:pPr marL="1085850" lvl="1" indent="-457200" eaLnBrk="1" hangingPunct="1"/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命中率：</a:t>
            </a:r>
            <a:r>
              <a:rPr lang="en-US" altLang="zh-CN" dirty="0">
                <a:latin typeface="黑体" panose="02010609060101010101" pitchFamily="49" charset="-122"/>
              </a:rPr>
              <a:t>CPU</a:t>
            </a:r>
            <a:r>
              <a:rPr lang="zh-CN" altLang="en-US" dirty="0">
                <a:latin typeface="黑体" panose="02010609060101010101" pitchFamily="49" charset="-122"/>
              </a:rPr>
              <a:t>访问存储系统时，在</a:t>
            </a:r>
            <a:r>
              <a:rPr lang="en-US" altLang="zh-CN" dirty="0">
                <a:latin typeface="黑体" panose="02010609060101010101" pitchFamily="49" charset="-122"/>
              </a:rPr>
              <a:t>M</a:t>
            </a:r>
            <a:r>
              <a:rPr lang="en-US" altLang="zh-CN" baseline="-25000" dirty="0">
                <a:latin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</a:rPr>
              <a:t>中找到所需信息的概率。</a:t>
            </a:r>
            <a:endParaRPr lang="zh-CN" altLang="en-US" dirty="0">
              <a:latin typeface="黑体" panose="02010609060101010101" pitchFamily="49" charset="-122"/>
            </a:endParaRPr>
          </a:p>
          <a:p>
            <a:pPr marL="1085850" lvl="1" indent="-457200" eaLnBrk="1" hangingPunct="1"/>
            <a:endParaRPr lang="zh-CN" altLang="en-US" dirty="0">
              <a:latin typeface="黑体" panose="02010609060101010101" pitchFamily="49" charset="-122"/>
            </a:endParaRPr>
          </a:p>
          <a:p>
            <a:pPr marL="1085850" lvl="1" indent="-457200" eaLnBrk="1" hangingPunct="1"/>
            <a:endParaRPr lang="zh-CN" altLang="en-US" dirty="0">
              <a:latin typeface="黑体" panose="02010609060101010101" pitchFamily="49" charset="-122"/>
            </a:endParaRPr>
          </a:p>
          <a:p>
            <a:pPr lvl="2" eaLnBrk="1" hangingPunct="1"/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</a:rPr>
              <a:t>N</a:t>
            </a:r>
            <a:r>
              <a:rPr lang="en-US" altLang="zh-CN" baseline="-25000" dirty="0">
                <a:solidFill>
                  <a:srgbClr val="9933FF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D60093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── </a:t>
            </a:r>
            <a:r>
              <a:rPr lang="zh-CN" altLang="en-US" dirty="0">
                <a:latin typeface="宋体" panose="02010600030101010101" pitchFamily="2" charset="-122"/>
              </a:rPr>
              <a:t>访问</a:t>
            </a:r>
            <a:r>
              <a:rPr lang="en-US" altLang="zh-CN" dirty="0">
                <a:latin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的次数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solidFill>
                  <a:srgbClr val="9933FF"/>
                </a:solidFill>
                <a:latin typeface="宋体" panose="02010600030101010101" pitchFamily="2" charset="-122"/>
              </a:rPr>
              <a:t>N</a:t>
            </a:r>
            <a:r>
              <a:rPr lang="en-US" altLang="zh-CN" baseline="-25000" dirty="0">
                <a:solidFill>
                  <a:srgbClr val="9933FF"/>
                </a:solidFill>
                <a:latin typeface="宋体" panose="02010600030101010101" pitchFamily="2" charset="-122"/>
              </a:rPr>
              <a:t>2 </a:t>
            </a:r>
            <a:r>
              <a:rPr lang="en-US" altLang="zh-CN" dirty="0">
                <a:latin typeface="宋体" panose="02010600030101010101" pitchFamily="2" charset="-122"/>
              </a:rPr>
              <a:t>── </a:t>
            </a:r>
            <a:r>
              <a:rPr lang="zh-CN" altLang="en-US" dirty="0">
                <a:latin typeface="宋体" panose="02010600030101010101" pitchFamily="2" charset="-122"/>
              </a:rPr>
              <a:t>访问</a:t>
            </a:r>
            <a:r>
              <a:rPr lang="en-US" altLang="zh-CN" dirty="0">
                <a:latin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的次数</a:t>
            </a:r>
            <a:endParaRPr lang="zh-CN" altLang="en-US" dirty="0">
              <a:latin typeface="宋体" panose="02010600030101010101" pitchFamily="2" charset="-122"/>
            </a:endParaRPr>
          </a:p>
          <a:p>
            <a:pPr marL="1085850" lvl="1" indent="-457200" eaLnBrk="1" hangingPunct="1"/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不命中率 ：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</a:rPr>
              <a:t>F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</a:rPr>
              <a:t>＝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</a:rPr>
              <a:t>－</a:t>
            </a: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</a:rPr>
              <a:t>H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701925"/>
            <a:ext cx="165576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3260" y="908685"/>
            <a:ext cx="7772400" cy="5334000"/>
          </a:xfrm>
        </p:spPr>
        <p:txBody>
          <a:bodyPr/>
          <a:lstStyle/>
          <a:p>
            <a:pPr marL="0" indent="0" eaLnBrk="1" hangingPunct="1">
              <a:buNone/>
              <a:tabLst>
                <a:tab pos="2381250" algn="l"/>
              </a:tabLst>
            </a:pPr>
            <a:r>
              <a:rPr lang="zh-CN" altLang="en-US" dirty="0">
                <a:solidFill>
                  <a:srgbClr val="C00000"/>
                </a:solidFill>
              </a:rPr>
              <a:t>平均访问时间</a:t>
            </a:r>
            <a:r>
              <a:rPr lang="en-US" altLang="zh-CN" dirty="0"/>
              <a:t>T</a:t>
            </a:r>
            <a:r>
              <a:rPr lang="en-US" altLang="zh-CN" baseline="-25000" dirty="0"/>
              <a:t>A</a:t>
            </a:r>
            <a:endParaRPr lang="en-US" altLang="zh-CN" baseline="-25000" dirty="0"/>
          </a:p>
          <a:p>
            <a:pPr marL="108585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81250" algn="l"/>
              </a:tabLst>
            </a:pPr>
            <a:r>
              <a:rPr lang="en-US" altLang="zh-CN" dirty="0"/>
              <a:t>               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	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</a:t>
            </a:r>
            <a:r>
              <a:rPr lang="en-US" altLang="zh-CN" sz="2000" b="1" baseline="-25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＋（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）（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000" b="1" dirty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81250" algn="l"/>
              </a:tabLst>
            </a:pP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	＝ 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＋（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en-US" altLang="zh-CN" sz="2000" b="1" baseline="-25000" dirty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2381250" algn="l"/>
              </a:tabLst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	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 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000" b="1" baseline="-25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000" b="1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FT</a:t>
            </a:r>
            <a:r>
              <a:rPr lang="en-US" altLang="zh-CN" sz="2000" b="1" baseline="-25000" dirty="0">
                <a:solidFill>
                  <a:srgbClr val="D6009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endParaRPr lang="en-US" altLang="zh-CN" sz="2000" b="1" dirty="0">
              <a:solidFill>
                <a:srgbClr val="D6009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085850" lvl="1" indent="-457200" eaLnBrk="1" hangingPunct="1">
              <a:buFont typeface="Wingdings" panose="05000000000000000000" pitchFamily="2" charset="2"/>
              <a:buNone/>
              <a:tabLst>
                <a:tab pos="2381250" algn="l"/>
              </a:tabLst>
            </a:pPr>
            <a:r>
              <a:rPr lang="zh-CN" altLang="en-US" dirty="0"/>
              <a:t>分两种情况来考虑</a:t>
            </a:r>
            <a:r>
              <a:rPr lang="en-US" altLang="zh-CN" dirty="0">
                <a:latin typeface="黑体" panose="02010609060101010101" pitchFamily="49" charset="-122"/>
              </a:rPr>
              <a:t>CPU</a:t>
            </a:r>
            <a:r>
              <a:rPr lang="zh-CN" altLang="en-US" dirty="0"/>
              <a:t>的一次访存：</a:t>
            </a:r>
            <a:endParaRPr lang="zh-CN" altLang="en-US" dirty="0"/>
          </a:p>
          <a:p>
            <a:pPr lvl="2" eaLnBrk="1" hangingPunct="1">
              <a:tabLst>
                <a:tab pos="238125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当命中时，访问时间即为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命中时间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tabLst>
                <a:tab pos="2381250" algn="l"/>
              </a:tabLst>
            </a:pPr>
            <a:r>
              <a:rPr lang="zh-CN" altLang="en-US" dirty="0">
                <a:latin typeface="宋体" panose="02010600030101010101" pitchFamily="2" charset="-122"/>
              </a:rPr>
              <a:t>当不命中时，情况比较复杂。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  <a:tabLst>
                <a:tab pos="2381250" algn="l"/>
              </a:tabLst>
            </a:pPr>
            <a:r>
              <a:rPr lang="zh-CN" altLang="en-US" dirty="0"/>
              <a:t>      不命中时的访问时间为：</a:t>
            </a:r>
            <a:r>
              <a:rPr lang="sv-SE" altLang="zh-CN" dirty="0">
                <a:latin typeface="宋体" panose="02010600030101010101" pitchFamily="2" charset="-122"/>
              </a:rPr>
              <a:t>T</a:t>
            </a:r>
            <a:r>
              <a:rPr lang="sv-SE" altLang="zh-CN" baseline="-25000" dirty="0">
                <a:latin typeface="宋体" panose="02010600030101010101" pitchFamily="2" charset="-122"/>
              </a:rPr>
              <a:t>2</a:t>
            </a:r>
            <a:r>
              <a:rPr lang="zh-CN" altLang="en-US" sz="1800" b="0" dirty="0">
                <a:latin typeface="宋体" panose="02010600030101010101" pitchFamily="2" charset="-122"/>
              </a:rPr>
              <a:t>＋</a:t>
            </a:r>
            <a:r>
              <a:rPr lang="sv-SE" altLang="zh-CN" dirty="0">
                <a:latin typeface="宋体" panose="02010600030101010101" pitchFamily="2" charset="-122"/>
              </a:rPr>
              <a:t>T</a:t>
            </a:r>
            <a:r>
              <a:rPr lang="sv-SE" altLang="zh-CN" baseline="-25000" dirty="0">
                <a:latin typeface="宋体" panose="02010600030101010101" pitchFamily="2" charset="-122"/>
              </a:rPr>
              <a:t>B</a:t>
            </a:r>
            <a:r>
              <a:rPr lang="zh-CN" altLang="en-US" sz="1800" b="0" dirty="0">
                <a:latin typeface="宋体" panose="02010600030101010101" pitchFamily="2" charset="-122"/>
              </a:rPr>
              <a:t>＋</a:t>
            </a:r>
            <a:r>
              <a:rPr lang="sv-SE" altLang="zh-CN" dirty="0">
                <a:latin typeface="宋体" panose="02010600030101010101" pitchFamily="2" charset="-122"/>
              </a:rPr>
              <a:t>T</a:t>
            </a:r>
            <a:r>
              <a:rPr lang="sv-SE" altLang="zh-CN" baseline="-25000" dirty="0">
                <a:latin typeface="宋体" panose="02010600030101010101" pitchFamily="2" charset="-122"/>
              </a:rPr>
              <a:t>1</a:t>
            </a:r>
            <a:r>
              <a:rPr lang="zh-CN" altLang="sv-SE" dirty="0">
                <a:latin typeface="宋体" panose="02010600030101010101" pitchFamily="2" charset="-122"/>
              </a:rPr>
              <a:t>＝</a:t>
            </a:r>
            <a:r>
              <a:rPr lang="sv-SE" altLang="zh-CN" dirty="0">
                <a:latin typeface="宋体" panose="02010600030101010101" pitchFamily="2" charset="-122"/>
              </a:rPr>
              <a:t>T</a:t>
            </a:r>
            <a:r>
              <a:rPr lang="sv-SE" altLang="zh-CN" baseline="-25000" dirty="0">
                <a:latin typeface="宋体" panose="02010600030101010101" pitchFamily="2" charset="-122"/>
              </a:rPr>
              <a:t>1</a:t>
            </a:r>
            <a:r>
              <a:rPr lang="zh-CN" altLang="en-US" sz="1800" b="0" dirty="0">
                <a:latin typeface="宋体" panose="02010600030101010101" pitchFamily="2" charset="-122"/>
              </a:rPr>
              <a:t>＋</a:t>
            </a:r>
            <a:r>
              <a:rPr lang="sv-SE" altLang="zh-CN" dirty="0">
                <a:latin typeface="宋体" panose="02010600030101010101" pitchFamily="2" charset="-122"/>
              </a:rPr>
              <a:t>T</a:t>
            </a:r>
            <a:r>
              <a:rPr lang="sv-SE" altLang="zh-CN" baseline="-25000" dirty="0">
                <a:latin typeface="宋体" panose="02010600030101010101" pitchFamily="2" charset="-122"/>
              </a:rPr>
              <a:t>M</a:t>
            </a:r>
            <a:r>
              <a:rPr lang="sv-SE" altLang="zh-CN" dirty="0"/>
              <a:t>  </a:t>
            </a:r>
            <a:endParaRPr lang="sv-SE" altLang="zh-CN" dirty="0"/>
          </a:p>
          <a:p>
            <a:pPr lvl="2" eaLnBrk="1" hangingPunct="1">
              <a:buFont typeface="Wingdings" panose="05000000000000000000" pitchFamily="2" charset="2"/>
              <a:buNone/>
              <a:tabLst>
                <a:tab pos="2381250" algn="l"/>
              </a:tabLst>
            </a:pPr>
            <a:r>
              <a:rPr lang="en-US" altLang="zh-CN" dirty="0">
                <a:latin typeface="宋体" panose="02010600030101010101" pitchFamily="2" charset="-122"/>
              </a:rPr>
              <a:t>                         </a:t>
            </a:r>
            <a:r>
              <a:rPr lang="en-US" altLang="zh-CN" sz="1000" dirty="0"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</a:rPr>
              <a:t>M </a:t>
            </a:r>
            <a:r>
              <a:rPr lang="zh-CN" altLang="sv-SE" dirty="0">
                <a:latin typeface="宋体" panose="02010600030101010101" pitchFamily="2" charset="-122"/>
              </a:rPr>
              <a:t>＝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</a:rPr>
              <a:t>2</a:t>
            </a:r>
            <a:r>
              <a:rPr lang="zh-CN" altLang="en-US" sz="1800" b="0" dirty="0">
                <a:latin typeface="宋体" panose="02010600030101010101" pitchFamily="2" charset="-122"/>
              </a:rPr>
              <a:t>＋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</a:rPr>
              <a:t>B</a:t>
            </a:r>
            <a:endParaRPr lang="en-US" altLang="zh-CN" baseline="-25000" dirty="0">
              <a:latin typeface="宋体" panose="02010600030101010101" pitchFamily="2" charset="-122"/>
            </a:endParaRPr>
          </a:p>
          <a:p>
            <a:pPr lvl="3" eaLnBrk="1" hangingPunct="1">
              <a:tabLst>
                <a:tab pos="2381250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不命中开销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</a:rPr>
              <a:t>：从向</a:t>
            </a:r>
            <a:r>
              <a:rPr lang="en-US" altLang="zh-CN" dirty="0">
                <a:latin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发出访问请求到把整个数据块调入</a:t>
            </a:r>
            <a:r>
              <a:rPr lang="en-US" altLang="zh-CN" dirty="0">
                <a:latin typeface="宋体" panose="02010600030101010101" pitchFamily="2" charset="-122"/>
              </a:rPr>
              <a:t>M</a:t>
            </a:r>
            <a:r>
              <a:rPr lang="en-US" altLang="zh-CN" baseline="-25000" dirty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中所需的时间。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3" eaLnBrk="1" hangingPunct="1">
              <a:tabLst>
                <a:tab pos="2381250" algn="l"/>
              </a:tabLst>
            </a:pPr>
            <a:r>
              <a:rPr lang="zh-CN" altLang="en-US" dirty="0"/>
              <a:t>传送一个信息块所需的时间为</a:t>
            </a:r>
            <a:r>
              <a:rPr lang="en-US" altLang="zh-CN" dirty="0">
                <a:latin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。 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 dir="rd"/>
  </p:transition>
</p:sld>
</file>

<file path=ppt/tags/tag1.xml><?xml version="1.0" encoding="utf-8"?>
<p:tagLst xmlns:p="http://schemas.openxmlformats.org/presentationml/2006/main">
  <p:tag name="KSO_WM_BEAUTIFY_FLAG" val="#fgm#"/>
  <p:tag name="KSO_WM_UNIT_INDEX" val="1"/>
  <p:tag name="KSO_WM_UNIT_TYPE" val="a"/>
  <p:tag name="KSO_WM_LAYOUT_CHECK_HASH" val="013325bd2b9d189bd46761b8a4f5dea539b38908"/>
  <p:tag name="KSO_WM_NEWLAYOUT_ID" val="31"/>
</p:tagLst>
</file>

<file path=ppt/tags/tag10.xml><?xml version="1.0" encoding="utf-8"?>
<p:tagLst xmlns:p="http://schemas.openxmlformats.org/presentationml/2006/main">
  <p:tag name="$PH_EXT" val="2"/>
  <p:tag name="KSO_WM_BEAUTIFY_FLAG" val="#fgm#"/>
  <p:tag name="KSO_WM_DIAGRAM_GROUP_CODE" val="1"/>
  <p:tag name="KSO_WM_UNIT_INDEX" val="1_1_1"/>
  <p:tag name="KSO_WM_UNIT_TYPE" val="l_h_i"/>
</p:tagLst>
</file>

<file path=ppt/tags/tag1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f"/>
</p:tagLst>
</file>

<file path=ppt/tags/tag12.xml><?xml version="1.0" encoding="utf-8"?>
<p:tagLst xmlns:p="http://schemas.openxmlformats.org/presentationml/2006/main">
  <p:tag name="$PH_EXT" val="2"/>
  <p:tag name="KSO_WM_BEAUTIFY_FLAG" val="#fgm#"/>
  <p:tag name="KSO_WM_DIAGRAM_GROUP_CODE" val="1"/>
  <p:tag name="KSO_WM_UNIT_INDEX" val="1_2_1"/>
  <p:tag name="KSO_WM_UNIT_TYPE" val="l_h_i"/>
</p:tagLst>
</file>

<file path=ppt/tags/tag13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f"/>
</p:tagLst>
</file>

<file path=ppt/tags/tag14.xml><?xml version="1.0" encoding="utf-8"?>
<p:tagLst xmlns:p="http://schemas.openxmlformats.org/presentationml/2006/main">
  <p:tag name="KSO_WM_SLIDE_TYPE" val="text"/>
  <p:tag name="KSO_WM_TEMPLATE_SUBCATEGORY" val="29"/>
  <p:tag name="KSO_WM_TEMPLATE_SLIDE_ID" val="slide_8928818ad3ff59ed"/>
</p:tagLst>
</file>

<file path=ppt/tags/tag2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a"/>
</p:tagLst>
</file>

<file path=ppt/tags/tag3.xml><?xml version="1.0" encoding="utf-8"?>
<p:tagLst xmlns:p="http://schemas.openxmlformats.org/presentationml/2006/main">
  <p:tag name="$PH_EXT" val="2"/>
  <p:tag name="KSO_WM_BEAUTIFY_FLAG" val="#fgm#"/>
  <p:tag name="KSO_WM_DIAGRAM_GROUP_CODE" val="1"/>
  <p:tag name="KSO_WM_UNIT_INDEX" val="1_1_1"/>
  <p:tag name="KSO_WM_UNIT_TYPE" val="l_h_i"/>
</p:tagLst>
</file>

<file path=ppt/tags/tag4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f"/>
</p:tagLst>
</file>

<file path=ppt/tags/tag5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a"/>
</p:tagLst>
</file>

<file path=ppt/tags/tag6.xml><?xml version="1.0" encoding="utf-8"?>
<p:tagLst xmlns:p="http://schemas.openxmlformats.org/presentationml/2006/main">
  <p:tag name="$PH_EXT" val="2"/>
  <p:tag name="KSO_WM_BEAUTIFY_FLAG" val="#fgm#"/>
  <p:tag name="KSO_WM_DIAGRAM_GROUP_CODE" val="1"/>
  <p:tag name="KSO_WM_UNIT_INDEX" val="1_2_1"/>
  <p:tag name="KSO_WM_UNIT_TYPE" val="l_h_i"/>
</p:tagLst>
</file>

<file path=ppt/tags/tag7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f"/>
</p:tagLst>
</file>

<file path=ppt/tags/tag8.xml><?xml version="1.0" encoding="utf-8"?>
<p:tagLst xmlns:p="http://schemas.openxmlformats.org/presentationml/2006/main">
  <p:tag name="KSO_WM_BEAUTIFY_FLAG" val="#fgm#"/>
  <p:tag name="KSO_WM_UNIT_INDEX" val="1"/>
  <p:tag name="KSO_WM_UNIT_TYPE" val="a"/>
  <p:tag name="KSO_WM_LAYOUT_CHECK_HASH" val="013325bd2b9d189bd46761b8a4f5dea539b38908"/>
  <p:tag name="KSO_WM_NEWLAYOUT_ID" val="31"/>
</p:tagLst>
</file>

<file path=ppt/tags/tag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a"/>
</p:tagLst>
</file>

<file path=ppt/theme/theme1.xml><?xml version="1.0" encoding="utf-8"?>
<a:theme xmlns:a="http://schemas.openxmlformats.org/drawingml/2006/main" name="样板-白底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4768F5"/>
      </a:hlink>
      <a:folHlink>
        <a:srgbClr val="5882F8"/>
      </a:folHlink>
    </a:clrScheme>
    <a:fontScheme name="样板-白底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样板-白底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样板-白底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样板-白底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样板-白底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样板-白底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样板-白底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样板-白底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样板-白底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Settings\Guowen Wu\Application Data\Microsoft\Templates\样板-白底.pot</Template>
  <TotalTime>0</TotalTime>
  <Words>5815</Words>
  <Application>WPS 演示</Application>
  <PresentationFormat>全屏显示(4:3)</PresentationFormat>
  <Paragraphs>465</Paragraphs>
  <Slides>59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6" baseType="lpstr">
      <vt:lpstr>Arial</vt:lpstr>
      <vt:lpstr>宋体</vt:lpstr>
      <vt:lpstr>Wingdings</vt:lpstr>
      <vt:lpstr>Tahoma</vt:lpstr>
      <vt:lpstr>黑体</vt:lpstr>
      <vt:lpstr>Times New Roman</vt:lpstr>
      <vt:lpstr>微软雅黑</vt:lpstr>
      <vt:lpstr>Arial Unicode MS</vt:lpstr>
      <vt:lpstr>楷体_GB2312</vt:lpstr>
      <vt:lpstr>新宋体</vt:lpstr>
      <vt:lpstr>Wingdings</vt:lpstr>
      <vt:lpstr>Calibri</vt:lpstr>
      <vt:lpstr>样板-白底</vt:lpstr>
      <vt:lpstr>Word.Picture.8</vt:lpstr>
      <vt:lpstr>Word.Picture.8</vt:lpstr>
      <vt:lpstr>Word.Picture.8</vt:lpstr>
      <vt:lpstr>Word.Picture.8</vt:lpstr>
      <vt:lpstr>PowerPoint 演示文稿</vt:lpstr>
      <vt:lpstr>局部性原理</vt:lpstr>
      <vt:lpstr>程序性能分析  假设数组采用行主序</vt:lpstr>
      <vt:lpstr>存储系统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存储层次的四个问题</vt:lpstr>
      <vt:lpstr>Cache存储空间分割</vt:lpstr>
      <vt:lpstr>PowerPoint 演示文稿</vt:lpstr>
      <vt:lpstr>PowerPoint 演示文稿</vt:lpstr>
      <vt:lpstr>映象方式</vt:lpstr>
      <vt:lpstr>PowerPoint 演示文稿</vt:lpstr>
      <vt:lpstr>PowerPoint 演示文稿</vt:lpstr>
      <vt:lpstr>PowerPoint 演示文稿</vt:lpstr>
      <vt:lpstr>PowerPoint 演示文稿</vt:lpstr>
      <vt:lpstr>7.2 Cache基本知识</vt:lpstr>
      <vt:lpstr>PowerPoint 演示文稿</vt:lpstr>
      <vt:lpstr>7.2 Cache基本知识</vt:lpstr>
      <vt:lpstr>习题</vt:lpstr>
      <vt:lpstr>习题</vt:lpstr>
      <vt:lpstr>习题</vt:lpstr>
      <vt:lpstr>PowerPoint 演示文稿</vt:lpstr>
      <vt:lpstr>PowerPoint 演示文稿</vt:lpstr>
      <vt:lpstr>PowerPoint 演示文稿</vt:lpstr>
      <vt:lpstr>PowerPoint 演示文稿</vt:lpstr>
      <vt:lpstr>并行查找的实现方法：①相联存储器</vt:lpstr>
      <vt:lpstr>并行查找的实现方法：②单体多字存储器+比较器</vt:lpstr>
      <vt:lpstr>PowerPoint 演示文稿</vt:lpstr>
      <vt:lpstr>PowerPoint 演示文稿</vt:lpstr>
      <vt:lpstr>PowerPoint 演示文稿</vt:lpstr>
      <vt:lpstr>7.2 Cache基本知识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  <vt:lpstr>PowerPoint 演示文稿</vt:lpstr>
      <vt:lpstr>虚拟存储器 </vt:lpstr>
      <vt:lpstr>PowerPoint 演示文稿</vt:lpstr>
      <vt:lpstr>段式虚拟存储器</vt:lpstr>
      <vt:lpstr>段表 </vt:lpstr>
      <vt:lpstr>页式虚拟存储器</vt:lpstr>
      <vt:lpstr>页表</vt:lpstr>
      <vt:lpstr>页式管理的地址变换 </vt:lpstr>
      <vt:lpstr>页表中的控制位</vt:lpstr>
      <vt:lpstr>快表</vt:lpstr>
      <vt:lpstr>经快表与慢表实现内部地址变换 </vt:lpstr>
      <vt:lpstr>段页式虚拟存储器</vt:lpstr>
      <vt:lpstr>段页式虚拟存储器</vt:lpstr>
      <vt:lpstr>PowerPoint 演示文稿</vt:lpstr>
      <vt:lpstr>PowerPoint 演示文稿</vt:lpstr>
      <vt:lpstr>存储保护 </vt:lpstr>
      <vt:lpstr>PowerPoint 演示文稿</vt:lpstr>
    </vt:vector>
  </TitlesOfParts>
  <Company>chinaschool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yyan</dc:creator>
  <cp:lastModifiedBy>F.Feng</cp:lastModifiedBy>
  <cp:revision>931</cp:revision>
  <dcterms:created xsi:type="dcterms:W3CDTF">1999-09-15T05:32:00Z</dcterms:created>
  <dcterms:modified xsi:type="dcterms:W3CDTF">2025-06-04T23:33:48Z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6792D69CDBE84A8C90269B381523D00E_12</vt:lpwstr>
  </property>
  <property fmtid="{D5CDD505-2E9C-101B-9397-08002B2CF9AE}" pid="3" name="KSOProductBuildVer">
    <vt:lpwstr>2052-12.1.0.21171</vt:lpwstr>
  </property>
</Properties>
</file>