
<file path=[Content_Types].xml><?xml version="1.0" encoding="utf-8"?>
<Types xmlns="http://schemas.openxmlformats.org/package/2006/content-types"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33"/>
  </p:notesMasterIdLst>
  <p:sldIdLst>
    <p:sldId id="257" r:id="rId2"/>
    <p:sldId id="256" r:id="rId3"/>
    <p:sldId id="258" r:id="rId4"/>
    <p:sldId id="280" r:id="rId5"/>
    <p:sldId id="259" r:id="rId6"/>
    <p:sldId id="260" r:id="rId7"/>
    <p:sldId id="261" r:id="rId8"/>
    <p:sldId id="263" r:id="rId9"/>
    <p:sldId id="283" r:id="rId10"/>
    <p:sldId id="262" r:id="rId11"/>
    <p:sldId id="276" r:id="rId12"/>
    <p:sldId id="277" r:id="rId13"/>
    <p:sldId id="284" r:id="rId14"/>
    <p:sldId id="264" r:id="rId15"/>
    <p:sldId id="291" r:id="rId16"/>
    <p:sldId id="265" r:id="rId17"/>
    <p:sldId id="288" r:id="rId18"/>
    <p:sldId id="292" r:id="rId19"/>
    <p:sldId id="282" r:id="rId20"/>
    <p:sldId id="285" r:id="rId21"/>
    <p:sldId id="289" r:id="rId22"/>
    <p:sldId id="290" r:id="rId23"/>
    <p:sldId id="267" r:id="rId24"/>
    <p:sldId id="268" r:id="rId25"/>
    <p:sldId id="269" r:id="rId26"/>
    <p:sldId id="270" r:id="rId27"/>
    <p:sldId id="271" r:id="rId28"/>
    <p:sldId id="272" r:id="rId29"/>
    <p:sldId id="274" r:id="rId30"/>
    <p:sldId id="275" r:id="rId31"/>
    <p:sldId id="287" r:id="rId32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howGuides="1">
      <p:cViewPr varScale="1">
        <p:scale>
          <a:sx n="66" d="100"/>
          <a:sy n="66" d="100"/>
        </p:scale>
        <p:origin x="1280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4" Type="http://schemas.openxmlformats.org/officeDocument/2006/relationships/image" Target="../media/image4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7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image" Target="../media/image33.wmf"/><Relationship Id="rId1" Type="http://schemas.openxmlformats.org/officeDocument/2006/relationships/image" Target="../media/image32.wmf"/></Relationships>
</file>

<file path=ppt/drawings/_rels/vmlDrawing15.vml.rels><?xml version="1.0" encoding="UTF-8" standalone="yes"?>
<Relationships xmlns="http://schemas.openxmlformats.org/package/2006/relationships"><Relationship Id="rId8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41.wmf"/><Relationship Id="rId2" Type="http://schemas.openxmlformats.org/officeDocument/2006/relationships/image" Target="../media/image36.wmf"/><Relationship Id="rId1" Type="http://schemas.openxmlformats.org/officeDocument/2006/relationships/image" Target="../media/image35.wmf"/><Relationship Id="rId6" Type="http://schemas.openxmlformats.org/officeDocument/2006/relationships/image" Target="../media/image40.wmf"/><Relationship Id="rId5" Type="http://schemas.openxmlformats.org/officeDocument/2006/relationships/image" Target="../media/image39.wmf"/><Relationship Id="rId4" Type="http://schemas.openxmlformats.org/officeDocument/2006/relationships/image" Target="../media/image3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39.wmf"/><Relationship Id="rId1" Type="http://schemas.openxmlformats.org/officeDocument/2006/relationships/image" Target="../media/image43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Relationship Id="rId5" Type="http://schemas.openxmlformats.org/officeDocument/2006/relationships/image" Target="../media/image30.wmf"/><Relationship Id="rId4" Type="http://schemas.openxmlformats.org/officeDocument/2006/relationships/image" Target="../media/image48.wmf"/></Relationships>
</file>

<file path=ppt/drawings/_rels/vmlDrawing18.v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3" Type="http://schemas.openxmlformats.org/officeDocument/2006/relationships/image" Target="../media/image49.wmf"/><Relationship Id="rId7" Type="http://schemas.openxmlformats.org/officeDocument/2006/relationships/image" Target="../media/image52.wmf"/><Relationship Id="rId12" Type="http://schemas.openxmlformats.org/officeDocument/2006/relationships/image" Target="../media/image56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6" Type="http://schemas.openxmlformats.org/officeDocument/2006/relationships/image" Target="../media/image51.wmf"/><Relationship Id="rId11" Type="http://schemas.openxmlformats.org/officeDocument/2006/relationships/image" Target="../media/image42.wmf"/><Relationship Id="rId5" Type="http://schemas.openxmlformats.org/officeDocument/2006/relationships/image" Target="../media/image39.wmf"/><Relationship Id="rId10" Type="http://schemas.openxmlformats.org/officeDocument/2006/relationships/image" Target="../media/image55.wmf"/><Relationship Id="rId4" Type="http://schemas.openxmlformats.org/officeDocument/2006/relationships/image" Target="../media/image50.wmf"/><Relationship Id="rId9" Type="http://schemas.openxmlformats.org/officeDocument/2006/relationships/image" Target="../media/image5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59.wmf"/><Relationship Id="rId2" Type="http://schemas.openxmlformats.org/officeDocument/2006/relationships/image" Target="../media/image58.wmf"/><Relationship Id="rId1" Type="http://schemas.openxmlformats.org/officeDocument/2006/relationships/image" Target="../media/image57.wmf"/><Relationship Id="rId5" Type="http://schemas.openxmlformats.org/officeDocument/2006/relationships/image" Target="../media/image61.wmf"/><Relationship Id="rId4" Type="http://schemas.openxmlformats.org/officeDocument/2006/relationships/image" Target="../media/image60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64.wmf"/><Relationship Id="rId2" Type="http://schemas.openxmlformats.org/officeDocument/2006/relationships/image" Target="../media/image63.wmf"/><Relationship Id="rId1" Type="http://schemas.openxmlformats.org/officeDocument/2006/relationships/image" Target="../media/image62.wmf"/><Relationship Id="rId4" Type="http://schemas.openxmlformats.org/officeDocument/2006/relationships/image" Target="../media/image65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8.wmf"/><Relationship Id="rId2" Type="http://schemas.openxmlformats.org/officeDocument/2006/relationships/image" Target="../media/image67.wmf"/><Relationship Id="rId1" Type="http://schemas.openxmlformats.org/officeDocument/2006/relationships/image" Target="../media/image66.wmf"/><Relationship Id="rId4" Type="http://schemas.openxmlformats.org/officeDocument/2006/relationships/image" Target="../media/image69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70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7.wmf"/><Relationship Id="rId1" Type="http://schemas.openxmlformats.org/officeDocument/2006/relationships/image" Target="../media/image16.wmf"/><Relationship Id="rId5" Type="http://schemas.openxmlformats.org/officeDocument/2006/relationships/image" Target="../media/image20.wmf"/><Relationship Id="rId4" Type="http://schemas.openxmlformats.org/officeDocument/2006/relationships/image" Target="../media/image19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25.wmf"/><Relationship Id="rId1" Type="http://schemas.openxmlformats.org/officeDocument/2006/relationships/image" Target="../media/image1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/>
          <a:p>
            <a:pPr lvl="0" algn="r"/>
            <a:fld id="{9A0DB2DC-4C9A-4742-B13C-FB6460FD3503}" type="slidenum">
              <a:rPr lang="zh-CN" altLang="en-US" sz="1200" dirty="0"/>
              <a:t>‹#›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357057056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lstStyle/>
          <a:p>
            <a:pPr lvl="0">
              <a:spcBef>
                <a:spcPct val="0"/>
              </a:spcBef>
            </a:pPr>
            <a:endParaRPr lang="zh-CN" altLang="en-US" dirty="0"/>
          </a:p>
        </p:txBody>
      </p:sp>
      <p:sp>
        <p:nvSpPr>
          <p:cNvPr id="33796" name="灯片编号占位符 3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algn="r"/>
            <a:fld id="{9A0DB2DC-4C9A-4742-B13C-FB6460FD3503}" type="slidenum">
              <a:rPr lang="zh-CN" altLang="en-US" sz="1200" dirty="0"/>
              <a:t>22</a:t>
            </a:fld>
            <a:endParaRPr lang="zh-CN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714504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  <a:p>
            <a:pPr lvl="1"/>
            <a:r>
              <a:rPr lang="zh-CN" altLang="en-US" noProof="1" smtClean="0"/>
              <a:t>第二级</a:t>
            </a:r>
          </a:p>
          <a:p>
            <a:pPr lvl="2"/>
            <a:r>
              <a:rPr lang="zh-CN" altLang="en-US" noProof="1" smtClean="0"/>
              <a:t>第三级</a:t>
            </a:r>
          </a:p>
          <a:p>
            <a:pPr lvl="3"/>
            <a:r>
              <a:rPr lang="zh-CN" altLang="en-US" noProof="1" smtClean="0"/>
              <a:t>第四级</a:t>
            </a:r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rtlCol="0" anchor="t" anchorCtr="0" compatLnSpc="1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文本占位符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buFontTx/>
              <a:buNone/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>
                  <a:tint val="75000"/>
                </a:schemeClr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algn="r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 lvl="0" eaLnBrk="1" hangingPunct="1">
              <a:buChar char="•"/>
            </a:pPr>
            <a:fld id="{9A0DB2DC-4C9A-4742-B13C-FB6460FD3503}" type="slidenum">
              <a:rPr lang="zh-CN" altLang="en-US" dirty="0"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21.w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1.bin"/><Relationship Id="rId7" Type="http://schemas.openxmlformats.org/officeDocument/2006/relationships/image" Target="../media/image2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24.wmf"/><Relationship Id="rId4" Type="http://schemas.openxmlformats.org/officeDocument/2006/relationships/image" Target="../media/image22.w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25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14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6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Relationship Id="rId5" Type="http://schemas.openxmlformats.org/officeDocument/2006/relationships/image" Target="../media/image26.emf"/><Relationship Id="rId4" Type="http://schemas.openxmlformats.org/officeDocument/2006/relationships/image" Target="../media/image14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27.w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8.bin"/><Relationship Id="rId7" Type="http://schemas.openxmlformats.org/officeDocument/2006/relationships/oleObject" Target="../embeddings/oleObject3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9.bin"/><Relationship Id="rId10" Type="http://schemas.openxmlformats.org/officeDocument/2006/relationships/image" Target="../media/image31.wmf"/><Relationship Id="rId4" Type="http://schemas.openxmlformats.org/officeDocument/2006/relationships/image" Target="../media/image28.wmf"/><Relationship Id="rId9" Type="http://schemas.openxmlformats.org/officeDocument/2006/relationships/oleObject" Target="../embeddings/oleObject31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4.bin"/><Relationship Id="rId3" Type="http://schemas.openxmlformats.org/officeDocument/2006/relationships/notesSlide" Target="../notesSlides/notesSlide1.xml"/><Relationship Id="rId7" Type="http://schemas.openxmlformats.org/officeDocument/2006/relationships/image" Target="../media/image33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3.bin"/><Relationship Id="rId5" Type="http://schemas.openxmlformats.org/officeDocument/2006/relationships/image" Target="../media/image32.wmf"/><Relationship Id="rId4" Type="http://schemas.openxmlformats.org/officeDocument/2006/relationships/oleObject" Target="../embeddings/oleObject32.bin"/><Relationship Id="rId9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wmf"/><Relationship Id="rId13" Type="http://schemas.openxmlformats.org/officeDocument/2006/relationships/oleObject" Target="../embeddings/oleObject40.bin"/><Relationship Id="rId18" Type="http://schemas.openxmlformats.org/officeDocument/2006/relationships/image" Target="../media/image42.wmf"/><Relationship Id="rId3" Type="http://schemas.openxmlformats.org/officeDocument/2006/relationships/oleObject" Target="../embeddings/oleObject35.bin"/><Relationship Id="rId7" Type="http://schemas.openxmlformats.org/officeDocument/2006/relationships/oleObject" Target="../embeddings/oleObject37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42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41.wmf"/><Relationship Id="rId1" Type="http://schemas.openxmlformats.org/officeDocument/2006/relationships/vmlDrawing" Target="../drawings/vmlDrawing15.vml"/><Relationship Id="rId6" Type="http://schemas.openxmlformats.org/officeDocument/2006/relationships/image" Target="../media/image36.wmf"/><Relationship Id="rId11" Type="http://schemas.openxmlformats.org/officeDocument/2006/relationships/oleObject" Target="../embeddings/oleObject39.bin"/><Relationship Id="rId5" Type="http://schemas.openxmlformats.org/officeDocument/2006/relationships/oleObject" Target="../embeddings/oleObject36.bin"/><Relationship Id="rId15" Type="http://schemas.openxmlformats.org/officeDocument/2006/relationships/oleObject" Target="../embeddings/oleObject41.bin"/><Relationship Id="rId10" Type="http://schemas.openxmlformats.org/officeDocument/2006/relationships/image" Target="../media/image38.wmf"/><Relationship Id="rId4" Type="http://schemas.openxmlformats.org/officeDocument/2006/relationships/image" Target="../media/image35.wmf"/><Relationship Id="rId9" Type="http://schemas.openxmlformats.org/officeDocument/2006/relationships/oleObject" Target="../embeddings/oleObject38.bin"/><Relationship Id="rId14" Type="http://schemas.openxmlformats.org/officeDocument/2006/relationships/image" Target="../media/image40.wmf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wmf"/><Relationship Id="rId3" Type="http://schemas.openxmlformats.org/officeDocument/2006/relationships/oleObject" Target="../embeddings/oleObject43.bin"/><Relationship Id="rId7" Type="http://schemas.openxmlformats.org/officeDocument/2006/relationships/oleObject" Target="../embeddings/oleObject4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Relationship Id="rId6" Type="http://schemas.openxmlformats.org/officeDocument/2006/relationships/image" Target="../media/image39.wmf"/><Relationship Id="rId5" Type="http://schemas.openxmlformats.org/officeDocument/2006/relationships/oleObject" Target="../embeddings/oleObject44.bin"/><Relationship Id="rId4" Type="http://schemas.openxmlformats.org/officeDocument/2006/relationships/image" Target="../media/image43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wmf"/><Relationship Id="rId13" Type="http://schemas.openxmlformats.org/officeDocument/2006/relationships/oleObject" Target="../embeddings/oleObject51.bin"/><Relationship Id="rId3" Type="http://schemas.openxmlformats.org/officeDocument/2006/relationships/oleObject" Target="../embeddings/oleObject46.bin"/><Relationship Id="rId7" Type="http://schemas.openxmlformats.org/officeDocument/2006/relationships/oleObject" Target="../embeddings/oleObject48.bin"/><Relationship Id="rId12" Type="http://schemas.openxmlformats.org/officeDocument/2006/relationships/image" Target="../media/image3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Relationship Id="rId6" Type="http://schemas.openxmlformats.org/officeDocument/2006/relationships/image" Target="../media/image46.wmf"/><Relationship Id="rId11" Type="http://schemas.openxmlformats.org/officeDocument/2006/relationships/oleObject" Target="../embeddings/oleObject50.bin"/><Relationship Id="rId5" Type="http://schemas.openxmlformats.org/officeDocument/2006/relationships/oleObject" Target="../embeddings/oleObject47.bin"/><Relationship Id="rId10" Type="http://schemas.openxmlformats.org/officeDocument/2006/relationships/image" Target="../media/image48.wmf"/><Relationship Id="rId4" Type="http://schemas.openxmlformats.org/officeDocument/2006/relationships/image" Target="../media/image45.wmf"/><Relationship Id="rId9" Type="http://schemas.openxmlformats.org/officeDocument/2006/relationships/oleObject" Target="../embeddings/oleObject49.bin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57.bin"/><Relationship Id="rId18" Type="http://schemas.openxmlformats.org/officeDocument/2006/relationships/image" Target="../media/image53.wmf"/><Relationship Id="rId26" Type="http://schemas.openxmlformats.org/officeDocument/2006/relationships/image" Target="../media/image56.wmf"/><Relationship Id="rId3" Type="http://schemas.openxmlformats.org/officeDocument/2006/relationships/oleObject" Target="../embeddings/oleObject52.bin"/><Relationship Id="rId21" Type="http://schemas.openxmlformats.org/officeDocument/2006/relationships/oleObject" Target="../embeddings/oleObject61.bin"/><Relationship Id="rId7" Type="http://schemas.openxmlformats.org/officeDocument/2006/relationships/oleObject" Target="../embeddings/oleObject54.bin"/><Relationship Id="rId12" Type="http://schemas.openxmlformats.org/officeDocument/2006/relationships/image" Target="../media/image39.wmf"/><Relationship Id="rId17" Type="http://schemas.openxmlformats.org/officeDocument/2006/relationships/oleObject" Target="../embeddings/oleObject59.bin"/><Relationship Id="rId25" Type="http://schemas.openxmlformats.org/officeDocument/2006/relationships/oleObject" Target="../embeddings/oleObject63.bin"/><Relationship Id="rId2" Type="http://schemas.openxmlformats.org/officeDocument/2006/relationships/slideLayout" Target="../slideLayouts/slideLayout7.xml"/><Relationship Id="rId16" Type="http://schemas.openxmlformats.org/officeDocument/2006/relationships/image" Target="../media/image52.wmf"/><Relationship Id="rId20" Type="http://schemas.openxmlformats.org/officeDocument/2006/relationships/image" Target="../media/image54.wmf"/><Relationship Id="rId1" Type="http://schemas.openxmlformats.org/officeDocument/2006/relationships/vmlDrawing" Target="../drawings/vmlDrawing18.vml"/><Relationship Id="rId6" Type="http://schemas.openxmlformats.org/officeDocument/2006/relationships/image" Target="../media/image37.wmf"/><Relationship Id="rId11" Type="http://schemas.openxmlformats.org/officeDocument/2006/relationships/oleObject" Target="../embeddings/oleObject56.bin"/><Relationship Id="rId24" Type="http://schemas.openxmlformats.org/officeDocument/2006/relationships/image" Target="../media/image42.wmf"/><Relationship Id="rId5" Type="http://schemas.openxmlformats.org/officeDocument/2006/relationships/oleObject" Target="../embeddings/oleObject53.bin"/><Relationship Id="rId15" Type="http://schemas.openxmlformats.org/officeDocument/2006/relationships/oleObject" Target="../embeddings/oleObject58.bin"/><Relationship Id="rId23" Type="http://schemas.openxmlformats.org/officeDocument/2006/relationships/oleObject" Target="../embeddings/oleObject62.bin"/><Relationship Id="rId10" Type="http://schemas.openxmlformats.org/officeDocument/2006/relationships/image" Target="../media/image50.wmf"/><Relationship Id="rId19" Type="http://schemas.openxmlformats.org/officeDocument/2006/relationships/oleObject" Target="../embeddings/oleObject60.bin"/><Relationship Id="rId4" Type="http://schemas.openxmlformats.org/officeDocument/2006/relationships/image" Target="../media/image36.wmf"/><Relationship Id="rId9" Type="http://schemas.openxmlformats.org/officeDocument/2006/relationships/oleObject" Target="../embeddings/oleObject55.bin"/><Relationship Id="rId14" Type="http://schemas.openxmlformats.org/officeDocument/2006/relationships/image" Target="../media/image51.wmf"/><Relationship Id="rId22" Type="http://schemas.openxmlformats.org/officeDocument/2006/relationships/image" Target="../media/image55.wmf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oleObject" Target="../embeddings/oleObject64.bin"/><Relationship Id="rId7" Type="http://schemas.openxmlformats.org/officeDocument/2006/relationships/oleObject" Target="../embeddings/oleObject66.bin"/><Relationship Id="rId12" Type="http://schemas.openxmlformats.org/officeDocument/2006/relationships/image" Target="../media/image61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Relationship Id="rId6" Type="http://schemas.openxmlformats.org/officeDocument/2006/relationships/image" Target="../media/image58.wmf"/><Relationship Id="rId11" Type="http://schemas.openxmlformats.org/officeDocument/2006/relationships/oleObject" Target="../embeddings/oleObject68.bin"/><Relationship Id="rId5" Type="http://schemas.openxmlformats.org/officeDocument/2006/relationships/oleObject" Target="../embeddings/oleObject65.bin"/><Relationship Id="rId10" Type="http://schemas.openxmlformats.org/officeDocument/2006/relationships/image" Target="../media/image60.wmf"/><Relationship Id="rId4" Type="http://schemas.openxmlformats.org/officeDocument/2006/relationships/image" Target="../media/image57.wmf"/><Relationship Id="rId9" Type="http://schemas.openxmlformats.org/officeDocument/2006/relationships/oleObject" Target="../embeddings/oleObject67.bin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4.wmf"/><Relationship Id="rId3" Type="http://schemas.openxmlformats.org/officeDocument/2006/relationships/oleObject" Target="../embeddings/oleObject69.bin"/><Relationship Id="rId7" Type="http://schemas.openxmlformats.org/officeDocument/2006/relationships/oleObject" Target="../embeddings/oleObject7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0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70.bin"/><Relationship Id="rId10" Type="http://schemas.openxmlformats.org/officeDocument/2006/relationships/image" Target="../media/image65.wmf"/><Relationship Id="rId4" Type="http://schemas.openxmlformats.org/officeDocument/2006/relationships/image" Target="../media/image62.wmf"/><Relationship Id="rId9" Type="http://schemas.openxmlformats.org/officeDocument/2006/relationships/oleObject" Target="../embeddings/oleObject72.bin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wmf"/><Relationship Id="rId3" Type="http://schemas.openxmlformats.org/officeDocument/2006/relationships/oleObject" Target="../embeddings/oleObject73.bin"/><Relationship Id="rId7" Type="http://schemas.openxmlformats.org/officeDocument/2006/relationships/oleObject" Target="../embeddings/oleObject7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4.bin"/><Relationship Id="rId10" Type="http://schemas.openxmlformats.org/officeDocument/2006/relationships/image" Target="../media/image69.wmf"/><Relationship Id="rId4" Type="http://schemas.openxmlformats.org/officeDocument/2006/relationships/image" Target="../media/image66.wmf"/><Relationship Id="rId9" Type="http://schemas.openxmlformats.org/officeDocument/2006/relationships/oleObject" Target="../embeddings/oleObject76.bin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4.wmf"/><Relationship Id="rId4" Type="http://schemas.openxmlformats.org/officeDocument/2006/relationships/image" Target="../media/image1.wmf"/><Relationship Id="rId9" Type="http://schemas.openxmlformats.org/officeDocument/2006/relationships/oleObject" Target="../embeddings/oleObject4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8.bin"/><Relationship Id="rId4" Type="http://schemas.openxmlformats.org/officeDocument/2006/relationships/image" Target="../media/image70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8.wmf"/><Relationship Id="rId9" Type="http://schemas.openxmlformats.org/officeDocument/2006/relationships/image" Target="../media/image11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wmf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2.bin"/><Relationship Id="rId7" Type="http://schemas.openxmlformats.org/officeDocument/2006/relationships/oleObject" Target="../embeddings/oleObject1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13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15.bin"/><Relationship Id="rId7" Type="http://schemas.openxmlformats.org/officeDocument/2006/relationships/oleObject" Target="../embeddings/oleObject17.bin"/><Relationship Id="rId12" Type="http://schemas.openxmlformats.org/officeDocument/2006/relationships/image" Target="../media/image20.wmf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17.wmf"/><Relationship Id="rId11" Type="http://schemas.openxmlformats.org/officeDocument/2006/relationships/oleObject" Target="../embeddings/oleObject19.bin"/><Relationship Id="rId5" Type="http://schemas.openxmlformats.org/officeDocument/2006/relationships/oleObject" Target="../embeddings/oleObject16.bin"/><Relationship Id="rId10" Type="http://schemas.openxmlformats.org/officeDocument/2006/relationships/image" Target="../media/image19.wmf"/><Relationship Id="rId4" Type="http://schemas.openxmlformats.org/officeDocument/2006/relationships/image" Target="../media/image16.wmf"/><Relationship Id="rId9" Type="http://schemas.openxmlformats.org/officeDocument/2006/relationships/oleObject" Target="../embeddings/oleObject18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>
            <a:spLocks noChangeArrowheads="1"/>
          </p:cNvSpPr>
          <p:nvPr/>
        </p:nvSpPr>
        <p:spPr bwMode="auto">
          <a:xfrm>
            <a:off x="611188" y="908050"/>
            <a:ext cx="8001000" cy="488156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/>
          <a:lstStyle/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7500" b="1" i="0" u="none" strike="noStrike" kern="1200" cap="none" spc="0" normalizeH="0" baseline="0" noProof="0" dirty="0">
                <a:ln>
                  <a:noFill/>
                </a:ln>
                <a:solidFill>
                  <a:srgbClr val="0099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信息安全原理</a:t>
            </a:r>
            <a:endParaRPr kumimoji="0" lang="en-US" altLang="zh-CN" sz="44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新魏" panose="02010800040101010101" pitchFamily="2" charset="-122"/>
              <a:ea typeface="华文新魏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6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第二章序列密码</a:t>
            </a:r>
            <a:endParaRPr kumimoji="0" lang="en-US" altLang="zh-CN" sz="60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4000" b="1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华文行楷" panose="02010800040101010101" pitchFamily="2" charset="-122"/>
                <a:ea typeface="华文行楷" panose="02010800040101010101" pitchFamily="2" charset="-122"/>
                <a:cs typeface="+mn-cs"/>
                <a:sym typeface="+mn-ea"/>
              </a:rPr>
              <a:t> </a:t>
            </a: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  <a:sym typeface="+mn-ea"/>
            </a:endParaRPr>
          </a:p>
          <a:p>
            <a:pPr marL="342900" marR="0" lvl="0" indent="-342900" algn="ctr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009900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华文行楷" panose="02010800040101010101" pitchFamily="2" charset="-122"/>
              <a:ea typeface="华文行楷" panose="02010800040101010101" pitchFamily="2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Box 1"/>
          <p:cNvSpPr txBox="1"/>
          <p:nvPr/>
        </p:nvSpPr>
        <p:spPr>
          <a:xfrm>
            <a:off x="2627313" y="476250"/>
            <a:ext cx="4105275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随机数生成器</a:t>
            </a:r>
          </a:p>
        </p:txBody>
      </p:sp>
      <p:sp>
        <p:nvSpPr>
          <p:cNvPr id="11267" name="TextBox 2"/>
          <p:cNvSpPr txBox="1"/>
          <p:nvPr/>
        </p:nvSpPr>
        <p:spPr>
          <a:xfrm>
            <a:off x="900113" y="1933575"/>
            <a:ext cx="5256212" cy="35385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真随机数生成器（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TRNG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伪随机数生成器（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PRNG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）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3.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密码学安全的伪随机数生成器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/>
          <p:nvPr/>
        </p:nvSpPr>
        <p:spPr>
          <a:xfrm>
            <a:off x="2124075" y="476250"/>
            <a:ext cx="5040313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真随机数生成器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11188" y="1933575"/>
            <a:ext cx="7848600" cy="31083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基于物理随机过程，如抛币，半导体噪音等。</a:t>
            </a:r>
            <a:endParaRPr kumimoji="0" lang="en-US" altLang="zh-CN" sz="2800" b="1" kern="1200" cap="none" spc="0" normalizeH="0" baseline="0" noProof="0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 marL="457200" marR="0" indent="-45720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输出的密钥流具有良好的统计特性。</a:t>
            </a:r>
            <a:endParaRPr kumimoji="0" lang="en-US" altLang="zh-CN" sz="2800" b="1" kern="1200" cap="none" spc="0" normalizeH="0" baseline="0" noProof="0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 marR="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en-US" altLang="zh-CN" sz="2800" b="1" kern="1200" cap="none" spc="0" normalizeH="0" baseline="0" noProof="0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 marL="457200" marR="0" indent="-457200" defTabSz="914400" eaLnBrk="1" fontAlgn="auto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kern="1200" cap="none" spc="0" normalizeH="0" baseline="0" noProof="0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  <a:p>
            <a:pPr marL="457200" marR="0" indent="-45720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输出既不能被预测也不能被复制，一般用于生成密钥种子</a:t>
            </a:r>
            <a:r>
              <a:rPr kumimoji="0" lang="en-US" altLang="zh-CN" sz="2800" b="1" kern="1200" cap="none" spc="0" normalizeH="0" baseline="0" noProof="0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(seed)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和</a:t>
            </a:r>
            <a:r>
              <a:rPr kumimoji="0" lang="en-US" altLang="zh-CN" sz="2800" b="1" kern="1200" cap="none" spc="0" normalizeH="0" baseline="0" noProof="0" dirty="0" err="1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nonces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Times New Roman" panose="02020603050405020304" pitchFamily="18" charset="0"/>
                <a:ea typeface="+mn-ea"/>
                <a:cs typeface="+mn-cs"/>
                <a:sym typeface="+mn-ea"/>
              </a:rPr>
              <a:t>等。</a:t>
            </a:r>
            <a:endParaRPr kumimoji="0" lang="en-US" altLang="zh-CN" sz="2800" b="1" kern="1200" cap="none" spc="0" normalizeH="0" baseline="0" noProof="0" dirty="0">
              <a:solidFill>
                <a:srgbClr val="000066"/>
              </a:solidFill>
              <a:latin typeface="Times New Roman" panose="02020603050405020304" pitchFamily="18" charset="0"/>
              <a:ea typeface="+mn-ea"/>
              <a:cs typeface="+mn-cs"/>
              <a:sym typeface="+mn-ea"/>
            </a:endParaRPr>
          </a:p>
        </p:txBody>
      </p:sp>
      <p:graphicFrame>
        <p:nvGraphicFramePr>
          <p:cNvPr id="12292" name="Object 12"/>
          <p:cNvGraphicFramePr>
            <a:graphicFrameLocks noChangeAspect="1"/>
          </p:cNvGraphicFramePr>
          <p:nvPr/>
        </p:nvGraphicFramePr>
        <p:xfrm>
          <a:off x="2268538" y="3259138"/>
          <a:ext cx="3562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35" r:id="rId3" imgW="1651000" imgH="228600" progId="Equation.DSMT4">
                  <p:embed/>
                </p:oleObj>
              </mc:Choice>
              <mc:Fallback>
                <p:oleObj r:id="rId3" imgW="16510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68538" y="3259138"/>
                        <a:ext cx="35623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Box 1"/>
          <p:cNvSpPr txBox="1">
            <a:spLocks noChangeArrowheads="1"/>
          </p:cNvSpPr>
          <p:nvPr/>
        </p:nvSpPr>
        <p:spPr bwMode="auto">
          <a:xfrm>
            <a:off x="323850" y="1463675"/>
            <a:ext cx="7704138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一般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从随机种子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开始通用计算生成伪随机序列。典型地，输出序列具有良好的统计特性。序列既可以被复制也可以被预测。通常，以递归方式计算 ：</a:t>
            </a: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17375E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315" name="TextBox 1"/>
          <p:cNvSpPr txBox="1"/>
          <p:nvPr/>
        </p:nvSpPr>
        <p:spPr>
          <a:xfrm>
            <a:off x="539750" y="476250"/>
            <a:ext cx="77041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伪随机数生成器</a:t>
            </a:r>
          </a:p>
        </p:txBody>
      </p:sp>
      <p:graphicFrame>
        <p:nvGraphicFramePr>
          <p:cNvPr id="13316" name="Object 4"/>
          <p:cNvGraphicFramePr>
            <a:graphicFrameLocks noChangeAspect="1"/>
          </p:cNvGraphicFramePr>
          <p:nvPr/>
        </p:nvGraphicFramePr>
        <p:xfrm>
          <a:off x="1236663" y="5126038"/>
          <a:ext cx="608012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7" r:id="rId3" imgW="2246630" imgH="482600" progId="Equation.DSMT4">
                  <p:embed/>
                </p:oleObj>
              </mc:Choice>
              <mc:Fallback>
                <p:oleObj r:id="rId3" imgW="2246630" imgH="482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36663" y="5126038"/>
                        <a:ext cx="6080125" cy="12160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7" name="矩形 13"/>
          <p:cNvSpPr/>
          <p:nvPr/>
        </p:nvSpPr>
        <p:spPr>
          <a:xfrm>
            <a:off x="1990725" y="4686300"/>
            <a:ext cx="4572000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marL="457200" indent="-457200" eaLnBrk="1" hangingPunct="1">
              <a:buFont typeface="Arial" panose="020B0604020202020204" pitchFamily="34" charset="0"/>
              <a:buChar char="•"/>
            </a:pP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例子：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ANSI C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b="1" dirty="0">
                <a:solidFill>
                  <a:srgbClr val="000066"/>
                </a:solidFill>
                <a:latin typeface="Times New Roman" panose="02020603050405020304" pitchFamily="18" charset="0"/>
              </a:rPr>
              <a:t>rand()</a:t>
            </a:r>
            <a:r>
              <a:rPr lang="zh-CN" altLang="en-US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函数</a:t>
            </a:r>
            <a:endParaRPr lang="zh-CN" altLang="en-US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pic>
        <p:nvPicPr>
          <p:cNvPr id="13318" name="对象 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08500" y="3321050"/>
            <a:ext cx="127000" cy="215900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3319" name="对象 2"/>
          <p:cNvGraphicFramePr>
            <a:graphicFrameLocks noChangeAspect="1"/>
          </p:cNvGraphicFramePr>
          <p:nvPr/>
        </p:nvGraphicFramePr>
        <p:xfrm>
          <a:off x="2627313" y="3500438"/>
          <a:ext cx="3749675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8" r:id="rId6" imgW="1675765" imgH="482600" progId="Equation.3">
                  <p:embed/>
                </p:oleObj>
              </mc:Choice>
              <mc:Fallback>
                <p:oleObj r:id="rId6" imgW="1675765" imgH="4826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2627313" y="3500438"/>
                        <a:ext cx="3749675" cy="10795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20" name="TextBox 1"/>
          <p:cNvSpPr txBox="1">
            <a:spLocks noChangeArrowheads="1"/>
          </p:cNvSpPr>
          <p:nvPr/>
        </p:nvSpPr>
        <p:spPr bwMode="auto">
          <a:xfrm>
            <a:off x="684213" y="2276475"/>
            <a:ext cx="7704138" cy="2678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带附加性质的普通伪随机数生成器。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输出密钥流是不可预测的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已知前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</a:t>
            </a:r>
            <a:r>
              <a:rPr kumimoji="0" lang="en-US" altLang="zh-CN" sz="2800" b="1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5000" noProof="0" dirty="0" err="1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i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n+1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位不能被预测。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只有密码学领域需密钥流不可预测这种性质。</a:t>
            </a:r>
          </a:p>
        </p:txBody>
      </p:sp>
      <p:sp>
        <p:nvSpPr>
          <p:cNvPr id="14339" name="TextBox 1"/>
          <p:cNvSpPr txBox="1"/>
          <p:nvPr/>
        </p:nvSpPr>
        <p:spPr>
          <a:xfrm>
            <a:off x="539750" y="476250"/>
            <a:ext cx="7704138" cy="15700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密码学安全的伪随机数</a:t>
            </a:r>
            <a:endParaRPr lang="en-US" altLang="zh-CN" sz="4800" b="1" dirty="0">
              <a:solidFill>
                <a:srgbClr val="000066"/>
              </a:solidFill>
              <a:latin typeface="Times New Roman" panose="02020603050405020304" pitchFamily="18" charset="0"/>
              <a:ea typeface="华文行楷" panose="02010800040101010101" pitchFamily="2" charset="-122"/>
            </a:endParaRPr>
          </a:p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生成器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>
            <a:spLocks noChangeArrowheads="1"/>
          </p:cNvSpPr>
          <p:nvPr/>
        </p:nvSpPr>
        <p:spPr bwMode="auto">
          <a:xfrm>
            <a:off x="377825" y="1673225"/>
            <a:ext cx="7993063" cy="1816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定义：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无条件安全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           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如果一个密码体制在无限计算资源的情况下也不能被破译，则说明它是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无条件安全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的或</a:t>
            </a: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信息论安全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  <a:t>的。</a:t>
            </a:r>
          </a:p>
        </p:txBody>
      </p:sp>
      <p:sp>
        <p:nvSpPr>
          <p:cNvPr id="15363" name="文本框 2"/>
          <p:cNvSpPr txBox="1"/>
          <p:nvPr/>
        </p:nvSpPr>
        <p:spPr>
          <a:xfrm>
            <a:off x="3152775" y="368300"/>
            <a:ext cx="323532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无条件安全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文本框 2"/>
          <p:cNvSpPr txBox="1"/>
          <p:nvPr/>
        </p:nvSpPr>
        <p:spPr>
          <a:xfrm>
            <a:off x="2109788" y="404813"/>
            <a:ext cx="492442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一次一密（</a:t>
            </a: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OTP</a:t>
            </a: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）</a:t>
            </a:r>
            <a:endParaRPr lang="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sp>
        <p:nvSpPr>
          <p:cNvPr id="16387" name="object 2"/>
          <p:cNvSpPr/>
          <p:nvPr/>
        </p:nvSpPr>
        <p:spPr>
          <a:xfrm>
            <a:off x="1922463" y="2692400"/>
            <a:ext cx="6178550" cy="1096963"/>
          </a:xfrm>
          <a:custGeom>
            <a:avLst/>
            <a:gdLst/>
            <a:ahLst/>
            <a:cxnLst/>
            <a:rect l="0" t="0" r="0" b="0"/>
            <a:pathLst>
              <a:path w="3310254" h="810895">
                <a:moveTo>
                  <a:pt x="3310125" y="804672"/>
                </a:moveTo>
                <a:lnTo>
                  <a:pt x="3310125" y="6096"/>
                </a:lnTo>
                <a:lnTo>
                  <a:pt x="3307077" y="0"/>
                </a:lnTo>
                <a:lnTo>
                  <a:pt x="6096" y="0"/>
                </a:lnTo>
                <a:lnTo>
                  <a:pt x="0" y="6096"/>
                </a:lnTo>
                <a:lnTo>
                  <a:pt x="0" y="804672"/>
                </a:lnTo>
                <a:lnTo>
                  <a:pt x="6096" y="810768"/>
                </a:lnTo>
                <a:lnTo>
                  <a:pt x="12192" y="810768"/>
                </a:lnTo>
                <a:lnTo>
                  <a:pt x="12192" y="24384"/>
                </a:lnTo>
                <a:lnTo>
                  <a:pt x="24384" y="12192"/>
                </a:lnTo>
                <a:lnTo>
                  <a:pt x="24384" y="24384"/>
                </a:lnTo>
                <a:lnTo>
                  <a:pt x="3285741" y="24384"/>
                </a:lnTo>
                <a:lnTo>
                  <a:pt x="3285741" y="12192"/>
                </a:lnTo>
                <a:lnTo>
                  <a:pt x="3297933" y="24384"/>
                </a:lnTo>
                <a:lnTo>
                  <a:pt x="3297933" y="810768"/>
                </a:lnTo>
                <a:lnTo>
                  <a:pt x="3307077" y="810768"/>
                </a:lnTo>
                <a:lnTo>
                  <a:pt x="3310125" y="804672"/>
                </a:lnTo>
                <a:close/>
              </a:path>
              <a:path w="3310254" h="810895">
                <a:moveTo>
                  <a:pt x="24384" y="24384"/>
                </a:moveTo>
                <a:lnTo>
                  <a:pt x="24384" y="12192"/>
                </a:lnTo>
                <a:lnTo>
                  <a:pt x="12192" y="24384"/>
                </a:lnTo>
                <a:lnTo>
                  <a:pt x="24384" y="24384"/>
                </a:lnTo>
                <a:close/>
              </a:path>
              <a:path w="3310254" h="810895">
                <a:moveTo>
                  <a:pt x="24384" y="786384"/>
                </a:moveTo>
                <a:lnTo>
                  <a:pt x="24384" y="24384"/>
                </a:lnTo>
                <a:lnTo>
                  <a:pt x="12192" y="24384"/>
                </a:lnTo>
                <a:lnTo>
                  <a:pt x="12192" y="786384"/>
                </a:lnTo>
                <a:lnTo>
                  <a:pt x="24384" y="786384"/>
                </a:lnTo>
                <a:close/>
              </a:path>
              <a:path w="3310254" h="810895">
                <a:moveTo>
                  <a:pt x="3297933" y="786384"/>
                </a:moveTo>
                <a:lnTo>
                  <a:pt x="12192" y="786384"/>
                </a:lnTo>
                <a:lnTo>
                  <a:pt x="24384" y="798576"/>
                </a:lnTo>
                <a:lnTo>
                  <a:pt x="24384" y="810768"/>
                </a:lnTo>
                <a:lnTo>
                  <a:pt x="3285741" y="810768"/>
                </a:lnTo>
                <a:lnTo>
                  <a:pt x="3285741" y="798576"/>
                </a:lnTo>
                <a:lnTo>
                  <a:pt x="3297933" y="786384"/>
                </a:lnTo>
                <a:close/>
              </a:path>
              <a:path w="3310254" h="810895">
                <a:moveTo>
                  <a:pt x="24384" y="810768"/>
                </a:moveTo>
                <a:lnTo>
                  <a:pt x="24384" y="798576"/>
                </a:lnTo>
                <a:lnTo>
                  <a:pt x="12192" y="786384"/>
                </a:lnTo>
                <a:lnTo>
                  <a:pt x="12192" y="810768"/>
                </a:lnTo>
                <a:lnTo>
                  <a:pt x="24384" y="810768"/>
                </a:lnTo>
                <a:close/>
              </a:path>
              <a:path w="3310254" h="810895">
                <a:moveTo>
                  <a:pt x="3297933" y="24384"/>
                </a:moveTo>
                <a:lnTo>
                  <a:pt x="3285741" y="12192"/>
                </a:lnTo>
                <a:lnTo>
                  <a:pt x="3285741" y="24384"/>
                </a:lnTo>
                <a:lnTo>
                  <a:pt x="3297933" y="24384"/>
                </a:lnTo>
                <a:close/>
              </a:path>
              <a:path w="3310254" h="810895">
                <a:moveTo>
                  <a:pt x="3297933" y="786384"/>
                </a:moveTo>
                <a:lnTo>
                  <a:pt x="3297933" y="24384"/>
                </a:lnTo>
                <a:lnTo>
                  <a:pt x="3285741" y="24384"/>
                </a:lnTo>
                <a:lnTo>
                  <a:pt x="3285741" y="786384"/>
                </a:lnTo>
                <a:lnTo>
                  <a:pt x="3297933" y="786384"/>
                </a:lnTo>
                <a:close/>
              </a:path>
              <a:path w="3310254" h="810895">
                <a:moveTo>
                  <a:pt x="3297933" y="810768"/>
                </a:moveTo>
                <a:lnTo>
                  <a:pt x="3297933" y="786384"/>
                </a:lnTo>
                <a:lnTo>
                  <a:pt x="3285741" y="798576"/>
                </a:lnTo>
                <a:lnTo>
                  <a:pt x="3285741" y="810768"/>
                </a:lnTo>
                <a:lnTo>
                  <a:pt x="3297933" y="810768"/>
                </a:lnTo>
                <a:close/>
              </a:path>
            </a:pathLst>
          </a:custGeom>
          <a:solidFill>
            <a:srgbClr val="FF0000">
              <a:alpha val="100000"/>
            </a:srgbClr>
          </a:solidFill>
          <a:ln w="9525">
            <a:noFill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6388" name="object 3"/>
          <p:cNvSpPr txBox="1"/>
          <p:nvPr/>
        </p:nvSpPr>
        <p:spPr>
          <a:xfrm>
            <a:off x="654050" y="1484313"/>
            <a:ext cx="7805738" cy="442912"/>
          </a:xfrm>
          <a:prstGeom prst="rect">
            <a:avLst/>
          </a:prstGeom>
          <a:noFill/>
          <a:ln w="9525">
            <a:noFill/>
          </a:ln>
        </p:spPr>
        <p:txBody>
          <a:bodyPr lIns="0" tIns="12065" rIns="0" bIns="0">
            <a:spAutoFit/>
          </a:bodyPr>
          <a:lstStyle/>
          <a:p>
            <a:pPr marL="584200">
              <a:spcBef>
                <a:spcPts val="965"/>
              </a:spcBef>
            </a:pPr>
            <a:r>
              <a:rPr lang="zh-CN" altLang="en-US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假设明文、密文以及密钥</a:t>
            </a:r>
            <a:r>
              <a:rPr lang="en-US" altLang="zh-CN" sz="2800" b="1">
                <a:solidFill>
                  <a:srgbClr val="000066"/>
                </a:solidFill>
                <a:latin typeface="Calibri" panose="020F0502020204030204" pitchFamily="34" charset="0"/>
              </a:rPr>
              <a:t>x</a:t>
            </a:r>
            <a:r>
              <a:rPr lang="en-US" altLang="zh-CN" sz="2800" b="1" baseline="-25000">
                <a:solidFill>
                  <a:srgbClr val="000066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800" b="1">
                <a:solidFill>
                  <a:srgbClr val="000066"/>
                </a:solidFill>
                <a:latin typeface="Calibri" panose="020F0502020204030204" pitchFamily="34" charset="0"/>
              </a:rPr>
              <a:t>, y</a:t>
            </a:r>
            <a:r>
              <a:rPr lang="en-US" altLang="zh-CN" sz="2800" b="1" baseline="-25000">
                <a:solidFill>
                  <a:srgbClr val="000066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800" b="1" err="1">
                <a:solidFill>
                  <a:srgbClr val="000066"/>
                </a:solidFill>
                <a:latin typeface="Calibri" panose="020F0502020204030204" pitchFamily="34" charset="0"/>
              </a:rPr>
              <a:t>, k</a:t>
            </a:r>
            <a:r>
              <a:rPr lang="en-US" altLang="zh-CN" sz="2800" b="1" baseline="-25000" err="1">
                <a:solidFill>
                  <a:srgbClr val="000066"/>
                </a:solidFill>
                <a:latin typeface="Calibri" panose="020F0502020204030204" pitchFamily="34" charset="0"/>
              </a:rPr>
              <a:t>i</a:t>
            </a:r>
            <a:r>
              <a:rPr lang="en-US" altLang="zh-CN" sz="2800" b="1" baseline="-25000">
                <a:solidFill>
                  <a:srgbClr val="000066"/>
                </a:solidFill>
                <a:latin typeface="Calibri" panose="020F0502020204030204" pitchFamily="34" charset="0"/>
              </a:rPr>
              <a:t> </a:t>
            </a:r>
            <a:r>
              <a:rPr lang="zh-CN" altLang="en-US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均属于</a:t>
            </a:r>
            <a:r>
              <a:rPr lang="en-US" altLang="zh-CN" sz="2800" b="1">
                <a:solidFill>
                  <a:srgbClr val="000066"/>
                </a:solidFill>
                <a:latin typeface="Calibri" panose="020F0502020204030204" pitchFamily="34" charset="0"/>
              </a:rPr>
              <a:t> {0,1}.</a:t>
            </a:r>
          </a:p>
        </p:txBody>
      </p:sp>
      <p:sp>
        <p:nvSpPr>
          <p:cNvPr id="8" name="object 7"/>
          <p:cNvSpPr txBox="1"/>
          <p:nvPr/>
        </p:nvSpPr>
        <p:spPr>
          <a:xfrm>
            <a:off x="3265488" y="6918325"/>
            <a:ext cx="4102100" cy="168275"/>
          </a:xfrm>
          <a:prstGeom prst="rect">
            <a:avLst/>
          </a:prstGeom>
        </p:spPr>
        <p:txBody>
          <a:bodyPr vert="horz" wrap="square" lIns="0" tIns="1270" rIns="0" bIns="0" rtlCol="0">
            <a:spAutoFit/>
          </a:bodyPr>
          <a:lstStyle/>
          <a:p>
            <a:pPr marL="12700" marR="0" defTabSz="914400">
              <a:spcBef>
                <a:spcPts val="10"/>
              </a:spcBef>
              <a:buClrTx/>
              <a:buSzTx/>
              <a:buFontTx/>
              <a:buNone/>
              <a:defRPr/>
            </a:pPr>
            <a:r>
              <a:rPr kumimoji="0" sz="1000" kern="1200" cap="none" spc="-5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Chapter </a:t>
            </a:r>
            <a:r>
              <a:rPr kumimoji="0" sz="1000" kern="1200" cap="none" spc="0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2 </a:t>
            </a:r>
            <a:r>
              <a:rPr kumimoji="0" sz="1000" kern="1200" cap="none" spc="-5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of </a:t>
            </a:r>
            <a:r>
              <a:rPr kumimoji="0" sz="1000" i="1" kern="1200" cap="none" spc="-5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Understanding Cryptography </a:t>
            </a:r>
            <a:r>
              <a:rPr kumimoji="0" sz="1000" kern="1200" cap="none" spc="-5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by Christof Paar and </a:t>
            </a:r>
            <a:r>
              <a:rPr kumimoji="0" sz="1000" kern="1200" cap="none" spc="0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Jan</a:t>
            </a:r>
            <a:r>
              <a:rPr kumimoji="0" sz="1000" kern="1200" cap="none" spc="-114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 </a:t>
            </a:r>
            <a:r>
              <a:rPr kumimoji="0" sz="1000" kern="1200" cap="none" spc="0" normalizeH="0" baseline="0" noProof="0" dirty="0">
                <a:solidFill>
                  <a:srgbClr val="232021"/>
                </a:solidFill>
                <a:latin typeface="Arial" panose="020B0604020202020204"/>
                <a:ea typeface="宋体" panose="02010600030101010101" pitchFamily="2" charset="-122"/>
                <a:cs typeface="Arial" panose="020B0604020202020204"/>
              </a:rPr>
              <a:t>Pelzl</a:t>
            </a:r>
            <a:endParaRPr kumimoji="0" sz="1000" kern="1200" cap="none" spc="0" normalizeH="0" baseline="0" noProof="0">
              <a:latin typeface="Arial" panose="020B0604020202020204"/>
              <a:ea typeface="宋体" panose="02010600030101010101" pitchFamily="2" charset="-122"/>
              <a:cs typeface="Arial" panose="020B0604020202020204"/>
            </a:endParaRPr>
          </a:p>
        </p:txBody>
      </p:sp>
      <p:sp>
        <p:nvSpPr>
          <p:cNvPr id="9" name="object 4"/>
          <p:cNvSpPr txBox="1"/>
          <p:nvPr/>
        </p:nvSpPr>
        <p:spPr>
          <a:xfrm>
            <a:off x="2036763" y="2708275"/>
            <a:ext cx="1593850" cy="90011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5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加密</a:t>
            </a:r>
            <a:r>
              <a:rPr lang="en-US" altLang="zh-CN" sz="2400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 </a:t>
            </a:r>
          </a:p>
          <a:p>
            <a:pPr marL="12700">
              <a:lnSpc>
                <a:spcPct val="125000"/>
              </a:lnSpc>
              <a:spcBef>
                <a:spcPts val="100"/>
              </a:spcBef>
            </a:pPr>
            <a:r>
              <a:rPr lang="zh-CN" altLang="en-US" sz="2400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解密</a:t>
            </a:r>
            <a:r>
              <a:rPr lang="en-US" altLang="zh-CN" sz="24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US" altLang="zh-CN" sz="24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  <p:sp>
        <p:nvSpPr>
          <p:cNvPr id="10" name="object 5"/>
          <p:cNvSpPr txBox="1"/>
          <p:nvPr/>
        </p:nvSpPr>
        <p:spPr>
          <a:xfrm>
            <a:off x="3670300" y="2708275"/>
            <a:ext cx="2557463" cy="9493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i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</a:t>
            </a:r>
            <a:r>
              <a:rPr lang="en-US" altLang="zh-CN" sz="2400" i="1" baseline="-210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i="1" baseline="-400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(x</a:t>
            </a:r>
            <a:r>
              <a:rPr lang="en-US" altLang="zh-CN" sz="2400" i="1" baseline="-210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= x</a:t>
            </a:r>
            <a:r>
              <a:rPr lang="en-US" altLang="zh-CN" sz="2400" i="1" baseline="-210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>
                <a:solidFill>
                  <a:srgbClr val="232021"/>
                </a:solidFill>
                <a:latin typeface="Symbol" panose="05050102010706020507" pitchFamily="18" charset="2"/>
                <a:ea typeface="Symbol" panose="05050102010706020507" pitchFamily="18" charset="2"/>
              </a:rPr>
              <a:t></a:t>
            </a:r>
            <a:r>
              <a:rPr lang="en-US" altLang="zh-CN" sz="2400">
                <a:solidFill>
                  <a:srgbClr val="23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 err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i="1" baseline="-21000" err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2400" i="1" dirty="0">
              <a:solidFill>
                <a:srgbClr val="23202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25000"/>
              </a:lnSpc>
              <a:spcBef>
                <a:spcPts val="100"/>
              </a:spcBef>
            </a:pPr>
            <a:r>
              <a:rPr lang="en-US" altLang="zh-CN" sz="2400" i="1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altLang="zh-CN" sz="2400" i="1" baseline="-21000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i="1" baseline="-40000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(y</a:t>
            </a:r>
            <a:r>
              <a:rPr lang="en-US" altLang="zh-CN" sz="2400" i="1" baseline="-21000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zh-CN" sz="2400" i="1" dirty="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en-US" altLang="zh-CN" sz="2400" i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= y</a:t>
            </a:r>
            <a:r>
              <a:rPr lang="en-US" altLang="zh-CN" sz="2400" i="1" baseline="-210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en-US" altLang="zh-CN" sz="2400">
                <a:solidFill>
                  <a:srgbClr val="232021"/>
                </a:solidFill>
                <a:latin typeface="Symbol" panose="05050102010706020507" pitchFamily="18" charset="2"/>
                <a:ea typeface="Symbol" panose="05050102010706020507" pitchFamily="18" charset="2"/>
              </a:rPr>
              <a:t></a:t>
            </a:r>
            <a:r>
              <a:rPr lang="en-US" altLang="zh-CN" sz="2400">
                <a:solidFill>
                  <a:srgbClr val="23202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2400" i="1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</a:t>
            </a:r>
            <a:r>
              <a:rPr lang="en-US" altLang="zh-CN" sz="2400" i="1" baseline="-21000">
                <a:solidFill>
                  <a:srgbClr val="23202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zh-CN" sz="2400" baseline="-21000">
              <a:latin typeface="Arial" panose="020B0604020202020204" pitchFamily="34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1708150"/>
            <a:ext cx="8496300" cy="267811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定义：         一次一密（</a:t>
            </a:r>
            <a:r>
              <a:rPr kumimoji="0" lang="en-US" altLang="zh-CN" sz="2800" b="1" kern="1200" cap="none" spc="0" normalizeH="0" baseline="0" noProof="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OTP</a:t>
            </a:r>
            <a:r>
              <a:rPr kumimoji="0" lang="zh-CN" altLang="en-US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）</a:t>
            </a:r>
            <a:endParaRPr kumimoji="0" lang="en-US" altLang="zh-CN" sz="2800" b="1" kern="1200" cap="none" spc="0" normalizeH="0" baseline="0" noProof="0" dirty="0" smtClean="0">
              <a:solidFill>
                <a:srgbClr val="000066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 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一个序列密码称为一次一密，必须满足以下条件：</a:t>
            </a:r>
          </a:p>
          <a:p>
            <a:pPr marL="514350" marR="0" indent="-51435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通过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真随机数生成器得到密钥序列</a:t>
            </a:r>
          </a:p>
          <a:p>
            <a:pPr marL="514350" marR="0" indent="-51435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只有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合法的通信方才知道密钥</a:t>
            </a:r>
            <a:r>
              <a:rPr kumimoji="0" lang="zh-CN" altLang="en-US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序列。</a:t>
            </a:r>
            <a:endParaRPr kumimoji="0" lang="zh-CN" altLang="en-US" sz="2800" b="1" kern="1200" cap="none" spc="0" normalizeH="0" baseline="0" noProof="0" dirty="0">
              <a:solidFill>
                <a:srgbClr val="000066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L="514350" marR="0" indent="-51435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defRPr/>
            </a:pPr>
            <a:r>
              <a:rPr kumimoji="0" lang="zh-CN" altLang="en-US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每个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密钥序列为       仅使用一</a:t>
            </a:r>
            <a:r>
              <a:rPr kumimoji="0" lang="zh-CN" altLang="en-US" sz="2800" b="1" kern="1200" cap="none" spc="0" normalizeH="0" baseline="0" noProof="0" dirty="0" smtClean="0">
                <a:solidFill>
                  <a:srgbClr val="000066"/>
                </a:solidFill>
                <a:latin typeface="+mn-lt"/>
                <a:ea typeface="+mn-ea"/>
                <a:cs typeface="+mn-cs"/>
                <a:sym typeface="+mn-ea"/>
              </a:rPr>
              <a:t>次。</a:t>
            </a:r>
            <a:endParaRPr kumimoji="0" lang="zh-CN" altLang="en-US" sz="2800" b="1" kern="1200" cap="none" spc="0" normalizeH="0" baseline="0" noProof="0" dirty="0">
              <a:solidFill>
                <a:srgbClr val="000066"/>
              </a:solidFill>
              <a:latin typeface="+mn-lt"/>
              <a:ea typeface="+mn-ea"/>
              <a:cs typeface="+mn-cs"/>
              <a:sym typeface="+mn-ea"/>
            </a:endParaRPr>
          </a:p>
          <a:p>
            <a:pPr marR="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  <a:sym typeface="+mn-ea"/>
              </a:rPr>
              <a:t>一次一密是无条件安全的。</a:t>
            </a:r>
          </a:p>
        </p:txBody>
      </p:sp>
      <p:graphicFrame>
        <p:nvGraphicFramePr>
          <p:cNvPr id="17411" name="Object 2"/>
          <p:cNvGraphicFramePr>
            <a:graphicFrameLocks noChangeAspect="1"/>
          </p:cNvGraphicFramePr>
          <p:nvPr/>
        </p:nvGraphicFramePr>
        <p:xfrm>
          <a:off x="3563938" y="3357563"/>
          <a:ext cx="377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r:id="rId3" imgW="139700" imgH="228600" progId="Equation.DSMT4">
                  <p:embed/>
                </p:oleObj>
              </mc:Choice>
              <mc:Fallback>
                <p:oleObj r:id="rId3" imgW="1397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563938" y="3357563"/>
                        <a:ext cx="3778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12" name="Object 3"/>
          <p:cNvGraphicFramePr>
            <a:graphicFrameLocks noChangeAspect="1"/>
          </p:cNvGraphicFramePr>
          <p:nvPr/>
        </p:nvGraphicFramePr>
        <p:xfrm>
          <a:off x="6372225" y="2525713"/>
          <a:ext cx="1855788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2" r:id="rId5" imgW="685800" imgH="228600" progId="Equation.DSMT4">
                  <p:embed/>
                </p:oleObj>
              </mc:Choice>
              <mc:Fallback>
                <p:oleObj r:id="rId5" imgW="685800" imgH="228600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372225" y="2525713"/>
                        <a:ext cx="1855788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文本框 2"/>
          <p:cNvSpPr txBox="1"/>
          <p:nvPr/>
        </p:nvSpPr>
        <p:spPr>
          <a:xfrm>
            <a:off x="2109788" y="404813"/>
            <a:ext cx="492442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一次一密（</a:t>
            </a: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OTP</a:t>
            </a: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）</a:t>
            </a:r>
            <a:endParaRPr lang="" altLang="en-US" sz="4800" dirty="0"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/>
          </p:cNvSpPr>
          <p:nvPr>
            <p:ph type="body"/>
          </p:nvPr>
        </p:nvSpPr>
        <p:spPr>
          <a:xfrm>
            <a:off x="596900" y="1146175"/>
            <a:ext cx="8056563" cy="766763"/>
          </a:xfrm>
          <a:ln/>
        </p:spPr>
        <p:txBody>
          <a:bodyPr vert="horz" wrap="square" lIns="91431" tIns="45715" rIns="91431" bIns="45715" anchor="t"/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</a:rPr>
              <a:t>思考：一次一密是无条件安全的，为什么不使用它作为加密体制？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>
          <a:xfrm>
            <a:off x="466725" y="317500"/>
            <a:ext cx="7772400" cy="669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思考题</a:t>
            </a:r>
            <a:endParaRPr kumimoji="0" lang="zh-CN" altLang="en-US" sz="4200" b="0" i="0" u="none" strike="noStrike" kern="1200" cap="none" spc="0" normalizeH="0" baseline="0" noProof="0" dirty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/>
              <a:ea typeface="华文行楷" panose="02010800040101010101" pitchFamily="2" charset="-122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56139" y="1578913"/>
            <a:ext cx="8496300" cy="2246769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zh-CN" altLang="en-US" sz="2800" b="1" dirty="0" smtClean="0">
                <a:solidFill>
                  <a:srgbClr val="000066"/>
                </a:solidFill>
                <a:latin typeface="Calibri" panose="020F0502020204030204"/>
                <a:sym typeface="+mn-ea"/>
              </a:rPr>
              <a:t>定义：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sym typeface="+mn-ea"/>
              </a:rPr>
              <a:t>计算安全性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sym typeface="+mn-ea"/>
            </a:endParaRPr>
          </a:p>
          <a:p>
            <a:r>
              <a:rPr lang="zh-CN" altLang="en-US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如果最好的攻击算法在有意义时间内无法攻破系统</a:t>
            </a:r>
            <a:r>
              <a:rPr lang="zh-CN" altLang="en-US" sz="28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。我们称该密码系统为</a:t>
            </a:r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计算安全</a:t>
            </a:r>
            <a:r>
              <a:rPr lang="zh-CN" altLang="en-US" sz="2800" b="1" dirty="0" smtClean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的</a:t>
            </a:r>
            <a:r>
              <a:rPr lang="zh-CN" altLang="en-US" sz="2800" b="1" dirty="0" smtClean="0">
                <a:solidFill>
                  <a:srgbClr val="000066"/>
                </a:solidFill>
                <a:latin typeface="Calibri" panose="020F0502020204030204" pitchFamily="34" charset="0"/>
              </a:rPr>
              <a:t>。</a:t>
            </a:r>
            <a:endParaRPr lang="en-US" altLang="zh-CN" sz="2800" b="1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endParaRPr lang="en-US" altLang="zh-CN" sz="2800" b="1" dirty="0" smtClean="0">
              <a:solidFill>
                <a:srgbClr val="000066"/>
              </a:solidFill>
              <a:latin typeface="Calibri" panose="020F0502020204030204" pitchFamily="34" charset="0"/>
            </a:endParaRPr>
          </a:p>
          <a:p>
            <a:r>
              <a:rPr lang="zh-CN" altLang="en-US" sz="28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</a:rPr>
              <a:t>大多数实用的流密码都是计算安全的。</a:t>
            </a:r>
            <a:endParaRPr lang="en-US" altLang="zh-CN" sz="2800" b="1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3286125" y="3783013"/>
          <a:ext cx="377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584" r:id="rId3" imgW="139700" imgH="228600" progId="Equation.DSMT4">
                  <p:embed/>
                </p:oleObj>
              </mc:Choice>
              <mc:Fallback>
                <p:oleObj r:id="rId3" imgW="139700" imgH="2286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25" y="3783013"/>
                        <a:ext cx="3778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2"/>
          <p:cNvSpPr txBox="1"/>
          <p:nvPr/>
        </p:nvSpPr>
        <p:spPr>
          <a:xfrm>
            <a:off x="1709738" y="404813"/>
            <a:ext cx="5742582" cy="830997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实用流</a:t>
            </a:r>
            <a:r>
              <a:rPr lang="zh-CN" altLang="en-US" sz="4800" b="1" dirty="0" smtClean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密钥</a:t>
            </a:r>
            <a:endParaRPr lang="" altLang="en-US" sz="4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912325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850" y="1512888"/>
            <a:ext cx="8496300" cy="138588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457200" marR="0" indent="-45720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由于一次一密（</a:t>
            </a:r>
            <a:r>
              <a:rPr kumimoji="0" lang="en-US" altLang="zh-CN" sz="2800" b="1" kern="1200" cap="none" spc="0" normalizeH="0" baseline="0" noProof="0" dirty="0">
                <a:solidFill>
                  <a:srgbClr val="000066"/>
                </a:solidFill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OTP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）要求</a:t>
            </a:r>
            <a:r>
              <a:rPr kumimoji="0" lang="zh-CN" altLang="en-US" sz="2800" b="1" kern="1200" cap="none" spc="0" normalizeH="0" baseline="0" noProof="0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密钥长度和明文一样长</a:t>
            </a: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，因此是不实用的。</a:t>
            </a:r>
            <a:endParaRPr kumimoji="0" lang="en-US" altLang="zh-CN" sz="2800" b="1" kern="1200" cap="none" spc="0" normalizeH="0" baseline="0" noProof="0" dirty="0">
              <a:solidFill>
                <a:srgbClr val="000066"/>
              </a:solidFill>
              <a:latin typeface="Calibri" panose="020F0502020204030204"/>
              <a:ea typeface="宋体" panose="02010600030101010101" pitchFamily="2" charset="-122"/>
              <a:cs typeface="+mn-cs"/>
              <a:sym typeface="+mn-ea"/>
            </a:endParaRPr>
          </a:p>
          <a:p>
            <a:pPr marL="457200" marR="0" indent="-457200" defTabSz="914400" eaLnBrk="1" fontAlgn="auto" hangingPunct="1"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kern="1200" cap="none" spc="0" normalizeH="0" baseline="0" noProof="0" dirty="0">
                <a:solidFill>
                  <a:srgbClr val="000066"/>
                </a:solidFill>
                <a:latin typeface="Calibri" panose="020F0502020204030204"/>
                <a:ea typeface="宋体" panose="02010600030101010101" pitchFamily="2" charset="-122"/>
                <a:cs typeface="+mn-cs"/>
                <a:sym typeface="+mn-ea"/>
              </a:rPr>
              <a:t>实用的流密码模型如下图所示。</a:t>
            </a:r>
            <a:endParaRPr kumimoji="0" lang="zh-CN" altLang="en-US" sz="2800" b="1" kern="1200" cap="none" spc="0" normalizeH="0" baseline="0" noProof="0" dirty="0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/>
              <a:ea typeface="宋体" panose="02010600030101010101" pitchFamily="2" charset="-122"/>
              <a:cs typeface="+mn-cs"/>
              <a:sym typeface="+mn-ea"/>
            </a:endParaRPr>
          </a:p>
        </p:txBody>
      </p:sp>
      <p:graphicFrame>
        <p:nvGraphicFramePr>
          <p:cNvPr id="19459" name="Object 2"/>
          <p:cNvGraphicFramePr>
            <a:graphicFrameLocks noChangeAspect="1"/>
          </p:cNvGraphicFramePr>
          <p:nvPr/>
        </p:nvGraphicFramePr>
        <p:xfrm>
          <a:off x="3286125" y="3783013"/>
          <a:ext cx="377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07" r:id="rId3" imgW="139700" imgH="228600" progId="Equation.DSMT4">
                  <p:embed/>
                </p:oleObj>
              </mc:Choice>
              <mc:Fallback>
                <p:oleObj r:id="rId3" imgW="139700" imgH="228600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286125" y="3783013"/>
                        <a:ext cx="3778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460" name="文本框 2"/>
          <p:cNvSpPr txBox="1"/>
          <p:nvPr/>
        </p:nvSpPr>
        <p:spPr>
          <a:xfrm>
            <a:off x="1709738" y="404813"/>
            <a:ext cx="5724525" cy="830262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  <a:sym typeface="+mn-ea"/>
              </a:rPr>
              <a:t>实用流密钥通信模型</a:t>
            </a:r>
            <a:endParaRPr lang="" altLang="en-US" sz="4800" dirty="0">
              <a:solidFill>
                <a:srgbClr val="000000"/>
              </a:solidFill>
              <a:latin typeface="华文行楷" panose="02010800040101010101" pitchFamily="2" charset="-122"/>
              <a:ea typeface="华文行楷" panose="02010800040101010101" pitchFamily="2" charset="-122"/>
              <a:sym typeface="+mn-ea"/>
            </a:endParaRPr>
          </a:p>
        </p:txBody>
      </p:sp>
      <p:pic>
        <p:nvPicPr>
          <p:cNvPr id="19461" name="图片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4213" y="3176588"/>
            <a:ext cx="7775575" cy="32686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2987675" y="1341438"/>
          <a:ext cx="3240088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40088"/>
              </a:tblGrid>
              <a:tr h="517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密码学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32" marR="91432" marT="45580" marB="45580"/>
                </a:tc>
              </a:tr>
            </a:tbl>
          </a:graphicData>
        </a:graphic>
      </p:graphicFrame>
      <p:graphicFrame>
        <p:nvGraphicFramePr>
          <p:cNvPr id="5" name="表格 4"/>
          <p:cNvGraphicFramePr>
            <a:graphicFrameLocks noGrp="1"/>
          </p:cNvGraphicFramePr>
          <p:nvPr/>
        </p:nvGraphicFramePr>
        <p:xfrm>
          <a:off x="6372225" y="2420938"/>
          <a:ext cx="2592388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92388"/>
              </a:tblGrid>
              <a:tr h="517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密码协议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44" marR="91444" marT="45580" marB="45580"/>
                </a:tc>
              </a:tr>
            </a:tbl>
          </a:graphicData>
        </a:graphic>
      </p:graphicFrame>
      <p:graphicFrame>
        <p:nvGraphicFramePr>
          <p:cNvPr id="6" name="表格 5"/>
          <p:cNvGraphicFramePr>
            <a:graphicFrameLocks noGrp="1"/>
          </p:cNvGraphicFramePr>
          <p:nvPr/>
        </p:nvGraphicFramePr>
        <p:xfrm>
          <a:off x="3563938" y="2492375"/>
          <a:ext cx="2376487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76487"/>
              </a:tblGrid>
              <a:tr h="517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非对称密码学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49" marR="91449" marT="45580" marB="45580"/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/>
        </p:nvGraphicFramePr>
        <p:xfrm>
          <a:off x="539750" y="2492375"/>
          <a:ext cx="2232025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232025"/>
              </a:tblGrid>
              <a:tr h="517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对称密码学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31" marR="91431" marT="45580" marB="45580"/>
                </a:tc>
              </a:tr>
            </a:tbl>
          </a:graphicData>
        </a:graphic>
      </p:graphicFrame>
      <p:graphicFrame>
        <p:nvGraphicFramePr>
          <p:cNvPr id="8" name="表格 7"/>
          <p:cNvGraphicFramePr>
            <a:graphicFrameLocks noGrp="1"/>
          </p:cNvGraphicFramePr>
          <p:nvPr/>
        </p:nvGraphicFramePr>
        <p:xfrm>
          <a:off x="2555875" y="4221163"/>
          <a:ext cx="2160588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160588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序列密码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55" marR="91455" marT="45580" marB="45580"/>
                </a:tc>
              </a:tr>
            </a:tbl>
          </a:graphicData>
        </a:graphic>
      </p:graphicFrame>
      <p:graphicFrame>
        <p:nvGraphicFramePr>
          <p:cNvPr id="9" name="表格 8"/>
          <p:cNvGraphicFramePr>
            <a:graphicFrameLocks noGrp="1"/>
          </p:cNvGraphicFramePr>
          <p:nvPr/>
        </p:nvGraphicFramePr>
        <p:xfrm>
          <a:off x="0" y="4221163"/>
          <a:ext cx="2303463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03463"/>
              </a:tblGrid>
              <a:tr h="5175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分组密码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09" marR="91409" marT="45580" marB="45580"/>
                </a:tc>
              </a:tr>
            </a:tbl>
          </a:graphicData>
        </a:graphic>
      </p:graphicFrame>
      <p:cxnSp>
        <p:nvCxnSpPr>
          <p:cNvPr id="11" name="直接箭头连接符 10"/>
          <p:cNvCxnSpPr/>
          <p:nvPr/>
        </p:nvCxnSpPr>
        <p:spPr>
          <a:xfrm>
            <a:off x="4572000" y="1844675"/>
            <a:ext cx="0" cy="7207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肘形连接符 13"/>
          <p:cNvCxnSpPr/>
          <p:nvPr/>
        </p:nvCxnSpPr>
        <p:spPr>
          <a:xfrm>
            <a:off x="4572000" y="2060575"/>
            <a:ext cx="3168650" cy="360363"/>
          </a:xfrm>
          <a:prstGeom prst="bentConnector3">
            <a:avLst>
              <a:gd name="adj1" fmla="val 102600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肘形连接符 22"/>
          <p:cNvCxnSpPr/>
          <p:nvPr/>
        </p:nvCxnSpPr>
        <p:spPr>
          <a:xfrm rot="10800000" flipV="1">
            <a:off x="1692275" y="2060575"/>
            <a:ext cx="2879725" cy="431800"/>
          </a:xfrm>
          <a:prstGeom prst="bentConnector3">
            <a:avLst>
              <a:gd name="adj1" fmla="val 9864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肘形连接符 33"/>
          <p:cNvCxnSpPr/>
          <p:nvPr/>
        </p:nvCxnSpPr>
        <p:spPr>
          <a:xfrm>
            <a:off x="1763713" y="3357563"/>
            <a:ext cx="1944688" cy="863600"/>
          </a:xfrm>
          <a:prstGeom prst="bentConnector3">
            <a:avLst>
              <a:gd name="adj1" fmla="val 10006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肘形连接符 43"/>
          <p:cNvCxnSpPr/>
          <p:nvPr/>
        </p:nvCxnSpPr>
        <p:spPr>
          <a:xfrm rot="5400000">
            <a:off x="1043781" y="3501231"/>
            <a:ext cx="863600" cy="576263"/>
          </a:xfrm>
          <a:prstGeom prst="bentConnector3">
            <a:avLst>
              <a:gd name="adj1" fmla="val -1204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/>
          <p:cNvCxnSpPr/>
          <p:nvPr/>
        </p:nvCxnSpPr>
        <p:spPr>
          <a:xfrm>
            <a:off x="1835150" y="2997200"/>
            <a:ext cx="0" cy="36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16" name="TextBox 53"/>
          <p:cNvSpPr txBox="1"/>
          <p:nvPr/>
        </p:nvSpPr>
        <p:spPr>
          <a:xfrm>
            <a:off x="2627313" y="5445125"/>
            <a:ext cx="439261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密码学的主要领域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extBox 1"/>
          <p:cNvSpPr txBox="1"/>
          <p:nvPr/>
        </p:nvSpPr>
        <p:spPr>
          <a:xfrm>
            <a:off x="395288" y="1412875"/>
            <a:ext cx="7704137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例子：假设基于线性同余生成器作为伪随机数生成器。</a:t>
            </a:r>
          </a:p>
        </p:txBody>
      </p:sp>
      <p:graphicFrame>
        <p:nvGraphicFramePr>
          <p:cNvPr id="20483" name="Object 2"/>
          <p:cNvGraphicFramePr>
            <a:graphicFrameLocks noChangeAspect="1"/>
          </p:cNvGraphicFramePr>
          <p:nvPr/>
        </p:nvGraphicFramePr>
        <p:xfrm>
          <a:off x="2495550" y="2341563"/>
          <a:ext cx="3503613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1" r:id="rId3" imgW="1295400" imgH="457200" progId="Equation.DSMT4">
                  <p:embed/>
                </p:oleObj>
              </mc:Choice>
              <mc:Fallback>
                <p:oleObj r:id="rId3" imgW="1295400" imgH="4572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95550" y="2341563"/>
                        <a:ext cx="3503613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484" name="TextBox 1"/>
          <p:cNvSpPr txBox="1"/>
          <p:nvPr/>
        </p:nvSpPr>
        <p:spPr>
          <a:xfrm>
            <a:off x="539750" y="476250"/>
            <a:ext cx="77041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线性同余生成器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773113" y="3868738"/>
            <a:ext cx="7704138" cy="1385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0" lang="en-US" altLang="zh-CN" sz="2800" b="1" i="0" u="sng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A,B</a:t>
            </a:r>
            <a:r>
              <a:rPr kumimoji="0" lang="zh-CN" altLang="en-US" sz="2800" b="1" i="0" u="sng" strike="noStrike" kern="1200" cap="none" spc="0" normalizeH="0" baseline="0" noProof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密钥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m,A,B,S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长度是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100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位。</a:t>
            </a: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假设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300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位的密钥流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S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,S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,S</a:t>
            </a:r>
            <a:r>
              <a:rPr kumimoji="0" lang="en-US" altLang="zh-CN" sz="2800" b="1" i="0" u="none" strike="noStrike" kern="1200" cap="none" spc="0" normalizeH="0" baseline="-2500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是已知的，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extBox 1"/>
          <p:cNvSpPr txBox="1"/>
          <p:nvPr/>
        </p:nvSpPr>
        <p:spPr>
          <a:xfrm>
            <a:off x="395288" y="1412875"/>
            <a:ext cx="77041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考虑如下序列密码：</a:t>
            </a:r>
          </a:p>
        </p:txBody>
      </p:sp>
      <p:sp>
        <p:nvSpPr>
          <p:cNvPr id="21507" name="TextBox 1"/>
          <p:cNvSpPr txBox="1"/>
          <p:nvPr/>
        </p:nvSpPr>
        <p:spPr>
          <a:xfrm>
            <a:off x="539750" y="476250"/>
            <a:ext cx="77041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线性同余生成器</a:t>
            </a:r>
          </a:p>
        </p:txBody>
      </p:sp>
      <p:graphicFrame>
        <p:nvGraphicFramePr>
          <p:cNvPr id="21508" name="对象 1"/>
          <p:cNvGraphicFramePr>
            <a:graphicFrameLocks noChangeAspect="1"/>
          </p:cNvGraphicFramePr>
          <p:nvPr/>
        </p:nvGraphicFramePr>
        <p:xfrm>
          <a:off x="2555875" y="2060575"/>
          <a:ext cx="30416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3" name="Equation" r:id="rId3" imgW="1346200" imgH="228600" progId="Equation.DSMT4">
                  <p:embed/>
                </p:oleObj>
              </mc:Choice>
              <mc:Fallback>
                <p:oleObj name="Equation" r:id="rId3" imgW="13462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55875" y="2060575"/>
                        <a:ext cx="30416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09" name="TextBox 1"/>
          <p:cNvSpPr txBox="1"/>
          <p:nvPr/>
        </p:nvSpPr>
        <p:spPr>
          <a:xfrm>
            <a:off x="508000" y="2781300"/>
            <a:ext cx="7704138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假设敌手知道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位明文消息，由于他肯定知道密文，敌手可以轻易求得密钥：</a:t>
            </a:r>
          </a:p>
        </p:txBody>
      </p:sp>
      <p:graphicFrame>
        <p:nvGraphicFramePr>
          <p:cNvPr id="21510" name="对象 2"/>
          <p:cNvGraphicFramePr>
            <a:graphicFrameLocks noChangeAspect="1"/>
          </p:cNvGraphicFramePr>
          <p:nvPr/>
        </p:nvGraphicFramePr>
        <p:xfrm>
          <a:off x="1331913" y="3860800"/>
          <a:ext cx="5653087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4" name="公式" r:id="rId5" imgW="2501900" imgH="228600" progId="Equation.3">
                  <p:embed/>
                </p:oleObj>
              </mc:Choice>
              <mc:Fallback>
                <p:oleObj name="公式" r:id="rId5" imgW="2501900" imgH="228600" progId="Equation.3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331913" y="3860800"/>
                        <a:ext cx="5653087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1" name="TextBox 1"/>
          <p:cNvSpPr txBox="1"/>
          <p:nvPr/>
        </p:nvSpPr>
        <p:spPr>
          <a:xfrm>
            <a:off x="677863" y="4581525"/>
            <a:ext cx="7704137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这样，敌手就可以得到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300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位密钥流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89382963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5" name="公式" r:id="rId7" imgW="126720" imgH="215640" progId="Equation.3">
                  <p:embed/>
                </p:oleObj>
              </mc:Choice>
              <mc:Fallback>
                <p:oleObj name="公式" r:id="rId7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74925485"/>
              </p:ext>
            </p:extLst>
          </p:nvPr>
        </p:nvGraphicFramePr>
        <p:xfrm>
          <a:off x="704850" y="5516563"/>
          <a:ext cx="7961313" cy="433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4416" name="Equation" r:id="rId9" imgW="3416040" imgH="253800" progId="Equation.DSMT4">
                  <p:embed/>
                </p:oleObj>
              </mc:Choice>
              <mc:Fallback>
                <p:oleObj name="Equation" r:id="rId9" imgW="341604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704850" y="5516563"/>
                        <a:ext cx="7961313" cy="4333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Box 1"/>
          <p:cNvSpPr txBox="1"/>
          <p:nvPr/>
        </p:nvSpPr>
        <p:spPr>
          <a:xfrm>
            <a:off x="395288" y="1916113"/>
            <a:ext cx="7704137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现在敌手可以得到如下等式：</a:t>
            </a:r>
          </a:p>
        </p:txBody>
      </p:sp>
      <p:sp>
        <p:nvSpPr>
          <p:cNvPr id="22531" name="TextBox 1"/>
          <p:cNvSpPr txBox="1"/>
          <p:nvPr/>
        </p:nvSpPr>
        <p:spPr>
          <a:xfrm>
            <a:off x="517525" y="565150"/>
            <a:ext cx="7704138" cy="831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线性同余生成器</a:t>
            </a:r>
          </a:p>
        </p:txBody>
      </p:sp>
      <p:sp>
        <p:nvSpPr>
          <p:cNvPr id="22532" name="TextBox 1"/>
          <p:cNvSpPr txBox="1"/>
          <p:nvPr/>
        </p:nvSpPr>
        <p:spPr>
          <a:xfrm>
            <a:off x="517525" y="3762375"/>
            <a:ext cx="770413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/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那么敌手可以通过如下公式计算出密钥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A,B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：</a:t>
            </a:r>
          </a:p>
        </p:txBody>
      </p:sp>
      <p:graphicFrame>
        <p:nvGraphicFramePr>
          <p:cNvPr id="22533" name="对象 3"/>
          <p:cNvGraphicFramePr>
            <a:graphicFrameLocks noChangeAspect="1"/>
          </p:cNvGraphicFramePr>
          <p:nvPr/>
        </p:nvGraphicFramePr>
        <p:xfrm>
          <a:off x="2682875" y="2443163"/>
          <a:ext cx="313055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5" r:id="rId4" imgW="1384300" imgH="482600" progId="Equation.3">
                  <p:embed/>
                </p:oleObj>
              </mc:Choice>
              <mc:Fallback>
                <p:oleObj r:id="rId4" imgW="1384300" imgH="4826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682875" y="2443163"/>
                        <a:ext cx="3130550" cy="1092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4" name="对象 5"/>
          <p:cNvGraphicFramePr>
            <a:graphicFrameLocks noChangeAspect="1"/>
          </p:cNvGraphicFramePr>
          <p:nvPr/>
        </p:nvGraphicFramePr>
        <p:xfrm>
          <a:off x="1884363" y="4508500"/>
          <a:ext cx="50165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6" r:id="rId6" imgW="1854200" imgH="228600" progId="Equation.DSMT4">
                  <p:embed/>
                </p:oleObj>
              </mc:Choice>
              <mc:Fallback>
                <p:oleObj r:id="rId6" imgW="1854200" imgH="2286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884363" y="4508500"/>
                        <a:ext cx="50165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535" name="对象 6"/>
          <p:cNvGraphicFramePr>
            <a:graphicFrameLocks noChangeAspect="1"/>
          </p:cNvGraphicFramePr>
          <p:nvPr/>
        </p:nvGraphicFramePr>
        <p:xfrm>
          <a:off x="1335088" y="5300663"/>
          <a:ext cx="61150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17" r:id="rId8" imgW="2260600" imgH="228600" progId="Equation.DSMT4">
                  <p:embed/>
                </p:oleObj>
              </mc:Choice>
              <mc:Fallback>
                <p:oleObj r:id="rId8" imgW="22606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1335088" y="5300663"/>
                        <a:ext cx="61150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350" y="3427413"/>
            <a:ext cx="1081088" cy="108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625" y="3427413"/>
            <a:ext cx="1008063" cy="108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8038" y="3427413"/>
            <a:ext cx="1079500" cy="108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3557" name="TextBox 4"/>
          <p:cNvSpPr txBox="1"/>
          <p:nvPr/>
        </p:nvSpPr>
        <p:spPr>
          <a:xfrm>
            <a:off x="250825" y="1571625"/>
            <a:ext cx="568801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0010111    0010111    0010111 </a:t>
            </a: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  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23558" name="Object 2"/>
          <p:cNvGraphicFramePr>
            <a:graphicFrameLocks noChangeAspect="1"/>
          </p:cNvGraphicFramePr>
          <p:nvPr/>
        </p:nvGraphicFramePr>
        <p:xfrm>
          <a:off x="1692275" y="3643313"/>
          <a:ext cx="412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29" r:id="rId3" imgW="152400" imgH="228600" progId="Equation.DSMT4">
                  <p:embed/>
                </p:oleObj>
              </mc:Choice>
              <mc:Fallback>
                <p:oleObj r:id="rId3" imgW="1524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2275" y="3643313"/>
                        <a:ext cx="4127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59" name="Object 3"/>
          <p:cNvGraphicFramePr>
            <a:graphicFrameLocks noChangeAspect="1"/>
          </p:cNvGraphicFramePr>
          <p:nvPr/>
        </p:nvGraphicFramePr>
        <p:xfrm>
          <a:off x="3651250" y="3716338"/>
          <a:ext cx="3794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0" r:id="rId5" imgW="139700" imgH="228600" progId="Equation.DSMT4">
                  <p:embed/>
                </p:oleObj>
              </mc:Choice>
              <mc:Fallback>
                <p:oleObj r:id="rId5" imgW="1397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651250" y="3716338"/>
                        <a:ext cx="379413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60" name="Object 4"/>
          <p:cNvGraphicFramePr>
            <a:graphicFrameLocks noChangeAspect="1"/>
          </p:cNvGraphicFramePr>
          <p:nvPr/>
        </p:nvGraphicFramePr>
        <p:xfrm>
          <a:off x="5795963" y="3716338"/>
          <a:ext cx="4127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1" r:id="rId7" imgW="152400" imgH="228600" progId="Equation.DSMT4">
                  <p:embed/>
                </p:oleObj>
              </mc:Choice>
              <mc:Fallback>
                <p:oleObj r:id="rId7" imgW="152400" imgH="2286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795963" y="3716338"/>
                        <a:ext cx="4127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或者 8"/>
          <p:cNvSpPr/>
          <p:nvPr/>
        </p:nvSpPr>
        <p:spPr>
          <a:xfrm>
            <a:off x="4787900" y="2274888"/>
            <a:ext cx="431800" cy="433388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箭头连接符 10"/>
          <p:cNvCxnSpPr>
            <a:stCxn id="2" idx="3"/>
            <a:endCxn id="4" idx="1"/>
          </p:cNvCxnSpPr>
          <p:nvPr/>
        </p:nvCxnSpPr>
        <p:spPr>
          <a:xfrm>
            <a:off x="2484438" y="4040188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3" idx="1"/>
          </p:cNvCxnSpPr>
          <p:nvPr/>
        </p:nvCxnSpPr>
        <p:spPr>
          <a:xfrm>
            <a:off x="4427538" y="4040188"/>
            <a:ext cx="1081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4" idx="3"/>
            <a:endCxn id="9" idx="4"/>
          </p:cNvCxnSpPr>
          <p:nvPr/>
        </p:nvCxnSpPr>
        <p:spPr>
          <a:xfrm flipV="1">
            <a:off x="5003800" y="2779713"/>
            <a:ext cx="0" cy="1295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9" idx="4"/>
          </p:cNvCxnSpPr>
          <p:nvPr/>
        </p:nvCxnSpPr>
        <p:spPr>
          <a:xfrm flipV="1">
            <a:off x="6516688" y="4005263"/>
            <a:ext cx="863600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肘形连接符 25"/>
          <p:cNvCxnSpPr>
            <a:stCxn id="3" idx="3"/>
            <a:endCxn id="9" idx="6"/>
          </p:cNvCxnSpPr>
          <p:nvPr/>
        </p:nvCxnSpPr>
        <p:spPr>
          <a:xfrm rot="10800000">
            <a:off x="5219700" y="2563813"/>
            <a:ext cx="1800225" cy="1441450"/>
          </a:xfrm>
          <a:prstGeom prst="bentConnector3">
            <a:avLst>
              <a:gd name="adj1" fmla="val -6237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肘形连接符 29"/>
          <p:cNvCxnSpPr>
            <a:stCxn id="9" idx="2"/>
            <a:endCxn id="2" idx="1"/>
          </p:cNvCxnSpPr>
          <p:nvPr/>
        </p:nvCxnSpPr>
        <p:spPr>
          <a:xfrm rot="10800000" flipV="1">
            <a:off x="1403350" y="2563813"/>
            <a:ext cx="3384550" cy="1476375"/>
          </a:xfrm>
          <a:prstGeom prst="bentConnector3">
            <a:avLst>
              <a:gd name="adj1" fmla="val 107036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68" name="TextBox 38"/>
          <p:cNvSpPr txBox="1"/>
          <p:nvPr/>
        </p:nvSpPr>
        <p:spPr>
          <a:xfrm>
            <a:off x="323850" y="5011738"/>
            <a:ext cx="9350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CLK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肘形连接符 43"/>
          <p:cNvCxnSpPr>
            <a:stCxn id="9" idx="2"/>
            <a:endCxn id="3" idx="2"/>
          </p:cNvCxnSpPr>
          <p:nvPr/>
        </p:nvCxnSpPr>
        <p:spPr>
          <a:xfrm flipV="1">
            <a:off x="1187450" y="4579938"/>
            <a:ext cx="4824413" cy="836613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9" idx="2"/>
            <a:endCxn id="2" idx="2"/>
          </p:cNvCxnSpPr>
          <p:nvPr/>
        </p:nvCxnSpPr>
        <p:spPr>
          <a:xfrm flipH="1" flipV="1">
            <a:off x="1944688" y="4579938"/>
            <a:ext cx="36513" cy="863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9" idx="2"/>
            <a:endCxn id="4" idx="2"/>
          </p:cNvCxnSpPr>
          <p:nvPr/>
        </p:nvCxnSpPr>
        <p:spPr>
          <a:xfrm flipV="1">
            <a:off x="3887788" y="4579938"/>
            <a:ext cx="0" cy="863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572" name="TextBox 58"/>
          <p:cNvSpPr txBox="1"/>
          <p:nvPr/>
        </p:nvSpPr>
        <p:spPr>
          <a:xfrm>
            <a:off x="684213" y="5805488"/>
            <a:ext cx="8208962" cy="9540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度为</a:t>
            </a:r>
            <a:r>
              <a:rPr lang="en-US" altLang="zh-CN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3</a:t>
            </a:r>
            <a:r>
              <a:rPr lang="zh-CN" altLang="en-US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且初试值为                        的线性反馈移位寄存器</a:t>
            </a:r>
          </a:p>
        </p:txBody>
      </p:sp>
      <p:graphicFrame>
        <p:nvGraphicFramePr>
          <p:cNvPr id="23573" name="Object 6"/>
          <p:cNvGraphicFramePr>
            <a:graphicFrameLocks noChangeAspect="1"/>
          </p:cNvGraphicFramePr>
          <p:nvPr/>
        </p:nvGraphicFramePr>
        <p:xfrm>
          <a:off x="3492500" y="5732463"/>
          <a:ext cx="1855788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2" r:id="rId9" imgW="685800" imgH="228600" progId="Equation.DSMT4">
                  <p:embed/>
                </p:oleObj>
              </mc:Choice>
              <mc:Fallback>
                <p:oleObj r:id="rId9" imgW="685800" imgH="2286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3492500" y="5732463"/>
                        <a:ext cx="1855788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4" name="Object 23"/>
          <p:cNvGraphicFramePr>
            <a:graphicFrameLocks noChangeAspect="1"/>
          </p:cNvGraphicFramePr>
          <p:nvPr/>
        </p:nvGraphicFramePr>
        <p:xfrm>
          <a:off x="3563938" y="2851150"/>
          <a:ext cx="6889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3" r:id="rId11" imgW="254000" imgH="228600" progId="Equation.DSMT4">
                  <p:embed/>
                </p:oleObj>
              </mc:Choice>
              <mc:Fallback>
                <p:oleObj r:id="rId11" imgW="254000" imgH="2286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63938" y="2851150"/>
                        <a:ext cx="68897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5" name="Object 24"/>
          <p:cNvGraphicFramePr>
            <a:graphicFrameLocks noChangeAspect="1"/>
          </p:cNvGraphicFramePr>
          <p:nvPr/>
        </p:nvGraphicFramePr>
        <p:xfrm>
          <a:off x="1601788" y="2851150"/>
          <a:ext cx="7239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4" r:id="rId13" imgW="266700" imgH="228600" progId="Equation.DSMT4">
                  <p:embed/>
                </p:oleObj>
              </mc:Choice>
              <mc:Fallback>
                <p:oleObj r:id="rId13" imgW="266700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601788" y="2851150"/>
                        <a:ext cx="7239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576" name="Object 25"/>
          <p:cNvGraphicFramePr>
            <a:graphicFrameLocks noChangeAspect="1"/>
          </p:cNvGraphicFramePr>
          <p:nvPr/>
        </p:nvGraphicFramePr>
        <p:xfrm>
          <a:off x="5707063" y="2851150"/>
          <a:ext cx="72390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5" r:id="rId15" imgW="266700" imgH="228600" progId="Equation.DSMT4">
                  <p:embed/>
                </p:oleObj>
              </mc:Choice>
              <mc:Fallback>
                <p:oleObj r:id="rId15" imgW="266700" imgH="228600" progId="Equation.DSMT4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07063" y="2851150"/>
                        <a:ext cx="72390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77" name="文本框 5"/>
          <p:cNvSpPr txBox="1"/>
          <p:nvPr/>
        </p:nvSpPr>
        <p:spPr>
          <a:xfrm>
            <a:off x="792163" y="352425"/>
            <a:ext cx="764857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线性反馈移位寄存器</a:t>
            </a: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(LFSR)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3578" name="对象 4"/>
          <p:cNvGraphicFramePr>
            <a:graphicFrameLocks noChangeAspect="1"/>
          </p:cNvGraphicFramePr>
          <p:nvPr/>
        </p:nvGraphicFramePr>
        <p:xfrm>
          <a:off x="7023100" y="4179888"/>
          <a:ext cx="1481138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536" r:id="rId17" imgW="635000" imgH="228600" progId="Equation.3">
                  <p:embed/>
                </p:oleObj>
              </mc:Choice>
              <mc:Fallback>
                <p:oleObj r:id="rId17" imgW="635000" imgH="2286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7023100" y="4179888"/>
                        <a:ext cx="1481138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extBox 1"/>
          <p:cNvSpPr txBox="1"/>
          <p:nvPr/>
        </p:nvSpPr>
        <p:spPr>
          <a:xfrm>
            <a:off x="1508125" y="342900"/>
            <a:ext cx="62928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表   </a:t>
            </a: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LFSR</a:t>
            </a: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的状态序列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877888" y="1427163"/>
          <a:ext cx="7551736" cy="51816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87934"/>
                <a:gridCol w="1887934"/>
                <a:gridCol w="1887934"/>
                <a:gridCol w="1887934"/>
              </a:tblGrid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err="1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Clk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endParaRPr lang="zh-CN" altLang="en-US" sz="2800" b="1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2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3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4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5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6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7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  <a:tr h="51816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8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b="1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44" marR="91444"/>
                </a:tc>
              </a:tr>
            </a:tbl>
          </a:graphicData>
        </a:graphic>
      </p:graphicFrame>
      <p:graphicFrame>
        <p:nvGraphicFramePr>
          <p:cNvPr id="24636" name="Object 2"/>
          <p:cNvGraphicFramePr>
            <a:graphicFrameLocks noChangeAspect="1"/>
          </p:cNvGraphicFramePr>
          <p:nvPr/>
        </p:nvGraphicFramePr>
        <p:xfrm>
          <a:off x="3371850" y="1427163"/>
          <a:ext cx="722313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3" r:id="rId3" imgW="266700" imgH="228600" progId="Equation.DSMT4">
                  <p:embed/>
                </p:oleObj>
              </mc:Choice>
              <mc:Fallback>
                <p:oleObj r:id="rId3" imgW="266700" imgH="228600" progId="Equation.DSMT4">
                  <p:embed/>
                  <p:pic>
                    <p:nvPicPr>
                      <p:cNvPr id="0" name="图片 310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371850" y="1427163"/>
                        <a:ext cx="722313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7" name="Object 3"/>
          <p:cNvGraphicFramePr>
            <a:graphicFrameLocks noChangeAspect="1"/>
          </p:cNvGraphicFramePr>
          <p:nvPr/>
        </p:nvGraphicFramePr>
        <p:xfrm>
          <a:off x="5254625" y="1427163"/>
          <a:ext cx="68897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4" r:id="rId5" imgW="254000" imgH="228600" progId="Equation.DSMT4">
                  <p:embed/>
                </p:oleObj>
              </mc:Choice>
              <mc:Fallback>
                <p:oleObj r:id="rId5" imgW="254000" imgH="228600" progId="Equation.DSMT4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254625" y="1427163"/>
                        <a:ext cx="68897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4638" name="Object 4"/>
          <p:cNvGraphicFramePr>
            <a:graphicFrameLocks noChangeAspect="1"/>
          </p:cNvGraphicFramePr>
          <p:nvPr/>
        </p:nvGraphicFramePr>
        <p:xfrm>
          <a:off x="6804025" y="1427163"/>
          <a:ext cx="1479550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65" r:id="rId7" imgW="546100" imgH="228600" progId="Equation.DSMT4">
                  <p:embed/>
                </p:oleObj>
              </mc:Choice>
              <mc:Fallback>
                <p:oleObj r:id="rId7" imgW="546100" imgH="228600" progId="Equation.DSMT4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804025" y="1427163"/>
                        <a:ext cx="1479550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extBox 1"/>
          <p:cNvSpPr txBox="1"/>
          <p:nvPr/>
        </p:nvSpPr>
        <p:spPr>
          <a:xfrm>
            <a:off x="323850" y="1403350"/>
            <a:ext cx="7789863" cy="4400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有一个简单的公式可以确定此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的功能。假设初试状态位              ，下面来看如何计算输出位   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从上面归纳可知，输出位的计算公式为：</a:t>
            </a:r>
          </a:p>
        </p:txBody>
      </p:sp>
      <p:graphicFrame>
        <p:nvGraphicFramePr>
          <p:cNvPr id="25603" name="Object 3"/>
          <p:cNvGraphicFramePr>
            <a:graphicFrameLocks noChangeAspect="1"/>
          </p:cNvGraphicFramePr>
          <p:nvPr/>
        </p:nvGraphicFramePr>
        <p:xfrm>
          <a:off x="2520950" y="1803400"/>
          <a:ext cx="1341438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39" r:id="rId3" imgW="495300" imgH="228600" progId="Equation.DSMT4">
                  <p:embed/>
                </p:oleObj>
              </mc:Choice>
              <mc:Fallback>
                <p:oleObj r:id="rId3" imgW="495300" imgH="228600" progId="Equation.DSMT4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20950" y="1803400"/>
                        <a:ext cx="1341438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4" name="Object 3"/>
          <p:cNvGraphicFramePr>
            <a:graphicFrameLocks noChangeAspect="1"/>
          </p:cNvGraphicFramePr>
          <p:nvPr/>
        </p:nvGraphicFramePr>
        <p:xfrm>
          <a:off x="750888" y="2193925"/>
          <a:ext cx="379412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0" r:id="rId5" imgW="139700" imgH="228600" progId="Equation.DSMT4">
                  <p:embed/>
                </p:oleObj>
              </mc:Choice>
              <mc:Fallback>
                <p:oleObj r:id="rId5" imgW="139700" imgH="228600" progId="Equation.DSMT4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50888" y="2193925"/>
                        <a:ext cx="379412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5" name="Object 4"/>
          <p:cNvGraphicFramePr>
            <a:graphicFrameLocks noChangeAspect="1"/>
          </p:cNvGraphicFramePr>
          <p:nvPr/>
        </p:nvGraphicFramePr>
        <p:xfrm>
          <a:off x="2392363" y="2841625"/>
          <a:ext cx="2921000" cy="223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1" r:id="rId7" imgW="1079500" imgH="889000" progId="Equation.DSMT4">
                  <p:embed/>
                </p:oleObj>
              </mc:Choice>
              <mc:Fallback>
                <p:oleObj r:id="rId7" imgW="1079500" imgH="889000" progId="Equation.DSMT4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92363" y="2841625"/>
                        <a:ext cx="2921000" cy="2239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5606" name="Object 5"/>
          <p:cNvGraphicFramePr>
            <a:graphicFrameLocks noChangeAspect="1"/>
          </p:cNvGraphicFramePr>
          <p:nvPr/>
        </p:nvGraphicFramePr>
        <p:xfrm>
          <a:off x="1511300" y="5891213"/>
          <a:ext cx="5868988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r:id="rId9" imgW="2400300" imgH="228600" progId="Equation.DSMT4">
                  <p:embed/>
                </p:oleObj>
              </mc:Choice>
              <mc:Fallback>
                <p:oleObj r:id="rId9" imgW="2400300" imgH="228600" progId="Equation.DSMT4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11300" y="5891213"/>
                        <a:ext cx="5868988" cy="6683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5607" name="文本框 2"/>
          <p:cNvSpPr txBox="1"/>
          <p:nvPr/>
        </p:nvSpPr>
        <p:spPr>
          <a:xfrm>
            <a:off x="750888" y="339725"/>
            <a:ext cx="7740650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线性反馈移位寄存器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69680118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3" name="公式" r:id="rId11" imgW="126720" imgH="215640" progId="Equation.3">
                  <p:embed/>
                </p:oleObj>
              </mc:Choice>
              <mc:Fallback>
                <p:oleObj name="公式" r:id="rId11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99924563"/>
              </p:ext>
            </p:extLst>
          </p:nvPr>
        </p:nvGraphicFramePr>
        <p:xfrm>
          <a:off x="4508500" y="3321050"/>
          <a:ext cx="1270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4" name="公式" r:id="rId13" imgW="126720" imgH="215640" progId="Equation.3">
                  <p:embed/>
                </p:oleObj>
              </mc:Choice>
              <mc:Fallback>
                <p:oleObj name="公式" r:id="rId13" imgW="126720" imgH="21564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4508500" y="3321050"/>
                        <a:ext cx="1270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1403350" y="3498850"/>
            <a:ext cx="1081088" cy="108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508625" y="3498850"/>
            <a:ext cx="1008063" cy="108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48038" y="3498850"/>
            <a:ext cx="1079500" cy="108108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graphicFrame>
        <p:nvGraphicFramePr>
          <p:cNvPr id="26630" name="Object 3"/>
          <p:cNvGraphicFramePr>
            <a:graphicFrameLocks noChangeAspect="1"/>
          </p:cNvGraphicFramePr>
          <p:nvPr/>
        </p:nvGraphicFramePr>
        <p:xfrm>
          <a:off x="3651250" y="3787775"/>
          <a:ext cx="379413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3" r:id="rId3" imgW="139700" imgH="228600" progId="Equation.DSMT4">
                  <p:embed/>
                </p:oleObj>
              </mc:Choice>
              <mc:Fallback>
                <p:oleObj r:id="rId3" imgW="139700" imgH="228600" progId="Equation.DSMT4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651250" y="3787775"/>
                        <a:ext cx="379413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31" name="Object 4"/>
          <p:cNvGraphicFramePr>
            <a:graphicFrameLocks noChangeAspect="1"/>
          </p:cNvGraphicFramePr>
          <p:nvPr/>
        </p:nvGraphicFramePr>
        <p:xfrm>
          <a:off x="5795963" y="3787775"/>
          <a:ext cx="412750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4" r:id="rId5" imgW="152400" imgH="228600" progId="Equation.DSMT4">
                  <p:embed/>
                </p:oleObj>
              </mc:Choice>
              <mc:Fallback>
                <p:oleObj r:id="rId5" imgW="152400" imgH="228600" progId="Equation.DSMT4">
                  <p:embed/>
                  <p:pic>
                    <p:nvPicPr>
                      <p:cNvPr id="0" name="图片 3124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5795963" y="3787775"/>
                        <a:ext cx="412750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流程图: 或者 8"/>
          <p:cNvSpPr/>
          <p:nvPr/>
        </p:nvSpPr>
        <p:spPr>
          <a:xfrm>
            <a:off x="4787900" y="1266825"/>
            <a:ext cx="431800" cy="433388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11" name="直接箭头连接符 10"/>
          <p:cNvCxnSpPr>
            <a:stCxn id="2" idx="3"/>
            <a:endCxn id="4" idx="1"/>
          </p:cNvCxnSpPr>
          <p:nvPr/>
        </p:nvCxnSpPr>
        <p:spPr>
          <a:xfrm>
            <a:off x="2484438" y="4111625"/>
            <a:ext cx="863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直接箭头连接符 12"/>
          <p:cNvCxnSpPr>
            <a:stCxn id="4" idx="3"/>
            <a:endCxn id="3" idx="1"/>
          </p:cNvCxnSpPr>
          <p:nvPr/>
        </p:nvCxnSpPr>
        <p:spPr>
          <a:xfrm>
            <a:off x="4427538" y="4111625"/>
            <a:ext cx="10810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3" idx="3"/>
            <a:endCxn id="3" idx="1"/>
          </p:cNvCxnSpPr>
          <p:nvPr/>
        </p:nvCxnSpPr>
        <p:spPr>
          <a:xfrm>
            <a:off x="6516688" y="4111625"/>
            <a:ext cx="2016125" cy="349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36" name="TextBox 38"/>
          <p:cNvSpPr txBox="1"/>
          <p:nvPr/>
        </p:nvSpPr>
        <p:spPr>
          <a:xfrm>
            <a:off x="323850" y="5083175"/>
            <a:ext cx="935038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CLK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cxnSp>
        <p:nvCxnSpPr>
          <p:cNvPr id="44" name="肘形连接符 43"/>
          <p:cNvCxnSpPr>
            <a:stCxn id="3" idx="3"/>
            <a:endCxn id="3" idx="2"/>
          </p:cNvCxnSpPr>
          <p:nvPr/>
        </p:nvCxnSpPr>
        <p:spPr>
          <a:xfrm flipV="1">
            <a:off x="1187450" y="4651375"/>
            <a:ext cx="4824413" cy="836613"/>
          </a:xfrm>
          <a:prstGeom prst="bentConnector2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直接箭头连接符 48"/>
          <p:cNvCxnSpPr>
            <a:stCxn id="3" idx="3"/>
            <a:endCxn id="2" idx="2"/>
          </p:cNvCxnSpPr>
          <p:nvPr/>
        </p:nvCxnSpPr>
        <p:spPr>
          <a:xfrm flipH="1" flipV="1">
            <a:off x="1944688" y="4651375"/>
            <a:ext cx="36513" cy="863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>
            <a:stCxn id="3" idx="3"/>
            <a:endCxn id="4" idx="2"/>
          </p:cNvCxnSpPr>
          <p:nvPr/>
        </p:nvCxnSpPr>
        <p:spPr>
          <a:xfrm flipV="1">
            <a:off x="3887788" y="4651375"/>
            <a:ext cx="0" cy="863600"/>
          </a:xfrm>
          <a:prstGeom prst="straightConnector1">
            <a:avLst/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40" name="TextBox 58"/>
          <p:cNvSpPr txBox="1"/>
          <p:nvPr/>
        </p:nvSpPr>
        <p:spPr>
          <a:xfrm>
            <a:off x="684213" y="5805488"/>
            <a:ext cx="82089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初试值为                      、反馈系数为       的通用</a:t>
            </a:r>
            <a:r>
              <a:rPr lang="en-US" altLang="zh-CN" sz="2800" b="1" dirty="0">
                <a:solidFill>
                  <a:srgbClr val="000066"/>
                </a:solidFill>
                <a:latin typeface="Calibri" panose="020F0502020204030204" pitchFamily="34" charset="0"/>
              </a:rPr>
              <a:t>LFSR</a:t>
            </a:r>
          </a:p>
        </p:txBody>
      </p:sp>
      <p:graphicFrame>
        <p:nvGraphicFramePr>
          <p:cNvPr id="26641" name="Object 6"/>
          <p:cNvGraphicFramePr>
            <a:graphicFrameLocks noChangeAspect="1"/>
          </p:cNvGraphicFramePr>
          <p:nvPr/>
        </p:nvGraphicFramePr>
        <p:xfrm>
          <a:off x="2339975" y="5732463"/>
          <a:ext cx="158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5" r:id="rId7" imgW="584200" imgH="228600" progId="Equation.DSMT4">
                  <p:embed/>
                </p:oleObj>
              </mc:Choice>
              <mc:Fallback>
                <p:oleObj r:id="rId7" imgW="584200" imgH="228600" progId="Equation.DSMT4">
                  <p:embed/>
                  <p:pic>
                    <p:nvPicPr>
                      <p:cNvPr id="0" name="图片 3118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339975" y="5732463"/>
                        <a:ext cx="15811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2" name="Object 7"/>
          <p:cNvGraphicFramePr>
            <a:graphicFrameLocks noChangeAspect="1"/>
          </p:cNvGraphicFramePr>
          <p:nvPr/>
        </p:nvGraphicFramePr>
        <p:xfrm>
          <a:off x="6284913" y="5732463"/>
          <a:ext cx="44608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6" r:id="rId9" imgW="165100" imgH="228600" progId="Equation.DSMT4">
                  <p:embed/>
                </p:oleObj>
              </mc:Choice>
              <mc:Fallback>
                <p:oleObj r:id="rId9" imgW="165100" imgH="228600" progId="Equation.DSMT4">
                  <p:embed/>
                  <p:pic>
                    <p:nvPicPr>
                      <p:cNvPr id="0" name="图片 3125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284913" y="5732463"/>
                        <a:ext cx="44608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3" name="Object 8"/>
          <p:cNvGraphicFramePr>
            <a:graphicFrameLocks noChangeAspect="1"/>
          </p:cNvGraphicFramePr>
          <p:nvPr/>
        </p:nvGraphicFramePr>
        <p:xfrm>
          <a:off x="3635375" y="2982913"/>
          <a:ext cx="617538" cy="515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7" r:id="rId11" imgW="254000" imgH="228600" progId="Equation.DSMT4">
                  <p:embed/>
                </p:oleObj>
              </mc:Choice>
              <mc:Fallback>
                <p:oleObj r:id="rId11" imgW="254000" imgH="228600" progId="Equation.DSMT4">
                  <p:embed/>
                  <p:pic>
                    <p:nvPicPr>
                      <p:cNvPr id="0" name="图片 3126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635375" y="2982913"/>
                        <a:ext cx="617538" cy="5159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4" name="Object 9"/>
          <p:cNvGraphicFramePr>
            <a:graphicFrameLocks noChangeAspect="1"/>
          </p:cNvGraphicFramePr>
          <p:nvPr/>
        </p:nvGraphicFramePr>
        <p:xfrm>
          <a:off x="1547813" y="3017838"/>
          <a:ext cx="862012" cy="48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8" r:id="rId13" imgW="381000" imgH="228600" progId="Equation.DSMT4">
                  <p:embed/>
                </p:oleObj>
              </mc:Choice>
              <mc:Fallback>
                <p:oleObj r:id="rId13" imgW="381000" imgH="228600" progId="Equation.DSMT4">
                  <p:embed/>
                  <p:pic>
                    <p:nvPicPr>
                      <p:cNvPr id="0" name="图片 3119"/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47813" y="3017838"/>
                        <a:ext cx="862012" cy="481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45" name="Object 10"/>
          <p:cNvGraphicFramePr>
            <a:graphicFrameLocks noChangeAspect="1"/>
          </p:cNvGraphicFramePr>
          <p:nvPr/>
        </p:nvGraphicFramePr>
        <p:xfrm>
          <a:off x="5724525" y="2994025"/>
          <a:ext cx="633413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79" r:id="rId15" imgW="266700" imgH="228600" progId="Equation.DSMT4">
                  <p:embed/>
                </p:oleObj>
              </mc:Choice>
              <mc:Fallback>
                <p:oleObj r:id="rId15" imgW="266700" imgH="228600" progId="Equation.DSMT4">
                  <p:embed/>
                  <p:pic>
                    <p:nvPicPr>
                      <p:cNvPr id="0" name="图片 3120"/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5724525" y="2994025"/>
                        <a:ext cx="633413" cy="504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" name="流程图: 汇总连接 26"/>
          <p:cNvSpPr/>
          <p:nvPr/>
        </p:nvSpPr>
        <p:spPr>
          <a:xfrm>
            <a:off x="6948488" y="2419350"/>
            <a:ext cx="431800" cy="431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8" name="流程图: 汇总连接 27"/>
          <p:cNvSpPr/>
          <p:nvPr/>
        </p:nvSpPr>
        <p:spPr>
          <a:xfrm>
            <a:off x="2627313" y="2562225"/>
            <a:ext cx="431800" cy="433388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9" name="流程图: 汇总连接 28"/>
          <p:cNvSpPr/>
          <p:nvPr/>
        </p:nvSpPr>
        <p:spPr>
          <a:xfrm>
            <a:off x="4787900" y="2490788"/>
            <a:ext cx="431800" cy="431800"/>
          </a:xfrm>
          <a:prstGeom prst="flowChartSummingJunction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1" name="流程图: 或者 30"/>
          <p:cNvSpPr/>
          <p:nvPr/>
        </p:nvSpPr>
        <p:spPr>
          <a:xfrm>
            <a:off x="2555875" y="1266825"/>
            <a:ext cx="431800" cy="433388"/>
          </a:xfrm>
          <a:prstGeom prst="flowChar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cxnSp>
        <p:nvCxnSpPr>
          <p:cNvPr id="36" name="直接箭头连接符 35"/>
          <p:cNvCxnSpPr>
            <a:stCxn id="3" idx="3"/>
            <a:endCxn id="31" idx="4"/>
          </p:cNvCxnSpPr>
          <p:nvPr/>
        </p:nvCxnSpPr>
        <p:spPr>
          <a:xfrm flipH="1" flipV="1">
            <a:off x="2771775" y="1771650"/>
            <a:ext cx="71438" cy="237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>
            <a:stCxn id="3" idx="3"/>
            <a:endCxn id="9" idx="4"/>
          </p:cNvCxnSpPr>
          <p:nvPr/>
        </p:nvCxnSpPr>
        <p:spPr>
          <a:xfrm flipH="1" flipV="1">
            <a:off x="5003800" y="1771650"/>
            <a:ext cx="0" cy="23749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直接箭头连接符 42"/>
          <p:cNvCxnSpPr>
            <a:stCxn id="3" idx="3"/>
            <a:endCxn id="27" idx="6"/>
          </p:cNvCxnSpPr>
          <p:nvPr/>
        </p:nvCxnSpPr>
        <p:spPr>
          <a:xfrm flipH="1">
            <a:off x="7380288" y="2706688"/>
            <a:ext cx="5048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肘形连接符 51"/>
          <p:cNvCxnSpPr>
            <a:stCxn id="3" idx="3"/>
            <a:endCxn id="27" idx="6"/>
          </p:cNvCxnSpPr>
          <p:nvPr/>
        </p:nvCxnSpPr>
        <p:spPr>
          <a:xfrm rot="16200000" flipV="1">
            <a:off x="4895850" y="1806575"/>
            <a:ext cx="2592388" cy="1944688"/>
          </a:xfrm>
          <a:prstGeom prst="bentConnector3">
            <a:avLst>
              <a:gd name="adj1" fmla="val 10102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" name="直接箭头连接符 57"/>
          <p:cNvCxnSpPr>
            <a:stCxn id="9" idx="2"/>
            <a:endCxn id="31" idx="6"/>
          </p:cNvCxnSpPr>
          <p:nvPr/>
        </p:nvCxnSpPr>
        <p:spPr>
          <a:xfrm flipH="1">
            <a:off x="2987675" y="1555750"/>
            <a:ext cx="18002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2" name="肘形连接符 61"/>
          <p:cNvCxnSpPr>
            <a:stCxn id="31" idx="2"/>
            <a:endCxn id="2" idx="1"/>
          </p:cNvCxnSpPr>
          <p:nvPr/>
        </p:nvCxnSpPr>
        <p:spPr>
          <a:xfrm rot="10800000" flipV="1">
            <a:off x="1403350" y="1555750"/>
            <a:ext cx="1152525" cy="2555875"/>
          </a:xfrm>
          <a:prstGeom prst="bentConnector3">
            <a:avLst>
              <a:gd name="adj1" fmla="val 120661"/>
            </a:avLst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直接箭头连接符 63"/>
          <p:cNvCxnSpPr>
            <a:stCxn id="31" idx="2"/>
            <a:endCxn id="29" idx="6"/>
          </p:cNvCxnSpPr>
          <p:nvPr/>
        </p:nvCxnSpPr>
        <p:spPr>
          <a:xfrm flipH="1">
            <a:off x="5219700" y="2778125"/>
            <a:ext cx="4318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直接箭头连接符 65"/>
          <p:cNvCxnSpPr>
            <a:stCxn id="31" idx="2"/>
            <a:endCxn id="28" idx="6"/>
          </p:cNvCxnSpPr>
          <p:nvPr/>
        </p:nvCxnSpPr>
        <p:spPr>
          <a:xfrm flipH="1">
            <a:off x="3059113" y="2851150"/>
            <a:ext cx="4333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6658" name="Object 11"/>
          <p:cNvGraphicFramePr>
            <a:graphicFrameLocks noChangeAspect="1"/>
          </p:cNvGraphicFramePr>
          <p:nvPr/>
        </p:nvGraphicFramePr>
        <p:xfrm>
          <a:off x="3419475" y="2419350"/>
          <a:ext cx="790575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0" r:id="rId17" imgW="292100" imgH="228600" progId="Equation.DSMT4">
                  <p:embed/>
                </p:oleObj>
              </mc:Choice>
              <mc:Fallback>
                <p:oleObj r:id="rId17" imgW="292100" imgH="228600" progId="Equation.DSMT4">
                  <p:embed/>
                  <p:pic>
                    <p:nvPicPr>
                      <p:cNvPr id="0" name="图片 312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3419475" y="2419350"/>
                        <a:ext cx="790575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59" name="Object 12"/>
          <p:cNvGraphicFramePr>
            <a:graphicFrameLocks noChangeAspect="1"/>
          </p:cNvGraphicFramePr>
          <p:nvPr/>
        </p:nvGraphicFramePr>
        <p:xfrm>
          <a:off x="5805488" y="2274888"/>
          <a:ext cx="48101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1" r:id="rId19" imgW="177800" imgH="228600" progId="Equation.DSMT4">
                  <p:embed/>
                </p:oleObj>
              </mc:Choice>
              <mc:Fallback>
                <p:oleObj r:id="rId19" imgW="177800" imgH="228600" progId="Equation.DSMT4">
                  <p:embed/>
                  <p:pic>
                    <p:nvPicPr>
                      <p:cNvPr id="0" name="图片 3122"/>
                      <p:cNvPicPr/>
                      <p:nvPr/>
                    </p:nvPicPr>
                    <p:blipFill>
                      <a:blip r:embed="rId20"/>
                      <a:stretch>
                        <a:fillRect/>
                      </a:stretch>
                    </p:blipFill>
                    <p:spPr>
                      <a:xfrm>
                        <a:off x="5805488" y="2274888"/>
                        <a:ext cx="48101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660" name="Object 13"/>
          <p:cNvGraphicFramePr>
            <a:graphicFrameLocks noChangeAspect="1"/>
          </p:cNvGraphicFramePr>
          <p:nvPr/>
        </p:nvGraphicFramePr>
        <p:xfrm>
          <a:off x="8021638" y="2274888"/>
          <a:ext cx="5159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2" r:id="rId21" imgW="190500" imgH="228600" progId="Equation.DSMT4">
                  <p:embed/>
                </p:oleObj>
              </mc:Choice>
              <mc:Fallback>
                <p:oleObj r:id="rId21" imgW="190500" imgH="228600" progId="Equation.DSMT4">
                  <p:embed/>
                  <p:pic>
                    <p:nvPicPr>
                      <p:cNvPr id="0" name="图片 3123"/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8021638" y="2274888"/>
                        <a:ext cx="51593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661" name="文本框 4"/>
          <p:cNvSpPr txBox="1"/>
          <p:nvPr/>
        </p:nvSpPr>
        <p:spPr>
          <a:xfrm>
            <a:off x="2987675" y="111125"/>
            <a:ext cx="290512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通用</a:t>
            </a: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LFSR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6662" name="对象 4"/>
          <p:cNvGraphicFramePr>
            <a:graphicFrameLocks noChangeAspect="1"/>
          </p:cNvGraphicFramePr>
          <p:nvPr/>
        </p:nvGraphicFramePr>
        <p:xfrm>
          <a:off x="7380288" y="4297363"/>
          <a:ext cx="1481137" cy="328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3" r:id="rId23" imgW="635000" imgH="228600" progId="Equation.3">
                  <p:embed/>
                </p:oleObj>
              </mc:Choice>
              <mc:Fallback>
                <p:oleObj r:id="rId23" imgW="635000" imgH="228600" progId="Equation.3">
                  <p:embed/>
                  <p:pic>
                    <p:nvPicPr>
                      <p:cNvPr id="0" name="图片 3108"/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7380288" y="4297363"/>
                        <a:ext cx="1481137" cy="3286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66445630"/>
              </p:ext>
            </p:extLst>
          </p:nvPr>
        </p:nvGraphicFramePr>
        <p:xfrm>
          <a:off x="1631042" y="3717033"/>
          <a:ext cx="636701" cy="57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684" name="Equation" r:id="rId25" imgW="266400" imgH="241200" progId="Equation.DSMT4">
                  <p:embed/>
                </p:oleObj>
              </mc:Choice>
              <mc:Fallback>
                <p:oleObj name="Equation" r:id="rId25" imgW="266400" imgH="241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1631042" y="3717033"/>
                        <a:ext cx="636701" cy="57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Box 1"/>
          <p:cNvSpPr txBox="1"/>
          <p:nvPr/>
        </p:nvSpPr>
        <p:spPr>
          <a:xfrm>
            <a:off x="0" y="1533525"/>
            <a:ext cx="9144000" cy="48307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     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假设某个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初始加载的值为                ，则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的下一个输出为    （即最左边接触发器的输入）可以通过触发器的输出与对应的反馈系数的积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XOR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和计算出来：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下一个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输出的计算式为：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归纳可以得出，输出序列可以描述为：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17375E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7651" name="Object 6"/>
          <p:cNvGraphicFramePr>
            <a:graphicFrameLocks noChangeAspect="1"/>
          </p:cNvGraphicFramePr>
          <p:nvPr/>
        </p:nvGraphicFramePr>
        <p:xfrm>
          <a:off x="5646738" y="1533525"/>
          <a:ext cx="158115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5" r:id="rId3" imgW="584200" imgH="228600" progId="Equation.DSMT4">
                  <p:embed/>
                </p:oleObj>
              </mc:Choice>
              <mc:Fallback>
                <p:oleObj r:id="rId3" imgW="584200" imgH="228600" progId="Equation.DSMT4">
                  <p:embed/>
                  <p:pic>
                    <p:nvPicPr>
                      <p:cNvPr id="0" name="图片 310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46738" y="1533525"/>
                        <a:ext cx="158115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2" name="Object 3"/>
          <p:cNvGraphicFramePr>
            <a:graphicFrameLocks noChangeAspect="1"/>
          </p:cNvGraphicFramePr>
          <p:nvPr/>
        </p:nvGraphicFramePr>
        <p:xfrm>
          <a:off x="2674938" y="1863725"/>
          <a:ext cx="481012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6" r:id="rId5" imgW="177800" imgH="228600" progId="Equation.DSMT4">
                  <p:embed/>
                </p:oleObj>
              </mc:Choice>
              <mc:Fallback>
                <p:oleObj r:id="rId5" imgW="177800" imgH="228600" progId="Equation.DSMT4">
                  <p:embed/>
                  <p:pic>
                    <p:nvPicPr>
                      <p:cNvPr id="0" name="图片 311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674938" y="1863725"/>
                        <a:ext cx="481012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3" name="Object 4"/>
          <p:cNvGraphicFramePr>
            <a:graphicFrameLocks noChangeAspect="1"/>
          </p:cNvGraphicFramePr>
          <p:nvPr/>
        </p:nvGraphicFramePr>
        <p:xfrm>
          <a:off x="1270000" y="2911475"/>
          <a:ext cx="61880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7" r:id="rId7" imgW="2286000" imgH="228600" progId="Equation.DSMT4">
                  <p:embed/>
                </p:oleObj>
              </mc:Choice>
              <mc:Fallback>
                <p:oleObj r:id="rId7" imgW="2286000" imgH="228600" progId="Equation.DSMT4">
                  <p:embed/>
                  <p:pic>
                    <p:nvPicPr>
                      <p:cNvPr id="0" name="图片 3114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270000" y="2911475"/>
                        <a:ext cx="618807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4" name="Object 5"/>
          <p:cNvGraphicFramePr>
            <a:graphicFrameLocks noChangeAspect="1"/>
          </p:cNvGraphicFramePr>
          <p:nvPr/>
        </p:nvGraphicFramePr>
        <p:xfrm>
          <a:off x="1192213" y="4213225"/>
          <a:ext cx="6188075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8" r:id="rId9" imgW="2286000" imgH="228600" progId="Equation.DSMT4">
                  <p:embed/>
                </p:oleObj>
              </mc:Choice>
              <mc:Fallback>
                <p:oleObj r:id="rId9" imgW="2286000" imgH="228600" progId="Equation.DSMT4">
                  <p:embed/>
                  <p:pic>
                    <p:nvPicPr>
                      <p:cNvPr id="0" name="图片 3110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192213" y="4213225"/>
                        <a:ext cx="6188075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655" name="Object 6"/>
          <p:cNvGraphicFramePr>
            <a:graphicFrameLocks noChangeAspect="1"/>
          </p:cNvGraphicFramePr>
          <p:nvPr/>
        </p:nvGraphicFramePr>
        <p:xfrm>
          <a:off x="358775" y="5410200"/>
          <a:ext cx="8010525" cy="1123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9" r:id="rId11" imgW="2959100" imgH="444500" progId="Equation.DSMT4">
                  <p:embed/>
                </p:oleObj>
              </mc:Choice>
              <mc:Fallback>
                <p:oleObj r:id="rId11" imgW="2959100" imgH="444500" progId="Equation.DSMT4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358775" y="5410200"/>
                        <a:ext cx="8010525" cy="11239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6" name="TextBox 7"/>
          <p:cNvSpPr txBox="1"/>
          <p:nvPr/>
        </p:nvSpPr>
        <p:spPr>
          <a:xfrm>
            <a:off x="7227888" y="6183313"/>
            <a:ext cx="1763712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</a:rPr>
              <a:t>式（</a:t>
            </a:r>
            <a:r>
              <a:rPr lang="en-US" altLang="zh-CN" sz="2800" b="1" dirty="0">
                <a:solidFill>
                  <a:srgbClr val="17375E"/>
                </a:solidFill>
                <a:latin typeface="Arial" panose="020B0604020202020204" pitchFamily="34" charset="0"/>
              </a:rPr>
              <a:t>2.1</a:t>
            </a:r>
            <a:r>
              <a:rPr lang="zh-CN" altLang="en-US" sz="2800" b="1" dirty="0">
                <a:solidFill>
                  <a:srgbClr val="17375E"/>
                </a:solidFill>
                <a:latin typeface="Arial" panose="020B0604020202020204" pitchFamily="34" charset="0"/>
              </a:rPr>
              <a:t>）</a:t>
            </a:r>
          </a:p>
        </p:txBody>
      </p:sp>
      <p:sp>
        <p:nvSpPr>
          <p:cNvPr id="27657" name="文本框 2"/>
          <p:cNvSpPr txBox="1"/>
          <p:nvPr/>
        </p:nvSpPr>
        <p:spPr>
          <a:xfrm>
            <a:off x="3051175" y="368300"/>
            <a:ext cx="2905125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通用</a:t>
            </a: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LFSR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Box 1"/>
          <p:cNvSpPr txBox="1"/>
          <p:nvPr/>
        </p:nvSpPr>
        <p:spPr>
          <a:xfrm>
            <a:off x="114300" y="1704975"/>
            <a:ext cx="8459788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定理   度为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可以产生的最大序列长度为</a:t>
            </a:r>
          </a:p>
        </p:txBody>
      </p:sp>
      <p:graphicFrame>
        <p:nvGraphicFramePr>
          <p:cNvPr id="28675" name="Object 6"/>
          <p:cNvGraphicFramePr>
            <a:graphicFrameLocks noChangeAspect="1"/>
          </p:cNvGraphicFramePr>
          <p:nvPr/>
        </p:nvGraphicFramePr>
        <p:xfrm>
          <a:off x="7769225" y="1704975"/>
          <a:ext cx="1065213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7" r:id="rId3" imgW="393700" imgH="190500" progId="Equation.DSMT4">
                  <p:embed/>
                </p:oleObj>
              </mc:Choice>
              <mc:Fallback>
                <p:oleObj r:id="rId3" imgW="393700" imgH="190500" progId="Equation.DSMT4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769225" y="1704975"/>
                        <a:ext cx="1065213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6" name="TextBox 3"/>
          <p:cNvSpPr txBox="1"/>
          <p:nvPr/>
        </p:nvSpPr>
        <p:spPr>
          <a:xfrm>
            <a:off x="0" y="2427288"/>
            <a:ext cx="8893175" cy="1814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2.4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  最大长度输出序列的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给定一个度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m=4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，反馈路径为                                    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，其输出序列的周期为                   ，即它拥有最大长度的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28677" name="Object 3"/>
          <p:cNvGraphicFramePr>
            <a:graphicFrameLocks noChangeAspect="1"/>
          </p:cNvGraphicFramePr>
          <p:nvPr/>
        </p:nvGraphicFramePr>
        <p:xfrm>
          <a:off x="4954588" y="2814638"/>
          <a:ext cx="3995737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8" r:id="rId5" imgW="1765300" imgH="228600" progId="Equation.DSMT4">
                  <p:embed/>
                </p:oleObj>
              </mc:Choice>
              <mc:Fallback>
                <p:oleObj r:id="rId5" imgW="1765300" imgH="228600" progId="Equation.DSMT4">
                  <p:embed/>
                  <p:pic>
                    <p:nvPicPr>
                      <p:cNvPr id="0" name="图片 311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54588" y="2814638"/>
                        <a:ext cx="3995737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8678" name="Object 4"/>
          <p:cNvGraphicFramePr>
            <a:graphicFrameLocks noChangeAspect="1"/>
          </p:cNvGraphicFramePr>
          <p:nvPr/>
        </p:nvGraphicFramePr>
        <p:xfrm>
          <a:off x="4954588" y="3354388"/>
          <a:ext cx="1820862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79" r:id="rId7" imgW="673100" imgH="203200" progId="Equation.DSMT4">
                  <p:embed/>
                </p:oleObj>
              </mc:Choice>
              <mc:Fallback>
                <p:oleObj r:id="rId7" imgW="673100" imgH="203200" progId="Equation.DSMT4">
                  <p:embed/>
                  <p:pic>
                    <p:nvPicPr>
                      <p:cNvPr id="0" name="图片 311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54588" y="3354388"/>
                        <a:ext cx="1820862" cy="514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79" name="TextBox 6"/>
          <p:cNvSpPr txBox="1"/>
          <p:nvPr/>
        </p:nvSpPr>
        <p:spPr>
          <a:xfrm>
            <a:off x="0" y="4652963"/>
            <a:ext cx="8893175" cy="18145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例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2.5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  非最大长度输出序列的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  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给定一个度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m=4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，反馈路径为                                    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，其输出序列的周期为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5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，因此，它不是一个最大长度的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。</a:t>
            </a:r>
          </a:p>
        </p:txBody>
      </p:sp>
      <p:graphicFrame>
        <p:nvGraphicFramePr>
          <p:cNvPr id="28680" name="Object 5"/>
          <p:cNvGraphicFramePr>
            <a:graphicFrameLocks noChangeAspect="1"/>
          </p:cNvGraphicFramePr>
          <p:nvPr/>
        </p:nvGraphicFramePr>
        <p:xfrm>
          <a:off x="4954588" y="5076825"/>
          <a:ext cx="387985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80" r:id="rId9" imgW="1714500" imgH="228600" progId="Equation.DSMT4">
                  <p:embed/>
                </p:oleObj>
              </mc:Choice>
              <mc:Fallback>
                <p:oleObj r:id="rId9" imgW="1714500" imgH="228600" progId="Equation.DSMT4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4954588" y="5076825"/>
                        <a:ext cx="3879850" cy="482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8681" name="文本框 2"/>
          <p:cNvSpPr txBox="1"/>
          <p:nvPr/>
        </p:nvSpPr>
        <p:spPr>
          <a:xfrm>
            <a:off x="3638550" y="358775"/>
            <a:ext cx="1684338" cy="83026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/>
          <a:p>
            <a:pPr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LFSR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Box 1"/>
          <p:cNvSpPr txBox="1"/>
          <p:nvPr/>
        </p:nvSpPr>
        <p:spPr>
          <a:xfrm>
            <a:off x="250825" y="1557338"/>
            <a:ext cx="9144000" cy="39703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如果将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LFSR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作为序列密码，系数向量</a:t>
            </a: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就是密钥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K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。假设敌手已知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2m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个明文密文对</a:t>
            </a: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他可以得到</a:t>
            </a:r>
            <a:r>
              <a:rPr lang="en-US" altLang="zh-CN" sz="2800" b="1" dirty="0">
                <a:solidFill>
                  <a:srgbClr val="000066"/>
                </a:solidFill>
                <a:latin typeface="Arial" panose="020B0604020202020204" pitchFamily="34" charset="0"/>
              </a:rPr>
              <a:t>2m</a:t>
            </a: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个密钥序列位：</a:t>
            </a: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000066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29699" name="Object 3"/>
          <p:cNvGraphicFramePr>
            <a:graphicFrameLocks noChangeAspect="1"/>
          </p:cNvGraphicFramePr>
          <p:nvPr/>
        </p:nvGraphicFramePr>
        <p:xfrm>
          <a:off x="1331913" y="4365625"/>
          <a:ext cx="6286500" cy="5778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5" r:id="rId3" imgW="2324100" imgH="228600" progId="Equation.DSMT4">
                  <p:embed/>
                </p:oleObj>
              </mc:Choice>
              <mc:Fallback>
                <p:oleObj r:id="rId3" imgW="2324100" imgH="228600" progId="Equation.DSMT4">
                  <p:embed/>
                  <p:pic>
                    <p:nvPicPr>
                      <p:cNvPr id="0" name="图片 310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331913" y="4365625"/>
                        <a:ext cx="6286500" cy="5778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0" name="文本框 2"/>
          <p:cNvSpPr txBox="1"/>
          <p:nvPr/>
        </p:nvSpPr>
        <p:spPr>
          <a:xfrm>
            <a:off x="1331913" y="358775"/>
            <a:ext cx="64690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LFSR</a:t>
            </a: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的安全性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29701" name="对象 1"/>
          <p:cNvGraphicFramePr>
            <a:graphicFrameLocks noChangeAspect="1"/>
          </p:cNvGraphicFramePr>
          <p:nvPr/>
        </p:nvGraphicFramePr>
        <p:xfrm>
          <a:off x="6451600" y="1568450"/>
          <a:ext cx="2368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6" r:id="rId5" imgW="1193800" imgH="228600" progId="Equation.3">
                  <p:embed/>
                </p:oleObj>
              </mc:Choice>
              <mc:Fallback>
                <p:oleObj r:id="rId5" imgW="1193800" imgH="228600" progId="Equation.3">
                  <p:embed/>
                  <p:pic>
                    <p:nvPicPr>
                      <p:cNvPr id="0" name="图片 310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451600" y="1568450"/>
                        <a:ext cx="23685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2" name="对象 2"/>
          <p:cNvGraphicFramePr>
            <a:graphicFrameLocks noChangeAspect="1"/>
          </p:cNvGraphicFramePr>
          <p:nvPr/>
        </p:nvGraphicFramePr>
        <p:xfrm>
          <a:off x="2755900" y="2565400"/>
          <a:ext cx="2066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7" r:id="rId7" imgW="1040765" imgH="228600" progId="Equation.3">
                  <p:embed/>
                </p:oleObj>
              </mc:Choice>
              <mc:Fallback>
                <p:oleObj r:id="rId7" imgW="1040765" imgH="228600" progId="Equation.3">
                  <p:embed/>
                  <p:pic>
                    <p:nvPicPr>
                      <p:cNvPr id="0" name="图片 311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755900" y="2565400"/>
                        <a:ext cx="20669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703" name="对象 3"/>
          <p:cNvGraphicFramePr>
            <a:graphicFrameLocks noChangeAspect="1"/>
          </p:cNvGraphicFramePr>
          <p:nvPr/>
        </p:nvGraphicFramePr>
        <p:xfrm>
          <a:off x="2755900" y="3024188"/>
          <a:ext cx="2066925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08" r:id="rId9" imgW="1040765" imgH="228600" progId="Equation.3">
                  <p:embed/>
                </p:oleObj>
              </mc:Choice>
              <mc:Fallback>
                <p:oleObj r:id="rId9" imgW="1040765" imgH="228600" progId="Equation.3">
                  <p:embed/>
                  <p:pic>
                    <p:nvPicPr>
                      <p:cNvPr id="0" name="图片 3128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2755900" y="3024188"/>
                        <a:ext cx="2066925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Box 1"/>
          <p:cNvSpPr txBox="1"/>
          <p:nvPr/>
        </p:nvSpPr>
        <p:spPr>
          <a:xfrm>
            <a:off x="250825" y="582613"/>
            <a:ext cx="8893175" cy="8302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序列密码</a:t>
            </a:r>
            <a:r>
              <a:rPr lang="en-US" altLang="zh-CN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vs</a:t>
            </a: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分组密码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1573213" y="3573463"/>
          <a:ext cx="1871662" cy="5905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71662"/>
              </a:tblGrid>
              <a:tr h="590550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序列密码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13" marR="91413" marT="45747" marB="45747"/>
                </a:tc>
              </a:tr>
            </a:tbl>
          </a:graphicData>
        </a:graphic>
      </p:graphicFrame>
      <p:graphicFrame>
        <p:nvGraphicFramePr>
          <p:cNvPr id="4" name="表格 3"/>
          <p:cNvGraphicFramePr>
            <a:graphicFrameLocks noGrp="1"/>
          </p:cNvGraphicFramePr>
          <p:nvPr/>
        </p:nvGraphicFramePr>
        <p:xfrm>
          <a:off x="5892800" y="3644900"/>
          <a:ext cx="2016125" cy="5178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16125"/>
              </a:tblGrid>
              <a:tr h="517525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分组密码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36" marR="91436" marT="45580" marB="45580"/>
                </a:tc>
              </a:tr>
            </a:tbl>
          </a:graphicData>
        </a:graphic>
      </p:graphicFrame>
      <p:graphicFrame>
        <p:nvGraphicFramePr>
          <p:cNvPr id="4111" name="Object 4"/>
          <p:cNvGraphicFramePr>
            <a:graphicFrameLocks noChangeAspect="1"/>
          </p:cNvGraphicFramePr>
          <p:nvPr/>
        </p:nvGraphicFramePr>
        <p:xfrm>
          <a:off x="25400" y="3286125"/>
          <a:ext cx="1227138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3" r:id="rId3" imgW="571500" imgH="228600" progId="Equation.DSMT4">
                  <p:embed/>
                </p:oleObj>
              </mc:Choice>
              <mc:Fallback>
                <p:oleObj r:id="rId3" imgW="571500" imgH="228600" progId="Equation.DSMT4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5400" y="3286125"/>
                        <a:ext cx="1227138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12" name="Object 3"/>
          <p:cNvGraphicFramePr>
            <a:graphicFrameLocks noChangeAspect="1"/>
          </p:cNvGraphicFramePr>
          <p:nvPr/>
        </p:nvGraphicFramePr>
        <p:xfrm>
          <a:off x="3444875" y="3213100"/>
          <a:ext cx="13081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4" r:id="rId5" imgW="609600" imgH="228600" progId="Equation.DSMT4">
                  <p:embed/>
                </p:oleObj>
              </mc:Choice>
              <mc:Fallback>
                <p:oleObj r:id="rId5" imgW="609600" imgH="228600" progId="Equation.DSMT4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44875" y="3213100"/>
                        <a:ext cx="13081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5400" y="3862388"/>
            <a:ext cx="1547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3444875" y="3789363"/>
            <a:ext cx="115252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5102225" y="3933825"/>
            <a:ext cx="790575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>
            <a:off x="7981950" y="3933825"/>
            <a:ext cx="118745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V="1">
            <a:off x="565150" y="3717925"/>
            <a:ext cx="503238" cy="36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 flipV="1">
            <a:off x="3660775" y="3644900"/>
            <a:ext cx="504825" cy="36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V="1">
            <a:off x="8269288" y="3789363"/>
            <a:ext cx="504825" cy="36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5245100" y="3717925"/>
            <a:ext cx="504825" cy="36036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6900863" y="2854325"/>
            <a:ext cx="0" cy="79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2581275" y="2709863"/>
            <a:ext cx="0" cy="71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23" name="TextBox 25"/>
          <p:cNvSpPr txBox="1"/>
          <p:nvPr/>
        </p:nvSpPr>
        <p:spPr>
          <a:xfrm>
            <a:off x="2293938" y="2420938"/>
            <a:ext cx="3587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K</a:t>
            </a:r>
          </a:p>
        </p:txBody>
      </p:sp>
      <p:sp>
        <p:nvSpPr>
          <p:cNvPr id="4124" name="TextBox 27"/>
          <p:cNvSpPr txBox="1"/>
          <p:nvPr/>
        </p:nvSpPr>
        <p:spPr>
          <a:xfrm>
            <a:off x="6469063" y="2781300"/>
            <a:ext cx="3603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K</a:t>
            </a:r>
          </a:p>
        </p:txBody>
      </p:sp>
      <p:sp>
        <p:nvSpPr>
          <p:cNvPr id="4125" name="TextBox 30"/>
          <p:cNvSpPr txBox="1"/>
          <p:nvPr/>
        </p:nvSpPr>
        <p:spPr>
          <a:xfrm>
            <a:off x="276225" y="4005263"/>
            <a:ext cx="1008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1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sp>
        <p:nvSpPr>
          <p:cNvPr id="4126" name="TextBox 31"/>
          <p:cNvSpPr txBox="1"/>
          <p:nvPr/>
        </p:nvSpPr>
        <p:spPr>
          <a:xfrm>
            <a:off x="3689350" y="4006850"/>
            <a:ext cx="10080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1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4127" name="Object 30"/>
          <p:cNvGraphicFramePr>
            <a:graphicFrameLocks noChangeAspect="1"/>
          </p:cNvGraphicFramePr>
          <p:nvPr/>
        </p:nvGraphicFramePr>
        <p:xfrm>
          <a:off x="5173663" y="1989138"/>
          <a:ext cx="38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5" r:id="rId7" imgW="177800" imgH="913765" progId="Equation.DSMT4">
                  <p:embed/>
                </p:oleObj>
              </mc:Choice>
              <mc:Fallback>
                <p:oleObj r:id="rId7" imgW="177800" imgH="913765" progId="Equation.DSMT4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173663" y="1989138"/>
                        <a:ext cx="3810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28" name="Object 5"/>
          <p:cNvGraphicFramePr>
            <a:graphicFrameLocks noChangeAspect="1"/>
          </p:cNvGraphicFramePr>
          <p:nvPr/>
        </p:nvGraphicFramePr>
        <p:xfrm>
          <a:off x="8126413" y="1989138"/>
          <a:ext cx="381000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56" r:id="rId9" imgW="177800" imgH="913765" progId="Equation.DSMT4">
                  <p:embed/>
                </p:oleObj>
              </mc:Choice>
              <mc:Fallback>
                <p:oleObj r:id="rId9" imgW="177800" imgH="913765" progId="Equation.DSMT4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126413" y="1989138"/>
                        <a:ext cx="381000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29" name="TextBox 41"/>
          <p:cNvSpPr txBox="1"/>
          <p:nvPr/>
        </p:nvSpPr>
        <p:spPr>
          <a:xfrm>
            <a:off x="1933575" y="4437063"/>
            <a:ext cx="1008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(a)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sp>
        <p:nvSpPr>
          <p:cNvPr id="4130" name="TextBox 42"/>
          <p:cNvSpPr txBox="1"/>
          <p:nvPr/>
        </p:nvSpPr>
        <p:spPr>
          <a:xfrm>
            <a:off x="6542088" y="4365625"/>
            <a:ext cx="1008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(b)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sp>
        <p:nvSpPr>
          <p:cNvPr id="4131" name="TextBox 30"/>
          <p:cNvSpPr txBox="1"/>
          <p:nvPr/>
        </p:nvSpPr>
        <p:spPr>
          <a:xfrm>
            <a:off x="4864100" y="4078288"/>
            <a:ext cx="100806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b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sp>
        <p:nvSpPr>
          <p:cNvPr id="4132" name="TextBox 30"/>
          <p:cNvSpPr txBox="1"/>
          <p:nvPr/>
        </p:nvSpPr>
        <p:spPr>
          <a:xfrm>
            <a:off x="7751763" y="4175125"/>
            <a:ext cx="1008062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b</a:t>
            </a: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22" name="Object 2"/>
          <p:cNvGraphicFramePr>
            <a:graphicFrameLocks noChangeAspect="1"/>
          </p:cNvGraphicFramePr>
          <p:nvPr/>
        </p:nvGraphicFramePr>
        <p:xfrm>
          <a:off x="169863" y="2060575"/>
          <a:ext cx="8791575" cy="2089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0" r:id="rId3" imgW="3594100" imgH="914400" progId="Equation.DSMT4">
                  <p:embed/>
                </p:oleObj>
              </mc:Choice>
              <mc:Fallback>
                <p:oleObj r:id="rId3" imgW="3594100" imgH="914400" progId="Equation.DSMT4">
                  <p:embed/>
                  <p:pic>
                    <p:nvPicPr>
                      <p:cNvPr id="0" name="图片 312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9863" y="2060575"/>
                        <a:ext cx="8791575" cy="20891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3" name="TextBox 2"/>
          <p:cNvSpPr txBox="1"/>
          <p:nvPr/>
        </p:nvSpPr>
        <p:spPr>
          <a:xfrm>
            <a:off x="0" y="1412875"/>
            <a:ext cx="8820150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现在敌手可以得到如下未知数                          的方程</a:t>
            </a:r>
          </a:p>
        </p:txBody>
      </p:sp>
      <p:sp>
        <p:nvSpPr>
          <p:cNvPr id="30724" name="文本框 2"/>
          <p:cNvSpPr txBox="1"/>
          <p:nvPr/>
        </p:nvSpPr>
        <p:spPr>
          <a:xfrm>
            <a:off x="1331913" y="358775"/>
            <a:ext cx="6469062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>
              <a:buFont typeface="Arial" panose="020B0604020202020204" pitchFamily="34" charset="0"/>
              <a:buNone/>
            </a:pPr>
            <a:r>
              <a:rPr lang="en-US" altLang="zh-CN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LFSR</a:t>
            </a:r>
            <a:r>
              <a:rPr lang="zh-CN" altLang="en-US" sz="4800" b="1" dirty="0">
                <a:solidFill>
                  <a:srgbClr val="000066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的安全性</a:t>
            </a:r>
            <a:endParaRPr lang="zh-CN" altLang="en-US" sz="4800" dirty="0"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graphicFrame>
        <p:nvGraphicFramePr>
          <p:cNvPr id="30725" name="对象 1"/>
          <p:cNvGraphicFramePr>
            <a:graphicFrameLocks noChangeAspect="1"/>
          </p:cNvGraphicFramePr>
          <p:nvPr/>
        </p:nvGraphicFramePr>
        <p:xfrm>
          <a:off x="4859338" y="1419225"/>
          <a:ext cx="2368550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91" r:id="rId5" imgW="1193800" imgH="228600" progId="Equation.3">
                  <p:embed/>
                </p:oleObj>
              </mc:Choice>
              <mc:Fallback>
                <p:oleObj r:id="rId5" imgW="1193800" imgH="228600" progId="Equation.3">
                  <p:embed/>
                  <p:pic>
                    <p:nvPicPr>
                      <p:cNvPr id="0" name="图片 312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859338" y="1419225"/>
                        <a:ext cx="2368550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26" name="TextBox 2"/>
          <p:cNvSpPr txBox="1"/>
          <p:nvPr/>
        </p:nvSpPr>
        <p:spPr>
          <a:xfrm>
            <a:off x="-11112" y="4581525"/>
            <a:ext cx="882015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Arial" panose="020B0604020202020204" pitchFamily="34" charset="0"/>
              </a:rPr>
              <a:t>在求得系数后，敌手可以求解任意的密钥流，从而彻底破解该序列密码算法。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667" name="Rectangle 3"/>
          <p:cNvSpPr>
            <a:spLocks noGrp="1"/>
          </p:cNvSpPr>
          <p:nvPr>
            <p:ph type="body"/>
          </p:nvPr>
        </p:nvSpPr>
        <p:spPr>
          <a:xfrm>
            <a:off x="596900" y="1146175"/>
            <a:ext cx="8056563" cy="766763"/>
          </a:xfrm>
          <a:ln/>
        </p:spPr>
        <p:txBody>
          <a:bodyPr vert="horz" wrap="square" lIns="91431" tIns="45715" rIns="91431" bIns="45715" anchor="t"/>
          <a:lstStyle/>
          <a:p>
            <a:pPr algn="l" eaLnBrk="1" hangingPunct="1"/>
            <a:r>
              <a:rPr lang="en-US" altLang="zh-CN" sz="2800" b="1" dirty="0">
                <a:solidFill>
                  <a:srgbClr val="000066"/>
                </a:solidFill>
              </a:rPr>
              <a:t>2.5</a:t>
            </a:r>
          </a:p>
          <a:p>
            <a:pPr algn="l" eaLnBrk="1" hangingPunct="1"/>
            <a:r>
              <a:rPr lang="zh-CN" altLang="en-US" sz="2800" b="1" dirty="0">
                <a:solidFill>
                  <a:srgbClr val="000066"/>
                </a:solidFill>
              </a:rPr>
              <a:t>思考：一次一密是无条件安全的，为什么不使用它作为加密体制？</a:t>
            </a:r>
          </a:p>
        </p:txBody>
      </p:sp>
      <p:sp>
        <p:nvSpPr>
          <p:cNvPr id="369668" name="Rectangle 4"/>
          <p:cNvSpPr>
            <a:spLocks noGrp="1" noChangeArrowheads="1"/>
          </p:cNvSpPr>
          <p:nvPr>
            <p:ph type="title"/>
          </p:nvPr>
        </p:nvSpPr>
        <p:spPr>
          <a:xfrm>
            <a:off x="466725" y="317500"/>
            <a:ext cx="7772400" cy="669925"/>
          </a:xfrm>
        </p:spPr>
        <p:txBody>
          <a:bodyPr vert="horz" wrap="square" lIns="91440" tIns="45720" rIns="91440" bIns="45720" numCol="1" anchor="ctr" anchorCtr="0" compatLnSpc="1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4200" b="0" i="0" u="none" strike="noStrike" kern="1200" cap="none" spc="0" normalizeH="0" baseline="0" noProof="0" dirty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/>
                <a:ea typeface="华文行楷" panose="02010800040101010101" pitchFamily="2" charset="-122"/>
                <a:cs typeface="+mn-cs"/>
              </a:rPr>
              <a:t>作业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696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696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流程图: 联系 30"/>
          <p:cNvSpPr/>
          <p:nvPr/>
        </p:nvSpPr>
        <p:spPr>
          <a:xfrm>
            <a:off x="4427538" y="4437063"/>
            <a:ext cx="576263" cy="576263"/>
          </a:xfrm>
          <a:prstGeom prst="flowChartConnector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dk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123" name="TextBox 1"/>
          <p:cNvSpPr txBox="1"/>
          <p:nvPr/>
        </p:nvSpPr>
        <p:spPr>
          <a:xfrm>
            <a:off x="250825" y="476250"/>
            <a:ext cx="88931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同步序列密码与异步序列密码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3419475" y="2997200"/>
          <a:ext cx="2341563" cy="73342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41563"/>
              </a:tblGrid>
              <a:tr h="733425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800" b="1" kern="1200" dirty="0" smtClean="0">
                          <a:solidFill>
                            <a:srgbClr val="000066"/>
                          </a:solidFill>
                          <a:latin typeface="Times New Roman" panose="02020603050405020304" pitchFamily="18" charset="0"/>
                          <a:ea typeface="+mn-ea"/>
                          <a:cs typeface="+mn-cs"/>
                        </a:rPr>
                        <a:t>密钥流生成器</a:t>
                      </a:r>
                      <a:endParaRPr lang="zh-CN" altLang="en-US" sz="2800" b="1" kern="1200" dirty="0">
                        <a:solidFill>
                          <a:srgbClr val="000066"/>
                        </a:solidFill>
                        <a:latin typeface="Times New Roman" panose="02020603050405020304" pitchFamily="18" charset="0"/>
                        <a:ea typeface="+mn-ea"/>
                        <a:cs typeface="+mn-cs"/>
                      </a:endParaRPr>
                    </a:p>
                  </a:txBody>
                  <a:tcPr marL="91444" marR="91444" marT="45686" marB="45686"/>
                </a:tc>
              </a:tr>
            </a:tbl>
          </a:graphicData>
        </a:graphic>
      </p:graphicFrame>
      <p:graphicFrame>
        <p:nvGraphicFramePr>
          <p:cNvPr id="5130" name="Object 4"/>
          <p:cNvGraphicFramePr>
            <a:graphicFrameLocks noChangeAspect="1"/>
          </p:cNvGraphicFramePr>
          <p:nvPr/>
        </p:nvGraphicFramePr>
        <p:xfrm>
          <a:off x="3132138" y="4076700"/>
          <a:ext cx="431800" cy="604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1" r:id="rId3" imgW="152400" imgH="228600" progId="Equation.DSMT4">
                  <p:embed/>
                </p:oleObj>
              </mc:Choice>
              <mc:Fallback>
                <p:oleObj r:id="rId3" imgW="152400" imgH="228600" progId="Equation.DSMT4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132138" y="4076700"/>
                        <a:ext cx="431800" cy="6048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31" name="Object 3"/>
          <p:cNvGraphicFramePr>
            <a:graphicFrameLocks noChangeAspect="1"/>
          </p:cNvGraphicFramePr>
          <p:nvPr/>
        </p:nvGraphicFramePr>
        <p:xfrm>
          <a:off x="7092950" y="4149725"/>
          <a:ext cx="327025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2" r:id="rId5" imgW="152400" imgH="228600" progId="Equation.DSMT4">
                  <p:embed/>
                </p:oleObj>
              </mc:Choice>
              <mc:Fallback>
                <p:oleObj r:id="rId5" imgW="152400" imgH="228600" progId="Equation.DSMT4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092950" y="4149725"/>
                        <a:ext cx="327025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直接箭头连接符 7"/>
          <p:cNvCxnSpPr/>
          <p:nvPr/>
        </p:nvCxnSpPr>
        <p:spPr>
          <a:xfrm>
            <a:off x="2843213" y="4724400"/>
            <a:ext cx="1547813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/>
          <p:nvPr/>
        </p:nvCxnSpPr>
        <p:spPr>
          <a:xfrm>
            <a:off x="4284663" y="4724400"/>
            <a:ext cx="28082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直接箭头连接符 11"/>
          <p:cNvCxnSpPr/>
          <p:nvPr/>
        </p:nvCxnSpPr>
        <p:spPr>
          <a:xfrm rot="16200000" flipV="1">
            <a:off x="5580063" y="3644900"/>
            <a:ext cx="1295400" cy="863600"/>
          </a:xfrm>
          <a:prstGeom prst="bentConnector3">
            <a:avLst>
              <a:gd name="adj1" fmla="val 101983"/>
            </a:avLst>
          </a:prstGeom>
          <a:ln>
            <a:prstDash val="sysDash"/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/>
          <p:cNvCxnSpPr/>
          <p:nvPr/>
        </p:nvCxnSpPr>
        <p:spPr>
          <a:xfrm>
            <a:off x="4716463" y="3716338"/>
            <a:ext cx="0" cy="79057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箭头连接符 21"/>
          <p:cNvCxnSpPr/>
          <p:nvPr/>
        </p:nvCxnSpPr>
        <p:spPr>
          <a:xfrm>
            <a:off x="4606925" y="2243138"/>
            <a:ext cx="0" cy="71913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37" name="TextBox 25"/>
          <p:cNvSpPr txBox="1"/>
          <p:nvPr/>
        </p:nvSpPr>
        <p:spPr>
          <a:xfrm>
            <a:off x="4248150" y="2349500"/>
            <a:ext cx="358775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17375E"/>
                </a:solidFill>
                <a:latin typeface="Calibri" panose="020F0502020204030204" pitchFamily="34" charset="0"/>
              </a:rPr>
              <a:t>K</a:t>
            </a:r>
          </a:p>
        </p:txBody>
      </p:sp>
      <p:graphicFrame>
        <p:nvGraphicFramePr>
          <p:cNvPr id="5138" name="Object 4"/>
          <p:cNvGraphicFramePr>
            <a:graphicFrameLocks noChangeAspect="1"/>
          </p:cNvGraphicFramePr>
          <p:nvPr/>
        </p:nvGraphicFramePr>
        <p:xfrm>
          <a:off x="4932363" y="3644900"/>
          <a:ext cx="466725" cy="71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53" r:id="rId7" imgW="139700" imgH="228600" progId="Equation.DSMT4">
                  <p:embed/>
                </p:oleObj>
              </mc:Choice>
              <mc:Fallback>
                <p:oleObj r:id="rId7" imgW="139700" imgH="228600" progId="Equation.DSMT4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932363" y="3644900"/>
                        <a:ext cx="466725" cy="7159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7" name="直接连接符 36"/>
          <p:cNvCxnSpPr>
            <a:stCxn id="31" idx="0"/>
            <a:endCxn id="31" idx="4"/>
          </p:cNvCxnSpPr>
          <p:nvPr/>
        </p:nvCxnSpPr>
        <p:spPr>
          <a:xfrm>
            <a:off x="4716463" y="4437063"/>
            <a:ext cx="0" cy="576263"/>
          </a:xfrm>
          <a:prstGeom prst="line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extBox 1"/>
          <p:cNvSpPr txBox="1"/>
          <p:nvPr/>
        </p:nvSpPr>
        <p:spPr>
          <a:xfrm>
            <a:off x="1116013" y="476250"/>
            <a:ext cx="66960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序列密码</a:t>
            </a:r>
          </a:p>
        </p:txBody>
      </p:sp>
      <p:sp>
        <p:nvSpPr>
          <p:cNvPr id="6147" name="TextBox 2"/>
          <p:cNvSpPr txBox="1"/>
          <p:nvPr/>
        </p:nvSpPr>
        <p:spPr>
          <a:xfrm>
            <a:off x="250825" y="1412875"/>
            <a:ext cx="8101013" cy="3108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明文、密文和密钥序列都是由单独的位组成，即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加密：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解密：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sz="2800" b="1" dirty="0">
              <a:solidFill>
                <a:srgbClr val="17375E"/>
              </a:solidFill>
              <a:latin typeface="Calibri" panose="020F0502020204030204" pitchFamily="34" charset="0"/>
            </a:endParaRPr>
          </a:p>
        </p:txBody>
      </p:sp>
      <p:graphicFrame>
        <p:nvGraphicFramePr>
          <p:cNvPr id="6148" name="Object 4"/>
          <p:cNvGraphicFramePr>
            <a:graphicFrameLocks noChangeAspect="1"/>
          </p:cNvGraphicFramePr>
          <p:nvPr/>
        </p:nvGraphicFramePr>
        <p:xfrm>
          <a:off x="395288" y="1831975"/>
          <a:ext cx="2503487" cy="576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5" r:id="rId3" imgW="927100" imgH="228600" progId="Equation.DSMT4">
                  <p:embed/>
                </p:oleObj>
              </mc:Choice>
              <mc:Fallback>
                <p:oleObj r:id="rId3" imgW="927100" imgH="228600" progId="Equation.DSMT4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95288" y="1831975"/>
                        <a:ext cx="2503487" cy="57626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9" name="Object 3"/>
          <p:cNvGraphicFramePr>
            <a:graphicFrameLocks noChangeAspect="1"/>
          </p:cNvGraphicFramePr>
          <p:nvPr/>
        </p:nvGraphicFramePr>
        <p:xfrm>
          <a:off x="1435100" y="2636838"/>
          <a:ext cx="4079875" cy="608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6" r:id="rId5" imgW="1510665" imgH="241300" progId="Equation.DSMT4">
                  <p:embed/>
                </p:oleObj>
              </mc:Choice>
              <mc:Fallback>
                <p:oleObj r:id="rId5" imgW="1510665" imgH="241300" progId="Equation.DSMT4">
                  <p:embed/>
                  <p:pic>
                    <p:nvPicPr>
                      <p:cNvPr id="0" name="图片 308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435100" y="2636838"/>
                        <a:ext cx="4079875" cy="608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50" name="Object 5"/>
          <p:cNvGraphicFramePr>
            <a:graphicFrameLocks noChangeAspect="1"/>
          </p:cNvGraphicFramePr>
          <p:nvPr/>
        </p:nvGraphicFramePr>
        <p:xfrm>
          <a:off x="1435100" y="3473450"/>
          <a:ext cx="4148138" cy="608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77" r:id="rId7" imgW="1536065" imgH="241300" progId="Equation.DSMT4">
                  <p:embed/>
                </p:oleObj>
              </mc:Choice>
              <mc:Fallback>
                <p:oleObj r:id="rId7" imgW="1536065" imgH="241300" progId="Equation.DSMT4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435100" y="3473450"/>
                        <a:ext cx="4148138" cy="608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6151" name="图片 3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2750" y="4346575"/>
            <a:ext cx="8253413" cy="19288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extBox 1"/>
          <p:cNvSpPr txBox="1"/>
          <p:nvPr/>
        </p:nvSpPr>
        <p:spPr>
          <a:xfrm>
            <a:off x="539750" y="692150"/>
            <a:ext cx="6335713" cy="523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1.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为什么加密和解密使用相同的函数？</a:t>
            </a:r>
          </a:p>
        </p:txBody>
      </p:sp>
      <p:graphicFrame>
        <p:nvGraphicFramePr>
          <p:cNvPr id="7171" name="Object 2"/>
          <p:cNvGraphicFramePr>
            <a:graphicFrameLocks noChangeAspect="1"/>
          </p:cNvGraphicFramePr>
          <p:nvPr/>
        </p:nvGraphicFramePr>
        <p:xfrm>
          <a:off x="1849438" y="1773238"/>
          <a:ext cx="4457700" cy="3552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63" r:id="rId3" imgW="1651000" imgH="1409700" progId="Equation.DSMT4">
                  <p:embed/>
                </p:oleObj>
              </mc:Choice>
              <mc:Fallback>
                <p:oleObj r:id="rId3" imgW="1651000" imgH="1409700" progId="Equation.DSMT4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849438" y="1773238"/>
                        <a:ext cx="4457700" cy="35528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Box 1"/>
          <p:cNvSpPr txBox="1"/>
          <p:nvPr/>
        </p:nvSpPr>
        <p:spPr>
          <a:xfrm>
            <a:off x="323850" y="404813"/>
            <a:ext cx="7056438" cy="522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2.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为什么模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加法会是一个很好的加密函数？</a:t>
            </a:r>
          </a:p>
        </p:txBody>
      </p:sp>
      <p:graphicFrame>
        <p:nvGraphicFramePr>
          <p:cNvPr id="3" name="表格 2"/>
          <p:cNvGraphicFramePr>
            <a:graphicFrameLocks noGrp="1"/>
          </p:cNvGraphicFramePr>
          <p:nvPr/>
        </p:nvGraphicFramePr>
        <p:xfrm>
          <a:off x="250825" y="1773238"/>
          <a:ext cx="8640762" cy="2590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80254"/>
                <a:gridCol w="2880254"/>
                <a:gridCol w="2880254"/>
              </a:tblGrid>
              <a:tr h="370840">
                <a:tc>
                  <a:txBody>
                    <a:bodyPr/>
                    <a:lstStyle/>
                    <a:p>
                      <a:endParaRPr lang="zh-CN" altLang="en-US" sz="2800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91438" marR="9143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1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800" dirty="0" smtClean="0">
                          <a:solidFill>
                            <a:schemeClr val="tx2">
                              <a:lumMod val="75000"/>
                            </a:schemeClr>
                          </a:solidFill>
                        </a:rPr>
                        <a:t>0</a:t>
                      </a:r>
                      <a:endParaRPr lang="zh-CN" altLang="en-US" sz="2800" b="1" dirty="0">
                        <a:solidFill>
                          <a:schemeClr val="tx2">
                            <a:lumMod val="75000"/>
                          </a:schemeClr>
                        </a:solidFill>
                      </a:endParaRPr>
                    </a:p>
                  </a:txBody>
                  <a:tcPr marL="91438" marR="91438"/>
                </a:tc>
              </a:tr>
            </a:tbl>
          </a:graphicData>
        </a:graphic>
      </p:graphicFrame>
      <p:graphicFrame>
        <p:nvGraphicFramePr>
          <p:cNvPr id="8221" name="Object 4"/>
          <p:cNvGraphicFramePr>
            <a:graphicFrameLocks noChangeAspect="1"/>
          </p:cNvGraphicFramePr>
          <p:nvPr/>
        </p:nvGraphicFramePr>
        <p:xfrm>
          <a:off x="1547813" y="1773238"/>
          <a:ext cx="411162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3" r:id="rId3" imgW="152400" imgH="228600" progId="Equation.DSMT4">
                  <p:embed/>
                </p:oleObj>
              </mc:Choice>
              <mc:Fallback>
                <p:oleObj r:id="rId3" imgW="152400" imgH="228600" progId="Equation.DSMT4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47813" y="1773238"/>
                        <a:ext cx="411162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2" name="Object 3"/>
          <p:cNvGraphicFramePr>
            <a:graphicFrameLocks noChangeAspect="1"/>
          </p:cNvGraphicFramePr>
          <p:nvPr/>
        </p:nvGraphicFramePr>
        <p:xfrm>
          <a:off x="4356100" y="1700213"/>
          <a:ext cx="377825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4" r:id="rId5" imgW="139700" imgH="228600" progId="Equation.DSMT4">
                  <p:embed/>
                </p:oleObj>
              </mc:Choice>
              <mc:Fallback>
                <p:oleObj r:id="rId5" imgW="139700" imgH="228600" progId="Equation.DSMT4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356100" y="1700213"/>
                        <a:ext cx="377825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23" name="Object 30"/>
          <p:cNvGraphicFramePr>
            <a:graphicFrameLocks noChangeAspect="1"/>
          </p:cNvGraphicFramePr>
          <p:nvPr/>
        </p:nvGraphicFramePr>
        <p:xfrm>
          <a:off x="6043613" y="1773238"/>
          <a:ext cx="2674937" cy="576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25" r:id="rId7" imgW="989965" imgH="228600" progId="Equation.DSMT4">
                  <p:embed/>
                </p:oleObj>
              </mc:Choice>
              <mc:Fallback>
                <p:oleObj r:id="rId7" imgW="989965" imgH="228600" progId="Equation.DSMT4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043613" y="1773238"/>
                        <a:ext cx="2674937" cy="5762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extBox 1"/>
          <p:cNvSpPr txBox="1"/>
          <p:nvPr/>
        </p:nvSpPr>
        <p:spPr>
          <a:xfrm>
            <a:off x="395288" y="404813"/>
            <a:ext cx="8497887" cy="1384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Alice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想加密字母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，其中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以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码表示。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ASCII</a:t>
            </a:r>
            <a:r>
              <a:rPr lang="zh-CN" altLang="en-US" sz="2800" b="1" dirty="0">
                <a:solidFill>
                  <a:srgbClr val="000066"/>
                </a:solidFill>
                <a:latin typeface="Times New Roman" panose="02020603050405020304" pitchFamily="18" charset="0"/>
              </a:rPr>
              <a:t>的值为                        。进一步假设密钥序列的开头位为</a:t>
            </a:r>
            <a:endParaRPr lang="en-US" altLang="zh-CN" sz="2800" b="1" dirty="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  <p:sp>
        <p:nvSpPr>
          <p:cNvPr id="9219" name="TextBox 2"/>
          <p:cNvSpPr txBox="1"/>
          <p:nvPr/>
        </p:nvSpPr>
        <p:spPr>
          <a:xfrm>
            <a:off x="0" y="1844675"/>
            <a:ext cx="9144000" cy="10779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eaLnBrk="1" hangingPunct="1">
              <a:buFont typeface="Arial" panose="020B0604020202020204" pitchFamily="34" charset="0"/>
              <a:buNone/>
            </a:pPr>
            <a:r>
              <a:rPr lang="en-US" altLang="zh-CN" sz="2800" dirty="0">
                <a:latin typeface="Times New Roman" panose="02020603050405020304" pitchFamily="18" charset="0"/>
              </a:rPr>
              <a:t>Alice                                 Oscar                                    Bob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zh-CN" dirty="0">
              <a:latin typeface="Calibri" panose="020F0502020204030204" pitchFamily="34" charset="0"/>
            </a:endParaRPr>
          </a:p>
          <a:p>
            <a:pPr eaLnBrk="1" hangingPunct="1">
              <a:buFont typeface="Arial" panose="020B0604020202020204" pitchFamily="34" charset="0"/>
              <a:buNone/>
            </a:pPr>
            <a:endParaRPr lang="zh-CN" altLang="en-US" dirty="0">
              <a:latin typeface="Calibri" panose="020F0502020204030204" pitchFamily="34" charset="0"/>
            </a:endParaRPr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3443288" y="4354513"/>
          <a:ext cx="1744662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3" r:id="rId3" imgW="812165" imgH="177800" progId="Equation.DSMT4">
                  <p:embed/>
                </p:oleObj>
              </mc:Choice>
              <mc:Fallback>
                <p:oleObj r:id="rId3" imgW="812165" imgH="177800" progId="Equation.DSMT4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3443288" y="4354513"/>
                        <a:ext cx="1744662" cy="355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直接箭头连接符 12"/>
          <p:cNvCxnSpPr/>
          <p:nvPr/>
        </p:nvCxnSpPr>
        <p:spPr>
          <a:xfrm>
            <a:off x="3635375" y="4899025"/>
            <a:ext cx="136683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2552700" y="877888"/>
          <a:ext cx="216535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4" r:id="rId5" imgW="1002665" imgH="228600" progId="Equation.DSMT4">
                  <p:embed/>
                </p:oleObj>
              </mc:Choice>
              <mc:Fallback>
                <p:oleObj r:id="rId5" imgW="1002665" imgH="228600" progId="Equation.DSMT4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552700" y="877888"/>
                        <a:ext cx="216535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3" name="Object 12"/>
          <p:cNvGraphicFramePr>
            <a:graphicFrameLocks noChangeAspect="1"/>
          </p:cNvGraphicFramePr>
          <p:nvPr/>
        </p:nvGraphicFramePr>
        <p:xfrm>
          <a:off x="1979613" y="1300163"/>
          <a:ext cx="276860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5" r:id="rId7" imgW="1282700" imgH="228600" progId="Equation.DSMT4">
                  <p:embed/>
                </p:oleObj>
              </mc:Choice>
              <mc:Fallback>
                <p:oleObj r:id="rId7" imgW="1282700" imgH="228600" progId="Equation.DSMT4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979613" y="1300163"/>
                        <a:ext cx="2768600" cy="4572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4" name="Object 13"/>
          <p:cNvGraphicFramePr>
            <a:graphicFrameLocks noChangeAspect="1"/>
          </p:cNvGraphicFramePr>
          <p:nvPr/>
        </p:nvGraphicFramePr>
        <p:xfrm>
          <a:off x="0" y="2492375"/>
          <a:ext cx="315118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6" r:id="rId9" imgW="1460500" imgH="914400" progId="Equation.DSMT4">
                  <p:embed/>
                </p:oleObj>
              </mc:Choice>
              <mc:Fallback>
                <p:oleObj r:id="rId9" imgW="1460500" imgH="914400" progId="Equation.DSMT4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0" y="2492375"/>
                        <a:ext cx="3151188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225" name="Object 14"/>
          <p:cNvGraphicFramePr>
            <a:graphicFrameLocks noChangeAspect="1"/>
          </p:cNvGraphicFramePr>
          <p:nvPr/>
        </p:nvGraphicFramePr>
        <p:xfrm>
          <a:off x="5813425" y="4710113"/>
          <a:ext cx="3068638" cy="182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87" r:id="rId11" imgW="1422400" imgH="914400" progId="Equation.DSMT4">
                  <p:embed/>
                </p:oleObj>
              </mc:Choice>
              <mc:Fallback>
                <p:oleObj r:id="rId11" imgW="1422400" imgH="914400" progId="Equation.DSMT4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5813425" y="4710113"/>
                        <a:ext cx="3068638" cy="18288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1"/>
          <p:cNvSpPr txBox="1"/>
          <p:nvPr/>
        </p:nvSpPr>
        <p:spPr>
          <a:xfrm>
            <a:off x="2627313" y="476250"/>
            <a:ext cx="4105275" cy="830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/>
          <a:p>
            <a:pPr algn="ctr" eaLnBrk="1" hangingPunct="1">
              <a:buFont typeface="Arial" panose="020B0604020202020204" pitchFamily="34" charset="0"/>
              <a:buNone/>
            </a:pPr>
            <a:r>
              <a:rPr lang="zh-CN" altLang="en-US" sz="4800" b="1" dirty="0">
                <a:solidFill>
                  <a:srgbClr val="000066"/>
                </a:solidFill>
                <a:latin typeface="Times New Roman" panose="02020603050405020304" pitchFamily="18" charset="0"/>
                <a:ea typeface="华文行楷" panose="02010800040101010101" pitchFamily="2" charset="-122"/>
              </a:rPr>
              <a:t>序列密码</a:t>
            </a:r>
          </a:p>
        </p:txBody>
      </p:sp>
      <p:sp>
        <p:nvSpPr>
          <p:cNvPr id="10243" name="TextBox 2"/>
          <p:cNvSpPr txBox="1">
            <a:spLocks noChangeArrowheads="1"/>
          </p:cNvSpPr>
          <p:nvPr/>
        </p:nvSpPr>
        <p:spPr bwMode="auto">
          <a:xfrm>
            <a:off x="900113" y="1933575"/>
            <a:ext cx="7127875" cy="3108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32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>
              <a:defRPr sz="28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序列密码看上去非常简单：发送者简单地接收明文，使用密钥流执行</a:t>
            </a:r>
            <a:r>
              <a:rPr kumimoji="0" lang="en-US" altLang="zh-CN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XOR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操作。接收方执行类似的操作。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defRPr/>
            </a:pP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序列密码的安全性的关键是</a:t>
            </a:r>
            <a:r>
              <a:rPr kumimoji="0" lang="zh-CN" altLang="en-US" sz="2800" b="1" i="0" u="sng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如何生成安全的密钥流</a:t>
            </a:r>
            <a:r>
              <a:rPr kumimoji="0" lang="zh-CN" altLang="en-US" sz="2800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66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。</a:t>
            </a:r>
            <a:endParaRPr kumimoji="0" lang="en-US" altLang="zh-CN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2800" b="1" i="0" u="none" strike="noStrike" kern="1200" cap="none" spc="0" normalizeH="0" baseline="0" noProof="0" dirty="0" smtClean="0">
              <a:ln>
                <a:noFill/>
              </a:ln>
              <a:solidFill>
                <a:srgbClr val="00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>
          <a:tailEnd type="arrow"/>
        </a:ln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1024</Words>
  <Application>Microsoft Office PowerPoint</Application>
  <PresentationFormat>全屏显示(4:3)</PresentationFormat>
  <Paragraphs>200</Paragraphs>
  <Slides>31</Slides>
  <Notes>1</Notes>
  <HiddenSlides>2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</vt:i4>
      </vt:variant>
      <vt:variant>
        <vt:lpstr>幻灯片标题</vt:lpstr>
      </vt:variant>
      <vt:variant>
        <vt:i4>31</vt:i4>
      </vt:variant>
    </vt:vector>
  </HeadingPairs>
  <TitlesOfParts>
    <vt:vector size="43" baseType="lpstr">
      <vt:lpstr>华文新魏</vt:lpstr>
      <vt:lpstr>华文行楷</vt:lpstr>
      <vt:lpstr>宋体</vt:lpstr>
      <vt:lpstr>Arial</vt:lpstr>
      <vt:lpstr>Calibri</vt:lpstr>
      <vt:lpstr>Symbol</vt:lpstr>
      <vt:lpstr>Times New Roman</vt:lpstr>
      <vt:lpstr>Office 主题</vt:lpstr>
      <vt:lpstr>MathType 6.0 Equation</vt:lpstr>
      <vt:lpstr>Equation.3</vt:lpstr>
      <vt:lpstr>Equation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作业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Lenovo</cp:lastModifiedBy>
  <cp:revision>103</cp:revision>
  <dcterms:created xsi:type="dcterms:W3CDTF">2017-12-27T04:30:04Z</dcterms:created>
  <dcterms:modified xsi:type="dcterms:W3CDTF">2025-03-03T10:35:32Z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2052-10.1.0.7468</vt:lpwstr>
  </property>
</Properties>
</file>