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9" r:id="rId3"/>
  </p:sldMasterIdLst>
  <p:notesMasterIdLst>
    <p:notesMasterId r:id="rId66"/>
  </p:notesMasterIdLst>
  <p:sldIdLst>
    <p:sldId id="297" r:id="rId4"/>
    <p:sldId id="260" r:id="rId5"/>
    <p:sldId id="261" r:id="rId6"/>
    <p:sldId id="291" r:id="rId7"/>
    <p:sldId id="292" r:id="rId8"/>
    <p:sldId id="293" r:id="rId9"/>
    <p:sldId id="294" r:id="rId10"/>
    <p:sldId id="299" r:id="rId11"/>
    <p:sldId id="315" r:id="rId12"/>
    <p:sldId id="316" r:id="rId13"/>
    <p:sldId id="295" r:id="rId14"/>
    <p:sldId id="296" r:id="rId15"/>
    <p:sldId id="264" r:id="rId16"/>
    <p:sldId id="265" r:id="rId17"/>
    <p:sldId id="266" r:id="rId18"/>
    <p:sldId id="308" r:id="rId19"/>
    <p:sldId id="305" r:id="rId20"/>
    <p:sldId id="306" r:id="rId21"/>
    <p:sldId id="307" r:id="rId22"/>
    <p:sldId id="268" r:id="rId23"/>
    <p:sldId id="310" r:id="rId24"/>
    <p:sldId id="312" r:id="rId25"/>
    <p:sldId id="313" r:id="rId26"/>
    <p:sldId id="271" r:id="rId27"/>
    <p:sldId id="348" r:id="rId28"/>
    <p:sldId id="273" r:id="rId29"/>
    <p:sldId id="309" r:id="rId30"/>
    <p:sldId id="274" r:id="rId31"/>
    <p:sldId id="321" r:id="rId32"/>
    <p:sldId id="322" r:id="rId33"/>
    <p:sldId id="324" r:id="rId34"/>
    <p:sldId id="323" r:id="rId35"/>
    <p:sldId id="319" r:id="rId36"/>
    <p:sldId id="320" r:id="rId37"/>
    <p:sldId id="333" r:id="rId38"/>
    <p:sldId id="332" r:id="rId39"/>
    <p:sldId id="334" r:id="rId40"/>
    <p:sldId id="325" r:id="rId41"/>
    <p:sldId id="346" r:id="rId42"/>
    <p:sldId id="335" r:id="rId43"/>
    <p:sldId id="336" r:id="rId44"/>
    <p:sldId id="337" r:id="rId45"/>
    <p:sldId id="329" r:id="rId46"/>
    <p:sldId id="331" r:id="rId47"/>
    <p:sldId id="340" r:id="rId48"/>
    <p:sldId id="326" r:id="rId49"/>
    <p:sldId id="342" r:id="rId50"/>
    <p:sldId id="341" r:id="rId51"/>
    <p:sldId id="330" r:id="rId52"/>
    <p:sldId id="343" r:id="rId53"/>
    <p:sldId id="345" r:id="rId54"/>
    <p:sldId id="344" r:id="rId55"/>
    <p:sldId id="276" r:id="rId56"/>
    <p:sldId id="277" r:id="rId57"/>
    <p:sldId id="278" r:id="rId58"/>
    <p:sldId id="279" r:id="rId59"/>
    <p:sldId id="280" r:id="rId60"/>
    <p:sldId id="290" r:id="rId61"/>
    <p:sldId id="281" r:id="rId62"/>
    <p:sldId id="282" r:id="rId63"/>
    <p:sldId id="283" r:id="rId64"/>
    <p:sldId id="284" r:id="rId65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6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6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95.wmf"/><Relationship Id="rId3" Type="http://schemas.openxmlformats.org/officeDocument/2006/relationships/image" Target="../media/image46.wmf"/><Relationship Id="rId7" Type="http://schemas.openxmlformats.org/officeDocument/2006/relationships/image" Target="../media/image81.wmf"/><Relationship Id="rId12" Type="http://schemas.openxmlformats.org/officeDocument/2006/relationships/image" Target="../media/image94.wmf"/><Relationship Id="rId2" Type="http://schemas.openxmlformats.org/officeDocument/2006/relationships/image" Target="../media/image45.wmf"/><Relationship Id="rId1" Type="http://schemas.openxmlformats.org/officeDocument/2006/relationships/image" Target="../media/image90.wmf"/><Relationship Id="rId6" Type="http://schemas.openxmlformats.org/officeDocument/2006/relationships/image" Target="../media/image50.wmf"/><Relationship Id="rId11" Type="http://schemas.openxmlformats.org/officeDocument/2006/relationships/image" Target="../media/image93.wmf"/><Relationship Id="rId5" Type="http://schemas.openxmlformats.org/officeDocument/2006/relationships/image" Target="../media/image48.wmf"/><Relationship Id="rId10" Type="http://schemas.openxmlformats.org/officeDocument/2006/relationships/image" Target="../media/image92.wmf"/><Relationship Id="rId4" Type="http://schemas.openxmlformats.org/officeDocument/2006/relationships/image" Target="../media/image47.wmf"/><Relationship Id="rId9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31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808C-D18B-4455-80CB-39C5C953845B}" type="datetimeFigureOut">
              <a:rPr lang="zh-CN" altLang="en-US" smtClean="0"/>
              <a:pPr/>
              <a:t>2025/3/21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9C5C-5734-4457-A854-E444ECF570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4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75772F-F4C2-4391-B2FB-B30E04895268}" type="slidenum">
              <a:rPr lang="en-US" altLang="zh-CN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3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E9C5C-5734-4457-A854-E444ECF5705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6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r0=1*r0+0*r1</a:t>
            </a:r>
          </a:p>
          <a:p>
            <a:r>
              <a:rPr lang="en-US" altLang="zh-CN" dirty="0" smtClean="0"/>
              <a:t>r1=0*r0+1*r1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E9C5C-5734-4457-A854-E444ECF5705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0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E9C5C-5734-4457-A854-E444ECF5705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F05CAF1-B0AF-44A1-8BB6-D6B09F357839}" type="slidenum">
              <a:rPr lang="en-US" altLang="zh-CN" sz="1200" smtClean="0"/>
              <a:pPr eaLnBrk="1" hangingPunct="1"/>
              <a:t>22</a:t>
            </a:fld>
            <a:endParaRPr lang="en-US" altLang="zh-CN" sz="12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这是</a:t>
            </a:r>
            <a:r>
              <a:rPr lang="en-US" altLang="zh-CN" smtClean="0">
                <a:ea typeface="宋体" charset="-122"/>
              </a:rPr>
              <a:t>PGP</a:t>
            </a:r>
            <a:r>
              <a:rPr lang="zh-CN" altLang="en-US" smtClean="0">
                <a:ea typeface="宋体" charset="-122"/>
              </a:rPr>
              <a:t>进行加密的情形。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第一个箱子相当于对称加密，将明文锁住。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第二个箱子相当于公钥的加密，将第一个箱子的钥匙锁住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里面是钥匙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然后将两个箱子一起打包发送给对方。</a:t>
            </a:r>
          </a:p>
        </p:txBody>
      </p:sp>
    </p:spTree>
    <p:extLst>
      <p:ext uri="{BB962C8B-B14F-4D97-AF65-F5344CB8AC3E}">
        <p14:creationId xmlns:p14="http://schemas.microsoft.com/office/powerpoint/2010/main" val="360967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C66E1BC-240A-40D5-A92C-7C9B39B71ED5}" type="slidenum">
              <a:rPr lang="en-US" altLang="zh-CN" sz="1200" smtClean="0">
                <a:latin typeface="Arial" charset="0"/>
              </a:rPr>
              <a:pPr eaLnBrk="1" hangingPunct="1"/>
              <a:t>29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8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C66E1BC-240A-40D5-A92C-7C9B39B71ED5}" type="slidenum">
              <a:rPr lang="en-US" altLang="zh-CN" sz="1200" smtClean="0">
                <a:latin typeface="Arial" charset="0"/>
              </a:rPr>
              <a:pPr eaLnBrk="1" hangingPunct="1"/>
              <a:t>30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3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C66E1BC-240A-40D5-A92C-7C9B39B71ED5}" type="slidenum">
              <a:rPr lang="en-US" altLang="zh-CN" sz="1200" smtClean="0">
                <a:latin typeface="Arial" charset="0"/>
              </a:rPr>
              <a:pPr eaLnBrk="1" hangingPunct="1"/>
              <a:t>31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0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C66E1BC-240A-40D5-A92C-7C9B39B71ED5}" type="slidenum">
              <a:rPr lang="en-US" altLang="zh-CN" sz="1200" smtClean="0">
                <a:latin typeface="Arial" charset="0"/>
              </a:rPr>
              <a:pPr eaLnBrk="1" hangingPunct="1"/>
              <a:t>32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9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4C6E65D-04B7-4ED9-B59D-9969547E5615}" type="slidenum">
              <a:rPr lang="en-US" altLang="zh-CN" sz="1200" smtClean="0">
                <a:latin typeface="Arial" charset="0"/>
              </a:rPr>
              <a:pPr eaLnBrk="1" hangingPunct="1"/>
              <a:t>34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0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4C6E65D-04B7-4ED9-B59D-9969547E5615}" type="slidenum">
              <a:rPr lang="en-US" altLang="zh-CN" sz="1200" smtClean="0">
                <a:latin typeface="Arial" charset="0"/>
              </a:rPr>
              <a:pPr eaLnBrk="1" hangingPunct="1"/>
              <a:t>40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7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4C6E65D-04B7-4ED9-B59D-9969547E5615}" type="slidenum">
              <a:rPr lang="en-US" altLang="zh-CN" sz="1200" smtClean="0">
                <a:latin typeface="Arial" charset="0"/>
              </a:rPr>
              <a:pPr eaLnBrk="1" hangingPunct="1"/>
              <a:t>41</a:t>
            </a:fld>
            <a:endParaRPr lang="en-US" altLang="zh-CN" sz="12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54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A6CA-6669-42B3-B865-2B3185A285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7A1BE-7F1A-4C51-978A-8BB79AD8CC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3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96FCD-1F3A-4099-9EA1-40C04B876E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0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0861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0861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1C6A8-3633-4C85-945E-FA4CE6AEED1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4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12EDF-C517-4AA3-AF89-B4393E036A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9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57C8-6168-4BAC-BDE7-4666CAF07C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610"/>
            <a:ext cx="2406015" cy="68078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610"/>
            <a:ext cx="7039822" cy="68078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A4B8D-969B-4521-96D7-688194796A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8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0" y="302611"/>
            <a:ext cx="9624060" cy="10162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4670" y="1635494"/>
            <a:ext cx="4722918" cy="54749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635494"/>
            <a:ext cx="4722918" cy="547496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1FF39-5B46-43B7-AFB6-D1ABE4AF3F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3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7927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99404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599649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484862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2672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1007" y="731012"/>
            <a:ext cx="8071385" cy="4308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2005" y="2182989"/>
            <a:ext cx="4455583" cy="240065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2182989"/>
            <a:ext cx="4455583" cy="2400657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3872" y="6897055"/>
            <a:ext cx="4105275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36709" y="6941621"/>
            <a:ext cx="328294" cy="1384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50DF1-15EF-4B3C-BAAE-1B6C9F9F4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160734"/>
      </p:ext>
    </p:extLst>
  </p:cSld>
  <p:clrMapOvr>
    <a:masterClrMapping/>
  </p:clrMapOvr>
  <p:transition spd="med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05" y="671689"/>
            <a:ext cx="9089390" cy="4308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2005" y="2182989"/>
            <a:ext cx="4455583" cy="13849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435812" y="2182989"/>
            <a:ext cx="4455583" cy="27699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7027545"/>
            <a:ext cx="2459482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3872" y="6897055"/>
            <a:ext cx="4105275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36709" y="6941621"/>
            <a:ext cx="328294" cy="1384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18B44-AA8B-4742-B53A-998B8D6B1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116922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7413"/>
            <a:ext cx="908939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2016"/>
            <a:ext cx="74853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21391" indent="0" algn="ctr">
              <a:buNone/>
              <a:defRPr/>
            </a:lvl2pPr>
            <a:lvl3pPr marL="1042782" indent="0" algn="ctr">
              <a:buNone/>
              <a:defRPr/>
            </a:lvl3pPr>
            <a:lvl4pPr marL="1564173" indent="0" algn="ctr">
              <a:buNone/>
              <a:defRPr/>
            </a:lvl4pPr>
            <a:lvl5pPr marL="2085564" indent="0" algn="ctr">
              <a:buNone/>
              <a:defRPr/>
            </a:lvl5pPr>
            <a:lvl6pPr marL="2606954" indent="0" algn="ctr">
              <a:buNone/>
              <a:defRPr/>
            </a:lvl6pPr>
            <a:lvl7pPr marL="3128345" indent="0" algn="ctr">
              <a:buNone/>
              <a:defRPr/>
            </a:lvl7pPr>
            <a:lvl8pPr marL="3649736" indent="0" algn="ctr">
              <a:buNone/>
              <a:defRPr/>
            </a:lvl8pPr>
            <a:lvl9pPr marL="4171127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AC953-E42E-4D2E-987E-2A75A83FE37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4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96157-4E2B-47DD-834E-454711EB72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5751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2768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0C965-4F86-412E-A39E-D5827DED29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635494"/>
            <a:ext cx="4722918" cy="54749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635494"/>
            <a:ext cx="4722918" cy="547496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6F156-3B2A-4502-85C2-7ECA638805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007" y="731012"/>
            <a:ext cx="8071385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5799" y="2810597"/>
            <a:ext cx="7021801" cy="225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97055"/>
            <a:ext cx="410527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1621"/>
            <a:ext cx="328294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302611"/>
            <a:ext cx="9624060" cy="101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635494"/>
            <a:ext cx="9624060" cy="547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0" y="6881313"/>
            <a:ext cx="249512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79" y="6881313"/>
            <a:ext cx="3386243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1313"/>
            <a:ext cx="249512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61647D-EB5C-4471-8C3D-FDCBFE18771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735" y="7110457"/>
            <a:ext cx="547665" cy="44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5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5pPr>
      <a:lvl6pPr marL="521391" algn="ctr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6pPr>
      <a:lvl7pPr marL="1042782" algn="ctr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7pPr>
      <a:lvl8pPr marL="1564173" algn="ctr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8pPr>
      <a:lvl9pPr marL="2085564" algn="ctr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91043" indent="-391043" algn="l" rtl="0" eaLnBrk="0" fontAlgn="base" hangingPunct="0">
        <a:spcBef>
          <a:spcPct val="20000"/>
        </a:spcBef>
        <a:spcAft>
          <a:spcPct val="0"/>
        </a:spcAft>
        <a:buChar char="•"/>
        <a:defRPr sz="3600" b="1">
          <a:solidFill>
            <a:srgbClr val="000066"/>
          </a:solidFill>
          <a:latin typeface="+mn-lt"/>
          <a:ea typeface="+mn-ea"/>
          <a:cs typeface="+mn-cs"/>
        </a:defRPr>
      </a:lvl1pPr>
      <a:lvl2pPr marL="847260" indent="-325869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rgbClr val="000066"/>
          </a:solidFill>
          <a:latin typeface="+mn-lt"/>
          <a:ea typeface="+mn-ea"/>
        </a:defRPr>
      </a:lvl2pPr>
      <a:lvl3pPr marL="1303477" indent="-260695" algn="l" rtl="0" eaLnBrk="0" fontAlgn="base" hangingPunct="0">
        <a:spcBef>
          <a:spcPct val="20000"/>
        </a:spcBef>
        <a:spcAft>
          <a:spcPct val="0"/>
        </a:spcAft>
        <a:buChar char="•"/>
        <a:defRPr sz="2700" b="1">
          <a:solidFill>
            <a:srgbClr val="000066"/>
          </a:solidFill>
          <a:latin typeface="+mn-lt"/>
          <a:ea typeface="+mn-ea"/>
        </a:defRPr>
      </a:lvl3pPr>
      <a:lvl4pPr marL="1824868" indent="-260695" algn="l" rtl="0" eaLnBrk="0" fontAlgn="base" hangingPunct="0">
        <a:spcBef>
          <a:spcPct val="20000"/>
        </a:spcBef>
        <a:spcAft>
          <a:spcPct val="0"/>
        </a:spcAft>
        <a:buChar char="–"/>
        <a:defRPr sz="2300" b="1">
          <a:solidFill>
            <a:srgbClr val="000066"/>
          </a:solidFill>
          <a:latin typeface="+mn-lt"/>
          <a:ea typeface="+mn-ea"/>
        </a:defRPr>
      </a:lvl4pPr>
      <a:lvl5pPr marL="2346259" indent="-260695" algn="l" rtl="0" eaLnBrk="0" fontAlgn="base" hangingPunct="0">
        <a:spcBef>
          <a:spcPct val="20000"/>
        </a:spcBef>
        <a:spcAft>
          <a:spcPct val="0"/>
        </a:spcAft>
        <a:buChar char="»"/>
        <a:defRPr sz="2300" b="1">
          <a:solidFill>
            <a:srgbClr val="000066"/>
          </a:solidFill>
          <a:latin typeface="+mn-lt"/>
          <a:ea typeface="+mn-ea"/>
        </a:defRPr>
      </a:lvl5pPr>
      <a:lvl6pPr marL="2867650" indent="-260695" algn="l" rtl="0" fontAlgn="base">
        <a:spcBef>
          <a:spcPct val="20000"/>
        </a:spcBef>
        <a:spcAft>
          <a:spcPct val="0"/>
        </a:spcAft>
        <a:buChar char="»"/>
        <a:defRPr sz="2300" b="1">
          <a:solidFill>
            <a:srgbClr val="000066"/>
          </a:solidFill>
          <a:latin typeface="+mn-lt"/>
          <a:ea typeface="+mn-ea"/>
        </a:defRPr>
      </a:lvl6pPr>
      <a:lvl7pPr marL="3389041" indent="-260695" algn="l" rtl="0" fontAlgn="base">
        <a:spcBef>
          <a:spcPct val="20000"/>
        </a:spcBef>
        <a:spcAft>
          <a:spcPct val="0"/>
        </a:spcAft>
        <a:buChar char="»"/>
        <a:defRPr sz="2300" b="1">
          <a:solidFill>
            <a:srgbClr val="000066"/>
          </a:solidFill>
          <a:latin typeface="+mn-lt"/>
          <a:ea typeface="+mn-ea"/>
        </a:defRPr>
      </a:lvl7pPr>
      <a:lvl8pPr marL="3910432" indent="-260695" algn="l" rtl="0" fontAlgn="base">
        <a:spcBef>
          <a:spcPct val="20000"/>
        </a:spcBef>
        <a:spcAft>
          <a:spcPct val="0"/>
        </a:spcAft>
        <a:buChar char="»"/>
        <a:defRPr sz="2300" b="1">
          <a:solidFill>
            <a:srgbClr val="000066"/>
          </a:solidFill>
          <a:latin typeface="+mn-lt"/>
          <a:ea typeface="+mn-ea"/>
        </a:defRPr>
      </a:lvl8pPr>
      <a:lvl9pPr marL="4431822" indent="-260695" algn="l" rtl="0" fontAlgn="base">
        <a:spcBef>
          <a:spcPct val="20000"/>
        </a:spcBef>
        <a:spcAft>
          <a:spcPct val="0"/>
        </a:spcAft>
        <a:buChar char="»"/>
        <a:defRPr sz="23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1007" y="731012"/>
            <a:ext cx="8071385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5799" y="2810597"/>
            <a:ext cx="7021801" cy="2252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73872" y="6897055"/>
            <a:ext cx="4105275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709" y="6941621"/>
            <a:ext cx="328294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44479"/>
                </a:solidFill>
                <a:latin typeface="Arial"/>
                <a:cs typeface="Arial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‹#›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61749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6.wmf"/><Relationship Id="rId5" Type="http://schemas.openxmlformats.org/officeDocument/2006/relationships/image" Target="../media/image31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6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3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83.e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2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1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95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0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8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47178" indent="-325837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303351" indent="-260669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824690" indent="-260669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346031" indent="-260669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867372" indent="-2606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88711" indent="-2606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910052" indent="-2606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431391" indent="-26066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FF2020-32DC-494B-95A9-2169274F8D7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051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2052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51880" y="1574273"/>
            <a:ext cx="9356725" cy="537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68" tIns="52133" rIns="104268" bIns="52133"/>
          <a:lstStyle/>
          <a:p>
            <a:pPr marL="391006" indent="-391006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75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/>
                <a:ea typeface="华文行楷"/>
              </a:rPr>
              <a:t>信息</a:t>
            </a:r>
            <a:r>
              <a:rPr lang="zh-CN" altLang="en-US" sz="7500" b="1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/>
                <a:ea typeface="华文行楷"/>
              </a:rPr>
              <a:t>安全基础</a:t>
            </a:r>
            <a:endParaRPr lang="en-US" altLang="zh-CN" sz="75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/>
              <a:ea typeface="华文行楷"/>
            </a:endParaRPr>
          </a:p>
          <a:p>
            <a:pPr marL="391006" indent="-391006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第六章  公钥密码学</a:t>
            </a:r>
            <a:endParaRPr lang="en-US" altLang="zh-CN" sz="60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  <a:p>
            <a:pPr marL="391006" indent="-391006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4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</a:p>
          <a:p>
            <a:pPr marL="391006" indent="-391006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32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  <a:p>
            <a:pPr marL="391006" indent="-391006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32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50901" y="654812"/>
            <a:ext cx="9067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公钥密码体制：单向陷门函数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10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2" y="1916113"/>
            <a:ext cx="6853237" cy="516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1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3492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公钥密码体制的问世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92251"/>
            <a:ext cx="9089390" cy="2793212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eaLnBrk="1" hangingPunct="1">
              <a:spcBef>
                <a:spcPts val="1000"/>
              </a:spcBef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1976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年，</a:t>
            </a:r>
            <a:r>
              <a:rPr lang="en-US" altLang="zh-CN" sz="2800" b="1" kern="1200" dirty="0" err="1">
                <a:solidFill>
                  <a:srgbClr val="000066"/>
                </a:solidFill>
                <a:latin typeface="Times New Roman" pitchFamily="18" charset="0"/>
              </a:rPr>
              <a:t>Diffie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Hellman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发表了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New Directions in Cryptography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，提出了公钥（非对称）密钥体制的概念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sz="2800" b="1" kern="12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000"/>
              </a:spcBef>
            </a:pP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000"/>
              </a:spcBef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1978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年，</a:t>
            </a:r>
            <a:r>
              <a:rPr lang="en-US" altLang="zh-CN" sz="2800" b="1" kern="1200" dirty="0" err="1">
                <a:solidFill>
                  <a:srgbClr val="000066"/>
                </a:solidFill>
                <a:latin typeface="Times New Roman" pitchFamily="18" charset="0"/>
              </a:rPr>
              <a:t>Rivest,Shamir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kern="1200" dirty="0" err="1">
                <a:solidFill>
                  <a:srgbClr val="000066"/>
                </a:solidFill>
                <a:latin typeface="Times New Roman" pitchFamily="18" charset="0"/>
              </a:rPr>
              <a:t>Adleman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提出了第一个公钥密码体制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RSA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算法。</a:t>
            </a:r>
          </a:p>
          <a:p>
            <a:pPr lvl="1" eaLnBrk="1" hangingPunct="1"/>
            <a:endParaRPr lang="en-US" altLang="zh-CN" b="1" dirty="0" smtClean="0">
              <a:latin typeface="宋体" pitchFamily="2" charset="-122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9055" y="4006850"/>
            <a:ext cx="5500788" cy="341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5016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</a:t>
            </a:r>
            <a:r>
              <a:rPr lang="zh-CN" altLang="en-US" sz="48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钥密码体制</a:t>
            </a: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的问世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4101" y="1720850"/>
            <a:ext cx="9089390" cy="1244070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eaLnBrk="1" hangingPunct="1">
              <a:spcBef>
                <a:spcPts val="1000"/>
              </a:spcBef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2002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年，</a:t>
            </a:r>
            <a:r>
              <a:rPr lang="en-US" altLang="zh-CN" sz="2800" b="1" kern="1200" dirty="0" err="1">
                <a:solidFill>
                  <a:srgbClr val="000066"/>
                </a:solidFill>
                <a:latin typeface="Times New Roman" pitchFamily="18" charset="0"/>
              </a:rPr>
              <a:t>Rivest,Shamir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kern="1200" dirty="0" err="1">
                <a:solidFill>
                  <a:srgbClr val="000066"/>
                </a:solidFill>
                <a:latin typeface="Times New Roman" pitchFamily="18" charset="0"/>
              </a:rPr>
              <a:t>Adleman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的三位作者获得图灵奖。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b="1" dirty="0" smtClean="0">
              <a:latin typeface="宋体" pitchFamily="2" charset="-122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2559050"/>
            <a:ext cx="6144992" cy="428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1702" y="4464050"/>
            <a:ext cx="1029736" cy="133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9500" y="1644650"/>
            <a:ext cx="5410200" cy="33579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使用“邮箱”原则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所有人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可以投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邮件。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但是只有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收件人有正确的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“钥匙”能打开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邮箱</a:t>
            </a:r>
            <a:endParaRPr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300" y="1714052"/>
            <a:ext cx="4264148" cy="3206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5337" y="654812"/>
            <a:ext cx="868336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公钥加密算法的新思想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13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840" y="1007130"/>
            <a:ext cx="822616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</a:rPr>
              <a:t>公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</a:rPr>
              <a:t>钥密钥体制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593" y="24622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0119" y="4477007"/>
            <a:ext cx="22974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 marR="5080" indent="-5181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公钥</a:t>
            </a:r>
            <a:r>
              <a:rPr sz="2800" b="1" dirty="0">
                <a:solidFill>
                  <a:srgbClr val="000066"/>
                </a:solidFill>
                <a:latin typeface="Times New Roman" pitchFamily="18" charset="0"/>
              </a:rPr>
              <a:t> (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</a:rPr>
              <a:t>PK</a:t>
            </a:r>
            <a:r>
              <a:rPr sz="28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endParaRPr 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0746" y="4477007"/>
            <a:ext cx="24349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私钥</a:t>
            </a:r>
            <a:r>
              <a:rPr sz="2800" b="1" dirty="0">
                <a:solidFill>
                  <a:srgbClr val="000066"/>
                </a:solidFill>
                <a:latin typeface="Times New Roman" pitchFamily="18" charset="0"/>
              </a:rPr>
              <a:t> (</a:t>
            </a:r>
            <a:r>
              <a:rPr lang="en-US" sz="2800" b="1" dirty="0">
                <a:solidFill>
                  <a:srgbClr val="000066"/>
                </a:solidFill>
                <a:latin typeface="Times New Roman" pitchFamily="18" charset="0"/>
              </a:rPr>
              <a:t>SK</a:t>
            </a:r>
            <a:r>
              <a:rPr sz="2800" b="1" dirty="0">
                <a:solidFill>
                  <a:srgbClr val="000066"/>
                </a:solidFill>
                <a:latin typeface="Times New Roman" pitchFamily="18" charset="0"/>
              </a:rPr>
              <a:t>) </a:t>
            </a:r>
            <a:endParaRPr 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2970" y="2974847"/>
            <a:ext cx="1521460" cy="1237615"/>
          </a:xfrm>
          <a:custGeom>
            <a:avLst/>
            <a:gdLst/>
            <a:ahLst/>
            <a:cxnLst/>
            <a:rect l="l" t="t" r="r" b="b"/>
            <a:pathLst>
              <a:path w="1521460" h="1164589">
                <a:moveTo>
                  <a:pt x="59749" y="1101092"/>
                </a:moveTo>
                <a:lnTo>
                  <a:pt x="42672" y="1078992"/>
                </a:lnTo>
                <a:lnTo>
                  <a:pt x="0" y="1164336"/>
                </a:lnTo>
                <a:lnTo>
                  <a:pt x="48768" y="1154897"/>
                </a:lnTo>
                <a:lnTo>
                  <a:pt x="48768" y="1109472"/>
                </a:lnTo>
                <a:lnTo>
                  <a:pt x="59749" y="1101092"/>
                </a:lnTo>
                <a:close/>
              </a:path>
              <a:path w="1521460" h="1164589">
                <a:moveTo>
                  <a:pt x="77265" y="1123760"/>
                </a:moveTo>
                <a:lnTo>
                  <a:pt x="59749" y="1101092"/>
                </a:lnTo>
                <a:lnTo>
                  <a:pt x="48768" y="1109472"/>
                </a:lnTo>
                <a:lnTo>
                  <a:pt x="64008" y="1133856"/>
                </a:lnTo>
                <a:lnTo>
                  <a:pt x="77265" y="1123760"/>
                </a:lnTo>
                <a:close/>
              </a:path>
              <a:path w="1521460" h="1164589">
                <a:moveTo>
                  <a:pt x="94488" y="1146048"/>
                </a:moveTo>
                <a:lnTo>
                  <a:pt x="77265" y="1123760"/>
                </a:lnTo>
                <a:lnTo>
                  <a:pt x="64008" y="1133856"/>
                </a:lnTo>
                <a:lnTo>
                  <a:pt x="48768" y="1109472"/>
                </a:lnTo>
                <a:lnTo>
                  <a:pt x="48768" y="1154897"/>
                </a:lnTo>
                <a:lnTo>
                  <a:pt x="94488" y="1146048"/>
                </a:lnTo>
                <a:close/>
              </a:path>
              <a:path w="1521460" h="1164589">
                <a:moveTo>
                  <a:pt x="1520952" y="24384"/>
                </a:moveTo>
                <a:lnTo>
                  <a:pt x="1502664" y="0"/>
                </a:lnTo>
                <a:lnTo>
                  <a:pt x="59749" y="1101092"/>
                </a:lnTo>
                <a:lnTo>
                  <a:pt x="77265" y="1123760"/>
                </a:lnTo>
                <a:lnTo>
                  <a:pt x="1520952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1706" y="2974848"/>
            <a:ext cx="1594485" cy="1237615"/>
          </a:xfrm>
          <a:custGeom>
            <a:avLst/>
            <a:gdLst/>
            <a:ahLst/>
            <a:cxnLst/>
            <a:rect l="l" t="t" r="r" b="b"/>
            <a:pathLst>
              <a:path w="1594484" h="1237614">
                <a:moveTo>
                  <a:pt x="1533452" y="1173420"/>
                </a:moveTo>
                <a:lnTo>
                  <a:pt x="18288" y="0"/>
                </a:lnTo>
                <a:lnTo>
                  <a:pt x="0" y="24384"/>
                </a:lnTo>
                <a:lnTo>
                  <a:pt x="1517855" y="1194523"/>
                </a:lnTo>
                <a:lnTo>
                  <a:pt x="1533452" y="1173420"/>
                </a:lnTo>
                <a:close/>
              </a:path>
              <a:path w="1594484" h="1237614">
                <a:moveTo>
                  <a:pt x="1545336" y="1228049"/>
                </a:moveTo>
                <a:lnTo>
                  <a:pt x="1545336" y="1182624"/>
                </a:lnTo>
                <a:lnTo>
                  <a:pt x="1530096" y="1203960"/>
                </a:lnTo>
                <a:lnTo>
                  <a:pt x="1517855" y="1194523"/>
                </a:lnTo>
                <a:lnTo>
                  <a:pt x="1499616" y="1219200"/>
                </a:lnTo>
                <a:lnTo>
                  <a:pt x="1545336" y="1228049"/>
                </a:lnTo>
                <a:close/>
              </a:path>
              <a:path w="1594484" h="1237614">
                <a:moveTo>
                  <a:pt x="1545336" y="1182624"/>
                </a:moveTo>
                <a:lnTo>
                  <a:pt x="1533452" y="1173420"/>
                </a:lnTo>
                <a:lnTo>
                  <a:pt x="1517855" y="1194523"/>
                </a:lnTo>
                <a:lnTo>
                  <a:pt x="1530096" y="1203960"/>
                </a:lnTo>
                <a:lnTo>
                  <a:pt x="1545336" y="1182624"/>
                </a:lnTo>
                <a:close/>
              </a:path>
              <a:path w="1594484" h="1237614">
                <a:moveTo>
                  <a:pt x="1594104" y="1237488"/>
                </a:moveTo>
                <a:lnTo>
                  <a:pt x="1551432" y="1149096"/>
                </a:lnTo>
                <a:lnTo>
                  <a:pt x="1533452" y="1173420"/>
                </a:lnTo>
                <a:lnTo>
                  <a:pt x="1545336" y="1182624"/>
                </a:lnTo>
                <a:lnTo>
                  <a:pt x="1545336" y="1228049"/>
                </a:lnTo>
                <a:lnTo>
                  <a:pt x="1594104" y="1237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14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5337" y="654812"/>
            <a:ext cx="848870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公钥密码体制 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15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5926" y="5021820"/>
            <a:ext cx="7028180" cy="10785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690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2800" b="1" dirty="0">
                <a:solidFill>
                  <a:srgbClr val="000066"/>
                </a:solidFill>
                <a:latin typeface="Times New Roman" pitchFamily="18" charset="0"/>
              </a:rPr>
              <a:t>Alice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使用公钥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PK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传送（加密）消息</a:t>
            </a:r>
            <a:endParaRPr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2800" b="1" dirty="0">
                <a:solidFill>
                  <a:srgbClr val="000066"/>
                </a:solidFill>
                <a:latin typeface="Times New Roman" pitchFamily="18" charset="0"/>
              </a:rPr>
              <a:t>Bo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使用私钥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SK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接受（解密）消息</a:t>
            </a:r>
            <a:endParaRPr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214" y="3617470"/>
            <a:ext cx="944486" cy="38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F9849"/>
                </a:solidFill>
                <a:latin typeface="Arial"/>
                <a:cs typeface="Arial"/>
              </a:rPr>
              <a:t>(</a:t>
            </a:r>
            <a:r>
              <a:rPr sz="2400" i="1" spc="0" dirty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2400" i="1" spc="-15" baseline="-20833" dirty="0">
                <a:solidFill>
                  <a:srgbClr val="2F9849"/>
                </a:solidFill>
                <a:latin typeface="Arial"/>
                <a:cs typeface="Arial"/>
              </a:rPr>
              <a:t>pub</a:t>
            </a:r>
            <a:r>
              <a:rPr sz="2400" dirty="0">
                <a:solidFill>
                  <a:srgbClr val="2F984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676" y="3602230"/>
            <a:ext cx="8774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B5C25"/>
                </a:solidFill>
                <a:latin typeface="Arial"/>
                <a:cs typeface="Arial"/>
              </a:rPr>
              <a:t>(</a:t>
            </a:r>
            <a:r>
              <a:rPr sz="2400" i="1" spc="0" dirty="0">
                <a:solidFill>
                  <a:srgbClr val="EB5C25"/>
                </a:solidFill>
                <a:latin typeface="Arial"/>
                <a:cs typeface="Arial"/>
              </a:rPr>
              <a:t>K</a:t>
            </a:r>
            <a:r>
              <a:rPr sz="2400" i="1" spc="-15" baseline="-20833" dirty="0">
                <a:solidFill>
                  <a:srgbClr val="EB5C25"/>
                </a:solidFill>
                <a:latin typeface="Arial"/>
                <a:cs typeface="Arial"/>
              </a:rPr>
              <a:t>pr</a:t>
            </a:r>
            <a:r>
              <a:rPr sz="2400" dirty="0">
                <a:solidFill>
                  <a:srgbClr val="EB5C25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591185"/>
            <a:ext cx="8796946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900" y="1644650"/>
            <a:ext cx="9829800" cy="3239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公钥加密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数字签名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密钥交换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1" y="654812"/>
            <a:ext cx="9067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公钥密码体制分类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16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0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6540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密码体制</a:t>
            </a: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：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加密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1505" y="1873250"/>
            <a:ext cx="9089390" cy="1664553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Bob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用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的公钥加密，发送给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用自己的私钥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解密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b="1" dirty="0">
              <a:latin typeface="宋体" charset="-122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6" y="3168650"/>
            <a:ext cx="4986540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806450"/>
            <a:ext cx="9497695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密码体制：数字签名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117" y="1873251"/>
            <a:ext cx="9089390" cy="1371600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用她的私钥对消息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签名，发送给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Bob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Bob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用自己的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的公钥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验证</a:t>
            </a:r>
            <a:endParaRPr lang="zh-CN" altLang="en-US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lvl="1" eaLnBrk="1" hangingPunct="1"/>
            <a:endParaRPr lang="en-US" altLang="zh-CN" b="1" dirty="0">
              <a:latin typeface="宋体" charset="-122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13" y="3168650"/>
            <a:ext cx="4817599" cy="388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5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654050"/>
            <a:ext cx="9089390" cy="7386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密码体制：密钥交换协议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35" y="1492251"/>
            <a:ext cx="9089390" cy="1295400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eaLnBrk="1" hangingPunct="1"/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Bob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双方计算出共享密钥，这个共享密钥被用作对称密码体制的密钥。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711450"/>
            <a:ext cx="4546552" cy="404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4301" y="4615973"/>
            <a:ext cx="8153400" cy="2065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一个对称系统必须满足以下两个属性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:</a:t>
            </a:r>
          </a:p>
          <a:p>
            <a:pPr marL="4699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加密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和解密使用相同的密钥。</a:t>
            </a:r>
          </a:p>
          <a:p>
            <a:pPr marL="4699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加密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函数和解密函数非常类似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DES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中，加密函数和解密函数基本相同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336" y="654812"/>
            <a:ext cx="799756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kern="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</a:t>
            </a:r>
            <a:r>
              <a:rPr lang="zh-CN" altLang="en-US" sz="4800" b="1" kern="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密码学</a:t>
            </a:r>
            <a:endParaRPr sz="4800" b="1" kern="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865" y="2484119"/>
            <a:ext cx="862965" cy="576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950" i="1" spc="-7" baseline="-21367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(x)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3562" y="2484119"/>
            <a:ext cx="862965" cy="5765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5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1950" i="1" spc="-7" baseline="-21367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(y)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4293" y="2734056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37612" y="36576"/>
                </a:moveTo>
                <a:lnTo>
                  <a:pt x="734564" y="33528"/>
                </a:lnTo>
                <a:lnTo>
                  <a:pt x="6096" y="33528"/>
                </a:lnTo>
                <a:lnTo>
                  <a:pt x="0" y="36576"/>
                </a:lnTo>
                <a:lnTo>
                  <a:pt x="6096" y="42672"/>
                </a:lnTo>
                <a:lnTo>
                  <a:pt x="734564" y="42672"/>
                </a:lnTo>
                <a:lnTo>
                  <a:pt x="737612" y="36576"/>
                </a:lnTo>
                <a:close/>
              </a:path>
              <a:path w="798829" h="76200">
                <a:moveTo>
                  <a:pt x="798572" y="36576"/>
                </a:moveTo>
                <a:lnTo>
                  <a:pt x="722372" y="0"/>
                </a:lnTo>
                <a:lnTo>
                  <a:pt x="722372" y="33528"/>
                </a:lnTo>
                <a:lnTo>
                  <a:pt x="734564" y="33528"/>
                </a:lnTo>
                <a:lnTo>
                  <a:pt x="737612" y="36576"/>
                </a:lnTo>
                <a:lnTo>
                  <a:pt x="737612" y="68275"/>
                </a:lnTo>
                <a:lnTo>
                  <a:pt x="798572" y="36576"/>
                </a:lnTo>
                <a:close/>
              </a:path>
              <a:path w="798829" h="76200">
                <a:moveTo>
                  <a:pt x="737612" y="68275"/>
                </a:moveTo>
                <a:lnTo>
                  <a:pt x="737612" y="36576"/>
                </a:lnTo>
                <a:lnTo>
                  <a:pt x="734564" y="42672"/>
                </a:lnTo>
                <a:lnTo>
                  <a:pt x="722372" y="42672"/>
                </a:lnTo>
                <a:lnTo>
                  <a:pt x="722372" y="76200"/>
                </a:lnTo>
                <a:lnTo>
                  <a:pt x="737612" y="68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2402" y="2734056"/>
            <a:ext cx="1661160" cy="76200"/>
          </a:xfrm>
          <a:custGeom>
            <a:avLst/>
            <a:gdLst/>
            <a:ahLst/>
            <a:cxnLst/>
            <a:rect l="l" t="t" r="r" b="b"/>
            <a:pathLst>
              <a:path w="1661160" h="76200">
                <a:moveTo>
                  <a:pt x="1600200" y="36576"/>
                </a:moveTo>
                <a:lnTo>
                  <a:pt x="1597152" y="33528"/>
                </a:lnTo>
                <a:lnTo>
                  <a:pt x="3048" y="33528"/>
                </a:lnTo>
                <a:lnTo>
                  <a:pt x="0" y="36576"/>
                </a:lnTo>
                <a:lnTo>
                  <a:pt x="3048" y="42672"/>
                </a:lnTo>
                <a:lnTo>
                  <a:pt x="1597152" y="42672"/>
                </a:lnTo>
                <a:lnTo>
                  <a:pt x="1600200" y="36576"/>
                </a:lnTo>
                <a:close/>
              </a:path>
              <a:path w="1661160" h="76200">
                <a:moveTo>
                  <a:pt x="1661160" y="36576"/>
                </a:moveTo>
                <a:lnTo>
                  <a:pt x="1584960" y="0"/>
                </a:lnTo>
                <a:lnTo>
                  <a:pt x="1584960" y="33528"/>
                </a:lnTo>
                <a:lnTo>
                  <a:pt x="1597152" y="33528"/>
                </a:lnTo>
                <a:lnTo>
                  <a:pt x="1600200" y="36576"/>
                </a:lnTo>
                <a:lnTo>
                  <a:pt x="1600200" y="68275"/>
                </a:lnTo>
                <a:lnTo>
                  <a:pt x="1661160" y="36576"/>
                </a:lnTo>
                <a:close/>
              </a:path>
              <a:path w="1661160" h="76200">
                <a:moveTo>
                  <a:pt x="1600200" y="68275"/>
                </a:moveTo>
                <a:lnTo>
                  <a:pt x="1600200" y="36576"/>
                </a:lnTo>
                <a:lnTo>
                  <a:pt x="1597152" y="42672"/>
                </a:lnTo>
                <a:lnTo>
                  <a:pt x="1584960" y="42672"/>
                </a:lnTo>
                <a:lnTo>
                  <a:pt x="1584960" y="76200"/>
                </a:lnTo>
                <a:lnTo>
                  <a:pt x="1600200" y="68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050" y="2734056"/>
            <a:ext cx="798830" cy="76200"/>
          </a:xfrm>
          <a:custGeom>
            <a:avLst/>
            <a:gdLst/>
            <a:ahLst/>
            <a:cxnLst/>
            <a:rect l="l" t="t" r="r" b="b"/>
            <a:pathLst>
              <a:path w="798829" h="76200">
                <a:moveTo>
                  <a:pt x="740664" y="36576"/>
                </a:moveTo>
                <a:lnTo>
                  <a:pt x="734568" y="33528"/>
                </a:lnTo>
                <a:lnTo>
                  <a:pt x="6096" y="33528"/>
                </a:lnTo>
                <a:lnTo>
                  <a:pt x="0" y="36576"/>
                </a:lnTo>
                <a:lnTo>
                  <a:pt x="6096" y="42672"/>
                </a:lnTo>
                <a:lnTo>
                  <a:pt x="734568" y="42672"/>
                </a:lnTo>
                <a:lnTo>
                  <a:pt x="740664" y="36576"/>
                </a:lnTo>
                <a:close/>
              </a:path>
              <a:path w="798829" h="76200">
                <a:moveTo>
                  <a:pt x="798576" y="36576"/>
                </a:moveTo>
                <a:lnTo>
                  <a:pt x="722376" y="0"/>
                </a:lnTo>
                <a:lnTo>
                  <a:pt x="722376" y="33528"/>
                </a:lnTo>
                <a:lnTo>
                  <a:pt x="734568" y="33528"/>
                </a:lnTo>
                <a:lnTo>
                  <a:pt x="740664" y="36576"/>
                </a:lnTo>
                <a:lnTo>
                  <a:pt x="740664" y="66690"/>
                </a:lnTo>
                <a:lnTo>
                  <a:pt x="798576" y="36576"/>
                </a:lnTo>
                <a:close/>
              </a:path>
              <a:path w="798829" h="76200">
                <a:moveTo>
                  <a:pt x="740664" y="66690"/>
                </a:moveTo>
                <a:lnTo>
                  <a:pt x="740664" y="36576"/>
                </a:lnTo>
                <a:lnTo>
                  <a:pt x="734568" y="42672"/>
                </a:lnTo>
                <a:lnTo>
                  <a:pt x="722376" y="42672"/>
                </a:lnTo>
                <a:lnTo>
                  <a:pt x="722376" y="76200"/>
                </a:lnTo>
                <a:lnTo>
                  <a:pt x="740664" y="6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6058" y="3060192"/>
            <a:ext cx="76200" cy="798830"/>
          </a:xfrm>
          <a:custGeom>
            <a:avLst/>
            <a:gdLst/>
            <a:ahLst/>
            <a:cxnLst/>
            <a:rect l="l" t="t" r="r" b="b"/>
            <a:pathLst>
              <a:path w="76200" h="798829">
                <a:moveTo>
                  <a:pt x="76200" y="76200"/>
                </a:moveTo>
                <a:lnTo>
                  <a:pt x="39624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9624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798829">
                <a:moveTo>
                  <a:pt x="42672" y="76200"/>
                </a:moveTo>
                <a:lnTo>
                  <a:pt x="42672" y="64008"/>
                </a:lnTo>
                <a:lnTo>
                  <a:pt x="39624" y="57912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798829">
                <a:moveTo>
                  <a:pt x="42672" y="79248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792480"/>
                </a:lnTo>
                <a:lnTo>
                  <a:pt x="39624" y="798576"/>
                </a:lnTo>
                <a:lnTo>
                  <a:pt x="42672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6754" y="3060192"/>
            <a:ext cx="76200" cy="798830"/>
          </a:xfrm>
          <a:custGeom>
            <a:avLst/>
            <a:gdLst/>
            <a:ahLst/>
            <a:cxnLst/>
            <a:rect l="l" t="t" r="r" b="b"/>
            <a:pathLst>
              <a:path w="76200" h="79882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6576" y="57912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798829">
                <a:moveTo>
                  <a:pt x="42672" y="76200"/>
                </a:moveTo>
                <a:lnTo>
                  <a:pt x="42672" y="64008"/>
                </a:lnTo>
                <a:lnTo>
                  <a:pt x="36576" y="57912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798829">
                <a:moveTo>
                  <a:pt x="42672" y="79248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792480"/>
                </a:lnTo>
                <a:lnTo>
                  <a:pt x="36576" y="798576"/>
                </a:lnTo>
                <a:lnTo>
                  <a:pt x="42672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47279" y="253543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8094" y="2681734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5212" y="2535430"/>
            <a:ext cx="15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1628" y="3617471"/>
            <a:ext cx="194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3965" y="3617471"/>
            <a:ext cx="194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0831" y="1877061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800" i="1" spc="0" dirty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1800" i="1" spc="5" dirty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800" i="1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2347" y="1864869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1800" i="1" spc="0" dirty="0">
                <a:solidFill>
                  <a:srgbClr val="232021"/>
                </a:solidFill>
                <a:latin typeface="Arial"/>
                <a:cs typeface="Arial"/>
              </a:rPr>
              <a:t>o</a:t>
            </a:r>
            <a:r>
              <a:rPr sz="1800" i="1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1569" y="3566159"/>
            <a:ext cx="573405" cy="426720"/>
          </a:xfrm>
          <a:custGeom>
            <a:avLst/>
            <a:gdLst/>
            <a:ahLst/>
            <a:cxnLst/>
            <a:rect l="l" t="t" r="r" b="b"/>
            <a:pathLst>
              <a:path w="573404" h="426720">
                <a:moveTo>
                  <a:pt x="286511" y="0"/>
                </a:moveTo>
                <a:lnTo>
                  <a:pt x="234942" y="3403"/>
                </a:lnTo>
                <a:lnTo>
                  <a:pt x="186433" y="13228"/>
                </a:lnTo>
                <a:lnTo>
                  <a:pt x="141788" y="28899"/>
                </a:lnTo>
                <a:lnTo>
                  <a:pt x="101809" y="49838"/>
                </a:lnTo>
                <a:lnTo>
                  <a:pt x="67298" y="75468"/>
                </a:lnTo>
                <a:lnTo>
                  <a:pt x="39059" y="105212"/>
                </a:lnTo>
                <a:lnTo>
                  <a:pt x="17894" y="138493"/>
                </a:lnTo>
                <a:lnTo>
                  <a:pt x="4607" y="174735"/>
                </a:lnTo>
                <a:lnTo>
                  <a:pt x="0" y="213359"/>
                </a:lnTo>
                <a:lnTo>
                  <a:pt x="4607" y="251984"/>
                </a:lnTo>
                <a:lnTo>
                  <a:pt x="17894" y="288226"/>
                </a:lnTo>
                <a:lnTo>
                  <a:pt x="39059" y="321507"/>
                </a:lnTo>
                <a:lnTo>
                  <a:pt x="67298" y="351251"/>
                </a:lnTo>
                <a:lnTo>
                  <a:pt x="101809" y="376881"/>
                </a:lnTo>
                <a:lnTo>
                  <a:pt x="141788" y="397820"/>
                </a:lnTo>
                <a:lnTo>
                  <a:pt x="186433" y="413491"/>
                </a:lnTo>
                <a:lnTo>
                  <a:pt x="234942" y="423316"/>
                </a:lnTo>
                <a:lnTo>
                  <a:pt x="286511" y="426719"/>
                </a:lnTo>
                <a:lnTo>
                  <a:pt x="338081" y="423316"/>
                </a:lnTo>
                <a:lnTo>
                  <a:pt x="386590" y="413491"/>
                </a:lnTo>
                <a:lnTo>
                  <a:pt x="431235" y="397820"/>
                </a:lnTo>
                <a:lnTo>
                  <a:pt x="471214" y="376881"/>
                </a:lnTo>
                <a:lnTo>
                  <a:pt x="505725" y="351251"/>
                </a:lnTo>
                <a:lnTo>
                  <a:pt x="533964" y="321507"/>
                </a:lnTo>
                <a:lnTo>
                  <a:pt x="555129" y="288226"/>
                </a:lnTo>
                <a:lnTo>
                  <a:pt x="568416" y="251984"/>
                </a:lnTo>
                <a:lnTo>
                  <a:pt x="573023" y="213359"/>
                </a:lnTo>
                <a:lnTo>
                  <a:pt x="568416" y="174735"/>
                </a:lnTo>
                <a:lnTo>
                  <a:pt x="555129" y="138493"/>
                </a:lnTo>
                <a:lnTo>
                  <a:pt x="533964" y="105212"/>
                </a:lnTo>
                <a:lnTo>
                  <a:pt x="505725" y="75468"/>
                </a:lnTo>
                <a:lnTo>
                  <a:pt x="471214" y="49838"/>
                </a:lnTo>
                <a:lnTo>
                  <a:pt x="431235" y="28899"/>
                </a:lnTo>
                <a:lnTo>
                  <a:pt x="386590" y="13228"/>
                </a:lnTo>
                <a:lnTo>
                  <a:pt x="338081" y="3403"/>
                </a:lnTo>
                <a:lnTo>
                  <a:pt x="286511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3977" y="3566159"/>
            <a:ext cx="570230" cy="426720"/>
          </a:xfrm>
          <a:custGeom>
            <a:avLst/>
            <a:gdLst/>
            <a:ahLst/>
            <a:cxnLst/>
            <a:rect l="l" t="t" r="r" b="b"/>
            <a:pathLst>
              <a:path w="570229" h="426720">
                <a:moveTo>
                  <a:pt x="286511" y="0"/>
                </a:moveTo>
                <a:lnTo>
                  <a:pt x="234942" y="3403"/>
                </a:lnTo>
                <a:lnTo>
                  <a:pt x="186433" y="13228"/>
                </a:lnTo>
                <a:lnTo>
                  <a:pt x="141788" y="28899"/>
                </a:lnTo>
                <a:lnTo>
                  <a:pt x="101809" y="49838"/>
                </a:lnTo>
                <a:lnTo>
                  <a:pt x="67298" y="75468"/>
                </a:lnTo>
                <a:lnTo>
                  <a:pt x="39059" y="105212"/>
                </a:lnTo>
                <a:lnTo>
                  <a:pt x="17894" y="138493"/>
                </a:lnTo>
                <a:lnTo>
                  <a:pt x="4607" y="174735"/>
                </a:lnTo>
                <a:lnTo>
                  <a:pt x="0" y="213359"/>
                </a:lnTo>
                <a:lnTo>
                  <a:pt x="4607" y="251984"/>
                </a:lnTo>
                <a:lnTo>
                  <a:pt x="17894" y="288226"/>
                </a:lnTo>
                <a:lnTo>
                  <a:pt x="39059" y="321507"/>
                </a:lnTo>
                <a:lnTo>
                  <a:pt x="67298" y="351251"/>
                </a:lnTo>
                <a:lnTo>
                  <a:pt x="101809" y="376881"/>
                </a:lnTo>
                <a:lnTo>
                  <a:pt x="141788" y="397820"/>
                </a:lnTo>
                <a:lnTo>
                  <a:pt x="186433" y="413491"/>
                </a:lnTo>
                <a:lnTo>
                  <a:pt x="234942" y="423316"/>
                </a:lnTo>
                <a:lnTo>
                  <a:pt x="286511" y="426719"/>
                </a:lnTo>
                <a:lnTo>
                  <a:pt x="337174" y="423316"/>
                </a:lnTo>
                <a:lnTo>
                  <a:pt x="384976" y="413491"/>
                </a:lnTo>
                <a:lnTo>
                  <a:pt x="429090" y="397820"/>
                </a:lnTo>
                <a:lnTo>
                  <a:pt x="468689" y="376881"/>
                </a:lnTo>
                <a:lnTo>
                  <a:pt x="502945" y="351251"/>
                </a:lnTo>
                <a:lnTo>
                  <a:pt x="531029" y="321507"/>
                </a:lnTo>
                <a:lnTo>
                  <a:pt x="552114" y="288226"/>
                </a:lnTo>
                <a:lnTo>
                  <a:pt x="565372" y="251984"/>
                </a:lnTo>
                <a:lnTo>
                  <a:pt x="569975" y="213359"/>
                </a:lnTo>
                <a:lnTo>
                  <a:pt x="565372" y="174735"/>
                </a:lnTo>
                <a:lnTo>
                  <a:pt x="552114" y="138493"/>
                </a:lnTo>
                <a:lnTo>
                  <a:pt x="531029" y="105212"/>
                </a:lnTo>
                <a:lnTo>
                  <a:pt x="502945" y="75468"/>
                </a:lnTo>
                <a:lnTo>
                  <a:pt x="468689" y="49838"/>
                </a:lnTo>
                <a:lnTo>
                  <a:pt x="429090" y="28899"/>
                </a:lnTo>
                <a:lnTo>
                  <a:pt x="384976" y="13228"/>
                </a:lnTo>
                <a:lnTo>
                  <a:pt x="337174" y="3403"/>
                </a:lnTo>
                <a:lnTo>
                  <a:pt x="286511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2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54812"/>
            <a:ext cx="7885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公钥加密的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基本方法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9137" y="1587501"/>
            <a:ext cx="1063363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0" dirty="0">
                <a:latin typeface="Arial"/>
                <a:cs typeface="Arial"/>
              </a:rPr>
              <a:t>A</a:t>
            </a:r>
            <a:r>
              <a:rPr sz="3200" b="0" spc="0" dirty="0">
                <a:latin typeface="Arial"/>
                <a:cs typeface="Arial"/>
              </a:rPr>
              <a:t>lic</a:t>
            </a:r>
            <a:r>
              <a:rPr sz="3200" b="0" spc="-5" dirty="0">
                <a:latin typeface="Arial"/>
                <a:cs typeface="Arial"/>
              </a:rPr>
              <a:t>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6774" y="1587501"/>
            <a:ext cx="92111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232021"/>
                </a:solidFill>
                <a:latin typeface="Arial"/>
                <a:cs typeface="Arial"/>
              </a:rPr>
              <a:t>B</a:t>
            </a:r>
            <a:r>
              <a:rPr sz="3200" spc="-5" dirty="0">
                <a:solidFill>
                  <a:srgbClr val="232021"/>
                </a:solidFill>
                <a:latin typeface="Arial"/>
                <a:cs typeface="Arial"/>
              </a:rPr>
              <a:t>ob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0196" y="3032255"/>
            <a:ext cx="1974704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1950" i="1" spc="-15" baseline="-21367" dirty="0">
                <a:solidFill>
                  <a:srgbClr val="2F9849"/>
                </a:solidFill>
                <a:latin typeface="Arial"/>
                <a:cs typeface="Arial"/>
              </a:rPr>
              <a:t>pubB</a:t>
            </a: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2000" i="1" spc="-10" dirty="0">
                <a:solidFill>
                  <a:srgbClr val="EB5C25"/>
                </a:solidFill>
                <a:latin typeface="Arial"/>
                <a:cs typeface="Arial"/>
              </a:rPr>
              <a:t>K</a:t>
            </a:r>
            <a:r>
              <a:rPr sz="1950" i="1" spc="-15" baseline="-21367" dirty="0">
                <a:solidFill>
                  <a:srgbClr val="EB5C25"/>
                </a:solidFill>
                <a:latin typeface="Arial"/>
                <a:cs typeface="Arial"/>
              </a:rPr>
              <a:t>prB</a:t>
            </a: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0389" y="3541776"/>
            <a:ext cx="5565775" cy="76200"/>
          </a:xfrm>
          <a:custGeom>
            <a:avLst/>
            <a:gdLst/>
            <a:ahLst/>
            <a:cxnLst/>
            <a:rect l="l" t="t" r="r" b="b"/>
            <a:pathLst>
              <a:path w="5565775" h="76200">
                <a:moveTo>
                  <a:pt x="76200" y="33528"/>
                </a:moveTo>
                <a:lnTo>
                  <a:pt x="76200" y="0"/>
                </a:lnTo>
                <a:lnTo>
                  <a:pt x="0" y="39624"/>
                </a:lnTo>
                <a:lnTo>
                  <a:pt x="57912" y="67421"/>
                </a:lnTo>
                <a:lnTo>
                  <a:pt x="57912" y="39624"/>
                </a:lnTo>
                <a:lnTo>
                  <a:pt x="60960" y="33528"/>
                </a:lnTo>
                <a:lnTo>
                  <a:pt x="76200" y="33528"/>
                </a:lnTo>
                <a:close/>
              </a:path>
              <a:path w="5565775" h="76200">
                <a:moveTo>
                  <a:pt x="5565645" y="39624"/>
                </a:moveTo>
                <a:lnTo>
                  <a:pt x="5562597" y="33528"/>
                </a:lnTo>
                <a:lnTo>
                  <a:pt x="60960" y="33528"/>
                </a:lnTo>
                <a:lnTo>
                  <a:pt x="57912" y="39624"/>
                </a:lnTo>
                <a:lnTo>
                  <a:pt x="60960" y="42672"/>
                </a:lnTo>
                <a:lnTo>
                  <a:pt x="5562597" y="42672"/>
                </a:lnTo>
                <a:lnTo>
                  <a:pt x="5565645" y="39624"/>
                </a:lnTo>
                <a:close/>
              </a:path>
              <a:path w="5565775" h="76200">
                <a:moveTo>
                  <a:pt x="76200" y="76200"/>
                </a:moveTo>
                <a:lnTo>
                  <a:pt x="76200" y="42672"/>
                </a:lnTo>
                <a:lnTo>
                  <a:pt x="60960" y="42672"/>
                </a:lnTo>
                <a:lnTo>
                  <a:pt x="57912" y="39624"/>
                </a:lnTo>
                <a:lnTo>
                  <a:pt x="57912" y="67421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23424" y="3178558"/>
            <a:ext cx="8804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0" baseline="13888" dirty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1600" i="1" spc="-10" dirty="0">
                <a:solidFill>
                  <a:srgbClr val="2F9849"/>
                </a:solidFill>
                <a:latin typeface="Arial"/>
                <a:cs typeface="Arial"/>
              </a:rPr>
              <a:t>pub</a:t>
            </a:r>
            <a:r>
              <a:rPr sz="1600" i="1" spc="0" dirty="0">
                <a:solidFill>
                  <a:srgbClr val="2F9849"/>
                </a:solidFill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745" y="3800350"/>
            <a:ext cx="1685155" cy="1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>
              <a:lnSpc>
                <a:spcPct val="136700"/>
              </a:lnSpc>
              <a:spcBef>
                <a:spcPts val="100"/>
              </a:spcBef>
            </a:pPr>
            <a:r>
              <a:rPr sz="2400" i="1" dirty="0" smtClean="0">
                <a:solidFill>
                  <a:srgbClr val="232021"/>
                </a:solidFill>
                <a:latin typeface="Arial"/>
                <a:cs typeface="Arial"/>
              </a:rPr>
              <a:t>x  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spc="-15" dirty="0" smtClean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0" dirty="0" err="1" smtClean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400" i="1" spc="7" baseline="-20833" dirty="0" err="1" smtClean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2400" i="1" spc="-15" baseline="-34722" dirty="0" err="1" smtClean="0">
                <a:solidFill>
                  <a:srgbClr val="2F9849"/>
                </a:solidFill>
                <a:latin typeface="Arial"/>
                <a:cs typeface="Arial"/>
              </a:rPr>
              <a:t>pub</a:t>
            </a:r>
            <a:r>
              <a:rPr sz="2400" i="1" spc="7" baseline="-34722" dirty="0" err="1" smtClean="0">
                <a:solidFill>
                  <a:srgbClr val="2F9849"/>
                </a:solidFill>
                <a:latin typeface="Arial"/>
                <a:cs typeface="Arial"/>
              </a:rPr>
              <a:t>B</a:t>
            </a:r>
            <a:r>
              <a:rPr sz="2400" i="1" spc="-10" dirty="0" smtClean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0493" y="4888992"/>
            <a:ext cx="5568950" cy="76200"/>
          </a:xfrm>
          <a:custGeom>
            <a:avLst/>
            <a:gdLst/>
            <a:ahLst/>
            <a:cxnLst/>
            <a:rect l="l" t="t" r="r" b="b"/>
            <a:pathLst>
              <a:path w="5568950" h="76200">
                <a:moveTo>
                  <a:pt x="5507733" y="39624"/>
                </a:moveTo>
                <a:lnTo>
                  <a:pt x="5504685" y="33528"/>
                </a:lnTo>
                <a:lnTo>
                  <a:pt x="6096" y="33528"/>
                </a:lnTo>
                <a:lnTo>
                  <a:pt x="0" y="39624"/>
                </a:lnTo>
                <a:lnTo>
                  <a:pt x="6096" y="42672"/>
                </a:lnTo>
                <a:lnTo>
                  <a:pt x="5504685" y="42672"/>
                </a:lnTo>
                <a:lnTo>
                  <a:pt x="5507733" y="39624"/>
                </a:lnTo>
                <a:close/>
              </a:path>
              <a:path w="5568950" h="76200">
                <a:moveTo>
                  <a:pt x="5568693" y="39624"/>
                </a:moveTo>
                <a:lnTo>
                  <a:pt x="5492493" y="0"/>
                </a:lnTo>
                <a:lnTo>
                  <a:pt x="5492493" y="33528"/>
                </a:lnTo>
                <a:lnTo>
                  <a:pt x="5504685" y="33528"/>
                </a:lnTo>
                <a:lnTo>
                  <a:pt x="5507733" y="39624"/>
                </a:lnTo>
                <a:lnTo>
                  <a:pt x="5507733" y="68884"/>
                </a:lnTo>
                <a:lnTo>
                  <a:pt x="5568693" y="39624"/>
                </a:lnTo>
                <a:close/>
              </a:path>
              <a:path w="5568950" h="76200">
                <a:moveTo>
                  <a:pt x="5507733" y="68884"/>
                </a:moveTo>
                <a:lnTo>
                  <a:pt x="5507733" y="39624"/>
                </a:lnTo>
                <a:lnTo>
                  <a:pt x="5504685" y="42672"/>
                </a:lnTo>
                <a:lnTo>
                  <a:pt x="5492493" y="42672"/>
                </a:lnTo>
                <a:lnTo>
                  <a:pt x="5492493" y="76200"/>
                </a:lnTo>
                <a:lnTo>
                  <a:pt x="5507733" y="68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07474" y="4492247"/>
            <a:ext cx="17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45748" y="5147566"/>
            <a:ext cx="1520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x=d</a:t>
            </a:r>
            <a:r>
              <a:rPr sz="2400" i="1" spc="-7" baseline="-20833" dirty="0">
                <a:solidFill>
                  <a:srgbClr val="EB5C25"/>
                </a:solidFill>
                <a:latin typeface="Arial"/>
                <a:cs typeface="Arial"/>
              </a:rPr>
              <a:t>K</a:t>
            </a:r>
            <a:r>
              <a:rPr sz="2400" i="1" spc="-7" baseline="-34722" dirty="0">
                <a:solidFill>
                  <a:srgbClr val="EB5C25"/>
                </a:solidFill>
                <a:latin typeface="Arial"/>
                <a:cs typeface="Arial"/>
              </a:rPr>
              <a:t>prB</a:t>
            </a: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(y)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779" y="5759450"/>
            <a:ext cx="9089390" cy="967071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800" b="1" kern="1200" dirty="0" smtClean="0">
                <a:solidFill>
                  <a:srgbClr val="FF0000"/>
                </a:solidFill>
                <a:latin typeface="Times New Roman" pitchFamily="18" charset="0"/>
              </a:rPr>
              <a:t>它解决了对称密码学的局限性：密钥分配问题</a:t>
            </a:r>
            <a:r>
              <a:rPr lang="en-US" altLang="zh-CN" sz="2800" b="1" kern="1200" dirty="0" smtClean="0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800" b="1" kern="1200" dirty="0">
                <a:solidFill>
                  <a:srgbClr val="FF0000"/>
                </a:solidFill>
                <a:latin typeface="Times New Roman" pitchFamily="18" charset="0"/>
              </a:rPr>
              <a:t>公</a:t>
            </a:r>
            <a:r>
              <a:rPr lang="zh-CN" altLang="en-US" sz="2800" b="1" kern="1200" dirty="0" smtClean="0">
                <a:solidFill>
                  <a:srgbClr val="FF0000"/>
                </a:solidFill>
                <a:latin typeface="Times New Roman" pitchFamily="18" charset="0"/>
              </a:rPr>
              <a:t>钥真实性怎么样？</a:t>
            </a:r>
            <a:endParaRPr lang="en-US" altLang="zh-CN" sz="2800" b="1" kern="12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21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3295" y="2044700"/>
            <a:ext cx="73910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700" y="1880990"/>
            <a:ext cx="8763000" cy="3550331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公钥密钥体制主要缺点是加密解密速度太慢，在某些极端情况下，甚至能比对称加密慢上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1000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倍，因此不适全直接加密大数据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解决办法：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混合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加密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用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公钥加密一个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Key</a:t>
            </a: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用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Key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作为对称密钥来加密数据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5240" y="639544"/>
            <a:ext cx="7870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公钥加密的局限</a:t>
            </a:r>
          </a:p>
        </p:txBody>
      </p:sp>
    </p:spTree>
    <p:extLst>
      <p:ext uri="{BB962C8B-B14F-4D97-AF65-F5344CB8AC3E}">
        <p14:creationId xmlns:p14="http://schemas.microsoft.com/office/powerpoint/2010/main" val="18607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717" y="2111273"/>
            <a:ext cx="8239116" cy="4894233"/>
          </a:xfrm>
          <a:noFill/>
        </p:spPr>
      </p:pic>
      <p:sp>
        <p:nvSpPr>
          <p:cNvPr id="80907" name="Rectangle 11"/>
          <p:cNvSpPr>
            <a:spLocks noGrp="1" noChangeArrowheads="1"/>
          </p:cNvSpPr>
          <p:nvPr>
            <p:ph type="title"/>
          </p:nvPr>
        </p:nvSpPr>
        <p:spPr>
          <a:xfrm>
            <a:off x="1311007" y="731012"/>
            <a:ext cx="8071385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例子：混合密码系统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98886" y="1999325"/>
            <a:ext cx="5216746" cy="1278657"/>
            <a:chOff x="2154" y="1143"/>
            <a:chExt cx="2810" cy="731"/>
          </a:xfrm>
        </p:grpSpPr>
        <p:sp>
          <p:nvSpPr>
            <p:cNvPr id="57352" name="Oval 13"/>
            <p:cNvSpPr>
              <a:spLocks noChangeArrowheads="1"/>
            </p:cNvSpPr>
            <p:nvPr/>
          </p:nvSpPr>
          <p:spPr bwMode="auto">
            <a:xfrm>
              <a:off x="2154" y="1389"/>
              <a:ext cx="1134" cy="485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Text Box 14"/>
            <p:cNvSpPr txBox="1">
              <a:spLocks noChangeArrowheads="1"/>
            </p:cNvSpPr>
            <p:nvPr/>
          </p:nvSpPr>
          <p:spPr bwMode="auto">
            <a:xfrm>
              <a:off x="3198" y="1143"/>
              <a:ext cx="1766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用对称密码加密明文，</a:t>
              </a:r>
            </a:p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发挥速度优势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36174" y="3856968"/>
            <a:ext cx="4631951" cy="1703711"/>
            <a:chOff x="612" y="2205"/>
            <a:chExt cx="2495" cy="974"/>
          </a:xfrm>
        </p:grpSpPr>
        <p:sp>
          <p:nvSpPr>
            <p:cNvPr id="57350" name="Oval 15"/>
            <p:cNvSpPr>
              <a:spLocks noChangeArrowheads="1"/>
            </p:cNvSpPr>
            <p:nvPr/>
          </p:nvSpPr>
          <p:spPr bwMode="auto">
            <a:xfrm>
              <a:off x="1973" y="2205"/>
              <a:ext cx="1134" cy="485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1" name="Text Box 16"/>
            <p:cNvSpPr txBox="1">
              <a:spLocks noChangeArrowheads="1"/>
            </p:cNvSpPr>
            <p:nvPr/>
          </p:nvSpPr>
          <p:spPr bwMode="auto">
            <a:xfrm>
              <a:off x="612" y="2704"/>
              <a:ext cx="1933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用非对称密码加密密钥，</a:t>
              </a:r>
            </a:p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发挥密钥分发管理优势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77421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0" y="254283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pic>
        <p:nvPicPr>
          <p:cNvPr id="5837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49" y="2191736"/>
            <a:ext cx="9080107" cy="456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8" name="Rectangle 10"/>
          <p:cNvSpPr>
            <a:spLocks noGrp="1" noChangeArrowheads="1"/>
          </p:cNvSpPr>
          <p:nvPr>
            <p:ph type="title"/>
          </p:nvPr>
        </p:nvSpPr>
        <p:spPr>
          <a:xfrm>
            <a:off x="802005" y="671689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例子：混合密码系统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430243" y="2733984"/>
            <a:ext cx="4126984" cy="1053012"/>
            <a:chOff x="2154" y="1272"/>
            <a:chExt cx="2223" cy="602"/>
          </a:xfrm>
        </p:grpSpPr>
        <p:sp>
          <p:nvSpPr>
            <p:cNvPr id="58377" name="Oval 12"/>
            <p:cNvSpPr>
              <a:spLocks noChangeArrowheads="1"/>
            </p:cNvSpPr>
            <p:nvPr/>
          </p:nvSpPr>
          <p:spPr bwMode="auto">
            <a:xfrm>
              <a:off x="2154" y="1389"/>
              <a:ext cx="1134" cy="485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Text Box 13"/>
            <p:cNvSpPr txBox="1">
              <a:spLocks noChangeArrowheads="1"/>
            </p:cNvSpPr>
            <p:nvPr/>
          </p:nvSpPr>
          <p:spPr bwMode="auto">
            <a:xfrm>
              <a:off x="3278" y="1272"/>
              <a:ext cx="1099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用非对称密码</a:t>
              </a:r>
            </a:p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解密密钥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50868" y="4334491"/>
            <a:ext cx="3991460" cy="1875131"/>
            <a:chOff x="2182" y="2478"/>
            <a:chExt cx="2150" cy="1072"/>
          </a:xfrm>
        </p:grpSpPr>
        <p:sp>
          <p:nvSpPr>
            <p:cNvPr id="58375" name="Oval 15"/>
            <p:cNvSpPr>
              <a:spLocks noChangeArrowheads="1"/>
            </p:cNvSpPr>
            <p:nvPr/>
          </p:nvSpPr>
          <p:spPr bwMode="auto">
            <a:xfrm>
              <a:off x="3198" y="2478"/>
              <a:ext cx="1134" cy="485"/>
            </a:xfrm>
            <a:prstGeom prst="ellips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Text Box 16"/>
            <p:cNvSpPr txBox="1">
              <a:spLocks noChangeArrowheads="1"/>
            </p:cNvSpPr>
            <p:nvPr/>
          </p:nvSpPr>
          <p:spPr bwMode="auto">
            <a:xfrm>
              <a:off x="2182" y="3075"/>
              <a:ext cx="933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用对称密码</a:t>
              </a:r>
            </a:p>
            <a:p>
              <a:pPr eaLnBrk="1" hangingPunct="1"/>
              <a:r>
                <a:rPr lang="zh-CN" altLang="en-US" b="1" dirty="0">
                  <a:solidFill>
                    <a:srgbClr val="000066"/>
                  </a:solidFill>
                  <a:ea typeface="+mn-ea"/>
                </a:rPr>
                <a:t>解密密文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27485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486" y="1715517"/>
            <a:ext cx="1054213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1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232021"/>
                </a:solidFill>
                <a:latin typeface="Arial"/>
                <a:cs typeface="Arial"/>
              </a:rPr>
              <a:t>li</a:t>
            </a:r>
            <a:r>
              <a:rPr sz="2600" spc="-10" dirty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693" y="4992623"/>
            <a:ext cx="6705600" cy="0"/>
          </a:xfrm>
          <a:custGeom>
            <a:avLst/>
            <a:gdLst/>
            <a:ahLst/>
            <a:cxnLst/>
            <a:rect l="l" t="t" r="r" b="b"/>
            <a:pathLst>
              <a:path w="6705600">
                <a:moveTo>
                  <a:pt x="0" y="0"/>
                </a:moveTo>
                <a:lnTo>
                  <a:pt x="6705596" y="0"/>
                </a:lnTo>
              </a:path>
            </a:pathLst>
          </a:custGeom>
          <a:ln w="28574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366" y="3980182"/>
            <a:ext cx="22429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baseline="-20833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2400" i="1" spc="322" baseline="-20833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2850" i="1" spc="-37" baseline="-20467" dirty="0">
                <a:solidFill>
                  <a:srgbClr val="4EAE4A"/>
                </a:solidFill>
                <a:latin typeface="Arial"/>
                <a:cs typeface="Arial"/>
              </a:rPr>
              <a:t>K</a:t>
            </a:r>
            <a:r>
              <a:rPr sz="1650" i="1" spc="0" baseline="-30303" dirty="0">
                <a:solidFill>
                  <a:srgbClr val="4EAE4A"/>
                </a:solidFill>
                <a:latin typeface="Arial"/>
                <a:cs typeface="Arial"/>
              </a:rPr>
              <a:t>p</a:t>
            </a:r>
            <a:r>
              <a:rPr sz="1650" i="1" spc="-22" baseline="-30303" dirty="0">
                <a:solidFill>
                  <a:srgbClr val="4EAE4A"/>
                </a:solidFill>
                <a:latin typeface="Arial"/>
                <a:cs typeface="Arial"/>
              </a:rPr>
              <a:t>u</a:t>
            </a:r>
            <a:r>
              <a:rPr sz="1650" i="1" spc="0" baseline="-30303" dirty="0">
                <a:solidFill>
                  <a:srgbClr val="4EAE4A"/>
                </a:solidFill>
                <a:latin typeface="Arial"/>
                <a:cs typeface="Arial"/>
              </a:rPr>
              <a:t>bB</a:t>
            </a:r>
            <a:r>
              <a:rPr sz="2400" i="1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0" dirty="0">
                <a:solidFill>
                  <a:srgbClr val="48429A"/>
                </a:solidFill>
                <a:latin typeface="Arial"/>
                <a:cs typeface="Arial"/>
              </a:rPr>
              <a:t>K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1298" y="4358640"/>
            <a:ext cx="2136775" cy="76200"/>
          </a:xfrm>
          <a:custGeom>
            <a:avLst/>
            <a:gdLst/>
            <a:ahLst/>
            <a:cxnLst/>
            <a:rect l="l" t="t" r="r" b="b"/>
            <a:pathLst>
              <a:path w="2136775" h="76200">
                <a:moveTo>
                  <a:pt x="2078736" y="36576"/>
                </a:moveTo>
                <a:lnTo>
                  <a:pt x="2075688" y="33528"/>
                </a:lnTo>
                <a:lnTo>
                  <a:pt x="3048" y="33528"/>
                </a:lnTo>
                <a:lnTo>
                  <a:pt x="0" y="36576"/>
                </a:lnTo>
                <a:lnTo>
                  <a:pt x="3048" y="42672"/>
                </a:lnTo>
                <a:lnTo>
                  <a:pt x="2075688" y="42672"/>
                </a:lnTo>
                <a:lnTo>
                  <a:pt x="2078736" y="36576"/>
                </a:lnTo>
                <a:close/>
              </a:path>
              <a:path w="2136775" h="76200">
                <a:moveTo>
                  <a:pt x="2136648" y="36576"/>
                </a:moveTo>
                <a:lnTo>
                  <a:pt x="2060448" y="0"/>
                </a:lnTo>
                <a:lnTo>
                  <a:pt x="2060448" y="33528"/>
                </a:lnTo>
                <a:lnTo>
                  <a:pt x="2075688" y="33528"/>
                </a:lnTo>
                <a:lnTo>
                  <a:pt x="2078736" y="36576"/>
                </a:lnTo>
                <a:lnTo>
                  <a:pt x="2078736" y="66690"/>
                </a:lnTo>
                <a:lnTo>
                  <a:pt x="2136648" y="36576"/>
                </a:lnTo>
                <a:close/>
              </a:path>
              <a:path w="2136775" h="76200">
                <a:moveTo>
                  <a:pt x="2078736" y="66690"/>
                </a:moveTo>
                <a:lnTo>
                  <a:pt x="2078736" y="36576"/>
                </a:lnTo>
                <a:lnTo>
                  <a:pt x="2075688" y="42672"/>
                </a:lnTo>
                <a:lnTo>
                  <a:pt x="2060448" y="42672"/>
                </a:lnTo>
                <a:lnTo>
                  <a:pt x="2060448" y="76200"/>
                </a:lnTo>
                <a:lnTo>
                  <a:pt x="2078736" y="6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5577" y="3907030"/>
            <a:ext cx="65492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baseline="-20833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6802" y="4452622"/>
            <a:ext cx="175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48429A"/>
                </a:solidFill>
                <a:latin typeface="Arial"/>
                <a:cs typeface="Arial"/>
              </a:rPr>
              <a:t>K</a:t>
            </a:r>
            <a:r>
              <a:rPr sz="2400" i="1" spc="5" dirty="0">
                <a:solidFill>
                  <a:srgbClr val="48429A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0" dirty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850" i="1" spc="-37" baseline="-20467" dirty="0">
                <a:solidFill>
                  <a:srgbClr val="F27634"/>
                </a:solidFill>
                <a:latin typeface="Arial"/>
                <a:cs typeface="Arial"/>
              </a:rPr>
              <a:t>K</a:t>
            </a:r>
            <a:r>
              <a:rPr sz="1650" i="1" spc="0" baseline="-30303" dirty="0">
                <a:solidFill>
                  <a:srgbClr val="F27634"/>
                </a:solidFill>
                <a:latin typeface="Arial"/>
                <a:cs typeface="Arial"/>
              </a:rPr>
              <a:t>p</a:t>
            </a:r>
            <a:r>
              <a:rPr sz="1650" i="1" spc="-15" baseline="-30303" dirty="0">
                <a:solidFill>
                  <a:srgbClr val="F27634"/>
                </a:solidFill>
                <a:latin typeface="Arial"/>
                <a:cs typeface="Arial"/>
              </a:rPr>
              <a:t>r</a:t>
            </a:r>
            <a:r>
              <a:rPr sz="1650" i="1" spc="0" baseline="-30303" dirty="0">
                <a:solidFill>
                  <a:srgbClr val="F27634"/>
                </a:solidFill>
                <a:latin typeface="Arial"/>
                <a:cs typeface="Arial"/>
              </a:rPr>
              <a:t>B</a:t>
            </a:r>
            <a:r>
              <a:rPr sz="2400" i="1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spc="-15" baseline="-20833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7433" y="2252472"/>
            <a:ext cx="393700" cy="2715895"/>
          </a:xfrm>
          <a:custGeom>
            <a:avLst/>
            <a:gdLst/>
            <a:ahLst/>
            <a:cxnLst/>
            <a:rect l="l" t="t" r="r" b="b"/>
            <a:pathLst>
              <a:path w="393700" h="2715895">
                <a:moveTo>
                  <a:pt x="0" y="0"/>
                </a:moveTo>
                <a:lnTo>
                  <a:pt x="61569" y="2755"/>
                </a:lnTo>
                <a:lnTo>
                  <a:pt x="115823" y="10338"/>
                </a:lnTo>
                <a:lnTo>
                  <a:pt x="159105" y="21726"/>
                </a:lnTo>
                <a:lnTo>
                  <a:pt x="198119" y="51815"/>
                </a:lnTo>
                <a:lnTo>
                  <a:pt x="198119" y="1341119"/>
                </a:lnTo>
                <a:lnTo>
                  <a:pt x="208166" y="1358530"/>
                </a:lnTo>
                <a:lnTo>
                  <a:pt x="236061" y="1373599"/>
                </a:lnTo>
                <a:lnTo>
                  <a:pt x="278440" y="1385450"/>
                </a:lnTo>
                <a:lnTo>
                  <a:pt x="331939" y="1393204"/>
                </a:lnTo>
                <a:lnTo>
                  <a:pt x="393191" y="1395983"/>
                </a:lnTo>
                <a:lnTo>
                  <a:pt x="317706" y="1399793"/>
                </a:lnTo>
                <a:lnTo>
                  <a:pt x="255650" y="1410461"/>
                </a:lnTo>
                <a:lnTo>
                  <a:pt x="213598" y="1426844"/>
                </a:lnTo>
                <a:lnTo>
                  <a:pt x="198119" y="1447799"/>
                </a:lnTo>
                <a:lnTo>
                  <a:pt x="198119" y="2660903"/>
                </a:lnTo>
                <a:lnTo>
                  <a:pt x="187756" y="2678314"/>
                </a:lnTo>
                <a:lnTo>
                  <a:pt x="159105" y="2693383"/>
                </a:lnTo>
                <a:lnTo>
                  <a:pt x="115823" y="2705234"/>
                </a:lnTo>
                <a:lnTo>
                  <a:pt x="61569" y="2712988"/>
                </a:lnTo>
                <a:lnTo>
                  <a:pt x="0" y="2715767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1196" y="3259635"/>
            <a:ext cx="123380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486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EB5C25"/>
                </a:solidFill>
                <a:latin typeface="Arial"/>
                <a:cs typeface="Arial"/>
              </a:rPr>
              <a:t>Key</a:t>
            </a:r>
            <a:r>
              <a:rPr sz="1400" b="1" spc="-95" dirty="0">
                <a:solidFill>
                  <a:srgbClr val="EB5C2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B5C25"/>
                </a:solidFill>
                <a:latin typeface="Arial"/>
                <a:cs typeface="Arial"/>
              </a:rPr>
              <a:t>Exchange  (asymmetric)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99210" y="6403848"/>
            <a:ext cx="2136775" cy="76200"/>
          </a:xfrm>
          <a:custGeom>
            <a:avLst/>
            <a:gdLst/>
            <a:ahLst/>
            <a:cxnLst/>
            <a:rect l="l" t="t" r="r" b="b"/>
            <a:pathLst>
              <a:path w="2136775" h="76200">
                <a:moveTo>
                  <a:pt x="2078736" y="39624"/>
                </a:moveTo>
                <a:lnTo>
                  <a:pt x="2072640" y="33528"/>
                </a:lnTo>
                <a:lnTo>
                  <a:pt x="3048" y="33528"/>
                </a:lnTo>
                <a:lnTo>
                  <a:pt x="0" y="39624"/>
                </a:lnTo>
                <a:lnTo>
                  <a:pt x="3048" y="45720"/>
                </a:lnTo>
                <a:lnTo>
                  <a:pt x="2072640" y="45720"/>
                </a:lnTo>
                <a:lnTo>
                  <a:pt x="2078736" y="39624"/>
                </a:lnTo>
                <a:close/>
              </a:path>
              <a:path w="2136775" h="76200">
                <a:moveTo>
                  <a:pt x="2136648" y="39624"/>
                </a:moveTo>
                <a:lnTo>
                  <a:pt x="2060448" y="0"/>
                </a:lnTo>
                <a:lnTo>
                  <a:pt x="2060448" y="33528"/>
                </a:lnTo>
                <a:lnTo>
                  <a:pt x="2072640" y="33528"/>
                </a:lnTo>
                <a:lnTo>
                  <a:pt x="2078736" y="39624"/>
                </a:lnTo>
                <a:lnTo>
                  <a:pt x="2078736" y="67421"/>
                </a:lnTo>
                <a:lnTo>
                  <a:pt x="2136648" y="39624"/>
                </a:lnTo>
                <a:close/>
              </a:path>
              <a:path w="2136775" h="76200">
                <a:moveTo>
                  <a:pt x="2078736" y="67421"/>
                </a:moveTo>
                <a:lnTo>
                  <a:pt x="2078736" y="39624"/>
                </a:lnTo>
                <a:lnTo>
                  <a:pt x="2072640" y="45720"/>
                </a:lnTo>
                <a:lnTo>
                  <a:pt x="2060448" y="45720"/>
                </a:lnTo>
                <a:lnTo>
                  <a:pt x="2060448" y="76200"/>
                </a:lnTo>
                <a:lnTo>
                  <a:pt x="2078736" y="67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4110" y="6159505"/>
            <a:ext cx="183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baseline="-20833" dirty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lang="en-US"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400" i="1" spc="-5" dirty="0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2400" b="1" i="1" spc="-7" baseline="-20833" dirty="0" smtClean="0">
                <a:solidFill>
                  <a:srgbClr val="48429A"/>
                </a:solidFill>
                <a:latin typeface="Arial"/>
                <a:cs typeface="Arial"/>
              </a:rPr>
              <a:t>K</a:t>
            </a:r>
            <a:r>
              <a:rPr sz="2400" b="1" i="1" spc="-142" baseline="-20833" dirty="0" smtClean="0">
                <a:solidFill>
                  <a:srgbClr val="48429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(x)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9474" y="6229608"/>
            <a:ext cx="2014220" cy="44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  <a:tabLst>
                <a:tab pos="1533525" algn="l"/>
              </a:tabLst>
            </a:pP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x </a:t>
            </a:r>
            <a:r>
              <a:rPr sz="2400" i="1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400" i="1" spc="-1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sz="2400" i="1" smtClean="0">
                <a:solidFill>
                  <a:srgbClr val="232021"/>
                </a:solidFill>
                <a:latin typeface="Arial"/>
                <a:cs typeface="Arial"/>
              </a:rPr>
              <a:t>D</a:t>
            </a:r>
            <a:r>
              <a:rPr sz="2400" i="1" smtClean="0">
                <a:solidFill>
                  <a:srgbClr val="232021"/>
                </a:solidFill>
                <a:latin typeface="Arial"/>
                <a:cs typeface="Arial"/>
              </a:rPr>
              <a:t>ES</a:t>
            </a:r>
            <a:r>
              <a:rPr sz="2400" i="1" baseline="24305" smtClean="0">
                <a:solidFill>
                  <a:srgbClr val="232021"/>
                </a:solidFill>
                <a:latin typeface="Arial"/>
                <a:cs typeface="Arial"/>
              </a:rPr>
              <a:t>-1</a:t>
            </a:r>
            <a:r>
              <a:rPr sz="2400" i="1" baseline="24305" dirty="0">
                <a:solidFill>
                  <a:srgbClr val="232021"/>
                </a:solidFill>
                <a:latin typeface="Arial"/>
                <a:cs typeface="Arial"/>
              </a:rPr>
              <a:t>	</a:t>
            </a: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(y</a:t>
            </a:r>
            <a:r>
              <a:rPr sz="2400" i="1" spc="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304925">
              <a:lnSpc>
                <a:spcPts val="1180"/>
              </a:lnSpc>
              <a:tabLst>
                <a:tab pos="1786255" algn="l"/>
              </a:tabLst>
            </a:pPr>
            <a:r>
              <a:rPr sz="1600" b="1" i="1" spc="0" dirty="0">
                <a:solidFill>
                  <a:srgbClr val="48429A"/>
                </a:solidFill>
                <a:latin typeface="Arial"/>
                <a:cs typeface="Arial"/>
              </a:rPr>
              <a:t>K	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545" y="5946144"/>
            <a:ext cx="606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232021"/>
                </a:solidFill>
                <a:latin typeface="Arial"/>
                <a:cs typeface="Arial"/>
              </a:rPr>
              <a:t>y</a:t>
            </a:r>
            <a:r>
              <a:rPr sz="2400" i="1" baseline="-20833" dirty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22101" y="4416552"/>
            <a:ext cx="338455" cy="1719580"/>
          </a:xfrm>
          <a:custGeom>
            <a:avLst/>
            <a:gdLst/>
            <a:ahLst/>
            <a:cxnLst/>
            <a:rect l="l" t="t" r="r" b="b"/>
            <a:pathLst>
              <a:path w="338455" h="1719579">
                <a:moveTo>
                  <a:pt x="338328" y="9144"/>
                </a:moveTo>
                <a:lnTo>
                  <a:pt x="310896" y="0"/>
                </a:lnTo>
                <a:lnTo>
                  <a:pt x="274320" y="109728"/>
                </a:lnTo>
                <a:lnTo>
                  <a:pt x="301752" y="118872"/>
                </a:lnTo>
                <a:lnTo>
                  <a:pt x="338328" y="9144"/>
                </a:lnTo>
                <a:close/>
              </a:path>
              <a:path w="338455" h="1719579">
                <a:moveTo>
                  <a:pt x="274320" y="198120"/>
                </a:moveTo>
                <a:lnTo>
                  <a:pt x="246888" y="192024"/>
                </a:lnTo>
                <a:lnTo>
                  <a:pt x="240792" y="219456"/>
                </a:lnTo>
                <a:lnTo>
                  <a:pt x="225552" y="274320"/>
                </a:lnTo>
                <a:lnTo>
                  <a:pt x="219456" y="304800"/>
                </a:lnTo>
                <a:lnTo>
                  <a:pt x="246888" y="307848"/>
                </a:lnTo>
                <a:lnTo>
                  <a:pt x="252984" y="280416"/>
                </a:lnTo>
                <a:lnTo>
                  <a:pt x="268224" y="225552"/>
                </a:lnTo>
                <a:lnTo>
                  <a:pt x="274320" y="198120"/>
                </a:lnTo>
                <a:close/>
              </a:path>
              <a:path w="338455" h="1719579">
                <a:moveTo>
                  <a:pt x="234696" y="393192"/>
                </a:moveTo>
                <a:lnTo>
                  <a:pt x="204216" y="390144"/>
                </a:lnTo>
                <a:lnTo>
                  <a:pt x="198120" y="445008"/>
                </a:lnTo>
                <a:lnTo>
                  <a:pt x="198120" y="475488"/>
                </a:lnTo>
                <a:lnTo>
                  <a:pt x="201168" y="505968"/>
                </a:lnTo>
                <a:lnTo>
                  <a:pt x="228600" y="502920"/>
                </a:lnTo>
                <a:lnTo>
                  <a:pt x="228600" y="448056"/>
                </a:lnTo>
                <a:lnTo>
                  <a:pt x="234696" y="393192"/>
                </a:lnTo>
                <a:close/>
              </a:path>
              <a:path w="338455" h="1719579">
                <a:moveTo>
                  <a:pt x="262128" y="697992"/>
                </a:moveTo>
                <a:lnTo>
                  <a:pt x="259080" y="688848"/>
                </a:lnTo>
                <a:lnTo>
                  <a:pt x="246888" y="627888"/>
                </a:lnTo>
                <a:lnTo>
                  <a:pt x="240792" y="588264"/>
                </a:lnTo>
                <a:lnTo>
                  <a:pt x="210312" y="591312"/>
                </a:lnTo>
                <a:lnTo>
                  <a:pt x="219456" y="630936"/>
                </a:lnTo>
                <a:lnTo>
                  <a:pt x="231648" y="694944"/>
                </a:lnTo>
                <a:lnTo>
                  <a:pt x="234696" y="704088"/>
                </a:lnTo>
                <a:lnTo>
                  <a:pt x="262128" y="697992"/>
                </a:lnTo>
                <a:close/>
              </a:path>
              <a:path w="338455" h="1719579">
                <a:moveTo>
                  <a:pt x="286512" y="902208"/>
                </a:moveTo>
                <a:lnTo>
                  <a:pt x="286512" y="841248"/>
                </a:lnTo>
                <a:lnTo>
                  <a:pt x="283464" y="810768"/>
                </a:lnTo>
                <a:lnTo>
                  <a:pt x="277368" y="783336"/>
                </a:lnTo>
                <a:lnTo>
                  <a:pt x="249936" y="786384"/>
                </a:lnTo>
                <a:lnTo>
                  <a:pt x="252984" y="816864"/>
                </a:lnTo>
                <a:lnTo>
                  <a:pt x="259080" y="871728"/>
                </a:lnTo>
                <a:lnTo>
                  <a:pt x="259080" y="899464"/>
                </a:lnTo>
                <a:lnTo>
                  <a:pt x="286512" y="902208"/>
                </a:lnTo>
                <a:close/>
              </a:path>
              <a:path w="338455" h="1719579">
                <a:moveTo>
                  <a:pt x="259080" y="899464"/>
                </a:moveTo>
                <a:lnTo>
                  <a:pt x="259080" y="871728"/>
                </a:lnTo>
                <a:lnTo>
                  <a:pt x="256032" y="896112"/>
                </a:lnTo>
                <a:lnTo>
                  <a:pt x="256032" y="899160"/>
                </a:lnTo>
                <a:lnTo>
                  <a:pt x="259080" y="899464"/>
                </a:lnTo>
                <a:close/>
              </a:path>
              <a:path w="338455" h="1719579">
                <a:moveTo>
                  <a:pt x="262128" y="987552"/>
                </a:moveTo>
                <a:lnTo>
                  <a:pt x="237744" y="975360"/>
                </a:lnTo>
                <a:lnTo>
                  <a:pt x="231648" y="984504"/>
                </a:lnTo>
                <a:lnTo>
                  <a:pt x="222504" y="1002792"/>
                </a:lnTo>
                <a:lnTo>
                  <a:pt x="210312" y="1021080"/>
                </a:lnTo>
                <a:lnTo>
                  <a:pt x="195072" y="1039368"/>
                </a:lnTo>
                <a:lnTo>
                  <a:pt x="173736" y="1066800"/>
                </a:lnTo>
                <a:lnTo>
                  <a:pt x="195072" y="1085088"/>
                </a:lnTo>
                <a:lnTo>
                  <a:pt x="219456" y="1057656"/>
                </a:lnTo>
                <a:lnTo>
                  <a:pt x="234696" y="1036320"/>
                </a:lnTo>
                <a:lnTo>
                  <a:pt x="246888" y="1018032"/>
                </a:lnTo>
                <a:lnTo>
                  <a:pt x="259080" y="996696"/>
                </a:lnTo>
                <a:lnTo>
                  <a:pt x="262128" y="987552"/>
                </a:lnTo>
                <a:close/>
              </a:path>
              <a:path w="338455" h="1719579">
                <a:moveTo>
                  <a:pt x="143256" y="1152144"/>
                </a:moveTo>
                <a:lnTo>
                  <a:pt x="118872" y="1133856"/>
                </a:lnTo>
                <a:lnTo>
                  <a:pt x="106680" y="1149096"/>
                </a:lnTo>
                <a:lnTo>
                  <a:pt x="82296" y="1191768"/>
                </a:lnTo>
                <a:lnTo>
                  <a:pt x="70104" y="1216152"/>
                </a:lnTo>
                <a:lnTo>
                  <a:pt x="64008" y="1237488"/>
                </a:lnTo>
                <a:lnTo>
                  <a:pt x="91440" y="1246632"/>
                </a:lnTo>
                <a:lnTo>
                  <a:pt x="97536" y="1228344"/>
                </a:lnTo>
                <a:lnTo>
                  <a:pt x="106680" y="1207008"/>
                </a:lnTo>
                <a:lnTo>
                  <a:pt x="118872" y="1185672"/>
                </a:lnTo>
                <a:lnTo>
                  <a:pt x="131064" y="1167384"/>
                </a:lnTo>
                <a:lnTo>
                  <a:pt x="143256" y="1152144"/>
                </a:lnTo>
                <a:close/>
              </a:path>
              <a:path w="338455" h="1719579">
                <a:moveTo>
                  <a:pt x="73152" y="1328928"/>
                </a:moveTo>
                <a:lnTo>
                  <a:pt x="45720" y="1322832"/>
                </a:lnTo>
                <a:lnTo>
                  <a:pt x="33528" y="1438656"/>
                </a:lnTo>
                <a:lnTo>
                  <a:pt x="60960" y="1441704"/>
                </a:lnTo>
                <a:lnTo>
                  <a:pt x="70104" y="1353312"/>
                </a:lnTo>
                <a:lnTo>
                  <a:pt x="73152" y="1328928"/>
                </a:lnTo>
                <a:close/>
              </a:path>
              <a:path w="338455" h="1719579">
                <a:moveTo>
                  <a:pt x="57912" y="1692812"/>
                </a:moveTo>
                <a:lnTo>
                  <a:pt x="57912" y="1639824"/>
                </a:lnTo>
                <a:lnTo>
                  <a:pt x="30480" y="1639824"/>
                </a:lnTo>
                <a:lnTo>
                  <a:pt x="30099" y="1633728"/>
                </a:lnTo>
                <a:lnTo>
                  <a:pt x="0" y="1633728"/>
                </a:lnTo>
                <a:lnTo>
                  <a:pt x="45720" y="1719072"/>
                </a:lnTo>
                <a:lnTo>
                  <a:pt x="57912" y="1692812"/>
                </a:lnTo>
                <a:close/>
              </a:path>
              <a:path w="338455" h="1719579">
                <a:moveTo>
                  <a:pt x="57912" y="1633728"/>
                </a:moveTo>
                <a:lnTo>
                  <a:pt x="57912" y="1527048"/>
                </a:lnTo>
                <a:lnTo>
                  <a:pt x="30480" y="1524000"/>
                </a:lnTo>
                <a:lnTo>
                  <a:pt x="30480" y="1530096"/>
                </a:lnTo>
                <a:lnTo>
                  <a:pt x="27432" y="1591056"/>
                </a:lnTo>
                <a:lnTo>
                  <a:pt x="30099" y="1633728"/>
                </a:lnTo>
                <a:lnTo>
                  <a:pt x="57912" y="1633728"/>
                </a:lnTo>
                <a:close/>
              </a:path>
              <a:path w="338455" h="1719579">
                <a:moveTo>
                  <a:pt x="85344" y="1633728"/>
                </a:moveTo>
                <a:lnTo>
                  <a:pt x="30099" y="1633728"/>
                </a:lnTo>
                <a:lnTo>
                  <a:pt x="30480" y="1639824"/>
                </a:lnTo>
                <a:lnTo>
                  <a:pt x="57912" y="1639824"/>
                </a:lnTo>
                <a:lnTo>
                  <a:pt x="57912" y="1692812"/>
                </a:lnTo>
                <a:lnTo>
                  <a:pt x="85344" y="16337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8090" y="4837176"/>
            <a:ext cx="1179830" cy="1442085"/>
          </a:xfrm>
          <a:custGeom>
            <a:avLst/>
            <a:gdLst/>
            <a:ahLst/>
            <a:cxnLst/>
            <a:rect l="l" t="t" r="r" b="b"/>
            <a:pathLst>
              <a:path w="1179829" h="1442085">
                <a:moveTo>
                  <a:pt x="112776" y="60960"/>
                </a:moveTo>
                <a:lnTo>
                  <a:pt x="91440" y="45720"/>
                </a:lnTo>
                <a:lnTo>
                  <a:pt x="15240" y="0"/>
                </a:lnTo>
                <a:lnTo>
                  <a:pt x="0" y="27432"/>
                </a:lnTo>
                <a:lnTo>
                  <a:pt x="76200" y="70104"/>
                </a:lnTo>
                <a:lnTo>
                  <a:pt x="97536" y="85344"/>
                </a:lnTo>
                <a:lnTo>
                  <a:pt x="112776" y="60960"/>
                </a:lnTo>
                <a:close/>
              </a:path>
              <a:path w="1179829" h="1442085">
                <a:moveTo>
                  <a:pt x="283464" y="170688"/>
                </a:moveTo>
                <a:lnTo>
                  <a:pt x="268224" y="158496"/>
                </a:lnTo>
                <a:lnTo>
                  <a:pt x="237744" y="137160"/>
                </a:lnTo>
                <a:lnTo>
                  <a:pt x="201168" y="115824"/>
                </a:lnTo>
                <a:lnTo>
                  <a:pt x="185928" y="103632"/>
                </a:lnTo>
                <a:lnTo>
                  <a:pt x="170688" y="128016"/>
                </a:lnTo>
                <a:lnTo>
                  <a:pt x="185928" y="137160"/>
                </a:lnTo>
                <a:lnTo>
                  <a:pt x="219456" y="161544"/>
                </a:lnTo>
                <a:lnTo>
                  <a:pt x="252984" y="182880"/>
                </a:lnTo>
                <a:lnTo>
                  <a:pt x="265176" y="192024"/>
                </a:lnTo>
                <a:lnTo>
                  <a:pt x="283464" y="170688"/>
                </a:lnTo>
                <a:close/>
              </a:path>
              <a:path w="1179829" h="1442085">
                <a:moveTo>
                  <a:pt x="432816" y="307848"/>
                </a:moveTo>
                <a:lnTo>
                  <a:pt x="426720" y="301752"/>
                </a:lnTo>
                <a:lnTo>
                  <a:pt x="384048" y="252984"/>
                </a:lnTo>
                <a:lnTo>
                  <a:pt x="359664" y="228600"/>
                </a:lnTo>
                <a:lnTo>
                  <a:pt x="350520" y="222504"/>
                </a:lnTo>
                <a:lnTo>
                  <a:pt x="332232" y="243840"/>
                </a:lnTo>
                <a:lnTo>
                  <a:pt x="341376" y="249936"/>
                </a:lnTo>
                <a:lnTo>
                  <a:pt x="387096" y="295656"/>
                </a:lnTo>
                <a:lnTo>
                  <a:pt x="405384" y="320040"/>
                </a:lnTo>
                <a:lnTo>
                  <a:pt x="408432" y="326136"/>
                </a:lnTo>
                <a:lnTo>
                  <a:pt x="432816" y="307848"/>
                </a:lnTo>
                <a:close/>
              </a:path>
              <a:path w="1179829" h="1442085">
                <a:moveTo>
                  <a:pt x="469392" y="420624"/>
                </a:moveTo>
                <a:lnTo>
                  <a:pt x="469392" y="393192"/>
                </a:lnTo>
                <a:lnTo>
                  <a:pt x="441960" y="393192"/>
                </a:lnTo>
                <a:lnTo>
                  <a:pt x="441960" y="405384"/>
                </a:lnTo>
                <a:lnTo>
                  <a:pt x="438912" y="417576"/>
                </a:lnTo>
                <a:lnTo>
                  <a:pt x="435864" y="426720"/>
                </a:lnTo>
                <a:lnTo>
                  <a:pt x="432816" y="438912"/>
                </a:lnTo>
                <a:lnTo>
                  <a:pt x="426720" y="451104"/>
                </a:lnTo>
                <a:lnTo>
                  <a:pt x="420624" y="460248"/>
                </a:lnTo>
                <a:lnTo>
                  <a:pt x="411480" y="472440"/>
                </a:lnTo>
                <a:lnTo>
                  <a:pt x="399288" y="487680"/>
                </a:lnTo>
                <a:lnTo>
                  <a:pt x="420624" y="505968"/>
                </a:lnTo>
                <a:lnTo>
                  <a:pt x="445008" y="475488"/>
                </a:lnTo>
                <a:lnTo>
                  <a:pt x="451104" y="463296"/>
                </a:lnTo>
                <a:lnTo>
                  <a:pt x="460248" y="448056"/>
                </a:lnTo>
                <a:lnTo>
                  <a:pt x="463296" y="435864"/>
                </a:lnTo>
                <a:lnTo>
                  <a:pt x="469392" y="420624"/>
                </a:lnTo>
                <a:close/>
              </a:path>
              <a:path w="1179829" h="1442085">
                <a:moveTo>
                  <a:pt x="362712" y="566928"/>
                </a:moveTo>
                <a:lnTo>
                  <a:pt x="341376" y="548640"/>
                </a:lnTo>
                <a:lnTo>
                  <a:pt x="313944" y="576072"/>
                </a:lnTo>
                <a:lnTo>
                  <a:pt x="286512" y="600456"/>
                </a:lnTo>
                <a:lnTo>
                  <a:pt x="262128" y="627888"/>
                </a:lnTo>
                <a:lnTo>
                  <a:pt x="262128" y="630936"/>
                </a:lnTo>
                <a:lnTo>
                  <a:pt x="283464" y="649224"/>
                </a:lnTo>
                <a:lnTo>
                  <a:pt x="283464" y="646176"/>
                </a:lnTo>
                <a:lnTo>
                  <a:pt x="362712" y="566928"/>
                </a:lnTo>
                <a:close/>
              </a:path>
              <a:path w="1179829" h="1442085">
                <a:moveTo>
                  <a:pt x="237744" y="716280"/>
                </a:moveTo>
                <a:lnTo>
                  <a:pt x="210312" y="704088"/>
                </a:lnTo>
                <a:lnTo>
                  <a:pt x="207264" y="719328"/>
                </a:lnTo>
                <a:lnTo>
                  <a:pt x="204216" y="731520"/>
                </a:lnTo>
                <a:lnTo>
                  <a:pt x="204216" y="746760"/>
                </a:lnTo>
                <a:lnTo>
                  <a:pt x="207264" y="758952"/>
                </a:lnTo>
                <a:lnTo>
                  <a:pt x="207264" y="762000"/>
                </a:lnTo>
                <a:lnTo>
                  <a:pt x="210312" y="762000"/>
                </a:lnTo>
                <a:lnTo>
                  <a:pt x="213360" y="774192"/>
                </a:lnTo>
                <a:lnTo>
                  <a:pt x="216408" y="774192"/>
                </a:lnTo>
                <a:lnTo>
                  <a:pt x="222504" y="786384"/>
                </a:lnTo>
                <a:lnTo>
                  <a:pt x="231648" y="795528"/>
                </a:lnTo>
                <a:lnTo>
                  <a:pt x="231648" y="731520"/>
                </a:lnTo>
                <a:lnTo>
                  <a:pt x="232083" y="733261"/>
                </a:lnTo>
                <a:lnTo>
                  <a:pt x="237744" y="716280"/>
                </a:lnTo>
                <a:close/>
              </a:path>
              <a:path w="1179829" h="1442085">
                <a:moveTo>
                  <a:pt x="232083" y="733261"/>
                </a:moveTo>
                <a:lnTo>
                  <a:pt x="231648" y="731520"/>
                </a:lnTo>
                <a:lnTo>
                  <a:pt x="231648" y="734568"/>
                </a:lnTo>
                <a:lnTo>
                  <a:pt x="232083" y="733261"/>
                </a:lnTo>
                <a:close/>
              </a:path>
              <a:path w="1179829" h="1442085">
                <a:moveTo>
                  <a:pt x="240792" y="762000"/>
                </a:moveTo>
                <a:lnTo>
                  <a:pt x="234696" y="749808"/>
                </a:lnTo>
                <a:lnTo>
                  <a:pt x="234696" y="743712"/>
                </a:lnTo>
                <a:lnTo>
                  <a:pt x="232083" y="733261"/>
                </a:lnTo>
                <a:lnTo>
                  <a:pt x="231648" y="734568"/>
                </a:lnTo>
                <a:lnTo>
                  <a:pt x="231648" y="795528"/>
                </a:lnTo>
                <a:lnTo>
                  <a:pt x="234696" y="798576"/>
                </a:lnTo>
                <a:lnTo>
                  <a:pt x="237744" y="800862"/>
                </a:lnTo>
                <a:lnTo>
                  <a:pt x="237744" y="758952"/>
                </a:lnTo>
                <a:lnTo>
                  <a:pt x="240792" y="762000"/>
                </a:lnTo>
                <a:close/>
              </a:path>
              <a:path w="1179829" h="1442085">
                <a:moveTo>
                  <a:pt x="246888" y="768096"/>
                </a:moveTo>
                <a:lnTo>
                  <a:pt x="237744" y="758952"/>
                </a:lnTo>
                <a:lnTo>
                  <a:pt x="237744" y="800862"/>
                </a:lnTo>
                <a:lnTo>
                  <a:pt x="243840" y="805434"/>
                </a:lnTo>
                <a:lnTo>
                  <a:pt x="243840" y="768096"/>
                </a:lnTo>
                <a:lnTo>
                  <a:pt x="246888" y="768096"/>
                </a:lnTo>
                <a:close/>
              </a:path>
              <a:path w="1179829" h="1442085">
                <a:moveTo>
                  <a:pt x="274320" y="792480"/>
                </a:moveTo>
                <a:lnTo>
                  <a:pt x="265176" y="786384"/>
                </a:lnTo>
                <a:lnTo>
                  <a:pt x="252984" y="777240"/>
                </a:lnTo>
                <a:lnTo>
                  <a:pt x="243840" y="768096"/>
                </a:lnTo>
                <a:lnTo>
                  <a:pt x="243840" y="805434"/>
                </a:lnTo>
                <a:lnTo>
                  <a:pt x="259080" y="816864"/>
                </a:lnTo>
                <a:lnTo>
                  <a:pt x="274320" y="792480"/>
                </a:lnTo>
                <a:close/>
              </a:path>
              <a:path w="1179829" h="1442085">
                <a:moveTo>
                  <a:pt x="457200" y="862584"/>
                </a:moveTo>
                <a:lnTo>
                  <a:pt x="426720" y="853440"/>
                </a:lnTo>
                <a:lnTo>
                  <a:pt x="399288" y="844296"/>
                </a:lnTo>
                <a:lnTo>
                  <a:pt x="374904" y="838200"/>
                </a:lnTo>
                <a:lnTo>
                  <a:pt x="353568" y="829056"/>
                </a:lnTo>
                <a:lnTo>
                  <a:pt x="350520" y="826008"/>
                </a:lnTo>
                <a:lnTo>
                  <a:pt x="338328" y="853440"/>
                </a:lnTo>
                <a:lnTo>
                  <a:pt x="341376" y="856488"/>
                </a:lnTo>
                <a:lnTo>
                  <a:pt x="365760" y="865632"/>
                </a:lnTo>
                <a:lnTo>
                  <a:pt x="393192" y="871728"/>
                </a:lnTo>
                <a:lnTo>
                  <a:pt x="417576" y="880872"/>
                </a:lnTo>
                <a:lnTo>
                  <a:pt x="448056" y="890016"/>
                </a:lnTo>
                <a:lnTo>
                  <a:pt x="457200" y="862584"/>
                </a:lnTo>
                <a:close/>
              </a:path>
              <a:path w="1179829" h="1442085">
                <a:moveTo>
                  <a:pt x="649224" y="911352"/>
                </a:moveTo>
                <a:lnTo>
                  <a:pt x="539496" y="883920"/>
                </a:lnTo>
                <a:lnTo>
                  <a:pt x="533400" y="911352"/>
                </a:lnTo>
                <a:lnTo>
                  <a:pt x="591312" y="926592"/>
                </a:lnTo>
                <a:lnTo>
                  <a:pt x="643128" y="938784"/>
                </a:lnTo>
                <a:lnTo>
                  <a:pt x="649224" y="911352"/>
                </a:lnTo>
                <a:close/>
              </a:path>
              <a:path w="1179829" h="1442085">
                <a:moveTo>
                  <a:pt x="844296" y="963168"/>
                </a:moveTo>
                <a:lnTo>
                  <a:pt x="835152" y="960120"/>
                </a:lnTo>
                <a:lnTo>
                  <a:pt x="780288" y="944880"/>
                </a:lnTo>
                <a:lnTo>
                  <a:pt x="734568" y="932688"/>
                </a:lnTo>
                <a:lnTo>
                  <a:pt x="725424" y="960120"/>
                </a:lnTo>
                <a:lnTo>
                  <a:pt x="771144" y="972312"/>
                </a:lnTo>
                <a:lnTo>
                  <a:pt x="829056" y="987552"/>
                </a:lnTo>
                <a:lnTo>
                  <a:pt x="835152" y="990600"/>
                </a:lnTo>
                <a:lnTo>
                  <a:pt x="844296" y="963168"/>
                </a:lnTo>
                <a:close/>
              </a:path>
              <a:path w="1179829" h="1442085">
                <a:moveTo>
                  <a:pt x="1027176" y="1048512"/>
                </a:moveTo>
                <a:lnTo>
                  <a:pt x="1008888" y="1036320"/>
                </a:lnTo>
                <a:lnTo>
                  <a:pt x="993648" y="1024128"/>
                </a:lnTo>
                <a:lnTo>
                  <a:pt x="975360" y="1014984"/>
                </a:lnTo>
                <a:lnTo>
                  <a:pt x="957072" y="1002792"/>
                </a:lnTo>
                <a:lnTo>
                  <a:pt x="935736" y="993648"/>
                </a:lnTo>
                <a:lnTo>
                  <a:pt x="926592" y="990600"/>
                </a:lnTo>
                <a:lnTo>
                  <a:pt x="914400" y="1018032"/>
                </a:lnTo>
                <a:lnTo>
                  <a:pt x="923544" y="1021080"/>
                </a:lnTo>
                <a:lnTo>
                  <a:pt x="944880" y="1030224"/>
                </a:lnTo>
                <a:lnTo>
                  <a:pt x="963168" y="1039368"/>
                </a:lnTo>
                <a:lnTo>
                  <a:pt x="993648" y="1057656"/>
                </a:lnTo>
                <a:lnTo>
                  <a:pt x="1011936" y="1072896"/>
                </a:lnTo>
                <a:lnTo>
                  <a:pt x="1027176" y="1048512"/>
                </a:lnTo>
                <a:close/>
              </a:path>
              <a:path w="1179829" h="1442085">
                <a:moveTo>
                  <a:pt x="1139952" y="1222248"/>
                </a:moveTo>
                <a:lnTo>
                  <a:pt x="1124712" y="1176528"/>
                </a:lnTo>
                <a:lnTo>
                  <a:pt x="1112520" y="1152144"/>
                </a:lnTo>
                <a:lnTo>
                  <a:pt x="1097280" y="1127760"/>
                </a:lnTo>
                <a:lnTo>
                  <a:pt x="1088136" y="1115568"/>
                </a:lnTo>
                <a:lnTo>
                  <a:pt x="1066800" y="1130808"/>
                </a:lnTo>
                <a:lnTo>
                  <a:pt x="1075944" y="1143000"/>
                </a:lnTo>
                <a:lnTo>
                  <a:pt x="1088136" y="1167384"/>
                </a:lnTo>
                <a:lnTo>
                  <a:pt x="1097280" y="1188720"/>
                </a:lnTo>
                <a:lnTo>
                  <a:pt x="1106424" y="1213104"/>
                </a:lnTo>
                <a:lnTo>
                  <a:pt x="1109472" y="1231392"/>
                </a:lnTo>
                <a:lnTo>
                  <a:pt x="1139952" y="1222248"/>
                </a:lnTo>
                <a:close/>
              </a:path>
              <a:path w="1179829" h="1442085">
                <a:moveTo>
                  <a:pt x="1179576" y="1359408"/>
                </a:moveTo>
                <a:lnTo>
                  <a:pt x="1094232" y="1353312"/>
                </a:lnTo>
                <a:lnTo>
                  <a:pt x="1121664" y="1419606"/>
                </a:lnTo>
                <a:lnTo>
                  <a:pt x="1121664" y="1371600"/>
                </a:lnTo>
                <a:lnTo>
                  <a:pt x="1149096" y="1371600"/>
                </a:lnTo>
                <a:lnTo>
                  <a:pt x="1149096" y="1410843"/>
                </a:lnTo>
                <a:lnTo>
                  <a:pt x="1179576" y="1359408"/>
                </a:lnTo>
                <a:close/>
              </a:path>
              <a:path w="1179829" h="1442085">
                <a:moveTo>
                  <a:pt x="1149096" y="1357230"/>
                </a:moveTo>
                <a:lnTo>
                  <a:pt x="1149096" y="1310640"/>
                </a:lnTo>
                <a:lnTo>
                  <a:pt x="1121664" y="1310640"/>
                </a:lnTo>
                <a:lnTo>
                  <a:pt x="1121664" y="1355271"/>
                </a:lnTo>
                <a:lnTo>
                  <a:pt x="1149096" y="1357230"/>
                </a:lnTo>
                <a:close/>
              </a:path>
              <a:path w="1179829" h="1442085">
                <a:moveTo>
                  <a:pt x="1149096" y="1410843"/>
                </a:moveTo>
                <a:lnTo>
                  <a:pt x="1149096" y="1371600"/>
                </a:lnTo>
                <a:lnTo>
                  <a:pt x="1121664" y="1371600"/>
                </a:lnTo>
                <a:lnTo>
                  <a:pt x="1121664" y="1419606"/>
                </a:lnTo>
                <a:lnTo>
                  <a:pt x="1130808" y="1441704"/>
                </a:lnTo>
                <a:lnTo>
                  <a:pt x="1149096" y="141084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6577" y="4974335"/>
            <a:ext cx="393700" cy="1981200"/>
          </a:xfrm>
          <a:custGeom>
            <a:avLst/>
            <a:gdLst/>
            <a:ahLst/>
            <a:cxnLst/>
            <a:rect l="l" t="t" r="r" b="b"/>
            <a:pathLst>
              <a:path w="393700" h="1981200">
                <a:moveTo>
                  <a:pt x="0" y="0"/>
                </a:moveTo>
                <a:lnTo>
                  <a:pt x="62740" y="3438"/>
                </a:lnTo>
                <a:lnTo>
                  <a:pt x="117140" y="12874"/>
                </a:lnTo>
                <a:lnTo>
                  <a:pt x="159983" y="26993"/>
                </a:lnTo>
                <a:lnTo>
                  <a:pt x="198119" y="64007"/>
                </a:lnTo>
                <a:lnTo>
                  <a:pt x="198119" y="954023"/>
                </a:lnTo>
                <a:lnTo>
                  <a:pt x="208166" y="974725"/>
                </a:lnTo>
                <a:lnTo>
                  <a:pt x="236061" y="992355"/>
                </a:lnTo>
                <a:lnTo>
                  <a:pt x="278440" y="1006035"/>
                </a:lnTo>
                <a:lnTo>
                  <a:pt x="331939" y="1014886"/>
                </a:lnTo>
                <a:lnTo>
                  <a:pt x="393191" y="1018031"/>
                </a:lnTo>
                <a:lnTo>
                  <a:pt x="331939" y="1021470"/>
                </a:lnTo>
                <a:lnTo>
                  <a:pt x="278440" y="1030906"/>
                </a:lnTo>
                <a:lnTo>
                  <a:pt x="236061" y="1045025"/>
                </a:lnTo>
                <a:lnTo>
                  <a:pt x="208166" y="1062508"/>
                </a:lnTo>
                <a:lnTo>
                  <a:pt x="198119" y="1082039"/>
                </a:lnTo>
                <a:lnTo>
                  <a:pt x="198119" y="1917191"/>
                </a:lnTo>
                <a:lnTo>
                  <a:pt x="188049" y="1937893"/>
                </a:lnTo>
                <a:lnTo>
                  <a:pt x="159983" y="1955523"/>
                </a:lnTo>
                <a:lnTo>
                  <a:pt x="117140" y="1969203"/>
                </a:lnTo>
                <a:lnTo>
                  <a:pt x="62740" y="1978054"/>
                </a:lnTo>
                <a:lnTo>
                  <a:pt x="0" y="1981199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09756" y="5563925"/>
            <a:ext cx="13836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1295">
              <a:lnSpc>
                <a:spcPct val="15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EB5C25"/>
                </a:solidFill>
                <a:latin typeface="Arial"/>
                <a:cs typeface="Arial"/>
              </a:rPr>
              <a:t>Data Encryption  (symmetric)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9953" y="1568397"/>
            <a:ext cx="2014330" cy="10007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320"/>
              </a:spcBef>
            </a:pPr>
            <a:r>
              <a:rPr sz="2600" spc="-10" dirty="0">
                <a:solidFill>
                  <a:srgbClr val="232021"/>
                </a:solidFill>
                <a:latin typeface="Arial"/>
                <a:cs typeface="Arial"/>
              </a:rPr>
              <a:t>Bob</a:t>
            </a:r>
            <a:endParaRPr sz="2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1950" i="1" spc="-15" baseline="-21367" dirty="0">
                <a:solidFill>
                  <a:srgbClr val="2F9849"/>
                </a:solidFill>
                <a:latin typeface="Arial"/>
                <a:cs typeface="Arial"/>
              </a:rPr>
              <a:t>pubB</a:t>
            </a: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2000" i="1" spc="-10" dirty="0">
                <a:solidFill>
                  <a:srgbClr val="EB5C25"/>
                </a:solidFill>
                <a:latin typeface="Arial"/>
                <a:cs typeface="Arial"/>
              </a:rPr>
              <a:t>K</a:t>
            </a:r>
            <a:r>
              <a:rPr sz="1950" i="1" spc="-15" baseline="-21367" dirty="0">
                <a:solidFill>
                  <a:srgbClr val="EB5C25"/>
                </a:solidFill>
                <a:latin typeface="Arial"/>
                <a:cs typeface="Arial"/>
              </a:rPr>
              <a:t>prB</a:t>
            </a:r>
            <a:r>
              <a:rPr sz="2000" i="1" spc="-10" dirty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2000" i="1" spc="-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61466" y="2785872"/>
            <a:ext cx="2292350" cy="76200"/>
          </a:xfrm>
          <a:custGeom>
            <a:avLst/>
            <a:gdLst/>
            <a:ahLst/>
            <a:cxnLst/>
            <a:rect l="l" t="t" r="r" b="b"/>
            <a:pathLst>
              <a:path w="2292350" h="76200">
                <a:moveTo>
                  <a:pt x="76200" y="33528"/>
                </a:moveTo>
                <a:lnTo>
                  <a:pt x="76200" y="0"/>
                </a:lnTo>
                <a:lnTo>
                  <a:pt x="0" y="36576"/>
                </a:lnTo>
                <a:lnTo>
                  <a:pt x="57912" y="66690"/>
                </a:lnTo>
                <a:lnTo>
                  <a:pt x="57912" y="36576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2292350" h="76200">
                <a:moveTo>
                  <a:pt x="2292096" y="36576"/>
                </a:moveTo>
                <a:lnTo>
                  <a:pt x="2286000" y="33528"/>
                </a:lnTo>
                <a:lnTo>
                  <a:pt x="64008" y="33528"/>
                </a:lnTo>
                <a:lnTo>
                  <a:pt x="57912" y="36576"/>
                </a:lnTo>
                <a:lnTo>
                  <a:pt x="64008" y="42672"/>
                </a:lnTo>
                <a:lnTo>
                  <a:pt x="2286000" y="42672"/>
                </a:lnTo>
                <a:lnTo>
                  <a:pt x="2292096" y="36576"/>
                </a:lnTo>
                <a:close/>
              </a:path>
              <a:path w="2292350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57912" y="36576"/>
                </a:lnTo>
                <a:lnTo>
                  <a:pt x="57912" y="6669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44888" y="2422652"/>
            <a:ext cx="9018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0" baseline="13888" dirty="0">
                <a:solidFill>
                  <a:srgbClr val="2F9849"/>
                </a:solidFill>
                <a:latin typeface="Arial"/>
                <a:cs typeface="Arial"/>
              </a:rPr>
              <a:t>K</a:t>
            </a:r>
            <a:r>
              <a:rPr sz="1600" i="1" spc="-10" dirty="0">
                <a:solidFill>
                  <a:srgbClr val="2F9849"/>
                </a:solidFill>
                <a:latin typeface="Arial"/>
                <a:cs typeface="Arial"/>
              </a:rPr>
              <a:t>pub</a:t>
            </a:r>
            <a:r>
              <a:rPr sz="1600" i="1" spc="0" dirty="0">
                <a:solidFill>
                  <a:srgbClr val="2F9849"/>
                </a:solidFill>
                <a:latin typeface="Arial"/>
                <a:cs typeface="Arial"/>
              </a:rPr>
              <a:t>B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4214" y="3062734"/>
            <a:ext cx="25446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021"/>
                </a:solidFill>
                <a:latin typeface="Arial"/>
                <a:cs typeface="Arial"/>
              </a:rPr>
              <a:t>Choose </a:t>
            </a:r>
            <a:r>
              <a:rPr sz="1800" spc="-10" dirty="0">
                <a:solidFill>
                  <a:srgbClr val="232021"/>
                </a:solidFill>
                <a:latin typeface="Arial"/>
                <a:cs typeface="Arial"/>
              </a:rPr>
              <a:t>random  </a:t>
            </a:r>
            <a:r>
              <a:rPr sz="1800" spc="-5" dirty="0">
                <a:solidFill>
                  <a:srgbClr val="232021"/>
                </a:solidFill>
                <a:latin typeface="Arial"/>
                <a:cs typeface="Arial"/>
              </a:rPr>
              <a:t>symmetric </a:t>
            </a:r>
            <a:r>
              <a:rPr sz="1800" dirty="0">
                <a:solidFill>
                  <a:srgbClr val="232021"/>
                </a:solidFill>
                <a:latin typeface="Arial"/>
                <a:cs typeface="Arial"/>
              </a:rPr>
              <a:t>key</a:t>
            </a:r>
            <a:r>
              <a:rPr sz="1800" spc="-5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8429A"/>
                </a:solidFill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4214" y="5592576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32021"/>
                </a:solidFill>
                <a:latin typeface="Arial"/>
                <a:cs typeface="Arial"/>
              </a:rPr>
              <a:t>message</a:t>
            </a:r>
            <a:r>
              <a:rPr sz="1800" spc="-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32021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5337" y="654812"/>
            <a:ext cx="700696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72745" algn="l"/>
              </a:tabLst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混合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密码系统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/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spcBef>
                <a:spcPts val="25"/>
              </a:spcBef>
            </a:pPr>
            <a:fld id="{81D60167-4931-47E6-BA6A-407CBD079E47}" type="slidenum">
              <a:rPr dirty="0"/>
              <a:pPr marL="25400">
                <a:spcBef>
                  <a:spcPts val="25"/>
                </a:spcBef>
              </a:pPr>
              <a:t>25</a:t>
            </a:fld>
            <a:r>
              <a:rPr spc="5" dirty="0"/>
              <a:t>/</a:t>
            </a:r>
            <a:r>
              <a:rPr dirty="0"/>
              <a:t>29</a:t>
            </a:r>
          </a:p>
        </p:txBody>
      </p:sp>
      <p:sp>
        <p:nvSpPr>
          <p:cNvPr id="5" name="矩形 4"/>
          <p:cNvSpPr/>
          <p:nvPr/>
        </p:nvSpPr>
        <p:spPr>
          <a:xfrm>
            <a:off x="1460500" y="73025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</a:rPr>
              <a:t>作业题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08000" y="1545942"/>
            <a:ext cx="9829800" cy="28963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00"/>
              </a:spcBef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公钥算法诞生以后，是否意味着对称密码算法已经被淘汰了？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为什么？</a:t>
            </a: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、公钥算法与对称算法的主要区别是什么？</a:t>
            </a: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927100"/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8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sp>
        <p:nvSpPr>
          <p:cNvPr id="5" name="矩形 4"/>
          <p:cNvSpPr/>
          <p:nvPr/>
        </p:nvSpPr>
        <p:spPr>
          <a:xfrm>
            <a:off x="1460500" y="73025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密码体制的数学难题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508000" y="1545942"/>
            <a:ext cx="9829800" cy="5276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spcBef>
                <a:spcPts val="1000"/>
              </a:spcBef>
            </a:pP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目前主要有以下几类主流公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钥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密码体制：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整数分解方案（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RSA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...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）：给定一个复合整数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，找到它的素因子（乘以两个素数：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容易）</a:t>
            </a:r>
            <a:endParaRPr lang="en-US" altLang="zh-CN" sz="24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离散对数方案（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Diffie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-Hellman, 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Elgamal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, DSA, …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）：基于有限域以及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椭圆曲线方案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(EC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上离散对数问题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/>
              <a:buChar char="•"/>
            </a:pP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基于格的方案（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LWE, Ring-</a:t>
            </a:r>
            <a:r>
              <a:rPr lang="en-US" altLang="zh-CN" sz="2400" b="1" dirty="0" err="1">
                <a:solidFill>
                  <a:srgbClr val="000066"/>
                </a:solidFill>
                <a:latin typeface="Times New Roman" pitchFamily="18" charset="0"/>
              </a:rPr>
              <a:t>Lwe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</a:rPr>
              <a:t> , …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）：基于找到格上最短向量的困难性问题，它能抵抗量子计算机攻击</a:t>
            </a:r>
            <a:endParaRPr lang="en-US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54812"/>
            <a:ext cx="822616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密钥长度和安全等级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873250"/>
            <a:ext cx="10235440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54812"/>
            <a:ext cx="41922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2800" dirty="0" smtClean="0">
                <a:latin typeface="Arial"/>
                <a:cs typeface="Arial"/>
              </a:rPr>
              <a:t>密钥长度和安全等级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4317" y="1542287"/>
            <a:ext cx="6623300" cy="288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2900" y="1492250"/>
          <a:ext cx="7579733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6241"/>
                <a:gridCol w="1161417"/>
                <a:gridCol w="1388175"/>
                <a:gridCol w="3463900"/>
              </a:tblGrid>
              <a:tr h="41402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i="1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i="1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i="1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RSA, </a:t>
                      </a:r>
                      <a:r>
                        <a:rPr sz="1600" i="1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i="1" spc="-1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Remark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64</a:t>
                      </a:r>
                      <a:r>
                        <a:rPr sz="1600" spc="-1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-2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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700</a:t>
                      </a:r>
                      <a:r>
                        <a:rPr sz="1600" spc="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 marR="419100" indent="-119380">
                        <a:lnSpc>
                          <a:spcPct val="126299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Only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short </a:t>
                      </a:r>
                      <a:r>
                        <a:rPr sz="1600" spc="-1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term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security  (a 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few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hours or</a:t>
                      </a:r>
                      <a:r>
                        <a:rPr sz="1600" spc="-2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days)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16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80</a:t>
                      </a:r>
                      <a:r>
                        <a:rPr sz="1600" spc="-1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160</a:t>
                      </a:r>
                      <a:r>
                        <a:rPr sz="1600" spc="-2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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1024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Medium</a:t>
                      </a:r>
                      <a:r>
                        <a:rPr sz="1600" spc="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68275" marR="145415" indent="2540" algn="ctr">
                        <a:lnSpc>
                          <a:spcPct val="126299"/>
                        </a:lnSpc>
                        <a:spcBef>
                          <a:spcPts val="47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(except attacks from 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big 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governmental </a:t>
                      </a:r>
                      <a:r>
                        <a:rPr sz="1600" spc="-1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institutions</a:t>
                      </a:r>
                      <a:r>
                        <a:rPr sz="1600" spc="5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etc.)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78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1600" spc="-1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256</a:t>
                      </a:r>
                      <a:r>
                        <a:rPr sz="1600" spc="-2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600" dirty="0">
                          <a:solidFill>
                            <a:srgbClr val="232021"/>
                          </a:solidFill>
                          <a:latin typeface="Symbol"/>
                          <a:cs typeface="Symbol"/>
                        </a:rPr>
                        <a:t></a:t>
                      </a:r>
                      <a:r>
                        <a:rPr sz="1600" dirty="0">
                          <a:solidFill>
                            <a:srgbClr val="2320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3072</a:t>
                      </a:r>
                      <a:r>
                        <a:rPr sz="1600" spc="3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 marR="178435" indent="481330">
                        <a:lnSpc>
                          <a:spcPct val="126299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Long term security  </a:t>
                      </a:r>
                      <a:r>
                        <a:rPr sz="1600" spc="-1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(without quantum</a:t>
                      </a:r>
                      <a:r>
                        <a:rPr sz="1600" spc="7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computers)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1D40A04-C169-43A6-BFB5-DFFC135204CD}" type="slidenum">
              <a:rPr kumimoji="0" lang="en-US" altLang="zh-CN" sz="1600">
                <a:latin typeface="Arial" charset="0"/>
              </a:rPr>
              <a:pPr eaLnBrk="1" hangingPunct="1"/>
              <a:t>29</a:t>
            </a:fld>
            <a:endParaRPr kumimoji="0" lang="en-US" altLang="zh-CN" sz="1600" dirty="0">
              <a:latin typeface="Arial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6540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欧拉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函数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97050"/>
            <a:ext cx="9089390" cy="967071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/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定义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6.3.1  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对于正整数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，欧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拉函数             为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小于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数中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与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互素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的数的个数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。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63140"/>
              </p:ext>
            </p:extLst>
          </p:nvPr>
        </p:nvGraphicFramePr>
        <p:xfrm>
          <a:off x="6184900" y="1797050"/>
          <a:ext cx="10779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1797050"/>
                        <a:ext cx="10779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700" y="2635250"/>
            <a:ext cx="9625417" cy="409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9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54812"/>
            <a:ext cx="830236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kern="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对称加密（保险箱例子）</a:t>
            </a:r>
            <a:endParaRPr sz="4800" b="1" kern="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0429" y="1969277"/>
            <a:ext cx="6863893" cy="1868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967" y="2831086"/>
            <a:ext cx="194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3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509" y="2831086"/>
            <a:ext cx="194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500" y="4235451"/>
            <a:ext cx="8991599" cy="20659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假设有一个有一个锁非常强的保险箱。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和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Bob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各自拥有该保险箱的锁。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Alice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使用她的钥匙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给保险箱加锁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Bob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sym typeface="Wingdings" pitchFamily="2" charset="2"/>
              </a:rPr>
              <a:t> 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使用他的钥匙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</a:rPr>
              <a:t>K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打开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保险箱</a:t>
            </a:r>
            <a:endParaRPr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1D40A04-C169-43A6-BFB5-DFFC135204CD}" type="slidenum">
              <a:rPr kumimoji="0" lang="en-US" altLang="zh-CN" sz="1600">
                <a:latin typeface="Arial" charset="0"/>
              </a:rPr>
              <a:pPr eaLnBrk="1" hangingPunct="1"/>
              <a:t>30</a:t>
            </a:fld>
            <a:endParaRPr kumimoji="0" lang="en-US" altLang="zh-CN" sz="1600" dirty="0">
              <a:latin typeface="Arial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6540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欧拉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函数：举例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166" y="2025650"/>
            <a:ext cx="8680426" cy="41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00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1D40A04-C169-43A6-BFB5-DFFC135204CD}" type="slidenum">
              <a:rPr kumimoji="0" lang="en-US" altLang="zh-CN" sz="1600">
                <a:latin typeface="Arial" charset="0"/>
              </a:rPr>
              <a:pPr eaLnBrk="1" hangingPunct="1"/>
              <a:t>31</a:t>
            </a:fld>
            <a:endParaRPr kumimoji="0" lang="en-US" altLang="zh-CN" sz="1600">
              <a:latin typeface="Arial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6540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欧拉公式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797050"/>
            <a:ext cx="9089390" cy="4533900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/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定理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6.3.1  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任意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大于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整数</a:t>
            </a:r>
            <a:r>
              <a:rPr lang="en-US" altLang="zh-CN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m</a:t>
            </a: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都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能被因式分解为如下的唯一形式：</a:t>
            </a:r>
          </a:p>
          <a:p>
            <a:pPr eaLnBrk="1" hangingPunct="1"/>
            <a:endParaRPr lang="zh-CN" altLang="en-US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endParaRPr lang="en-US" altLang="zh-CN" sz="2800" b="1" kern="12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其中      表示不同的素数，    表示正整数，那么</a:t>
            </a:r>
            <a:endParaRPr lang="en-US" altLang="zh-CN" sz="2800" b="1" kern="12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16664"/>
              </p:ext>
            </p:extLst>
          </p:nvPr>
        </p:nvGraphicFramePr>
        <p:xfrm>
          <a:off x="3517900" y="2559050"/>
          <a:ext cx="3159626" cy="68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" name="Equation" r:id="rId4" imgW="1117440" imgH="241200" progId="Equation.DSMT4">
                  <p:embed/>
                </p:oleObj>
              </mc:Choice>
              <mc:Fallback>
                <p:oleObj name="Equation" r:id="rId4" imgW="1117440" imgH="2412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559050"/>
                        <a:ext cx="3159626" cy="682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65372"/>
              </p:ext>
            </p:extLst>
          </p:nvPr>
        </p:nvGraphicFramePr>
        <p:xfrm>
          <a:off x="1384300" y="3397250"/>
          <a:ext cx="5397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9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397250"/>
                        <a:ext cx="53975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63068"/>
              </p:ext>
            </p:extLst>
          </p:nvPr>
        </p:nvGraphicFramePr>
        <p:xfrm>
          <a:off x="4660900" y="3397250"/>
          <a:ext cx="4667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0"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397250"/>
                        <a:ext cx="4667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46300"/>
              </p:ext>
            </p:extLst>
          </p:nvPr>
        </p:nvGraphicFramePr>
        <p:xfrm>
          <a:off x="3295650" y="4006850"/>
          <a:ext cx="39497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1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4006850"/>
                        <a:ext cx="394970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98500" y="573959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如是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m=p*q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如果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是素数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，                        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50399"/>
              </p:ext>
            </p:extLst>
          </p:nvPr>
        </p:nvGraphicFramePr>
        <p:xfrm>
          <a:off x="3594100" y="5739596"/>
          <a:ext cx="36623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2" name="Equation" r:id="rId12" imgW="1295280" imgH="203040" progId="Equation.DSMT4">
                  <p:embed/>
                </p:oleObj>
              </mc:Choice>
              <mc:Fallback>
                <p:oleObj name="Equation" r:id="rId12" imgW="1295280" imgH="2030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739596"/>
                        <a:ext cx="36623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26295"/>
              </p:ext>
            </p:extLst>
          </p:nvPr>
        </p:nvGraphicFramePr>
        <p:xfrm>
          <a:off x="3975100" y="6247961"/>
          <a:ext cx="22971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" name="Equation" r:id="rId14" imgW="812520" imgH="203040" progId="Equation.DSMT4">
                  <p:embed/>
                </p:oleObj>
              </mc:Choice>
              <mc:Fallback>
                <p:oleObj name="Equation" r:id="rId14" imgW="812520" imgH="2030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6247961"/>
                        <a:ext cx="229711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5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1D40A04-C169-43A6-BFB5-DFFC135204CD}" type="slidenum">
              <a:rPr kumimoji="0" lang="en-US" altLang="zh-CN" sz="1600">
                <a:latin typeface="Arial" charset="0"/>
              </a:rPr>
              <a:pPr eaLnBrk="1" hangingPunct="1"/>
              <a:t>32</a:t>
            </a:fld>
            <a:endParaRPr kumimoji="0" lang="en-US" altLang="zh-CN" sz="1600" dirty="0">
              <a:latin typeface="Arial" charset="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6540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</a:t>
            </a:r>
            <a:r>
              <a:rPr lang="zh-CN" altLang="en-US" sz="4800" kern="12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拉公式：举例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-191147"/>
            <a:ext cx="210657" cy="3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78" tIns="52139" rIns="104278" bIns="52139" anchor="ctr">
            <a:spAutoFit/>
          </a:bodyPr>
          <a:lstStyle/>
          <a:p>
            <a:endParaRPr lang="zh-CN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5" y="2025650"/>
            <a:ext cx="10047523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234" y="8826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欧拉定理</a:t>
            </a:r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726539" y="2111273"/>
            <a:ext cx="7156781" cy="5098888"/>
            <a:chOff x="975" y="1248"/>
            <a:chExt cx="3855" cy="2915"/>
          </a:xfrm>
        </p:grpSpPr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248"/>
              <a:ext cx="3855" cy="2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020" y="3203"/>
              <a:ext cx="3755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hlink"/>
                  </a:solidFill>
                </a:rPr>
                <a:t>欧拉定理：</a:t>
              </a:r>
            </a:p>
            <a:p>
              <a:pPr eaLnBrk="1" hangingPunct="1"/>
              <a:endParaRPr lang="zh-CN" altLang="en-US" sz="1400" b="1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若整数</a:t>
              </a:r>
              <a:r>
                <a:rPr lang="en-US" altLang="zh-CN" b="1" dirty="0">
                  <a:solidFill>
                    <a:srgbClr val="FF0000"/>
                  </a:solidFill>
                </a:rPr>
                <a:t>a</a:t>
              </a:r>
              <a:r>
                <a:rPr lang="zh-CN" altLang="en-US" b="1" dirty="0">
                  <a:solidFill>
                    <a:srgbClr val="FF0000"/>
                  </a:solidFill>
                </a:rPr>
                <a:t>与整数</a:t>
              </a:r>
              <a:r>
                <a:rPr lang="en-US" altLang="zh-CN" b="1" dirty="0">
                  <a:solidFill>
                    <a:srgbClr val="FF0000"/>
                  </a:solidFill>
                </a:rPr>
                <a:t>n</a:t>
              </a:r>
              <a:r>
                <a:rPr lang="zh-CN" altLang="en-US" b="1" dirty="0">
                  <a:solidFill>
                    <a:srgbClr val="FF0000"/>
                  </a:solidFill>
                </a:rPr>
                <a:t>互素，则</a:t>
              </a:r>
              <a:r>
                <a:rPr lang="en-US" altLang="zh-CN" b="1" dirty="0">
                  <a:solidFill>
                    <a:srgbClr val="FF0000"/>
                  </a:solidFill>
                </a:rPr>
                <a:t>a </a:t>
              </a:r>
              <a:r>
                <a:rPr lang="en-US" altLang="zh-CN" b="1" baseline="30000" dirty="0">
                  <a:solidFill>
                    <a:schemeClr val="hlink"/>
                  </a:solidFill>
                </a:rPr>
                <a:t>φ</a:t>
              </a:r>
              <a:r>
                <a:rPr lang="en-US" altLang="zh-CN" b="1" baseline="30000" dirty="0">
                  <a:solidFill>
                    <a:srgbClr val="FF0000"/>
                  </a:solidFill>
                </a:rPr>
                <a:t>(n)</a:t>
              </a:r>
              <a:r>
                <a:rPr lang="en-US" altLang="zh-CN" b="1" dirty="0">
                  <a:solidFill>
                    <a:srgbClr val="FF0000"/>
                  </a:solidFill>
                </a:rPr>
                <a:t>≡1(mod n)</a:t>
              </a:r>
            </a:p>
            <a:p>
              <a:pPr eaLnBrk="1" hangingPunct="1"/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4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654050"/>
            <a:ext cx="9089390" cy="738664"/>
          </a:xfrm>
        </p:spPr>
        <p:txBody>
          <a:bodyPr/>
          <a:lstStyle/>
          <a:p>
            <a:pPr algn="ctr">
              <a:defRPr/>
            </a:pPr>
            <a:r>
              <a:rPr lang="en-US" altLang="zh-CN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Fermat</a:t>
            </a: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定理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69900" y="1797050"/>
            <a:ext cx="9456976" cy="5474964"/>
          </a:xfrm>
          <a:prstGeom prst="rect">
            <a:avLst/>
          </a:prstGeom>
        </p:spPr>
        <p:txBody>
          <a:bodyPr lIns="104278" tIns="52139" rIns="104278" bIns="52139"/>
          <a:lstStyle/>
          <a:p>
            <a:pPr>
              <a:buClr>
                <a:srgbClr val="000066"/>
              </a:buClr>
            </a:pPr>
            <a:endParaRPr lang="en-US" altLang="zh-CN" sz="3200" b="1" dirty="0"/>
          </a:p>
          <a:p>
            <a:pPr algn="ctr">
              <a:buClr>
                <a:srgbClr val="000066"/>
              </a:buClr>
            </a:pPr>
            <a:r>
              <a:rPr lang="en-US" altLang="zh-CN" sz="3200" b="1" dirty="0"/>
              <a:t>Fermat</a:t>
            </a:r>
            <a:r>
              <a:rPr lang="zh-CN" altLang="en-US" sz="3200" b="1" dirty="0"/>
              <a:t>定理</a:t>
            </a:r>
            <a:r>
              <a:rPr lang="en-US" altLang="zh-CN" sz="3200" b="1" dirty="0"/>
              <a:t>: </a:t>
            </a:r>
            <a:r>
              <a:rPr lang="en-US" altLang="zh-CN" sz="3200" b="1" i="1" dirty="0"/>
              <a:t>p</a:t>
            </a:r>
            <a:r>
              <a:rPr lang="zh-CN" altLang="en-US" sz="3200" b="1" dirty="0"/>
              <a:t>素数</a:t>
            </a:r>
            <a:r>
              <a:rPr lang="en-US" altLang="zh-CN" sz="3200" b="1" dirty="0"/>
              <a:t>，</a:t>
            </a:r>
            <a:r>
              <a:rPr lang="en-US" altLang="zh-CN" sz="3200" b="1" i="1" dirty="0"/>
              <a:t>a</a:t>
            </a:r>
            <a:r>
              <a:rPr lang="zh-CN" altLang="en-US" sz="3200" b="1" dirty="0"/>
              <a:t>是整数且不能被</a:t>
            </a:r>
            <a:r>
              <a:rPr lang="en-US" altLang="zh-CN" sz="3200" b="1" i="1" dirty="0"/>
              <a:t>p</a:t>
            </a:r>
            <a:r>
              <a:rPr lang="zh-CN" altLang="en-US" sz="3200" b="1" dirty="0"/>
              <a:t>整除</a:t>
            </a:r>
            <a:r>
              <a:rPr lang="en-US" altLang="zh-CN" sz="3200" b="1" dirty="0"/>
              <a:t>，</a:t>
            </a:r>
            <a:r>
              <a:rPr lang="zh-CN" altLang="en-US" sz="3200" b="1" dirty="0"/>
              <a:t>则</a:t>
            </a:r>
            <a:r>
              <a:rPr lang="en-US" altLang="zh-CN" sz="3200" b="1" dirty="0"/>
              <a:t>:   </a:t>
            </a:r>
            <a:endParaRPr lang="en-US" altLang="zh-CN" sz="3200" b="1" dirty="0" smtClean="0"/>
          </a:p>
          <a:p>
            <a:pPr algn="ctr">
              <a:buClr>
                <a:srgbClr val="000066"/>
              </a:buClr>
            </a:pPr>
            <a:endParaRPr lang="en-US" altLang="zh-CN" sz="3200" b="1" i="1" dirty="0"/>
          </a:p>
          <a:p>
            <a:pPr algn="ctr">
              <a:buClr>
                <a:srgbClr val="000066"/>
              </a:buClr>
            </a:pPr>
            <a:r>
              <a:rPr lang="en-US" altLang="zh-CN" sz="3200" b="1" i="1" dirty="0" smtClean="0"/>
              <a:t>a</a:t>
            </a:r>
            <a:r>
              <a:rPr lang="en-US" altLang="zh-CN" sz="3200" b="1" i="1" baseline="30000" dirty="0" smtClean="0"/>
              <a:t>p</a:t>
            </a:r>
            <a:r>
              <a:rPr lang="en-US" altLang="zh-CN" sz="3200" b="1" baseline="30000" dirty="0" smtClean="0"/>
              <a:t>-1</a:t>
            </a:r>
            <a:r>
              <a:rPr lang="en-US" altLang="zh-CN" sz="3200" b="1" dirty="0" smtClean="0"/>
              <a:t> </a:t>
            </a:r>
            <a:r>
              <a:rPr lang="en-US" altLang="zh-CN" sz="3200" b="1" dirty="0">
                <a:sym typeface="Symbol" pitchFamily="18" charset="2"/>
              </a:rPr>
              <a:t></a:t>
            </a:r>
            <a:r>
              <a:rPr lang="en-US" altLang="zh-CN" sz="3200" b="1" dirty="0"/>
              <a:t> 1 mod </a:t>
            </a:r>
            <a:r>
              <a:rPr lang="en-US" altLang="zh-CN" sz="3200" b="1" i="1" dirty="0"/>
              <a:t>p</a:t>
            </a:r>
          </a:p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D4EAC4-E4AC-48D5-8ED9-E33F5D7BA808}" type="slidenum">
              <a:rPr kumimoji="0" lang="en-US" altLang="zh-CN" sz="1600">
                <a:latin typeface="Arial" charset="0"/>
              </a:rPr>
              <a:pPr eaLnBrk="1" hangingPunct="1"/>
              <a:t>34</a:t>
            </a:fld>
            <a:endParaRPr kumimoji="0" lang="en-US" altLang="zh-CN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100" y="173103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示例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假设                 ，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gcd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的计算方式为：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94780"/>
              </p:ext>
            </p:extLst>
          </p:nvPr>
        </p:nvGraphicFramePr>
        <p:xfrm>
          <a:off x="2984500" y="1731030"/>
          <a:ext cx="28908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731030"/>
                        <a:ext cx="28908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30875"/>
              </p:ext>
            </p:extLst>
          </p:nvPr>
        </p:nvGraphicFramePr>
        <p:xfrm>
          <a:off x="469900" y="3102630"/>
          <a:ext cx="9906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2593"/>
                <a:gridCol w="6763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973=3﹒301+70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973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301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）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301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70</a:t>
                      </a:r>
                      <a:r>
                        <a:rPr lang="zh-CN" altLang="en-US" sz="2800" b="1" dirty="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301=4﹒70+21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(301,70)=</a:t>
                      </a:r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(70,21)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70=3﹒21+7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(70,21)=</a:t>
                      </a:r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(21,7)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21=3﹒7+0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(21,7)=</a:t>
                      </a:r>
                      <a:r>
                        <a:rPr lang="en-US" altLang="zh-CN" sz="2800" b="1" dirty="0" err="1" smtClean="0">
                          <a:latin typeface="+mn-ea"/>
                          <a:ea typeface="+mn-ea"/>
                        </a:rPr>
                        <a:t>gcd</a:t>
                      </a:r>
                      <a:r>
                        <a:rPr lang="en-US" altLang="zh-CN" sz="2800" b="1" dirty="0" smtClean="0">
                          <a:latin typeface="+mn-ea"/>
                          <a:ea typeface="+mn-ea"/>
                        </a:rPr>
                        <a:t>(7,0)=7</a:t>
                      </a:r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8100" y="19685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欧几里得算法：举例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3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500" y="19685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欧几里得算法正确性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083" y="153544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gcd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的算法正确性基于如下公式（假设      ）：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64356"/>
              </p:ext>
            </p:extLst>
          </p:nvPr>
        </p:nvGraphicFramePr>
        <p:xfrm>
          <a:off x="3060700" y="2406650"/>
          <a:ext cx="44243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3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406650"/>
                        <a:ext cx="44243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9500" y="332105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证明：假设             。由于          ，我们记                   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   </a:t>
            </a:r>
          </a:p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，其中                   。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此外， 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   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     （反证法），因此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证毕。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84742"/>
              </p:ext>
            </p:extLst>
          </p:nvPr>
        </p:nvGraphicFramePr>
        <p:xfrm>
          <a:off x="7175500" y="1522083"/>
          <a:ext cx="10715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4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522083"/>
                        <a:ext cx="10715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18500"/>
              </p:ext>
            </p:extLst>
          </p:nvPr>
        </p:nvGraphicFramePr>
        <p:xfrm>
          <a:off x="2984938" y="3289300"/>
          <a:ext cx="2425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5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38" y="3289300"/>
                        <a:ext cx="24257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10712"/>
              </p:ext>
            </p:extLst>
          </p:nvPr>
        </p:nvGraphicFramePr>
        <p:xfrm>
          <a:off x="6337300" y="3318203"/>
          <a:ext cx="17827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6"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318203"/>
                        <a:ext cx="17827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681308"/>
              </p:ext>
            </p:extLst>
          </p:nvPr>
        </p:nvGraphicFramePr>
        <p:xfrm>
          <a:off x="1231900" y="4083050"/>
          <a:ext cx="29606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7" name="Equation" r:id="rId11" imgW="1054080" imgH="228600" progId="Equation.DSMT4">
                  <p:embed/>
                </p:oleObj>
              </mc:Choice>
              <mc:Fallback>
                <p:oleObj name="Equation" r:id="rId11" imgW="10540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083050"/>
                        <a:ext cx="29606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64290"/>
              </p:ext>
            </p:extLst>
          </p:nvPr>
        </p:nvGraphicFramePr>
        <p:xfrm>
          <a:off x="5384800" y="4159250"/>
          <a:ext cx="32829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8" name="Equation" r:id="rId13" imgW="1168200" imgH="203040" progId="Equation.DSMT4">
                  <p:embed/>
                </p:oleObj>
              </mc:Choice>
              <mc:Fallback>
                <p:oleObj name="Equation" r:id="rId13" imgW="1168200" imgH="203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159250"/>
                        <a:ext cx="32829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73801"/>
              </p:ext>
            </p:extLst>
          </p:nvPr>
        </p:nvGraphicFramePr>
        <p:xfrm>
          <a:off x="2149475" y="4997450"/>
          <a:ext cx="2854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49" name="Equation" r:id="rId15" imgW="1015920" imgH="203040" progId="Equation.DSMT4">
                  <p:embed/>
                </p:oleObj>
              </mc:Choice>
              <mc:Fallback>
                <p:oleObj name="Equation" r:id="rId15" imgW="101592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997450"/>
                        <a:ext cx="28543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56469"/>
              </p:ext>
            </p:extLst>
          </p:nvPr>
        </p:nvGraphicFramePr>
        <p:xfrm>
          <a:off x="2146300" y="5721112"/>
          <a:ext cx="68849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0" name="Equation" r:id="rId17" imgW="2450880" imgH="228600" progId="Equation.DSMT4">
                  <p:embed/>
                </p:oleObj>
              </mc:Choice>
              <mc:Fallback>
                <p:oleObj name="Equation" r:id="rId17" imgW="24508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721112"/>
                        <a:ext cx="68849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1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500" y="19685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欧几里得算法正确性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500" y="179705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可得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将上式左右交换，可得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迭代地应用该公式，可得，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证毕。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171163"/>
              </p:ext>
            </p:extLst>
          </p:nvPr>
        </p:nvGraphicFramePr>
        <p:xfrm>
          <a:off x="2922587" y="4107864"/>
          <a:ext cx="49244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3" name="Equation" r:id="rId3" imgW="1752480" imgH="228600" progId="Equation.DSMT4">
                  <p:embed/>
                </p:oleObj>
              </mc:Choice>
              <mc:Fallback>
                <p:oleObj name="Equation" r:id="rId3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7" y="4107864"/>
                        <a:ext cx="49244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52927"/>
              </p:ext>
            </p:extLst>
          </p:nvPr>
        </p:nvGraphicFramePr>
        <p:xfrm>
          <a:off x="2869406" y="5454650"/>
          <a:ext cx="5030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4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06" y="5454650"/>
                        <a:ext cx="50307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34871"/>
              </p:ext>
            </p:extLst>
          </p:nvPr>
        </p:nvGraphicFramePr>
        <p:xfrm>
          <a:off x="2755900" y="2711450"/>
          <a:ext cx="49260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5" name="Equation" r:id="rId7" imgW="1752480" imgH="228600" progId="Equation.DSMT4">
                  <p:embed/>
                </p:oleObj>
              </mc:Choice>
              <mc:Fallback>
                <p:oleObj name="Equation" r:id="rId7" imgW="175248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711450"/>
                        <a:ext cx="49260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293150"/>
              </p:ext>
            </p:extLst>
          </p:nvPr>
        </p:nvGraphicFramePr>
        <p:xfrm>
          <a:off x="404018" y="1476375"/>
          <a:ext cx="9961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6" name="Equation" r:id="rId9" imgW="3860640" imgH="228600" progId="Equation.DSMT4">
                  <p:embed/>
                </p:oleObj>
              </mc:Choice>
              <mc:Fallback>
                <p:oleObj name="Equation" r:id="rId9" imgW="386064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" y="1476375"/>
                        <a:ext cx="99615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100" y="19685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欧几里得算法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689100" y="1263650"/>
            <a:ext cx="5791200" cy="5770066"/>
            <a:chOff x="1689100" y="1263650"/>
            <a:chExt cx="5791200" cy="5770066"/>
          </a:xfrm>
        </p:grpSpPr>
        <p:sp>
          <p:nvSpPr>
            <p:cNvPr id="4" name="TextBox 3"/>
            <p:cNvSpPr txBox="1"/>
            <p:nvPr/>
          </p:nvSpPr>
          <p:spPr>
            <a:xfrm>
              <a:off x="1689100" y="1339850"/>
              <a:ext cx="5791200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输入 ：</a:t>
              </a:r>
              <a:r>
                <a:rPr lang="zh-CN" altLang="en-US" sz="2800" dirty="0" smtClean="0"/>
                <a:t>正整数    和      ，且   </a:t>
              </a:r>
              <a:endParaRPr lang="en-US" altLang="zh-CN" sz="2800" dirty="0" smtClean="0"/>
            </a:p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输出：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初始化：</a:t>
              </a:r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=1</a:t>
              </a:r>
            </a:p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算法：</a:t>
              </a:r>
              <a:endParaRPr lang="en-US" altLang="zh-CN" sz="28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2800" dirty="0" smtClean="0"/>
                <a:t>1        DO</a:t>
              </a:r>
            </a:p>
            <a:p>
              <a:r>
                <a:rPr lang="en-US" altLang="zh-CN" sz="2800" dirty="0" smtClean="0"/>
                <a:t>1.1            i=i+1</a:t>
              </a:r>
            </a:p>
            <a:p>
              <a:r>
                <a:rPr lang="en-US" altLang="zh-CN" sz="2800" dirty="0" smtClean="0"/>
                <a:t>1.2           </a:t>
              </a:r>
            </a:p>
            <a:p>
              <a:r>
                <a:rPr lang="en-US" altLang="zh-CN" sz="2800" dirty="0" smtClean="0"/>
                <a:t>               </a:t>
              </a:r>
            </a:p>
            <a:p>
              <a:r>
                <a:rPr lang="en-US" altLang="zh-CN" sz="2800" dirty="0" smtClean="0"/>
                <a:t>          WHILE   </a:t>
              </a:r>
            </a:p>
            <a:p>
              <a:r>
                <a:rPr lang="en-US" altLang="zh-CN" sz="2800" dirty="0" smtClean="0"/>
                <a:t> 2       RETURN</a:t>
              </a:r>
            </a:p>
            <a:p>
              <a:pPr marL="514350" indent="-514350"/>
              <a:r>
                <a:rPr lang="en-US" altLang="zh-CN" sz="2800" b="1" dirty="0" smtClean="0"/>
                <a:t>      </a:t>
              </a:r>
            </a:p>
            <a:p>
              <a:endParaRPr lang="en-US" altLang="zh-CN" sz="2800" b="1" dirty="0" smtClean="0"/>
            </a:p>
            <a:p>
              <a:endParaRPr lang="zh-CN" altLang="en-US" sz="2800" b="1" dirty="0"/>
            </a:p>
          </p:txBody>
        </p:sp>
        <p:graphicFrame>
          <p:nvGraphicFramePr>
            <p:cNvPr id="66563" name="Object 3"/>
            <p:cNvGraphicFramePr>
              <a:graphicFrameLocks noChangeAspect="1"/>
            </p:cNvGraphicFramePr>
            <p:nvPr/>
          </p:nvGraphicFramePr>
          <p:xfrm>
            <a:off x="3060700" y="3930650"/>
            <a:ext cx="2643188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5" name="Equation" r:id="rId3" imgW="939600" imgH="228600" progId="Equation.DSMT4">
                    <p:embed/>
                  </p:oleObj>
                </mc:Choice>
                <mc:Fallback>
                  <p:oleObj name="Equation" r:id="rId3" imgW="93960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700" y="3930650"/>
                          <a:ext cx="2643188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4" name="Object 4"/>
            <p:cNvGraphicFramePr>
              <a:graphicFrameLocks noChangeAspect="1"/>
            </p:cNvGraphicFramePr>
            <p:nvPr/>
          </p:nvGraphicFramePr>
          <p:xfrm>
            <a:off x="2984500" y="1720850"/>
            <a:ext cx="1749425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6" name="Equation" r:id="rId5" imgW="622080" imgH="228600" progId="Equation.DSMT4">
                    <p:embed/>
                  </p:oleObj>
                </mc:Choice>
                <mc:Fallback>
                  <p:oleObj name="Equation" r:id="rId5" imgW="6220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500" y="1720850"/>
                          <a:ext cx="1749425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6032500" y="1263650"/>
            <a:ext cx="1071563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7" name="Equation" r:id="rId7" imgW="380880" imgH="228600" progId="Equation.DSMT4">
                    <p:embed/>
                  </p:oleObj>
                </mc:Choice>
                <mc:Fallback>
                  <p:oleObj name="Equation" r:id="rId7" imgW="3808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2500" y="1263650"/>
                          <a:ext cx="1071563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378583"/>
                </p:ext>
              </p:extLst>
            </p:nvPr>
          </p:nvGraphicFramePr>
          <p:xfrm>
            <a:off x="4813301" y="1304289"/>
            <a:ext cx="381000" cy="568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8" name="Equation" r:id="rId9" imgW="126720" imgH="228600" progId="Equation.DSMT4">
                    <p:embed/>
                  </p:oleObj>
                </mc:Choice>
                <mc:Fallback>
                  <p:oleObj name="Equation" r:id="rId9" imgW="12672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301" y="1304289"/>
                          <a:ext cx="381000" cy="5689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7"/>
            <p:cNvGraphicFramePr>
              <a:graphicFrameLocks noChangeAspect="1"/>
            </p:cNvGraphicFramePr>
            <p:nvPr/>
          </p:nvGraphicFramePr>
          <p:xfrm>
            <a:off x="3975100" y="1263650"/>
            <a:ext cx="39370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69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100" y="1263650"/>
                          <a:ext cx="393700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817897"/>
                </p:ext>
              </p:extLst>
            </p:nvPr>
          </p:nvGraphicFramePr>
          <p:xfrm>
            <a:off x="3822700" y="4692650"/>
            <a:ext cx="103505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0" name="Equation" r:id="rId13" imgW="368280" imgH="228600" progId="Equation.DSMT4">
                    <p:embed/>
                  </p:oleObj>
                </mc:Choice>
                <mc:Fallback>
                  <p:oleObj name="Equation" r:id="rId13" imgW="36828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700" y="4692650"/>
                          <a:ext cx="1035050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327546"/>
                </p:ext>
              </p:extLst>
            </p:nvPr>
          </p:nvGraphicFramePr>
          <p:xfrm>
            <a:off x="3186386" y="5759450"/>
            <a:ext cx="2605087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71" name="Equation" r:id="rId15" imgW="927000" imgH="228600" progId="Equation.DSMT4">
                    <p:embed/>
                  </p:oleObj>
                </mc:Choice>
                <mc:Fallback>
                  <p:oleObj name="Equation" r:id="rId15" imgW="92700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386" y="5759450"/>
                          <a:ext cx="2605087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100" y="50165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课内练习</a:t>
            </a:r>
            <a:endParaRPr lang="zh-CN" altLang="en-US"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6300" y="2482851"/>
            <a:ext cx="5873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 198 and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243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2. 1819 and 3587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7100" y="1548117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计算下面两个数的最大公因子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9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501650"/>
            <a:ext cx="9089390" cy="147732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对称密码体制局限一：</a:t>
            </a:r>
            <a: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/>
            </a:r>
            <a:b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</a:b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密钥分配问题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2059157"/>
            <a:ext cx="9089390" cy="967071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>
              <a:spcBef>
                <a:spcPts val="1000"/>
              </a:spcBef>
            </a:pP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通信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双方要进行保密通信，需要事先通过安全信道分配密钥，而安全信道有时很难实现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5300" y="3554354"/>
            <a:ext cx="7056531" cy="400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654050"/>
            <a:ext cx="9089390" cy="738664"/>
          </a:xfrm>
        </p:spPr>
        <p:txBody>
          <a:bodyPr/>
          <a:lstStyle/>
          <a:p>
            <a:pPr algn="ctr">
              <a:defRPr/>
            </a:pPr>
            <a:r>
              <a:rPr lang="zh-CN" altLang="en-US" sz="4800" dirty="0" smtClean="0">
                <a:solidFill>
                  <a:srgbClr val="000066"/>
                </a:solidFill>
                <a:latin typeface="Times New Roman"/>
                <a:ea typeface="华文行楷"/>
              </a:rPr>
              <a:t>扩展欧几里得算法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69900" y="1797050"/>
            <a:ext cx="9456976" cy="3213840"/>
          </a:xfrm>
          <a:prstGeom prst="rect">
            <a:avLst/>
          </a:prstGeom>
        </p:spPr>
        <p:txBody>
          <a:bodyPr lIns="104278" tIns="52139" rIns="104278" bIns="52139"/>
          <a:lstStyle/>
          <a:p>
            <a:pPr>
              <a:buClr>
                <a:srgbClr val="000066"/>
              </a:buClr>
            </a:pPr>
            <a:endParaRPr lang="en-US" altLang="zh-CN" sz="3200" b="1" dirty="0"/>
          </a:p>
          <a:p>
            <a:pPr algn="l">
              <a:buClr>
                <a:srgbClr val="000066"/>
              </a:buClr>
            </a:pPr>
            <a:r>
              <a:rPr lang="zh-CN" alt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欧几里得算法可以用来求最大公因子，而扩展欧几里得不仅可以求最大公因子，还可以求得</a:t>
            </a:r>
            <a:r>
              <a:rPr lang="zh-CN" altLang="en-US" sz="2800" b="1" kern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系数</a:t>
            </a:r>
            <a:r>
              <a:rPr lang="en-US" altLang="zh-CN" sz="2800" b="1" kern="12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s,t</a:t>
            </a:r>
            <a:r>
              <a:rPr lang="en-US" altLang="zh-CN" sz="2800" b="1" kern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r>
              <a:rPr lang="zh-CN" alt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使得下式成立</a:t>
            </a:r>
            <a:r>
              <a:rPr lang="en-US" altLang="zh-CN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:   </a:t>
            </a:r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ctr">
              <a:buClr>
                <a:srgbClr val="000066"/>
              </a:buClr>
            </a:pPr>
            <a:endParaRPr lang="en-US" altLang="zh-CN" sz="3200" b="1" i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D4EAC4-E4AC-48D5-8ED9-E33F5D7BA808}" type="slidenum">
              <a:rPr kumimoji="0" lang="en-US" altLang="zh-CN" sz="1600">
                <a:latin typeface="Arial" charset="0"/>
              </a:rPr>
              <a:pPr eaLnBrk="1" hangingPunct="1"/>
              <a:t>40</a:t>
            </a:fld>
            <a:endParaRPr kumimoji="0" lang="en-US" altLang="zh-CN" sz="1600">
              <a:latin typeface="Arial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35572"/>
              </p:ext>
            </p:extLst>
          </p:nvPr>
        </p:nvGraphicFramePr>
        <p:xfrm>
          <a:off x="3494088" y="3549650"/>
          <a:ext cx="3532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4" imgW="1257120" imgH="228600" progId="Equation.DSMT4">
                  <p:embed/>
                </p:oleObj>
              </mc:Choice>
              <mc:Fallback>
                <p:oleObj name="Equation" r:id="rId4" imgW="12571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3549650"/>
                        <a:ext cx="353218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4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654050"/>
            <a:ext cx="9089390" cy="738664"/>
          </a:xfrm>
        </p:spPr>
        <p:txBody>
          <a:bodyPr/>
          <a:lstStyle/>
          <a:p>
            <a:pPr algn="ctr">
              <a:defRPr/>
            </a:pPr>
            <a:r>
              <a:rPr lang="zh-CN" altLang="en-US" sz="4800" dirty="0" smtClean="0">
                <a:solidFill>
                  <a:srgbClr val="000066"/>
                </a:solidFill>
                <a:latin typeface="Times New Roman"/>
                <a:ea typeface="华文行楷"/>
              </a:rPr>
              <a:t>扩展欧几里得算法思想</a:t>
            </a:r>
            <a:endParaRPr lang="zh-CN" altLang="en-US" sz="4800" kern="12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469900" y="1797050"/>
            <a:ext cx="9456976" cy="3521616"/>
          </a:xfrm>
          <a:prstGeom prst="rect">
            <a:avLst/>
          </a:prstGeom>
        </p:spPr>
        <p:txBody>
          <a:bodyPr lIns="104278" tIns="52139" rIns="104278" bIns="52139"/>
          <a:lstStyle/>
          <a:p>
            <a:pPr algn="l">
              <a:buClr>
                <a:srgbClr val="000066"/>
              </a:buClr>
            </a:pPr>
            <a:r>
              <a:rPr lang="zh-CN" alt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扩展欧几里得算法执行欧几里得算法的同时，计算如下线性组合</a:t>
            </a:r>
            <a:r>
              <a:rPr lang="en-US" altLang="zh-CN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:   </a:t>
            </a:r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zh-CN" altLang="en-US" sz="2800" b="1" kern="12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因此</a:t>
            </a:r>
            <a:r>
              <a:rPr lang="zh-CN" alt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endParaRPr lang="en-US" altLang="zh-CN" sz="2800" b="1" kern="12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/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l"/>
            <a:endParaRPr lang="en-US" altLang="zh-CN" sz="2800" b="1" kern="12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3603" y="6884811"/>
            <a:ext cx="2227792" cy="5037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/>
          <a:lstStyle>
            <a:lvl1pPr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847260" indent="-325869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03477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4868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346259" indent="-260695" eaLnBrk="0" hangingPunct="0"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867650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389041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91043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431822" indent="-260695" eaLnBrk="0" fontAlgn="base" hangingPunct="0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D4EAC4-E4AC-48D5-8ED9-E33F5D7BA808}" type="slidenum">
              <a:rPr kumimoji="0" lang="en-US" altLang="zh-CN" sz="1600">
                <a:latin typeface="Arial" charset="0"/>
              </a:rPr>
              <a:pPr eaLnBrk="1" hangingPunct="1"/>
              <a:t>41</a:t>
            </a:fld>
            <a:endParaRPr kumimoji="0" lang="en-US" altLang="zh-CN" sz="1600">
              <a:latin typeface="Arial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506"/>
              </p:ext>
            </p:extLst>
          </p:nvPr>
        </p:nvGraphicFramePr>
        <p:xfrm>
          <a:off x="4027488" y="2711450"/>
          <a:ext cx="23542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9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711450"/>
                        <a:ext cx="23542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32897"/>
              </p:ext>
            </p:extLst>
          </p:nvPr>
        </p:nvGraphicFramePr>
        <p:xfrm>
          <a:off x="2603500" y="4235450"/>
          <a:ext cx="5851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0" name="Equation" r:id="rId6" imgW="2082600" imgH="228600" progId="Equation.DSMT4">
                  <p:embed/>
                </p:oleObj>
              </mc:Choice>
              <mc:Fallback>
                <p:oleObj name="Equation" r:id="rId6" imgW="20826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235450"/>
                        <a:ext cx="58515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9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500" y="1472634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示例 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假设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105154"/>
              </p:ext>
            </p:extLst>
          </p:nvPr>
        </p:nvGraphicFramePr>
        <p:xfrm>
          <a:off x="2451100" y="1472634"/>
          <a:ext cx="28908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1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72634"/>
                        <a:ext cx="289083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49050"/>
              </p:ext>
            </p:extLst>
          </p:nvPr>
        </p:nvGraphicFramePr>
        <p:xfrm>
          <a:off x="700690" y="2178050"/>
          <a:ext cx="9372600" cy="4964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275"/>
                <a:gridCol w="3200135"/>
                <a:gridCol w="4574190"/>
              </a:tblGrid>
              <a:tr h="62133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133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973=3﹒301+70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76738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301=4﹒70+21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70=3﹒21+7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1331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21=3﹒7+0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89852"/>
              </p:ext>
            </p:extLst>
          </p:nvPr>
        </p:nvGraphicFramePr>
        <p:xfrm>
          <a:off x="2340359" y="2254250"/>
          <a:ext cx="29257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2"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59" y="2254250"/>
                        <a:ext cx="292576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26972"/>
              </p:ext>
            </p:extLst>
          </p:nvPr>
        </p:nvGraphicFramePr>
        <p:xfrm>
          <a:off x="5487123" y="2254250"/>
          <a:ext cx="2711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3"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123" y="2254250"/>
                        <a:ext cx="27114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9967"/>
              </p:ext>
            </p:extLst>
          </p:nvPr>
        </p:nvGraphicFramePr>
        <p:xfrm>
          <a:off x="5489750" y="2940050"/>
          <a:ext cx="2733675" cy="59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4" name="Equation" r:id="rId10" imgW="1054080" imgH="228600" progId="Equation.DSMT4">
                  <p:embed/>
                </p:oleObj>
              </mc:Choice>
              <mc:Fallback>
                <p:oleObj name="Equation" r:id="rId10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750" y="2940050"/>
                        <a:ext cx="2733675" cy="593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38063"/>
              </p:ext>
            </p:extLst>
          </p:nvPr>
        </p:nvGraphicFramePr>
        <p:xfrm>
          <a:off x="5471795" y="3397250"/>
          <a:ext cx="28559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5" name="Equation" r:id="rId12" imgW="1015920" imgH="672840" progId="Equation.DSMT4">
                  <p:embed/>
                </p:oleObj>
              </mc:Choice>
              <mc:Fallback>
                <p:oleObj name="Equation" r:id="rId12" imgW="10159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795" y="3397250"/>
                        <a:ext cx="285591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066591"/>
              </p:ext>
            </p:extLst>
          </p:nvPr>
        </p:nvGraphicFramePr>
        <p:xfrm>
          <a:off x="5471795" y="4997450"/>
          <a:ext cx="3886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6" name="Equation" r:id="rId14" imgW="1650960" imgH="672840" progId="Equation.DSMT4">
                  <p:embed/>
                </p:oleObj>
              </mc:Choice>
              <mc:Fallback>
                <p:oleObj name="Equation" r:id="rId14" imgW="16509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795" y="4997450"/>
                        <a:ext cx="3886200" cy="16192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927100" y="577850"/>
            <a:ext cx="9089390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扩展欧几里得算法举例</a:t>
            </a:r>
          </a:p>
        </p:txBody>
      </p:sp>
    </p:spTree>
    <p:extLst>
      <p:ext uri="{BB962C8B-B14F-4D97-AF65-F5344CB8AC3E}">
        <p14:creationId xmlns:p14="http://schemas.microsoft.com/office/powerpoint/2010/main" val="24196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8500" y="3950303"/>
            <a:ext cx="1007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在当前第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i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轮迭代中，首先需要从   与   中计算商    和新余数   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27746"/>
              </p:ext>
            </p:extLst>
          </p:nvPr>
        </p:nvGraphicFramePr>
        <p:xfrm>
          <a:off x="3441700" y="2121503"/>
          <a:ext cx="3568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5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121503"/>
                        <a:ext cx="35687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86172"/>
              </p:ext>
            </p:extLst>
          </p:nvPr>
        </p:nvGraphicFramePr>
        <p:xfrm>
          <a:off x="3517900" y="2959703"/>
          <a:ext cx="3425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6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959703"/>
                        <a:ext cx="3425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58898"/>
              </p:ext>
            </p:extLst>
          </p:nvPr>
        </p:nvGraphicFramePr>
        <p:xfrm>
          <a:off x="3746500" y="4712303"/>
          <a:ext cx="29273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7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712303"/>
                        <a:ext cx="29273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80237"/>
              </p:ext>
            </p:extLst>
          </p:nvPr>
        </p:nvGraphicFramePr>
        <p:xfrm>
          <a:off x="3670300" y="6388703"/>
          <a:ext cx="29273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8" name="Equation" r:id="rId9" imgW="1041120" imgH="228600" progId="Equation.DSMT4">
                  <p:embed/>
                </p:oleObj>
              </mc:Choice>
              <mc:Fallback>
                <p:oleObj name="Equation" r:id="rId9" imgW="10411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6388703"/>
                        <a:ext cx="29273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2300" y="1598283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假设当前迭代对应的索引为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i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，则前两轮迭代中计算的值为：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746411"/>
              </p:ext>
            </p:extLst>
          </p:nvPr>
        </p:nvGraphicFramePr>
        <p:xfrm>
          <a:off x="6032500" y="3950303"/>
          <a:ext cx="5699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9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950303"/>
                        <a:ext cx="5699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179737"/>
              </p:ext>
            </p:extLst>
          </p:nvPr>
        </p:nvGraphicFramePr>
        <p:xfrm>
          <a:off x="6794500" y="3950303"/>
          <a:ext cx="6048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0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950303"/>
                        <a:ext cx="6048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60692"/>
              </p:ext>
            </p:extLst>
          </p:nvPr>
        </p:nvGraphicFramePr>
        <p:xfrm>
          <a:off x="8928100" y="3874103"/>
          <a:ext cx="676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1" name="Equation" r:id="rId15" imgW="241200" imgH="228600" progId="Equation.DSMT4">
                  <p:embed/>
                </p:oleObj>
              </mc:Choice>
              <mc:Fallback>
                <p:oleObj name="Equation" r:id="rId15" imgW="24120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3874103"/>
                        <a:ext cx="6762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52900"/>
              </p:ext>
            </p:extLst>
          </p:nvPr>
        </p:nvGraphicFramePr>
        <p:xfrm>
          <a:off x="1231900" y="4331303"/>
          <a:ext cx="319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2" name="Equation" r:id="rId17" imgW="114120" imgH="228600" progId="Equation.DSMT4">
                  <p:embed/>
                </p:oleObj>
              </mc:Choice>
              <mc:Fallback>
                <p:oleObj name="Equation" r:id="rId17" imgW="11412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331303"/>
                        <a:ext cx="3190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9900" y="5550503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这个等式也可写成：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6500" y="212150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6500" y="295970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1300" y="646490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927100" y="577850"/>
            <a:ext cx="9089390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00" y="1789608"/>
            <a:ext cx="922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我们的目标：将新余数      表示为等式                           所示的     和    的线性组合；而实现此目标的核心步骤就是：将等式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中的        用等式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替换，同时将        用等式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替换得到：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63558"/>
              </p:ext>
            </p:extLst>
          </p:nvPr>
        </p:nvGraphicFramePr>
        <p:xfrm>
          <a:off x="2384901" y="3605490"/>
          <a:ext cx="61737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4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901" y="3605490"/>
                        <a:ext cx="617378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30346"/>
              </p:ext>
            </p:extLst>
          </p:nvPr>
        </p:nvGraphicFramePr>
        <p:xfrm>
          <a:off x="2403951" y="5205534"/>
          <a:ext cx="61356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5" name="Equation" r:id="rId5" imgW="2184120" imgH="228600" progId="Equation.DSMT4">
                  <p:embed/>
                </p:oleObj>
              </mc:Choice>
              <mc:Fallback>
                <p:oleObj name="Equation" r:id="rId5" imgW="218412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951" y="5205534"/>
                        <a:ext cx="6135688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1986"/>
              </p:ext>
            </p:extLst>
          </p:nvPr>
        </p:nvGraphicFramePr>
        <p:xfrm>
          <a:off x="3594100" y="6064250"/>
          <a:ext cx="27114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6"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6064250"/>
                        <a:ext cx="27114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24289"/>
              </p:ext>
            </p:extLst>
          </p:nvPr>
        </p:nvGraphicFramePr>
        <p:xfrm>
          <a:off x="4356100" y="1644650"/>
          <a:ext cx="319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7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44650"/>
                        <a:ext cx="3190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65536"/>
              </p:ext>
            </p:extLst>
          </p:nvPr>
        </p:nvGraphicFramePr>
        <p:xfrm>
          <a:off x="1079500" y="2054611"/>
          <a:ext cx="390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8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054611"/>
                        <a:ext cx="3905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01498"/>
              </p:ext>
            </p:extLst>
          </p:nvPr>
        </p:nvGraphicFramePr>
        <p:xfrm>
          <a:off x="1841500" y="2078040"/>
          <a:ext cx="355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69" name="Equation" r:id="rId13" imgW="126720" imgH="228600" progId="Equation.DSMT4">
                  <p:embed/>
                </p:oleObj>
              </mc:Choice>
              <mc:Fallback>
                <p:oleObj name="Equation" r:id="rId13" imgW="1267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078040"/>
                        <a:ext cx="3556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18846"/>
              </p:ext>
            </p:extLst>
          </p:nvPr>
        </p:nvGraphicFramePr>
        <p:xfrm>
          <a:off x="6565900" y="2559050"/>
          <a:ext cx="5699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0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559050"/>
                        <a:ext cx="5699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50812"/>
              </p:ext>
            </p:extLst>
          </p:nvPr>
        </p:nvGraphicFramePr>
        <p:xfrm>
          <a:off x="2527300" y="2559050"/>
          <a:ext cx="6048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1" name="Equation" r:id="rId17" imgW="215640" imgH="228600" progId="Equation.DSMT4">
                  <p:embed/>
                </p:oleObj>
              </mc:Choice>
              <mc:Fallback>
                <p:oleObj name="Equation" r:id="rId17" imgW="21564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559050"/>
                        <a:ext cx="60483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100" y="4682314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将这些项重新排列，就可得到想要的结果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4890" y="606425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式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78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40753"/>
              </p:ext>
            </p:extLst>
          </p:nvPr>
        </p:nvGraphicFramePr>
        <p:xfrm>
          <a:off x="6623050" y="1644650"/>
          <a:ext cx="2171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0" name="Equation" r:id="rId19" imgW="774360" imgH="228600" progId="Equation.DSMT4">
                  <p:embed/>
                </p:oleObj>
              </mc:Choice>
              <mc:Fallback>
                <p:oleObj name="Equation" r:id="rId19" imgW="77436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644650"/>
                        <a:ext cx="21717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 txBox="1">
            <a:spLocks/>
          </p:cNvSpPr>
          <p:nvPr/>
        </p:nvSpPr>
        <p:spPr>
          <a:xfrm>
            <a:off x="927100" y="577850"/>
            <a:ext cx="9089390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7100" y="217805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等式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直观地给出了计算    和    的递归公式， 即    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38836"/>
              </p:ext>
            </p:extLst>
          </p:nvPr>
        </p:nvGraphicFramePr>
        <p:xfrm>
          <a:off x="3213100" y="2863850"/>
          <a:ext cx="274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0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863850"/>
                        <a:ext cx="274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06361"/>
              </p:ext>
            </p:extLst>
          </p:nvPr>
        </p:nvGraphicFramePr>
        <p:xfrm>
          <a:off x="3213100" y="3625850"/>
          <a:ext cx="2743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1"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25850"/>
                        <a:ext cx="27432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863964"/>
              </p:ext>
            </p:extLst>
          </p:nvPr>
        </p:nvGraphicFramePr>
        <p:xfrm>
          <a:off x="5537200" y="2118191"/>
          <a:ext cx="319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2" name="Equation" r:id="rId8" imgW="114120" imgH="228600" progId="Equation.DSMT4">
                  <p:embed/>
                </p:oleObj>
              </mc:Choice>
              <mc:Fallback>
                <p:oleObj name="Equation" r:id="rId8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118191"/>
                        <a:ext cx="3190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23112"/>
              </p:ext>
            </p:extLst>
          </p:nvPr>
        </p:nvGraphicFramePr>
        <p:xfrm>
          <a:off x="4813300" y="2101850"/>
          <a:ext cx="390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3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101850"/>
                        <a:ext cx="3905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 txBox="1">
            <a:spLocks/>
          </p:cNvSpPr>
          <p:nvPr/>
        </p:nvSpPr>
        <p:spPr>
          <a:xfrm>
            <a:off x="1079500" y="577850"/>
            <a:ext cx="9089390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扩展欧几里得算法思想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48393"/>
              </p:ext>
            </p:extLst>
          </p:nvPr>
        </p:nvGraphicFramePr>
        <p:xfrm>
          <a:off x="7175500" y="3244850"/>
          <a:ext cx="1173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4" name="Equation" r:id="rId12" imgW="419040" imgH="203040" progId="Equation.DSMT4">
                  <p:embed/>
                </p:oleObj>
              </mc:Choice>
              <mc:Fallback>
                <p:oleObj name="Equation" r:id="rId12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244850"/>
                        <a:ext cx="1173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27286"/>
              </p:ext>
            </p:extLst>
          </p:nvPr>
        </p:nvGraphicFramePr>
        <p:xfrm>
          <a:off x="2633662" y="5759450"/>
          <a:ext cx="46640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5" name="Equation" r:id="rId14" imgW="1663700" imgH="228600" progId="Equation.DSMT4">
                  <p:embed/>
                </p:oleObj>
              </mc:Choice>
              <mc:Fallback>
                <p:oleObj name="Equation" r:id="rId14" imgW="16637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2" y="5759450"/>
                        <a:ext cx="46640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44618" y="4616450"/>
            <a:ext cx="9208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与其他递归一样，此递归也需要的初始值。这些初始值应该为     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700" y="27305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00" y="1035050"/>
            <a:ext cx="93726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输入 ：</a:t>
            </a:r>
            <a:r>
              <a:rPr lang="zh-CN" altLang="en-US" sz="2800" b="1" dirty="0" smtClean="0">
                <a:latin typeface="+mn-ea"/>
              </a:rPr>
              <a:t>正整数  和   ，且   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输出：         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zh-CN" altLang="en-US" sz="2800" b="1" dirty="0" smtClean="0">
                <a:latin typeface="+mn-ea"/>
              </a:rPr>
              <a:t>以及满足                     的</a:t>
            </a:r>
            <a:r>
              <a:rPr lang="en-US" altLang="zh-CN" sz="2800" b="1" dirty="0" smtClean="0">
                <a:latin typeface="+mn-ea"/>
              </a:rPr>
              <a:t>s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t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初始化：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算法：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536700" y="1568450"/>
          <a:ext cx="1749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2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568450"/>
                        <a:ext cx="17494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889500" y="958850"/>
          <a:ext cx="10715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3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958850"/>
                        <a:ext cx="10715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670300" y="958850"/>
          <a:ext cx="357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4" name="Equation" r:id="rId7" imgW="126720" imgH="228600" progId="Equation.DSMT4">
                  <p:embed/>
                </p:oleObj>
              </mc:Choice>
              <mc:Fallback>
                <p:oleObj name="Equation" r:id="rId7" imgW="1267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958850"/>
                        <a:ext cx="3571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908300" y="958850"/>
          <a:ext cx="393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5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958850"/>
                        <a:ext cx="3937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813300" y="1568450"/>
          <a:ext cx="37830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6" name="Equation" r:id="rId11" imgW="1346040" imgH="228600" progId="Equation.DSMT4">
                  <p:embed/>
                </p:oleObj>
              </mc:Choice>
              <mc:Fallback>
                <p:oleObj name="Equation" r:id="rId11" imgW="13460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1568450"/>
                        <a:ext cx="37830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917700" y="2254250"/>
          <a:ext cx="54594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7" name="Equation" r:id="rId13" imgW="1942920" imgH="228600" progId="Equation.DSMT4">
                  <p:embed/>
                </p:oleObj>
              </mc:Choice>
              <mc:Fallback>
                <p:oleObj name="Equation" r:id="rId13" imgW="194292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254250"/>
                        <a:ext cx="54594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121" name="Picture 53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940049"/>
            <a:ext cx="4564665" cy="463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58193" y="187325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假设我们要求                     ，即求解如下方程，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由于逆元存在的充分必要条件是                              ，因此，我们可以先求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两边取模       ，可得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27674"/>
              </p:ext>
            </p:extLst>
          </p:nvPr>
        </p:nvGraphicFramePr>
        <p:xfrm>
          <a:off x="3832225" y="1860550"/>
          <a:ext cx="5905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8" name="Equation" r:id="rId3" imgW="215640" imgH="241200" progId="Equation.DSMT4">
                  <p:embed/>
                </p:oleObj>
              </mc:Choice>
              <mc:Fallback>
                <p:oleObj name="Equation" r:id="rId3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1860550"/>
                        <a:ext cx="59055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90747"/>
              </p:ext>
            </p:extLst>
          </p:nvPr>
        </p:nvGraphicFramePr>
        <p:xfrm>
          <a:off x="3396593" y="2635250"/>
          <a:ext cx="26320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9" name="Equation" r:id="rId5" imgW="901440" imgH="228600" progId="Equation.DSMT4">
                  <p:embed/>
                </p:oleObj>
              </mc:Choice>
              <mc:Fallback>
                <p:oleObj name="Equation" r:id="rId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93" y="2635250"/>
                        <a:ext cx="2632075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 txBox="1">
            <a:spLocks/>
          </p:cNvSpPr>
          <p:nvPr/>
        </p:nvSpPr>
        <p:spPr>
          <a:xfrm>
            <a:off x="978776" y="501650"/>
            <a:ext cx="9089390" cy="73866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得求逆元</a:t>
            </a:r>
            <a:endParaRPr lang="zh-CN" altLang="en-US" sz="4800" b="1" baseline="-25000" dirty="0">
              <a:solidFill>
                <a:srgbClr val="000066"/>
              </a:solidFill>
              <a:latin typeface="Times New Roman"/>
              <a:ea typeface="华文行楷"/>
              <a:cs typeface="Arial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72154"/>
              </p:ext>
            </p:extLst>
          </p:nvPr>
        </p:nvGraphicFramePr>
        <p:xfrm>
          <a:off x="2737781" y="4616450"/>
          <a:ext cx="38798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0" name="Equation" r:id="rId7" imgW="1384200" imgH="228600" progId="Equation.DSMT4">
                  <p:embed/>
                </p:oleObj>
              </mc:Choice>
              <mc:Fallback>
                <p:oleObj name="Equation" r:id="rId7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781" y="4616450"/>
                        <a:ext cx="38798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97505"/>
              </p:ext>
            </p:extLst>
          </p:nvPr>
        </p:nvGraphicFramePr>
        <p:xfrm>
          <a:off x="6063593" y="3446461"/>
          <a:ext cx="2409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1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593" y="3446461"/>
                        <a:ext cx="24098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7724"/>
              </p:ext>
            </p:extLst>
          </p:nvPr>
        </p:nvGraphicFramePr>
        <p:xfrm>
          <a:off x="2634593" y="5149850"/>
          <a:ext cx="3905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2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593" y="5149850"/>
                        <a:ext cx="3905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370319"/>
              </p:ext>
            </p:extLst>
          </p:nvPr>
        </p:nvGraphicFramePr>
        <p:xfrm>
          <a:off x="3426756" y="5835650"/>
          <a:ext cx="25987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3"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756" y="5835650"/>
                        <a:ext cx="25987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700" y="27305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扩展欧几里得算法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900" y="1035050"/>
            <a:ext cx="9372600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输入 ：</a:t>
            </a:r>
            <a:r>
              <a:rPr lang="zh-CN" altLang="en-US" sz="2800" b="1" dirty="0" smtClean="0">
                <a:latin typeface="+mn-ea"/>
              </a:rPr>
              <a:t>正整数  和   ，且   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输出：         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zh-CN" altLang="en-US" sz="2800" b="1" dirty="0" smtClean="0">
                <a:latin typeface="+mn-ea"/>
              </a:rPr>
              <a:t>以及满足                     的</a:t>
            </a:r>
            <a:r>
              <a:rPr lang="en-US" altLang="zh-CN" sz="2800" b="1" dirty="0" smtClean="0">
                <a:latin typeface="+mn-ea"/>
              </a:rPr>
              <a:t>s</a:t>
            </a:r>
            <a:r>
              <a:rPr lang="zh-CN" altLang="en-US" sz="2800" b="1" dirty="0" smtClean="0">
                <a:latin typeface="+mn-ea"/>
              </a:rPr>
              <a:t>和</a:t>
            </a:r>
            <a:r>
              <a:rPr lang="en-US" altLang="zh-CN" sz="2800" b="1" dirty="0" smtClean="0">
                <a:latin typeface="+mn-ea"/>
              </a:rPr>
              <a:t>t</a:t>
            </a:r>
            <a:endParaRPr lang="en-US" altLang="zh-CN" sz="2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初始化：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算法：</a:t>
            </a:r>
            <a:endParaRPr lang="en-US" altLang="zh-CN" sz="2800" b="1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1       DO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1.1      i=i+1               1.5 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1.2                              WHILE                      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1.3                          2   RETURE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1.4    </a:t>
            </a:r>
          </a:p>
          <a:p>
            <a:pPr>
              <a:spcBef>
                <a:spcPts val="1000"/>
              </a:spcBef>
            </a:pPr>
            <a:r>
              <a:rPr lang="en-US" altLang="zh-CN" sz="2800" b="1" dirty="0" smtClean="0">
                <a:latin typeface="+mn-ea"/>
              </a:rPr>
              <a:t>  </a:t>
            </a:r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89100" y="4311650"/>
          <a:ext cx="27146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5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311650"/>
                        <a:ext cx="27146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536700" y="1568450"/>
          <a:ext cx="1749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6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568450"/>
                        <a:ext cx="17494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889500" y="958850"/>
          <a:ext cx="10715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7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958850"/>
                        <a:ext cx="107156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670300" y="958850"/>
          <a:ext cx="357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8" name="Equation" r:id="rId9" imgW="126720" imgH="228600" progId="Equation.DSMT4">
                  <p:embed/>
                </p:oleObj>
              </mc:Choice>
              <mc:Fallback>
                <p:oleObj name="Equation" r:id="rId9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958850"/>
                        <a:ext cx="3571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908300" y="958850"/>
          <a:ext cx="393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9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958850"/>
                        <a:ext cx="39370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6794500" y="5378450"/>
          <a:ext cx="26050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0"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5378450"/>
                        <a:ext cx="2605087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813300" y="1568450"/>
          <a:ext cx="37830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1" name="Equation" r:id="rId15" imgW="1346040" imgH="228600" progId="Equation.DSMT4">
                  <p:embed/>
                </p:oleObj>
              </mc:Choice>
              <mc:Fallback>
                <p:oleObj name="Equation" r:id="rId15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1568450"/>
                        <a:ext cx="37830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917700" y="2254250"/>
          <a:ext cx="54594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2" name="Equation" r:id="rId17" imgW="1942920" imgH="228600" progId="Equation.DSMT4">
                  <p:embed/>
                </p:oleObj>
              </mc:Choice>
              <mc:Fallback>
                <p:oleObj name="Equation" r:id="rId17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254250"/>
                        <a:ext cx="54594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536700" y="4921250"/>
          <a:ext cx="32861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3" name="Equation" r:id="rId19" imgW="1168200" imgH="228600" progId="Equation.DSMT4">
                  <p:embed/>
                </p:oleObj>
              </mc:Choice>
              <mc:Fallback>
                <p:oleObj name="Equation" r:id="rId19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921250"/>
                        <a:ext cx="32861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1536700" y="5454650"/>
          <a:ext cx="30718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4" name="Equation" r:id="rId21" imgW="1091880" imgH="228600" progId="Equation.DSMT4">
                  <p:embed/>
                </p:oleObj>
              </mc:Choice>
              <mc:Fallback>
                <p:oleObj name="Equation" r:id="rId21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454650"/>
                        <a:ext cx="3071813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6565900" y="3778250"/>
          <a:ext cx="2892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5" name="Equation" r:id="rId23" imgW="1028520" imgH="228600" progId="Equation.DSMT4">
                  <p:embed/>
                </p:oleObj>
              </mc:Choice>
              <mc:Fallback>
                <p:oleObj name="Equation" r:id="rId23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778250"/>
                        <a:ext cx="28924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7632700" y="4311650"/>
          <a:ext cx="10350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6" name="Equation" r:id="rId25" imgW="368280" imgH="228600" progId="Equation.DSMT4">
                  <p:embed/>
                </p:oleObj>
              </mc:Choice>
              <mc:Fallback>
                <p:oleObj name="Equation" r:id="rId2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311650"/>
                        <a:ext cx="10350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7404100" y="5911850"/>
          <a:ext cx="12509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7" name="Equation" r:id="rId27" imgW="444240" imgH="457200" progId="Equation.DSMT4">
                  <p:embed/>
                </p:oleObj>
              </mc:Choice>
              <mc:Fallback>
                <p:oleObj name="Equation" r:id="rId27" imgW="444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911850"/>
                        <a:ext cx="12509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1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500" y="164465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示例 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 值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和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67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是互素的，即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gcd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(67,12)=1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。扩展欧几里得算法可得到</a:t>
            </a:r>
            <a:r>
              <a:rPr lang="en-US" altLang="zh-CN" sz="2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gcd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67,12)=1=s67+t12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中的系数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s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和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t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。如果初始值              ，则此算法的计算过程为：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24229"/>
              </p:ext>
            </p:extLst>
          </p:nvPr>
        </p:nvGraphicFramePr>
        <p:xfrm>
          <a:off x="1384300" y="3778250"/>
          <a:ext cx="712893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311"/>
                <a:gridCol w="1188156"/>
                <a:gridCol w="1188156"/>
                <a:gridCol w="1188156"/>
                <a:gridCol w="118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-11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-5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28240"/>
              </p:ext>
            </p:extLst>
          </p:nvPr>
        </p:nvGraphicFramePr>
        <p:xfrm>
          <a:off x="3822700" y="3702050"/>
          <a:ext cx="6778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79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702050"/>
                        <a:ext cx="67786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26139"/>
              </p:ext>
            </p:extLst>
          </p:nvPr>
        </p:nvGraphicFramePr>
        <p:xfrm>
          <a:off x="5422900" y="3702050"/>
          <a:ext cx="320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0" name="Equation" r:id="rId5" imgW="114120" imgH="228600" progId="Equation.DSMT4">
                  <p:embed/>
                </p:oleObj>
              </mc:Choice>
              <mc:Fallback>
                <p:oleObj name="Equation" r:id="rId5" imgW="11412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702050"/>
                        <a:ext cx="3206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26567"/>
              </p:ext>
            </p:extLst>
          </p:nvPr>
        </p:nvGraphicFramePr>
        <p:xfrm>
          <a:off x="6489700" y="3702050"/>
          <a:ext cx="392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1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702050"/>
                        <a:ext cx="392112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66582"/>
              </p:ext>
            </p:extLst>
          </p:nvPr>
        </p:nvGraphicFramePr>
        <p:xfrm>
          <a:off x="7785100" y="3702050"/>
          <a:ext cx="320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2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702050"/>
                        <a:ext cx="3206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8500" y="29385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求逆元</a:t>
            </a:r>
            <a:r>
              <a:rPr lang="en-US" altLang="zh-CN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12</a:t>
            </a:r>
            <a:r>
              <a:rPr lang="en-US" altLang="zh-CN" sz="4800" b="1" baseline="30000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-1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（</a:t>
            </a:r>
            <a:r>
              <a:rPr lang="en-US" altLang="zh-CN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under operation mod 67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）</a:t>
            </a:r>
            <a:endParaRPr lang="zh-CN" altLang="en-US" sz="4800" b="1" baseline="30000" dirty="0">
              <a:solidFill>
                <a:srgbClr val="000066"/>
              </a:solidFill>
              <a:latin typeface="Times New Roman"/>
              <a:ea typeface="华文行楷"/>
              <a:cs typeface="Arial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9912"/>
              </p:ext>
            </p:extLst>
          </p:nvPr>
        </p:nvGraphicFramePr>
        <p:xfrm>
          <a:off x="4508500" y="2536607"/>
          <a:ext cx="24987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3" name="Equation" r:id="rId11" imgW="889000" imgH="228600" progId="Equation.DSMT4">
                  <p:embed/>
                </p:oleObj>
              </mc:Choice>
              <mc:Fallback>
                <p:oleObj name="Equation" r:id="rId11" imgW="889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536607"/>
                        <a:ext cx="24987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577850"/>
            <a:ext cx="9089390" cy="147732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对称密码体制局限一：</a:t>
            </a:r>
            <a: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/>
            </a:r>
            <a:b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</a:b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密钥分配问题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3092450"/>
            <a:ext cx="9089390" cy="4862748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>
              <a:lnSpc>
                <a:spcPct val="90000"/>
              </a:lnSpc>
            </a:pPr>
            <a:endParaRPr lang="en-US" altLang="zh-CN" sz="32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3200" b="1" dirty="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8657" y="2191736"/>
            <a:ext cx="7793558" cy="478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5686" y="2025650"/>
            <a:ext cx="8305800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于是可以得到如下线性组合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-5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</a:rPr>
              <a:t>﹒67+28﹒12=1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如上所示，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12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的逆元为 </a:t>
            </a:r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28</a:t>
            </a:r>
            <a:r>
              <a:rPr lang="zh-CN" altLang="en-US" sz="2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，验证这个结果的等式为：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3250"/>
              </p:ext>
            </p:extLst>
          </p:nvPr>
        </p:nvGraphicFramePr>
        <p:xfrm>
          <a:off x="2908300" y="3778250"/>
          <a:ext cx="40687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Equation" r:id="rId3" imgW="1447560" imgH="177480" progId="Equation.DSMT4">
                  <p:embed/>
                </p:oleObj>
              </mc:Choice>
              <mc:Fallback>
                <p:oleObj name="Equation" r:id="rId3" imgW="1447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778250"/>
                        <a:ext cx="40687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8500" y="293852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求逆元</a:t>
            </a:r>
            <a:r>
              <a:rPr lang="en-US" altLang="zh-CN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12</a:t>
            </a:r>
            <a:r>
              <a:rPr lang="en-US" altLang="zh-CN" sz="4800" b="1" baseline="30000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-1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（</a:t>
            </a:r>
            <a:r>
              <a:rPr lang="en-US" altLang="zh-CN" sz="4800" b="1" dirty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 under operation </a:t>
            </a:r>
            <a:r>
              <a:rPr lang="en-US" altLang="zh-CN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mod 67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）</a:t>
            </a:r>
            <a:endParaRPr lang="zh-CN" altLang="en-US" sz="4800" b="1" baseline="30000" dirty="0">
              <a:solidFill>
                <a:srgbClr val="000066"/>
              </a:solidFill>
              <a:latin typeface="Times New Roman"/>
              <a:ea typeface="华文行楷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8143" y="514985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扩展欧几里得算法可以用来求模</a:t>
            </a:r>
            <a:r>
              <a:rPr lang="en-US" altLang="zh-CN" sz="2800" b="1" dirty="0">
                <a:solidFill>
                  <a:srgbClr val="FF0000"/>
                </a:solidFill>
                <a:latin typeface="宋体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逆元，它在公钥密码算法是非常重要的。</a:t>
            </a:r>
            <a:endParaRPr lang="en-US" altLang="zh-CN" sz="2800" b="1" dirty="0">
              <a:solidFill>
                <a:srgbClr val="FF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703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8500" y="2025650"/>
            <a:ext cx="8305800" cy="49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000"/>
              </a:spcBef>
              <a:defRPr sz="2800"/>
            </a:lvl1pPr>
          </a:lstStyle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计算下面值的逆元：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</a:t>
            </a:r>
            <a:r>
              <a:rPr lang="en-US" altLang="zh-CN" b="1" baseline="30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-1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(mod 11).</a:t>
            </a: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5</a:t>
            </a:r>
            <a:r>
              <a:rPr lang="en-US" altLang="zh-CN" b="1" baseline="30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-1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(mod 13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).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提示：先计算下面的</a:t>
            </a:r>
            <a:r>
              <a:rPr lang="en-US" altLang="zh-CN" b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x,y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a=3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b=11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，计算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x,y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使得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ax+by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=1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a=5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b=13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，计算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x,y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使得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ax+by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=1</a:t>
            </a:r>
          </a:p>
          <a:p>
            <a:endParaRPr lang="en-US" altLang="zh-CN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endParaRPr lang="en-US" altLang="zh-CN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500" y="5778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Arial"/>
              </a:rPr>
              <a:t>课内练习</a:t>
            </a:r>
            <a:endParaRPr lang="zh-CN" altLang="en-US" sz="4800" b="1" baseline="30000" dirty="0">
              <a:solidFill>
                <a:srgbClr val="000066"/>
              </a:solidFill>
              <a:latin typeface="Times New Roman"/>
              <a:ea typeface="华文行楷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263650"/>
            <a:ext cx="9421495" cy="1582624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6.1,6.8,6.9</a:t>
            </a:r>
          </a:p>
          <a:p>
            <a:pPr eaLnBrk="1" hangingPunct="1"/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6.5</a:t>
            </a:r>
            <a:r>
              <a:rPr lang="zh-CN" altLang="en-US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6.6(</a:t>
            </a:r>
            <a:r>
              <a:rPr lang="zh-CN" altLang="en-US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学习了</a:t>
            </a:r>
            <a:r>
              <a:rPr lang="en-US" altLang="zh-CN" sz="48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euclid</a:t>
            </a:r>
            <a:r>
              <a:rPr lang="zh-CN" altLang="en-US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之后做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zh-CN" altLang="en-US" sz="48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3492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kern="1200" dirty="0">
                <a:solidFill>
                  <a:srgbClr val="000066"/>
                </a:solidFill>
                <a:latin typeface="Times New Roman"/>
                <a:ea typeface="华文行楷"/>
                <a:cs typeface="+mn-cs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4810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54812"/>
            <a:ext cx="7692763" cy="5249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1900" b="1" dirty="0" smtClean="0">
                <a:solidFill>
                  <a:srgbClr val="232021"/>
                </a:solidFill>
                <a:latin typeface="Arial"/>
                <a:cs typeface="Arial"/>
              </a:rPr>
              <a:t>欧式算法</a:t>
            </a:r>
            <a:r>
              <a:rPr sz="1900" b="1" dirty="0" smtClean="0">
                <a:solidFill>
                  <a:srgbClr val="232021"/>
                </a:solidFill>
                <a:latin typeface="Arial"/>
                <a:cs typeface="Arial"/>
              </a:rPr>
              <a:t>1/2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C83BE"/>
              </a:buClr>
              <a:buFont typeface="Webdings"/>
              <a:buChar char="■"/>
            </a:pPr>
            <a:endParaRPr sz="2300" dirty="0">
              <a:latin typeface="Times New Roman"/>
              <a:cs typeface="Times New Roman"/>
            </a:endParaRPr>
          </a:p>
          <a:p>
            <a:pPr marL="307975" lvl="1" indent="-194945">
              <a:lnSpc>
                <a:spcPct val="100000"/>
              </a:lnSpc>
              <a:spcBef>
                <a:spcPts val="1950"/>
              </a:spcBef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lang="zh-CN" altLang="en-US" sz="20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计算最大公约数</a:t>
            </a:r>
            <a:r>
              <a:rPr sz="2000" b="1" i="1" spc="-10" dirty="0" err="1" smtClean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sz="20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zh-CN" altLang="en-US" sz="2000" b="1" i="1" dirty="0" smtClean="0">
                <a:solidFill>
                  <a:srgbClr val="232021"/>
                </a:solidFill>
                <a:latin typeface="Arial"/>
                <a:cs typeface="Arial"/>
              </a:rPr>
              <a:t>，两个正整数</a:t>
            </a:r>
            <a:r>
              <a:rPr sz="2000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i="1" spc="-7" baseline="-20202" dirty="0" smtClean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lang="zh-CN" altLang="en-US" sz="2000" spc="-5" dirty="0">
                <a:solidFill>
                  <a:srgbClr val="232021"/>
                </a:solidFill>
                <a:latin typeface="Arial"/>
                <a:cs typeface="Arial"/>
              </a:rPr>
              <a:t>和</a:t>
            </a:r>
            <a:r>
              <a:rPr sz="2000"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2000" i="1" spc="-7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sz="2000" baseline="-20202" dirty="0">
              <a:latin typeface="Arial"/>
              <a:cs typeface="Arial"/>
            </a:endParaRPr>
          </a:p>
          <a:p>
            <a:pPr lvl="1" algn="ctr">
              <a:lnSpc>
                <a:spcPct val="100000"/>
              </a:lnSpc>
              <a:spcBef>
                <a:spcPts val="10"/>
              </a:spcBef>
              <a:buClr>
                <a:srgbClr val="5C83BE"/>
              </a:buClr>
            </a:pPr>
            <a:r>
              <a:rPr lang="zh-CN" altLang="en-US" sz="24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表示为</a:t>
            </a:r>
            <a:r>
              <a:rPr lang="en-US" altLang="zh-CN" sz="2400" b="1" i="1" spc="-10" dirty="0" err="1" smtClean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lang="en-US" altLang="zh-CN" sz="2400" b="1" i="1" spc="-1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en-US" altLang="zh-CN" sz="2400" b="1" i="1" spc="-5" dirty="0" smtClean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lang="en-US" altLang="zh-CN" sz="2400" b="1" i="1" spc="-7" baseline="-20202" dirty="0" smtClean="0">
                <a:solidFill>
                  <a:srgbClr val="232021"/>
                </a:solidFill>
                <a:latin typeface="Arial"/>
                <a:cs typeface="Arial"/>
              </a:rPr>
              <a:t>0, </a:t>
            </a:r>
            <a:r>
              <a:rPr lang="en-US" altLang="zh-CN" sz="2400" b="1" i="1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lang="en-US" altLang="zh-CN" sz="2400" b="1" i="1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lang="en-US" altLang="zh-CN" sz="2400" b="1" i="1" dirty="0" smtClean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2400" dirty="0" smtClean="0">
              <a:latin typeface="Times New Roman"/>
              <a:cs typeface="Times New Roman"/>
            </a:endParaRPr>
          </a:p>
          <a:p>
            <a:pPr marL="307975" lvl="1" indent="-194945">
              <a:lnSpc>
                <a:spcPct val="100000"/>
              </a:lnSpc>
              <a:spcBef>
                <a:spcPts val="5"/>
              </a:spcBef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dirty="0" err="1" smtClean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lang="zh-CN" altLang="en-US" spc="-10" dirty="0" smtClean="0">
                <a:solidFill>
                  <a:srgbClr val="232021"/>
                </a:solidFill>
                <a:latin typeface="Arial"/>
                <a:cs typeface="Arial"/>
              </a:rPr>
              <a:t>的计算对于较小的数比较容易</a:t>
            </a:r>
            <a:r>
              <a:rPr spc="-5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dirty="0" smtClean="0">
              <a:latin typeface="Arial"/>
              <a:cs typeface="Arial"/>
            </a:endParaRPr>
          </a:p>
          <a:p>
            <a:pPr marL="1256030" lvl="2" indent="-2286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256665" algn="l"/>
              </a:tabLst>
            </a:pPr>
            <a:r>
              <a:rPr lang="zh-CN" altLang="en-US" spc="-5" dirty="0" smtClean="0">
                <a:solidFill>
                  <a:srgbClr val="232021"/>
                </a:solidFill>
                <a:latin typeface="Arial"/>
                <a:cs typeface="Arial"/>
              </a:rPr>
              <a:t>因子</a:t>
            </a:r>
            <a:r>
              <a:rPr spc="-5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i="1" spc="-7" baseline="-20202" dirty="0" smtClean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lang="zh-CN" altLang="en-US" spc="-5" dirty="0" smtClean="0">
                <a:solidFill>
                  <a:srgbClr val="232021"/>
                </a:solidFill>
                <a:latin typeface="Arial"/>
                <a:cs typeface="Arial"/>
              </a:rPr>
              <a:t>和</a:t>
            </a:r>
            <a:r>
              <a:rPr spc="-140"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i="1" spc="-5" dirty="0" smtClean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i="1" spc="-7" baseline="-20202" dirty="0" smtClean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endParaRPr baseline="-20202" dirty="0" smtClean="0">
              <a:latin typeface="Arial"/>
              <a:cs typeface="Arial"/>
            </a:endParaRPr>
          </a:p>
          <a:p>
            <a:pPr marL="1256030" lvl="2" indent="-2286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256665" algn="l"/>
              </a:tabLst>
            </a:pPr>
            <a:r>
              <a:rPr dirty="0" err="1" smtClean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dirty="0" smtClean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pc="0" dirty="0" smtClean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lang="zh-CN" altLang="en-US" spc="-5" dirty="0" smtClean="0">
                <a:solidFill>
                  <a:srgbClr val="232021"/>
                </a:solidFill>
                <a:latin typeface="Arial"/>
                <a:cs typeface="Arial"/>
              </a:rPr>
              <a:t>最高公因子</a:t>
            </a:r>
            <a:endParaRPr dirty="0" smtClean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232021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232021"/>
              </a:buClr>
              <a:buFont typeface="Arial"/>
              <a:buAutoNum type="arabicPeriod"/>
            </a:pPr>
            <a:endParaRPr sz="1600" dirty="0">
              <a:latin typeface="Times New Roman"/>
              <a:cs typeface="Times New Roman"/>
            </a:endParaRPr>
          </a:p>
          <a:p>
            <a:pPr marL="307975" lvl="1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Example:</a:t>
            </a:r>
            <a:endParaRPr dirty="0">
              <a:latin typeface="Arial"/>
              <a:cs typeface="Arial"/>
            </a:endParaRPr>
          </a:p>
          <a:p>
            <a:pPr marL="1027430">
              <a:lnSpc>
                <a:spcPct val="100000"/>
              </a:lnSpc>
              <a:spcBef>
                <a:spcPts val="480"/>
              </a:spcBef>
            </a:pPr>
            <a:r>
              <a:rPr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i="1" spc="-7" baseline="-20202" dirty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84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3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pc="375" baseline="2525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endParaRPr dirty="0">
              <a:latin typeface="Arial"/>
              <a:cs typeface="Arial"/>
            </a:endParaRPr>
          </a:p>
          <a:p>
            <a:pPr marL="1027430">
              <a:lnSpc>
                <a:spcPct val="100000"/>
              </a:lnSpc>
              <a:spcBef>
                <a:spcPts val="505"/>
              </a:spcBef>
            </a:pPr>
            <a:r>
              <a:rPr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i="1" spc="-7" baseline="-20202" dirty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30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3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pc="172" baseline="2525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5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125220" marR="1397635" indent="-247015">
              <a:lnSpc>
                <a:spcPct val="125000"/>
              </a:lnSpc>
            </a:pPr>
            <a:r>
              <a:rPr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pc="-10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product of </a:t>
            </a:r>
            <a:r>
              <a:rPr spc="-10" dirty="0">
                <a:solidFill>
                  <a:srgbClr val="232021"/>
                </a:solidFill>
                <a:latin typeface="Arial"/>
                <a:cs typeface="Arial"/>
              </a:rPr>
              <a:t>all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common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prime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factors: 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2 </a:t>
            </a:r>
            <a:r>
              <a:rPr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3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dirty="0">
                <a:solidFill>
                  <a:srgbClr val="232021"/>
                </a:solidFill>
                <a:latin typeface="Arial"/>
                <a:cs typeface="Arial"/>
              </a:rPr>
              <a:t>6 </a:t>
            </a:r>
            <a:r>
              <a:rPr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i="1" spc="-10" dirty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i="1" spc="-18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(30,84)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926" y="6372864"/>
            <a:ext cx="7973174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10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lang="zh-CN" altLang="en-US" dirty="0" smtClean="0">
                <a:latin typeface="Arial"/>
                <a:cs typeface="Arial"/>
              </a:rPr>
              <a:t>然而，对公钥方案中使用的大整数而言，因式分解通常是不可能的。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3100" y="4387850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140204" y="0"/>
                </a:moveTo>
                <a:lnTo>
                  <a:pt x="96362" y="7266"/>
                </a:lnTo>
                <a:lnTo>
                  <a:pt x="57934" y="27407"/>
                </a:lnTo>
                <a:lnTo>
                  <a:pt x="27406" y="57936"/>
                </a:lnTo>
                <a:lnTo>
                  <a:pt x="7266" y="96365"/>
                </a:lnTo>
                <a:lnTo>
                  <a:pt x="0" y="140207"/>
                </a:lnTo>
                <a:lnTo>
                  <a:pt x="7266" y="185537"/>
                </a:lnTo>
                <a:lnTo>
                  <a:pt x="27406" y="224869"/>
                </a:lnTo>
                <a:lnTo>
                  <a:pt x="57934" y="255861"/>
                </a:lnTo>
                <a:lnTo>
                  <a:pt x="96362" y="276173"/>
                </a:lnTo>
                <a:lnTo>
                  <a:pt x="140204" y="283463"/>
                </a:lnTo>
                <a:lnTo>
                  <a:pt x="185534" y="276173"/>
                </a:lnTo>
                <a:lnTo>
                  <a:pt x="224866" y="255861"/>
                </a:lnTo>
                <a:lnTo>
                  <a:pt x="255858" y="224869"/>
                </a:lnTo>
                <a:lnTo>
                  <a:pt x="276170" y="185537"/>
                </a:lnTo>
                <a:lnTo>
                  <a:pt x="283460" y="140207"/>
                </a:lnTo>
                <a:lnTo>
                  <a:pt x="276170" y="96365"/>
                </a:lnTo>
                <a:lnTo>
                  <a:pt x="255858" y="57936"/>
                </a:lnTo>
                <a:lnTo>
                  <a:pt x="224866" y="27407"/>
                </a:lnTo>
                <a:lnTo>
                  <a:pt x="185534" y="7266"/>
                </a:lnTo>
                <a:lnTo>
                  <a:pt x="140204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100" y="4083050"/>
            <a:ext cx="283845" cy="287020"/>
          </a:xfrm>
          <a:custGeom>
            <a:avLst/>
            <a:gdLst/>
            <a:ahLst/>
            <a:cxnLst/>
            <a:rect l="l" t="t" r="r" b="b"/>
            <a:pathLst>
              <a:path w="283845" h="287020">
                <a:moveTo>
                  <a:pt x="140204" y="0"/>
                </a:moveTo>
                <a:lnTo>
                  <a:pt x="96362" y="7290"/>
                </a:lnTo>
                <a:lnTo>
                  <a:pt x="57934" y="27602"/>
                </a:lnTo>
                <a:lnTo>
                  <a:pt x="27406" y="58594"/>
                </a:lnTo>
                <a:lnTo>
                  <a:pt x="7266" y="97926"/>
                </a:lnTo>
                <a:lnTo>
                  <a:pt x="0" y="143255"/>
                </a:lnTo>
                <a:lnTo>
                  <a:pt x="7266" y="188585"/>
                </a:lnTo>
                <a:lnTo>
                  <a:pt x="27406" y="227917"/>
                </a:lnTo>
                <a:lnTo>
                  <a:pt x="57934" y="258909"/>
                </a:lnTo>
                <a:lnTo>
                  <a:pt x="96362" y="279221"/>
                </a:lnTo>
                <a:lnTo>
                  <a:pt x="140204" y="286511"/>
                </a:lnTo>
                <a:lnTo>
                  <a:pt x="185534" y="279221"/>
                </a:lnTo>
                <a:lnTo>
                  <a:pt x="224866" y="258909"/>
                </a:lnTo>
                <a:lnTo>
                  <a:pt x="255858" y="227917"/>
                </a:lnTo>
                <a:lnTo>
                  <a:pt x="276170" y="188585"/>
                </a:lnTo>
                <a:lnTo>
                  <a:pt x="283460" y="143255"/>
                </a:lnTo>
                <a:lnTo>
                  <a:pt x="276170" y="97926"/>
                </a:lnTo>
                <a:lnTo>
                  <a:pt x="255858" y="58594"/>
                </a:lnTo>
                <a:lnTo>
                  <a:pt x="224866" y="27602"/>
                </a:lnTo>
                <a:lnTo>
                  <a:pt x="185534" y="7290"/>
                </a:lnTo>
                <a:lnTo>
                  <a:pt x="140204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500" y="4083050"/>
            <a:ext cx="283845" cy="287020"/>
          </a:xfrm>
          <a:custGeom>
            <a:avLst/>
            <a:gdLst/>
            <a:ahLst/>
            <a:cxnLst/>
            <a:rect l="l" t="t" r="r" b="b"/>
            <a:pathLst>
              <a:path w="283845" h="287020">
                <a:moveTo>
                  <a:pt x="140207" y="0"/>
                </a:moveTo>
                <a:lnTo>
                  <a:pt x="96365" y="7290"/>
                </a:lnTo>
                <a:lnTo>
                  <a:pt x="57936" y="27602"/>
                </a:lnTo>
                <a:lnTo>
                  <a:pt x="27407" y="58594"/>
                </a:lnTo>
                <a:lnTo>
                  <a:pt x="7266" y="97926"/>
                </a:lnTo>
                <a:lnTo>
                  <a:pt x="0" y="143255"/>
                </a:lnTo>
                <a:lnTo>
                  <a:pt x="7266" y="188585"/>
                </a:lnTo>
                <a:lnTo>
                  <a:pt x="27407" y="227917"/>
                </a:lnTo>
                <a:lnTo>
                  <a:pt x="57936" y="258909"/>
                </a:lnTo>
                <a:lnTo>
                  <a:pt x="96365" y="279221"/>
                </a:lnTo>
                <a:lnTo>
                  <a:pt x="140207" y="286511"/>
                </a:lnTo>
                <a:lnTo>
                  <a:pt x="185537" y="279221"/>
                </a:lnTo>
                <a:lnTo>
                  <a:pt x="224869" y="258909"/>
                </a:lnTo>
                <a:lnTo>
                  <a:pt x="255861" y="227917"/>
                </a:lnTo>
                <a:lnTo>
                  <a:pt x="276173" y="188585"/>
                </a:lnTo>
                <a:lnTo>
                  <a:pt x="283463" y="143255"/>
                </a:lnTo>
                <a:lnTo>
                  <a:pt x="276173" y="97926"/>
                </a:lnTo>
                <a:lnTo>
                  <a:pt x="255861" y="58594"/>
                </a:lnTo>
                <a:lnTo>
                  <a:pt x="224869" y="27602"/>
                </a:lnTo>
                <a:lnTo>
                  <a:pt x="185537" y="7290"/>
                </a:lnTo>
                <a:lnTo>
                  <a:pt x="140207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7900" y="4464050"/>
            <a:ext cx="287020" cy="283845"/>
          </a:xfrm>
          <a:custGeom>
            <a:avLst/>
            <a:gdLst/>
            <a:ahLst/>
            <a:cxnLst/>
            <a:rect l="l" t="t" r="r" b="b"/>
            <a:pathLst>
              <a:path w="287020" h="283845">
                <a:moveTo>
                  <a:pt x="143255" y="0"/>
                </a:moveTo>
                <a:lnTo>
                  <a:pt x="97926" y="7266"/>
                </a:lnTo>
                <a:lnTo>
                  <a:pt x="58594" y="27407"/>
                </a:lnTo>
                <a:lnTo>
                  <a:pt x="27602" y="57936"/>
                </a:lnTo>
                <a:lnTo>
                  <a:pt x="7290" y="96365"/>
                </a:lnTo>
                <a:lnTo>
                  <a:pt x="0" y="140207"/>
                </a:lnTo>
                <a:lnTo>
                  <a:pt x="7290" y="185537"/>
                </a:lnTo>
                <a:lnTo>
                  <a:pt x="27602" y="224869"/>
                </a:lnTo>
                <a:lnTo>
                  <a:pt x="58594" y="255861"/>
                </a:lnTo>
                <a:lnTo>
                  <a:pt x="97926" y="276173"/>
                </a:lnTo>
                <a:lnTo>
                  <a:pt x="143255" y="283463"/>
                </a:lnTo>
                <a:lnTo>
                  <a:pt x="188585" y="276173"/>
                </a:lnTo>
                <a:lnTo>
                  <a:pt x="227917" y="255861"/>
                </a:lnTo>
                <a:lnTo>
                  <a:pt x="258909" y="224869"/>
                </a:lnTo>
                <a:lnTo>
                  <a:pt x="279221" y="185537"/>
                </a:lnTo>
                <a:lnTo>
                  <a:pt x="286511" y="140207"/>
                </a:lnTo>
                <a:lnTo>
                  <a:pt x="279221" y="96365"/>
                </a:lnTo>
                <a:lnTo>
                  <a:pt x="258909" y="57936"/>
                </a:lnTo>
                <a:lnTo>
                  <a:pt x="227917" y="27407"/>
                </a:lnTo>
                <a:lnTo>
                  <a:pt x="188585" y="7266"/>
                </a:lnTo>
                <a:lnTo>
                  <a:pt x="143255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53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0" y="400685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54812"/>
            <a:ext cx="6257925" cy="34744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1900" b="1" dirty="0" smtClean="0">
                <a:solidFill>
                  <a:srgbClr val="232021"/>
                </a:solidFill>
                <a:latin typeface="Arial"/>
                <a:cs typeface="Arial"/>
              </a:rPr>
              <a:t>欧式算法  </a:t>
            </a:r>
            <a:r>
              <a:rPr sz="1900" b="1" dirty="0" smtClean="0">
                <a:solidFill>
                  <a:srgbClr val="232021"/>
                </a:solidFill>
                <a:latin typeface="Arial"/>
                <a:cs typeface="Arial"/>
              </a:rPr>
              <a:t>2/2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83BE"/>
              </a:buClr>
              <a:buFont typeface="Webdings"/>
              <a:buChar char="■"/>
            </a:pPr>
            <a:endParaRPr sz="2000" dirty="0">
              <a:latin typeface="Times New Roman"/>
              <a:cs typeface="Times New Roman"/>
            </a:endParaRPr>
          </a:p>
          <a:p>
            <a:pPr marL="307975" lvl="1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lang="zh-CN" altLang="en-US" sz="1600" spc="-5" dirty="0" smtClean="0">
                <a:solidFill>
                  <a:srgbClr val="232021"/>
                </a:solidFill>
                <a:latin typeface="Arial"/>
                <a:cs typeface="Arial"/>
              </a:rPr>
              <a:t>观察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b="1" i="1" spc="-10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sz="1650" b="1" i="1" spc="-7" baseline="-20202" dirty="0">
                <a:solidFill>
                  <a:srgbClr val="232021"/>
                </a:solidFill>
                <a:latin typeface="Arial"/>
                <a:cs typeface="Arial"/>
              </a:rPr>
              <a:t>0,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sz="1650" b="1" i="1" spc="-7" baseline="-20202" dirty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- 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b="1" i="1" spc="-2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  <a:spcBef>
                <a:spcPts val="985"/>
              </a:spcBef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Core</a:t>
            </a:r>
            <a:r>
              <a:rPr sz="16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idea:</a:t>
            </a:r>
            <a:endParaRPr sz="1600" dirty="0">
              <a:latin typeface="Arial"/>
              <a:cs typeface="Arial"/>
            </a:endParaRPr>
          </a:p>
          <a:p>
            <a:pPr marL="688975" marR="136525" lvl="2" indent="-188595">
              <a:lnSpc>
                <a:spcPct val="126299"/>
              </a:lnSpc>
              <a:spcBef>
                <a:spcPts val="455"/>
              </a:spcBef>
              <a:buClr>
                <a:srgbClr val="5C83BE"/>
              </a:buClr>
              <a:buSzPct val="118750"/>
              <a:buChar char="•"/>
              <a:tabLst>
                <a:tab pos="689610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Reduce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problem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finding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gcd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two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given numbers 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that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gcd of two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smaller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numbers</a:t>
            </a:r>
            <a:endParaRPr sz="1600" dirty="0">
              <a:latin typeface="Arial"/>
              <a:cs typeface="Arial"/>
            </a:endParaRPr>
          </a:p>
          <a:p>
            <a:pPr marL="746760" lvl="2" indent="-246379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746760" algn="l"/>
                <a:tab pos="747395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Repeat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process</a:t>
            </a:r>
            <a:r>
              <a:rPr sz="1600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recursively</a:t>
            </a:r>
            <a:endParaRPr sz="1600" dirty="0">
              <a:latin typeface="Arial"/>
              <a:cs typeface="Arial"/>
            </a:endParaRPr>
          </a:p>
          <a:p>
            <a:pPr marL="746760" lvl="2" indent="-246379">
              <a:lnSpc>
                <a:spcPct val="100000"/>
              </a:lnSpc>
              <a:spcBef>
                <a:spcPts val="980"/>
              </a:spcBef>
              <a:buClr>
                <a:srgbClr val="5C83BE"/>
              </a:buClr>
              <a:buSzPct val="118750"/>
              <a:buChar char="•"/>
              <a:tabLst>
                <a:tab pos="746760" algn="l"/>
                <a:tab pos="747395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final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z="1600" b="1" i="1" spc="-10" dirty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sz="1650" b="1" i="1" spc="-15" baseline="-20202" dirty="0">
                <a:solidFill>
                  <a:srgbClr val="232021"/>
                </a:solidFill>
                <a:latin typeface="Arial"/>
                <a:cs typeface="Arial"/>
              </a:rPr>
              <a:t>i, </a:t>
            </a: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0)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b="1" i="1" spc="-1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spc="-22" baseline="-20202" dirty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is the answer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original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problem</a:t>
            </a:r>
            <a:r>
              <a:rPr sz="1600" spc="-1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!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Example: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(r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0,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0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27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-7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21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5926" y="5715715"/>
            <a:ext cx="7973174" cy="1278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1146810" indent="-194945">
              <a:lnSpc>
                <a:spcPct val="126299"/>
              </a:lnSpc>
              <a:spcBef>
                <a:spcPts val="9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Note: very efficient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method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even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long numbers: 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complexity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grows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linearly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number of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bits</a:t>
            </a:r>
            <a:endParaRPr lang="en-US" sz="1600" spc="-5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07645" marR="1146810" indent="-194945">
              <a:lnSpc>
                <a:spcPct val="126299"/>
              </a:lnSpc>
              <a:spcBef>
                <a:spcPts val="9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1600" dirty="0" smtClean="0">
                <a:latin typeface="Arial"/>
                <a:cs typeface="Arial"/>
              </a:rPr>
              <a:t>注意：即使对于长数字也是非常有效的方法：复杂度随着位数线性增长</a:t>
            </a:r>
            <a:endParaRPr lang="en-US" altLang="zh-CN" sz="1600" dirty="0" smtClean="0">
              <a:latin typeface="Arial"/>
              <a:cs typeface="Arial"/>
            </a:endParaRPr>
          </a:p>
          <a:p>
            <a:pPr marL="207645" marR="1146810" indent="-194945">
              <a:lnSpc>
                <a:spcPct val="126299"/>
              </a:lnSpc>
              <a:spcBef>
                <a:spcPts val="9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5573" y="3849623"/>
            <a:ext cx="8049768" cy="59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6053" y="4422647"/>
            <a:ext cx="7687056" cy="5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8369" y="5050159"/>
            <a:ext cx="7638066" cy="429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54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5058" y="1642901"/>
            <a:ext cx="2441090" cy="25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54812"/>
            <a:ext cx="6483350" cy="159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sz="1900" b="1" spc="-5" dirty="0">
                <a:solidFill>
                  <a:srgbClr val="232021"/>
                </a:solidFill>
                <a:latin typeface="Arial"/>
                <a:cs typeface="Arial"/>
              </a:rPr>
              <a:t>Extended </a:t>
            </a:r>
            <a:r>
              <a:rPr sz="1900" b="1" dirty="0">
                <a:solidFill>
                  <a:srgbClr val="232021"/>
                </a:solidFill>
                <a:latin typeface="Arial"/>
                <a:cs typeface="Arial"/>
              </a:rPr>
              <a:t>Euclidean </a:t>
            </a:r>
            <a:r>
              <a:rPr sz="1900" b="1" spc="-10" dirty="0">
                <a:solidFill>
                  <a:srgbClr val="232021"/>
                </a:solidFill>
                <a:latin typeface="Arial"/>
                <a:cs typeface="Arial"/>
              </a:rPr>
              <a:t>Algorithm</a:t>
            </a:r>
            <a:r>
              <a:rPr sz="1900" b="1" spc="-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32021"/>
                </a:solidFill>
                <a:latin typeface="Arial"/>
                <a:cs typeface="Arial"/>
              </a:rPr>
              <a:t>1/2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83BE"/>
              </a:buClr>
              <a:buFont typeface="Webdings"/>
              <a:buChar char="■"/>
            </a:pPr>
            <a:endParaRPr sz="2000" dirty="0">
              <a:latin typeface="Times New Roman"/>
              <a:cs typeface="Times New Roman"/>
            </a:endParaRPr>
          </a:p>
          <a:p>
            <a:pPr marL="307975" lvl="1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Extend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Euclidean algorithm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find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modular inverse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600" spc="5" dirty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spc="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50" baseline="-20202" dirty="0">
              <a:latin typeface="Arial"/>
              <a:cs typeface="Arial"/>
            </a:endParaRPr>
          </a:p>
          <a:p>
            <a:pPr marL="307975" lvl="1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EEA computes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,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, and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 :</a:t>
            </a:r>
            <a:endParaRPr sz="1600" dirty="0">
              <a:latin typeface="Arial"/>
              <a:cs typeface="Arial"/>
            </a:endParaRPr>
          </a:p>
          <a:p>
            <a:pPr marL="307975" lvl="1" indent="-194945">
              <a:lnSpc>
                <a:spcPct val="100000"/>
              </a:lnSpc>
              <a:spcBef>
                <a:spcPts val="960"/>
              </a:spcBef>
              <a:buClr>
                <a:srgbClr val="5C83BE"/>
              </a:buClr>
              <a:buSzPct val="118750"/>
              <a:buChar char="•"/>
              <a:tabLst>
                <a:tab pos="308610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Take 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relation 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b="1" spc="-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50" baseline="-2020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926" y="3081022"/>
            <a:ext cx="784225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Compare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definition of modular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inverse</a:t>
            </a:r>
            <a:r>
              <a:rPr sz="1600" b="1" spc="-10" dirty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is the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inverse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b="1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b="1" i="1" baseline="-20202" dirty="0">
                <a:solidFill>
                  <a:srgbClr val="232021"/>
                </a:solidFill>
                <a:latin typeface="Arial"/>
                <a:cs typeface="Arial"/>
              </a:rPr>
              <a:t>0</a:t>
            </a:r>
            <a:endParaRPr sz="1650" baseline="-20202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147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Note that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gcd (r</a:t>
            </a:r>
            <a:r>
              <a:rPr sz="1650" i="1" spc="-15" baseline="-20202" dirty="0">
                <a:solidFill>
                  <a:srgbClr val="232021"/>
                </a:solidFill>
                <a:latin typeface="Arial"/>
                <a:cs typeface="Arial"/>
              </a:rPr>
              <a:t>0,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1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)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1 in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order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inverse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1600" spc="-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exist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Recursive formulae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calculate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each</a:t>
            </a:r>
            <a:r>
              <a:rPr sz="1600" spc="-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step</a:t>
            </a:r>
            <a:endParaRPr sz="1600" dirty="0">
              <a:latin typeface="Arial"/>
              <a:cs typeface="Arial"/>
            </a:endParaRPr>
          </a:p>
          <a:p>
            <a:pPr marL="927100" marR="5080" indent="-527685">
              <a:lnSpc>
                <a:spcPct val="151300"/>
              </a:lnSpc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„magic table“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t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quotient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q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derive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inverse with pen and paper 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(cf.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Section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6.3.2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Understanding</a:t>
            </a:r>
            <a:r>
              <a:rPr sz="1600" i="1" spc="-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Cryptography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150" y="2039041"/>
            <a:ext cx="2320834" cy="94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55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4911" y="3280769"/>
            <a:ext cx="1799539" cy="174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5337" y="654812"/>
            <a:ext cx="4720963" cy="304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sz="1900" b="1" spc="-5" dirty="0">
                <a:solidFill>
                  <a:srgbClr val="232021"/>
                </a:solidFill>
                <a:latin typeface="Arial"/>
                <a:cs typeface="Arial"/>
              </a:rPr>
              <a:t>Extended </a:t>
            </a:r>
            <a:r>
              <a:rPr sz="1900" b="1" dirty="0">
                <a:solidFill>
                  <a:srgbClr val="232021"/>
                </a:solidFill>
                <a:latin typeface="Arial"/>
                <a:cs typeface="Arial"/>
              </a:rPr>
              <a:t>Euclidean </a:t>
            </a:r>
            <a:r>
              <a:rPr sz="1900" b="1" spc="-10" dirty="0">
                <a:solidFill>
                  <a:srgbClr val="232021"/>
                </a:solidFill>
                <a:latin typeface="Arial"/>
                <a:cs typeface="Arial"/>
              </a:rPr>
              <a:t>Algorithm</a:t>
            </a:r>
            <a:r>
              <a:rPr sz="1900" b="1" spc="-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900" b="1" spc="-670" dirty="0">
                <a:solidFill>
                  <a:srgbClr val="232021"/>
                </a:solidFill>
                <a:latin typeface="Arial"/>
                <a:cs typeface="Arial"/>
              </a:rPr>
              <a:t>2/2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286" y="2434066"/>
            <a:ext cx="4225290" cy="14585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Calculate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modular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Inverse of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12 </a:t>
            </a:r>
            <a:r>
              <a:rPr sz="1600" spc="5" dirty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67:</a:t>
            </a:r>
            <a:endParaRPr sz="1600">
              <a:latin typeface="Arial"/>
              <a:cs typeface="Arial"/>
            </a:endParaRPr>
          </a:p>
          <a:p>
            <a:pPr marL="207645" indent="-194945">
              <a:lnSpc>
                <a:spcPct val="100000"/>
              </a:lnSpc>
              <a:spcBef>
                <a:spcPts val="980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From magic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table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follows</a:t>
            </a:r>
            <a:endParaRPr sz="1600">
              <a:latin typeface="Arial"/>
              <a:cs typeface="Arial"/>
            </a:endParaRPr>
          </a:p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Hence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28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is the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inverse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of 12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mod</a:t>
            </a:r>
            <a:r>
              <a:rPr sz="1600" spc="-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67.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286" y="4352039"/>
            <a:ext cx="8534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10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Che</a:t>
            </a:r>
            <a:r>
              <a:rPr sz="1600" spc="5" dirty="0">
                <a:solidFill>
                  <a:srgbClr val="232021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k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61825" y="2577210"/>
            <a:ext cx="1679403" cy="1533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8551" y="4050287"/>
            <a:ext cx="2866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50" dirty="0">
                <a:solidFill>
                  <a:srgbClr val="232021"/>
                </a:solidFill>
                <a:latin typeface="Times New Roman"/>
                <a:cs typeface="Times New Roman"/>
              </a:rPr>
              <a:t>28</a:t>
            </a:r>
            <a:r>
              <a:rPr sz="2050" spc="50" dirty="0">
                <a:solidFill>
                  <a:srgbClr val="232021"/>
                </a:solidFill>
                <a:latin typeface="Symbol"/>
                <a:cs typeface="Symbol"/>
              </a:rPr>
              <a:t></a:t>
            </a:r>
            <a:r>
              <a:rPr sz="2050" spc="50" dirty="0">
                <a:solidFill>
                  <a:srgbClr val="232021"/>
                </a:solidFill>
                <a:latin typeface="Times New Roman"/>
                <a:cs typeface="Times New Roman"/>
              </a:rPr>
              <a:t>12</a:t>
            </a:r>
            <a:r>
              <a:rPr sz="2050" spc="-7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232021"/>
                </a:solidFill>
                <a:latin typeface="Symbol"/>
                <a:cs typeface="Symbol"/>
              </a:rPr>
              <a:t></a:t>
            </a:r>
            <a:r>
              <a:rPr sz="2050" spc="-125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2021"/>
                </a:solidFill>
                <a:latin typeface="Times New Roman"/>
                <a:cs typeface="Times New Roman"/>
              </a:rPr>
              <a:t>336</a:t>
            </a:r>
            <a:r>
              <a:rPr sz="2050" spc="-95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232021"/>
                </a:solidFill>
                <a:latin typeface="Symbol"/>
                <a:cs typeface="Symbol"/>
              </a:rPr>
              <a:t></a:t>
            </a:r>
            <a:r>
              <a:rPr sz="2050" spc="-27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050" spc="30" dirty="0">
                <a:solidFill>
                  <a:srgbClr val="232021"/>
                </a:solidFill>
                <a:latin typeface="Times New Roman"/>
                <a:cs typeface="Times New Roman"/>
              </a:rPr>
              <a:t>1mod</a:t>
            </a:r>
            <a:r>
              <a:rPr sz="2050" spc="-285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232021"/>
                </a:solidFill>
                <a:latin typeface="Times New Roman"/>
                <a:cs typeface="Times New Roman"/>
              </a:rPr>
              <a:t>67</a:t>
            </a:r>
            <a:r>
              <a:rPr sz="205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5400" b="1" baseline="-13117" dirty="0">
                <a:solidFill>
                  <a:srgbClr val="51AF4A"/>
                </a:solidFill>
                <a:latin typeface="Wingdings"/>
                <a:cs typeface="Wingdings"/>
              </a:rPr>
              <a:t></a:t>
            </a:r>
            <a:endParaRPr sz="5400" baseline="-13117">
              <a:latin typeface="Wingdings"/>
              <a:cs typeface="Wingding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56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500" y="1644650"/>
            <a:ext cx="796247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7" y="654812"/>
            <a:ext cx="5906135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欧拉函数  </a:t>
            </a:r>
            <a:r>
              <a:rPr sz="2000" b="1" spc="-5" dirty="0" smtClean="0">
                <a:solidFill>
                  <a:srgbClr val="232021"/>
                </a:solidFill>
                <a:latin typeface="Arial"/>
                <a:cs typeface="Arial"/>
              </a:rPr>
              <a:t>1/2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C83BE"/>
              </a:buClr>
              <a:buFont typeface="Webdings"/>
              <a:buChar char="■"/>
            </a:pPr>
            <a:endParaRPr sz="3000" dirty="0">
              <a:latin typeface="Times New Roman"/>
              <a:cs typeface="Times New Roman"/>
            </a:endParaRPr>
          </a:p>
          <a:p>
            <a:pPr marL="585470" lvl="1" indent="-194945">
              <a:lnSpc>
                <a:spcPct val="100000"/>
              </a:lnSpc>
              <a:spcBef>
                <a:spcPts val="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6105" algn="l"/>
              </a:tabLst>
            </a:pP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New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problem,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important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public-key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systems,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e.g.,</a:t>
            </a:r>
            <a:r>
              <a:rPr sz="1600" i="1" spc="17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RSA:</a:t>
            </a:r>
            <a:endParaRPr sz="1600" dirty="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Given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set of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integers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{0, 1, 2,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…,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i="1" spc="7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-1},</a:t>
            </a:r>
            <a:endParaRPr sz="1600" dirty="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500"/>
              </a:spcBef>
            </a:pP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How many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numbers in the set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are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relatively prime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i="1" spc="-11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585470" lvl="1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586105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Answer: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Euler‘s Phi function</a:t>
            </a:r>
            <a:r>
              <a:rPr sz="1600" b="1" spc="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232021"/>
                </a:solidFill>
                <a:latin typeface="Arial"/>
                <a:cs typeface="Arial"/>
              </a:rPr>
              <a:t>Φ(m)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3294" y="2787650"/>
            <a:ext cx="4190605" cy="29687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39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Example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for 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sets {0,1,2,3,4,5}</a:t>
            </a:r>
            <a:r>
              <a:rPr sz="1600" spc="-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=6),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447" y="3239518"/>
            <a:ext cx="1941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and {0,1,2,3,4}</a:t>
            </a:r>
            <a:r>
              <a:rPr sz="1600" spc="-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=5)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3886" y="5449320"/>
            <a:ext cx="152361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4175" algn="l"/>
              </a:tabLst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Φ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(5) 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-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379" y="5386531"/>
            <a:ext cx="312420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1520" marR="5080" indent="-719455">
              <a:lnSpc>
                <a:spcPct val="126299"/>
              </a:lnSpc>
              <a:spcBef>
                <a:spcPts val="95"/>
              </a:spcBef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1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5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relatively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prime to</a:t>
            </a:r>
            <a:r>
              <a:rPr sz="1600" spc="-1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=6, 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hence </a:t>
            </a: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Φ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(6) 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294" y="6378960"/>
            <a:ext cx="716240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10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Testing one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gcd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per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number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in the set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extremely slow for large</a:t>
            </a:r>
            <a:r>
              <a:rPr sz="1600" b="1" spc="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7129" y="3599341"/>
            <a:ext cx="1245664" cy="1646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698" y="3922776"/>
            <a:ext cx="360045" cy="143510"/>
          </a:xfrm>
          <a:custGeom>
            <a:avLst/>
            <a:gdLst/>
            <a:ahLst/>
            <a:cxnLst/>
            <a:rect l="l" t="t" r="r" b="b"/>
            <a:pathLst>
              <a:path w="360045" h="143510">
                <a:moveTo>
                  <a:pt x="73152" y="143256"/>
                </a:moveTo>
                <a:lnTo>
                  <a:pt x="73152" y="0"/>
                </a:lnTo>
                <a:lnTo>
                  <a:pt x="0" y="70104"/>
                </a:lnTo>
                <a:lnTo>
                  <a:pt x="73152" y="143256"/>
                </a:lnTo>
                <a:close/>
              </a:path>
              <a:path w="360045" h="143510">
                <a:moveTo>
                  <a:pt x="359664" y="106680"/>
                </a:moveTo>
                <a:lnTo>
                  <a:pt x="359664" y="36576"/>
                </a:lnTo>
                <a:lnTo>
                  <a:pt x="73152" y="36576"/>
                </a:lnTo>
                <a:lnTo>
                  <a:pt x="73152" y="106680"/>
                </a:lnTo>
                <a:lnTo>
                  <a:pt x="359664" y="106680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4698" y="5065776"/>
            <a:ext cx="360045" cy="143510"/>
          </a:xfrm>
          <a:custGeom>
            <a:avLst/>
            <a:gdLst/>
            <a:ahLst/>
            <a:cxnLst/>
            <a:rect l="l" t="t" r="r" b="b"/>
            <a:pathLst>
              <a:path w="360045" h="143510">
                <a:moveTo>
                  <a:pt x="73152" y="143256"/>
                </a:moveTo>
                <a:lnTo>
                  <a:pt x="73152" y="0"/>
                </a:lnTo>
                <a:lnTo>
                  <a:pt x="0" y="70104"/>
                </a:lnTo>
                <a:lnTo>
                  <a:pt x="73152" y="143256"/>
                </a:lnTo>
                <a:close/>
              </a:path>
              <a:path w="360045" h="143510">
                <a:moveTo>
                  <a:pt x="359664" y="106680"/>
                </a:moveTo>
                <a:lnTo>
                  <a:pt x="359664" y="36576"/>
                </a:lnTo>
                <a:lnTo>
                  <a:pt x="73152" y="36576"/>
                </a:lnTo>
                <a:lnTo>
                  <a:pt x="73152" y="106680"/>
                </a:lnTo>
                <a:lnTo>
                  <a:pt x="359664" y="106680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5126" y="3752079"/>
            <a:ext cx="1226127" cy="1354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76850" y="4066032"/>
            <a:ext cx="356870" cy="143510"/>
          </a:xfrm>
          <a:custGeom>
            <a:avLst/>
            <a:gdLst/>
            <a:ahLst/>
            <a:cxnLst/>
            <a:rect l="l" t="t" r="r" b="b"/>
            <a:pathLst>
              <a:path w="356870" h="143510">
                <a:moveTo>
                  <a:pt x="70104" y="143256"/>
                </a:moveTo>
                <a:lnTo>
                  <a:pt x="70104" y="0"/>
                </a:lnTo>
                <a:lnTo>
                  <a:pt x="0" y="70104"/>
                </a:lnTo>
                <a:lnTo>
                  <a:pt x="70104" y="143256"/>
                </a:lnTo>
                <a:close/>
              </a:path>
              <a:path w="356870" h="143510">
                <a:moveTo>
                  <a:pt x="356616" y="106680"/>
                </a:moveTo>
                <a:lnTo>
                  <a:pt x="356616" y="33528"/>
                </a:lnTo>
                <a:lnTo>
                  <a:pt x="70104" y="33528"/>
                </a:lnTo>
                <a:lnTo>
                  <a:pt x="70104" y="106680"/>
                </a:lnTo>
                <a:lnTo>
                  <a:pt x="356616" y="106680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6850" y="4349496"/>
            <a:ext cx="356870" cy="143510"/>
          </a:xfrm>
          <a:custGeom>
            <a:avLst/>
            <a:gdLst/>
            <a:ahLst/>
            <a:cxnLst/>
            <a:rect l="l" t="t" r="r" b="b"/>
            <a:pathLst>
              <a:path w="356870" h="143510">
                <a:moveTo>
                  <a:pt x="70104" y="143256"/>
                </a:moveTo>
                <a:lnTo>
                  <a:pt x="70104" y="0"/>
                </a:lnTo>
                <a:lnTo>
                  <a:pt x="0" y="73152"/>
                </a:lnTo>
                <a:lnTo>
                  <a:pt x="70104" y="143256"/>
                </a:lnTo>
                <a:close/>
              </a:path>
              <a:path w="356870" h="143510">
                <a:moveTo>
                  <a:pt x="356616" y="109728"/>
                </a:moveTo>
                <a:lnTo>
                  <a:pt x="356616" y="36576"/>
                </a:lnTo>
                <a:lnTo>
                  <a:pt x="70104" y="36576"/>
                </a:lnTo>
                <a:lnTo>
                  <a:pt x="70104" y="109728"/>
                </a:lnTo>
                <a:lnTo>
                  <a:pt x="356616" y="109728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76850" y="4636008"/>
            <a:ext cx="356870" cy="143510"/>
          </a:xfrm>
          <a:custGeom>
            <a:avLst/>
            <a:gdLst/>
            <a:ahLst/>
            <a:cxnLst/>
            <a:rect l="l" t="t" r="r" b="b"/>
            <a:pathLst>
              <a:path w="356870" h="143510">
                <a:moveTo>
                  <a:pt x="70104" y="143256"/>
                </a:moveTo>
                <a:lnTo>
                  <a:pt x="70104" y="0"/>
                </a:lnTo>
                <a:lnTo>
                  <a:pt x="0" y="73152"/>
                </a:lnTo>
                <a:lnTo>
                  <a:pt x="70104" y="143256"/>
                </a:lnTo>
                <a:close/>
              </a:path>
              <a:path w="356870" h="143510">
                <a:moveTo>
                  <a:pt x="356616" y="106680"/>
                </a:moveTo>
                <a:lnTo>
                  <a:pt x="356616" y="36576"/>
                </a:lnTo>
                <a:lnTo>
                  <a:pt x="70104" y="36576"/>
                </a:lnTo>
                <a:lnTo>
                  <a:pt x="70104" y="106680"/>
                </a:lnTo>
                <a:lnTo>
                  <a:pt x="356616" y="106680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6850" y="4922520"/>
            <a:ext cx="356870" cy="143510"/>
          </a:xfrm>
          <a:custGeom>
            <a:avLst/>
            <a:gdLst/>
            <a:ahLst/>
            <a:cxnLst/>
            <a:rect l="l" t="t" r="r" b="b"/>
            <a:pathLst>
              <a:path w="356870" h="143510">
                <a:moveTo>
                  <a:pt x="70104" y="143256"/>
                </a:moveTo>
                <a:lnTo>
                  <a:pt x="70104" y="0"/>
                </a:lnTo>
                <a:lnTo>
                  <a:pt x="0" y="70104"/>
                </a:lnTo>
                <a:lnTo>
                  <a:pt x="70104" y="143256"/>
                </a:lnTo>
                <a:close/>
              </a:path>
              <a:path w="356870" h="143510">
                <a:moveTo>
                  <a:pt x="356616" y="106680"/>
                </a:moveTo>
                <a:lnTo>
                  <a:pt x="356616" y="36576"/>
                </a:lnTo>
                <a:lnTo>
                  <a:pt x="70104" y="36576"/>
                </a:lnTo>
                <a:lnTo>
                  <a:pt x="70104" y="106680"/>
                </a:lnTo>
                <a:lnTo>
                  <a:pt x="356616" y="106680"/>
                </a:lnTo>
                <a:close/>
              </a:path>
            </a:pathLst>
          </a:custGeom>
          <a:solidFill>
            <a:srgbClr val="383F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57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2863850"/>
            <a:ext cx="7048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0" y="2863850"/>
            <a:ext cx="5841255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60500" y="73025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欧拉函数  </a:t>
            </a:r>
            <a:r>
              <a:rPr lang="en-US" altLang="zh-CN" sz="2000" b="1" dirty="0" smtClean="0"/>
              <a:t>1/2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08100" y="22542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在看一个例子：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5893" y="1525310"/>
            <a:ext cx="2157480" cy="28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5926" y="3291334"/>
            <a:ext cx="8256270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10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Phi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especially easy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1,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e.g.,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p </a:t>
            </a:r>
            <a:r>
              <a:rPr sz="1650"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q </a:t>
            </a: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Φ(m)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-1) </a:t>
            </a:r>
            <a:r>
              <a:rPr sz="1650" baseline="25252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50" spc="112" baseline="2525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q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-1)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83BE"/>
              </a:buClr>
              <a:buFont typeface="Arial"/>
              <a:buChar char="•"/>
            </a:pPr>
            <a:endParaRPr sz="335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Example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899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29 </a:t>
            </a:r>
            <a:r>
              <a:rPr sz="1650" baseline="25252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1650" spc="135" baseline="25252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31: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480"/>
              </a:spcBef>
            </a:pPr>
            <a:r>
              <a:rPr sz="1600" b="1" i="1" spc="-5" dirty="0">
                <a:solidFill>
                  <a:srgbClr val="232021"/>
                </a:solidFill>
                <a:latin typeface="Arial"/>
                <a:cs typeface="Arial"/>
              </a:rPr>
              <a:t>Φ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(899)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(29-1) </a:t>
            </a:r>
            <a:r>
              <a:rPr sz="1650"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(31-1)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28 </a:t>
            </a:r>
            <a:r>
              <a:rPr sz="1650" baseline="25252" dirty="0">
                <a:solidFill>
                  <a:srgbClr val="232021"/>
                </a:solidFill>
                <a:latin typeface="Arial"/>
                <a:cs typeface="Arial"/>
              </a:rPr>
              <a:t>.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30 </a:t>
            </a:r>
            <a:r>
              <a:rPr sz="1600" b="1" spc="0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b="1" spc="-3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840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spcBef>
                <a:spcPts val="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Note: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Finding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Φ(m)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computationally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easy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factorization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1600" b="1" spc="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known</a:t>
            </a:r>
            <a:endParaRPr sz="1600" dirty="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(otherwise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calculation of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Φ(m)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becomes computationally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infeasible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large</a:t>
            </a:r>
            <a:r>
              <a:rPr sz="1600" spc="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numbers)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9232" y="2071861"/>
            <a:ext cx="2359820" cy="590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5337" y="654812"/>
            <a:ext cx="4187190" cy="23765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欧拉函数   </a:t>
            </a:r>
            <a:r>
              <a:rPr sz="1900" b="1" spc="-5" dirty="0" smtClean="0">
                <a:solidFill>
                  <a:srgbClr val="232021"/>
                </a:solidFill>
                <a:latin typeface="Arial"/>
                <a:cs typeface="Arial"/>
              </a:rPr>
              <a:t>2/2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C83BE"/>
              </a:buClr>
              <a:buFont typeface="Webdings"/>
              <a:buChar char="■"/>
            </a:pPr>
            <a:endParaRPr sz="2300" dirty="0">
              <a:latin typeface="Times New Roman"/>
              <a:cs typeface="Times New Roman"/>
            </a:endParaRPr>
          </a:p>
          <a:p>
            <a:pPr marL="307975" marR="190500" lvl="1" indent="-194945">
              <a:lnSpc>
                <a:spcPct val="126299"/>
              </a:lnSpc>
              <a:spcBef>
                <a:spcPts val="132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08610" algn="l"/>
              </a:tabLst>
            </a:pP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If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canonical factorization of </a:t>
            </a:r>
            <a:r>
              <a:rPr sz="1600" i="1" spc="0" dirty="0">
                <a:solidFill>
                  <a:srgbClr val="232021"/>
                </a:solidFill>
                <a:latin typeface="Arial"/>
                <a:cs typeface="Arial"/>
              </a:rPr>
              <a:t>m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known</a:t>
            </a:r>
            <a:r>
              <a:rPr sz="1600" b="1" spc="-10" dirty="0">
                <a:solidFill>
                  <a:srgbClr val="232021"/>
                </a:solidFill>
                <a:latin typeface="Arial"/>
                <a:cs typeface="Arial"/>
              </a:rPr>
              <a:t>: 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(where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primes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1600" i="1" spc="-5" dirty="0">
                <a:solidFill>
                  <a:srgbClr val="232021"/>
                </a:solidFill>
                <a:latin typeface="Arial"/>
                <a:cs typeface="Arial"/>
              </a:rPr>
              <a:t>e</a:t>
            </a:r>
            <a:r>
              <a:rPr sz="1650" i="1" spc="-7" baseline="-20202" dirty="0">
                <a:solidFill>
                  <a:srgbClr val="232021"/>
                </a:solidFill>
                <a:latin typeface="Arial"/>
                <a:cs typeface="Arial"/>
              </a:rPr>
              <a:t>i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positive</a:t>
            </a:r>
            <a:r>
              <a:rPr sz="1600" spc="-3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integers)</a:t>
            </a:r>
            <a:endParaRPr sz="1600" dirty="0">
              <a:latin typeface="Arial"/>
              <a:cs typeface="Arial"/>
            </a:endParaRPr>
          </a:p>
          <a:p>
            <a:pPr marL="307975" lvl="1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308610" algn="l"/>
              </a:tabLst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then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calculate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Phi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according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relation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59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500" y="1416050"/>
            <a:ext cx="6934200" cy="176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0499" y="3930650"/>
            <a:ext cx="813182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96850"/>
            <a:ext cx="9089390" cy="1477328"/>
          </a:xfrm>
        </p:spPr>
        <p:txBody>
          <a:bodyPr/>
          <a:lstStyle/>
          <a:p>
            <a:pPr algn="ctr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对称密码体制局限二：</a:t>
            </a:r>
            <a: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/>
            </a:r>
            <a:b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</a:b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密钥管理问题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747558"/>
            <a:ext cx="9089390" cy="1397958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>
              <a:spcBef>
                <a:spcPts val="1000"/>
              </a:spcBef>
            </a:pP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n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个用户的网络环境中，任何两个用户之间安全通信，都需要共享密钥，每个人需要保存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n-1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的密钥，总共</a:t>
            </a:r>
            <a:r>
              <a:rPr lang="en-US" altLang="zh-CN" sz="2800" b="1" kern="1200" dirty="0">
                <a:solidFill>
                  <a:srgbClr val="000066"/>
                </a:solidFill>
                <a:latin typeface="Times New Roman" pitchFamily="18" charset="0"/>
              </a:rPr>
              <a:t>n(n-1)/2</a:t>
            </a: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个密钥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2441" y="3468204"/>
            <a:ext cx="6737214" cy="408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0004" y="3686940"/>
            <a:ext cx="2200473" cy="312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12603" y="5013455"/>
            <a:ext cx="384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1AF4A"/>
                </a:solidFill>
                <a:latin typeface="Wingdings"/>
                <a:cs typeface="Wingdings"/>
              </a:rPr>
              <a:t>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0100" y="1187450"/>
            <a:ext cx="1981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6900" y="1568450"/>
            <a:ext cx="2072149" cy="329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4300" y="2559050"/>
            <a:ext cx="7315200" cy="184537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690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Use: Find modular inverse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if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p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prime.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Rewrite</a:t>
            </a:r>
            <a:r>
              <a:rPr sz="1600" spc="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Comparing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with definition of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modular</a:t>
            </a:r>
            <a:r>
              <a:rPr sz="16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inverse</a:t>
            </a:r>
            <a:endParaRPr sz="1600" dirty="0">
              <a:latin typeface="Arial"/>
              <a:cs typeface="Arial"/>
            </a:endParaRPr>
          </a:p>
          <a:p>
            <a:pPr marL="399415">
              <a:lnSpc>
                <a:spcPct val="100000"/>
              </a:lnSpc>
              <a:spcBef>
                <a:spcPts val="960"/>
              </a:spcBef>
              <a:tabLst>
                <a:tab pos="3115310" algn="l"/>
              </a:tabLst>
            </a:pPr>
            <a:r>
              <a:rPr sz="1600" spc="140" dirty="0">
                <a:solidFill>
                  <a:srgbClr val="232021"/>
                </a:solidFill>
                <a:latin typeface="Wingdings"/>
                <a:cs typeface="Wingdings"/>
              </a:rPr>
              <a:t>€</a:t>
            </a:r>
            <a:r>
              <a:rPr sz="1600" spc="140" dirty="0">
                <a:solidFill>
                  <a:srgbClr val="232021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is the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modular </a:t>
            </a: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inverse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modulo a prime</a:t>
            </a:r>
            <a:r>
              <a:rPr sz="1600" spc="-7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Example: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 </a:t>
            </a:r>
            <a:r>
              <a:rPr sz="1600" spc="-15" dirty="0">
                <a:solidFill>
                  <a:srgbClr val="232021"/>
                </a:solidFill>
                <a:latin typeface="Arial"/>
                <a:cs typeface="Arial"/>
              </a:rPr>
              <a:t>2,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p </a:t>
            </a:r>
            <a:r>
              <a:rPr sz="1600" spc="0" dirty="0">
                <a:solidFill>
                  <a:srgbClr val="232021"/>
                </a:solidFill>
                <a:latin typeface="Arial"/>
                <a:cs typeface="Arial"/>
              </a:rPr>
              <a:t>=</a:t>
            </a:r>
            <a:r>
              <a:rPr sz="1600" spc="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6030" y="5930904"/>
            <a:ext cx="691247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5"/>
              </a:spcBef>
              <a:buClr>
                <a:srgbClr val="5C83BE"/>
              </a:buClr>
              <a:buSzPct val="118750"/>
              <a:buChar char="•"/>
              <a:tabLst>
                <a:tab pos="265430" algn="l"/>
                <a:tab pos="266065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Fermat‘s Little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Theorem works only </a:t>
            </a:r>
            <a:r>
              <a:rPr sz="1600" b="1" dirty="0">
                <a:solidFill>
                  <a:srgbClr val="232021"/>
                </a:solidFill>
                <a:latin typeface="Arial"/>
                <a:cs typeface="Arial"/>
              </a:rPr>
              <a:t>modulo a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prime</a:t>
            </a:r>
            <a:r>
              <a:rPr sz="1600" b="1" spc="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i="1" spc="0" dirty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337" y="654812"/>
            <a:ext cx="5559163" cy="13407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300" dirty="0" smtClean="0">
                <a:latin typeface="Times New Roman"/>
                <a:cs typeface="Times New Roman"/>
              </a:rPr>
              <a:t>费马小定理：</a:t>
            </a:r>
            <a:endParaRPr sz="2300" dirty="0">
              <a:latin typeface="Times New Roman"/>
              <a:cs typeface="Times New Roman"/>
            </a:endParaRPr>
          </a:p>
          <a:p>
            <a:pPr marL="378460" indent="-195580">
              <a:lnSpc>
                <a:spcPct val="100000"/>
              </a:lnSpc>
              <a:spcBef>
                <a:spcPts val="1830"/>
              </a:spcBef>
              <a:buClr>
                <a:srgbClr val="5C83BE"/>
              </a:buClr>
              <a:buSzPct val="118750"/>
              <a:buChar char="•"/>
              <a:tabLst>
                <a:tab pos="379095" algn="l"/>
              </a:tabLst>
            </a:pPr>
            <a:r>
              <a:rPr lang="zh-CN" altLang="en-US" sz="2000" spc="-5" dirty="0">
                <a:solidFill>
                  <a:srgbClr val="232021"/>
                </a:solidFill>
                <a:latin typeface="Arial"/>
                <a:cs typeface="Arial"/>
              </a:rPr>
              <a:t>假</a:t>
            </a:r>
            <a:r>
              <a:rPr lang="zh-CN" altLang="en-US" sz="2000" spc="-5" dirty="0" smtClean="0">
                <a:solidFill>
                  <a:srgbClr val="232021"/>
                </a:solidFill>
                <a:latin typeface="Arial"/>
                <a:cs typeface="Arial"/>
              </a:rPr>
              <a:t>设</a:t>
            </a:r>
            <a:r>
              <a:rPr lang="en-US" altLang="zh-CN" sz="2000" spc="-5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zh-CN" altLang="en-US" sz="2000" spc="-5" dirty="0" smtClean="0">
                <a:solidFill>
                  <a:srgbClr val="232021"/>
                </a:solidFill>
                <a:latin typeface="Arial"/>
                <a:cs typeface="Arial"/>
              </a:rPr>
              <a:t>为一个整数，</a:t>
            </a:r>
            <a:r>
              <a:rPr lang="en-US" altLang="zh-CN" sz="2000" spc="-5" dirty="0" smtClean="0">
                <a:solidFill>
                  <a:srgbClr val="232021"/>
                </a:solidFill>
                <a:latin typeface="Arial"/>
                <a:cs typeface="Arial"/>
              </a:rPr>
              <a:t>p</a:t>
            </a:r>
            <a:r>
              <a:rPr lang="zh-CN" altLang="en-US" sz="2000" spc="-5" dirty="0" smtClean="0">
                <a:solidFill>
                  <a:srgbClr val="232021"/>
                </a:solidFill>
                <a:latin typeface="Arial"/>
                <a:cs typeface="Arial"/>
              </a:rPr>
              <a:t>为一个素数，则</a:t>
            </a:r>
            <a:endParaRPr sz="2000" dirty="0">
              <a:latin typeface="Arial"/>
              <a:cs typeface="Arial"/>
            </a:endParaRPr>
          </a:p>
          <a:p>
            <a:pPr marL="378460" indent="-195580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379095" algn="l"/>
              </a:tabLst>
            </a:pPr>
            <a:r>
              <a:rPr lang="zh-CN" altLang="en-US" sz="2000" dirty="0" smtClean="0">
                <a:latin typeface="Arial"/>
                <a:cs typeface="Arial"/>
              </a:rPr>
              <a:t>也可表示为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5428" y="2946119"/>
            <a:ext cx="2227810" cy="2960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8964" y="3354752"/>
            <a:ext cx="1847895" cy="2420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3850" y="2849879"/>
            <a:ext cx="713740" cy="429895"/>
          </a:xfrm>
          <a:custGeom>
            <a:avLst/>
            <a:gdLst/>
            <a:ahLst/>
            <a:cxnLst/>
            <a:rect l="l" t="t" r="r" b="b"/>
            <a:pathLst>
              <a:path w="713740" h="429895">
                <a:moveTo>
                  <a:pt x="356615" y="0"/>
                </a:moveTo>
                <a:lnTo>
                  <a:pt x="298487" y="2849"/>
                </a:lnTo>
                <a:lnTo>
                  <a:pt x="243449" y="11094"/>
                </a:lnTo>
                <a:lnTo>
                  <a:pt x="192216" y="24277"/>
                </a:lnTo>
                <a:lnTo>
                  <a:pt x="145499" y="41940"/>
                </a:lnTo>
                <a:lnTo>
                  <a:pt x="104012" y="63626"/>
                </a:lnTo>
                <a:lnTo>
                  <a:pt x="68470" y="88879"/>
                </a:lnTo>
                <a:lnTo>
                  <a:pt x="39584" y="117241"/>
                </a:lnTo>
                <a:lnTo>
                  <a:pt x="4636" y="181462"/>
                </a:lnTo>
                <a:lnTo>
                  <a:pt x="0" y="216407"/>
                </a:lnTo>
                <a:lnTo>
                  <a:pt x="4636" y="250527"/>
                </a:lnTo>
                <a:lnTo>
                  <a:pt x="39584" y="313572"/>
                </a:lnTo>
                <a:lnTo>
                  <a:pt x="68470" y="341546"/>
                </a:lnTo>
                <a:lnTo>
                  <a:pt x="104012" y="366521"/>
                </a:lnTo>
                <a:lnTo>
                  <a:pt x="145499" y="388022"/>
                </a:lnTo>
                <a:lnTo>
                  <a:pt x="192216" y="405572"/>
                </a:lnTo>
                <a:lnTo>
                  <a:pt x="243449" y="418697"/>
                </a:lnTo>
                <a:lnTo>
                  <a:pt x="298487" y="426921"/>
                </a:lnTo>
                <a:lnTo>
                  <a:pt x="356615" y="429767"/>
                </a:lnTo>
                <a:lnTo>
                  <a:pt x="414744" y="426921"/>
                </a:lnTo>
                <a:lnTo>
                  <a:pt x="469782" y="418697"/>
                </a:lnTo>
                <a:lnTo>
                  <a:pt x="521015" y="405572"/>
                </a:lnTo>
                <a:lnTo>
                  <a:pt x="567732" y="388022"/>
                </a:lnTo>
                <a:lnTo>
                  <a:pt x="609218" y="366521"/>
                </a:lnTo>
                <a:lnTo>
                  <a:pt x="644761" y="341546"/>
                </a:lnTo>
                <a:lnTo>
                  <a:pt x="673647" y="313572"/>
                </a:lnTo>
                <a:lnTo>
                  <a:pt x="708595" y="250527"/>
                </a:lnTo>
                <a:lnTo>
                  <a:pt x="713231" y="216407"/>
                </a:lnTo>
                <a:lnTo>
                  <a:pt x="708595" y="181462"/>
                </a:lnTo>
                <a:lnTo>
                  <a:pt x="673647" y="117241"/>
                </a:lnTo>
                <a:lnTo>
                  <a:pt x="644761" y="88879"/>
                </a:lnTo>
                <a:lnTo>
                  <a:pt x="609218" y="63626"/>
                </a:lnTo>
                <a:lnTo>
                  <a:pt x="567732" y="41940"/>
                </a:lnTo>
                <a:lnTo>
                  <a:pt x="521015" y="24277"/>
                </a:lnTo>
                <a:lnTo>
                  <a:pt x="469782" y="11094"/>
                </a:lnTo>
                <a:lnTo>
                  <a:pt x="414744" y="2849"/>
                </a:lnTo>
                <a:lnTo>
                  <a:pt x="356615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7105" y="3279647"/>
            <a:ext cx="570230" cy="429895"/>
          </a:xfrm>
          <a:custGeom>
            <a:avLst/>
            <a:gdLst/>
            <a:ahLst/>
            <a:cxnLst/>
            <a:rect l="l" t="t" r="r" b="b"/>
            <a:pathLst>
              <a:path w="570229" h="429895">
                <a:moveTo>
                  <a:pt x="283463" y="0"/>
                </a:moveTo>
                <a:lnTo>
                  <a:pt x="232801" y="3403"/>
                </a:lnTo>
                <a:lnTo>
                  <a:pt x="184999" y="13228"/>
                </a:lnTo>
                <a:lnTo>
                  <a:pt x="140885" y="28899"/>
                </a:lnTo>
                <a:lnTo>
                  <a:pt x="101286" y="49838"/>
                </a:lnTo>
                <a:lnTo>
                  <a:pt x="67030" y="75468"/>
                </a:lnTo>
                <a:lnTo>
                  <a:pt x="38946" y="105212"/>
                </a:lnTo>
                <a:lnTo>
                  <a:pt x="17861" y="138493"/>
                </a:lnTo>
                <a:lnTo>
                  <a:pt x="4603" y="174735"/>
                </a:lnTo>
                <a:lnTo>
                  <a:pt x="0" y="213359"/>
                </a:lnTo>
                <a:lnTo>
                  <a:pt x="4603" y="252089"/>
                </a:lnTo>
                <a:lnTo>
                  <a:pt x="17861" y="288610"/>
                </a:lnTo>
                <a:lnTo>
                  <a:pt x="38946" y="322297"/>
                </a:lnTo>
                <a:lnTo>
                  <a:pt x="67030" y="352522"/>
                </a:lnTo>
                <a:lnTo>
                  <a:pt x="101286" y="378658"/>
                </a:lnTo>
                <a:lnTo>
                  <a:pt x="140885" y="400078"/>
                </a:lnTo>
                <a:lnTo>
                  <a:pt x="184999" y="416154"/>
                </a:lnTo>
                <a:lnTo>
                  <a:pt x="232801" y="426260"/>
                </a:lnTo>
                <a:lnTo>
                  <a:pt x="283463" y="429767"/>
                </a:lnTo>
                <a:lnTo>
                  <a:pt x="335033" y="426260"/>
                </a:lnTo>
                <a:lnTo>
                  <a:pt x="383542" y="416154"/>
                </a:lnTo>
                <a:lnTo>
                  <a:pt x="428187" y="400078"/>
                </a:lnTo>
                <a:lnTo>
                  <a:pt x="468166" y="378658"/>
                </a:lnTo>
                <a:lnTo>
                  <a:pt x="502677" y="352522"/>
                </a:lnTo>
                <a:lnTo>
                  <a:pt x="530916" y="322297"/>
                </a:lnTo>
                <a:lnTo>
                  <a:pt x="552081" y="288610"/>
                </a:lnTo>
                <a:lnTo>
                  <a:pt x="565368" y="252089"/>
                </a:lnTo>
                <a:lnTo>
                  <a:pt x="569975" y="213359"/>
                </a:lnTo>
                <a:lnTo>
                  <a:pt x="565368" y="174735"/>
                </a:lnTo>
                <a:lnTo>
                  <a:pt x="552081" y="138493"/>
                </a:lnTo>
                <a:lnTo>
                  <a:pt x="530916" y="105212"/>
                </a:lnTo>
                <a:lnTo>
                  <a:pt x="502677" y="75468"/>
                </a:lnTo>
                <a:lnTo>
                  <a:pt x="468166" y="49838"/>
                </a:lnTo>
                <a:lnTo>
                  <a:pt x="428187" y="28899"/>
                </a:lnTo>
                <a:lnTo>
                  <a:pt x="383542" y="13228"/>
                </a:lnTo>
                <a:lnTo>
                  <a:pt x="335033" y="3403"/>
                </a:lnTo>
                <a:lnTo>
                  <a:pt x="283463" y="0"/>
                </a:lnTo>
                <a:close/>
              </a:path>
            </a:pathLst>
          </a:custGeom>
          <a:ln w="317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3767" y="4695118"/>
            <a:ext cx="2816948" cy="248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5482" y="5219912"/>
            <a:ext cx="2365242" cy="244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60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84300" y="4159250"/>
            <a:ext cx="776215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336" y="654812"/>
            <a:ext cx="7616563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Clr>
                <a:srgbClr val="5C83BE"/>
              </a:buClr>
              <a:buFont typeface="Webdings"/>
              <a:buChar char="■"/>
            </a:pPr>
            <a:r>
              <a:rPr lang="zh-CN" altLang="en-US" sz="3000" dirty="0" smtClean="0">
                <a:latin typeface="Times New Roman"/>
                <a:cs typeface="Times New Roman"/>
              </a:rPr>
              <a:t>欧拉定理</a:t>
            </a:r>
            <a:endParaRPr sz="3000" dirty="0">
              <a:latin typeface="Times New Roman"/>
              <a:cs typeface="Times New Roman"/>
            </a:endParaRPr>
          </a:p>
          <a:p>
            <a:pPr marL="585470" lvl="1" indent="-194945">
              <a:lnSpc>
                <a:spcPct val="100000"/>
              </a:lnSpc>
              <a:spcBef>
                <a:spcPts val="5"/>
              </a:spcBef>
              <a:buClr>
                <a:srgbClr val="5C83BE"/>
              </a:buClr>
              <a:buSzPct val="118750"/>
              <a:buChar char="•"/>
              <a:tabLst>
                <a:tab pos="586105" algn="l"/>
              </a:tabLst>
            </a:pPr>
            <a:r>
              <a:rPr sz="1600" spc="-5" dirty="0">
                <a:solidFill>
                  <a:srgbClr val="232021"/>
                </a:solidFill>
                <a:latin typeface="Arial"/>
                <a:cs typeface="Arial"/>
              </a:rPr>
              <a:t>Generalization of Fermat‘s little 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theorem 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232021"/>
                </a:solidFill>
                <a:latin typeface="Arial"/>
                <a:cs typeface="Arial"/>
              </a:rPr>
              <a:t>any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integer</a:t>
            </a:r>
            <a:r>
              <a:rPr sz="1600" b="1" spc="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32021"/>
                </a:solidFill>
                <a:latin typeface="Arial"/>
                <a:cs typeface="Arial"/>
              </a:rPr>
              <a:t>modulus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C83BE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585470" lvl="1" indent="-194945">
              <a:lnSpc>
                <a:spcPct val="100000"/>
              </a:lnSpc>
              <a:spcBef>
                <a:spcPts val="1445"/>
              </a:spcBef>
              <a:buClr>
                <a:srgbClr val="5C83BE"/>
              </a:buClr>
              <a:buSzPct val="118750"/>
              <a:buChar char="•"/>
              <a:tabLst>
                <a:tab pos="586105" algn="l"/>
              </a:tabLst>
            </a:pP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假设</a:t>
            </a:r>
            <a:r>
              <a:rPr lang="en-US" altLang="zh-CN" b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和</a:t>
            </a:r>
            <a:r>
              <a:rPr lang="en-US" altLang="zh-CN" b="1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都是整数，且</a:t>
            </a:r>
            <a:r>
              <a:rPr lang="en-US" altLang="zh-CN" b="1" dirty="0" err="1" smtClean="0">
                <a:solidFill>
                  <a:srgbClr val="232021"/>
                </a:solidFill>
                <a:latin typeface="Arial"/>
                <a:cs typeface="Arial"/>
              </a:rPr>
              <a:t>gcd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（</a:t>
            </a:r>
            <a:r>
              <a:rPr lang="en-US" altLang="zh-CN" b="1" dirty="0" smtClean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，</a:t>
            </a:r>
            <a:r>
              <a:rPr lang="en-US" altLang="zh-CN" b="1" dirty="0" smtClean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）</a:t>
            </a:r>
            <a:r>
              <a:rPr lang="en-US" altLang="zh-CN" b="1" dirty="0" smtClean="0">
                <a:solidFill>
                  <a:srgbClr val="232021"/>
                </a:solidFill>
                <a:latin typeface="Arial"/>
                <a:cs typeface="Arial"/>
              </a:rPr>
              <a:t>=1</a:t>
            </a:r>
            <a:r>
              <a:rPr lang="zh-CN" altLang="en-US" b="1" dirty="0" smtClean="0">
                <a:solidFill>
                  <a:srgbClr val="232021"/>
                </a:solidFill>
                <a:latin typeface="Arial"/>
                <a:cs typeface="Arial"/>
              </a:rPr>
              <a:t>，则有</a:t>
            </a:r>
            <a:r>
              <a:rPr b="1" dirty="0" smtClean="0">
                <a:solidFill>
                  <a:srgbClr val="232021"/>
                </a:solidFill>
                <a:latin typeface="Arial"/>
                <a:cs typeface="Arial"/>
              </a:rPr>
              <a:t>:</a:t>
            </a:r>
            <a:endParaRPr b="1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C83BE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585470" lvl="1" indent="-194945">
              <a:lnSpc>
                <a:spcPct val="100000"/>
              </a:lnSpc>
              <a:spcBef>
                <a:spcPts val="1475"/>
              </a:spcBef>
              <a:buClr>
                <a:srgbClr val="5C83BE"/>
              </a:buClr>
              <a:buSzPct val="118750"/>
              <a:buFont typeface="Arial"/>
              <a:buChar char="•"/>
              <a:tabLst>
                <a:tab pos="586105" algn="l"/>
              </a:tabLst>
            </a:pPr>
            <a:r>
              <a:rPr lang="zh-CN" altLang="en-US" sz="1600" b="1" spc="-5" dirty="0">
                <a:solidFill>
                  <a:srgbClr val="232021"/>
                </a:solidFill>
                <a:latin typeface="Arial"/>
                <a:cs typeface="Arial"/>
              </a:rPr>
              <a:t>例如</a:t>
            </a:r>
            <a:r>
              <a:rPr sz="1600" spc="-5" dirty="0" smtClean="0">
                <a:solidFill>
                  <a:srgbClr val="232021"/>
                </a:solidFill>
                <a:latin typeface="Arial"/>
                <a:cs typeface="Arial"/>
              </a:rPr>
              <a:t>: </a:t>
            </a:r>
            <a:r>
              <a:rPr sz="1600" i="1" spc="-10" dirty="0">
                <a:solidFill>
                  <a:srgbClr val="232021"/>
                </a:solidFill>
                <a:latin typeface="Arial"/>
                <a:cs typeface="Arial"/>
              </a:rPr>
              <a:t>m</a:t>
            </a:r>
            <a:r>
              <a:rPr sz="1600" spc="-10" dirty="0">
                <a:solidFill>
                  <a:srgbClr val="232021"/>
                </a:solidFill>
                <a:latin typeface="Arial"/>
                <a:cs typeface="Arial"/>
              </a:rPr>
              <a:t>=12,</a:t>
            </a:r>
            <a:r>
              <a:rPr sz="1600" spc="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232021"/>
                </a:solidFill>
                <a:latin typeface="Arial"/>
                <a:cs typeface="Arial"/>
              </a:rPr>
              <a:t>=5</a:t>
            </a:r>
            <a:endParaRPr sz="1600" dirty="0">
              <a:latin typeface="Arial"/>
              <a:cs typeface="Arial"/>
            </a:endParaRPr>
          </a:p>
          <a:p>
            <a:pPr marL="1005840" lvl="2" indent="-22860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1006475" algn="l"/>
              </a:tabLst>
            </a:pPr>
            <a:r>
              <a:rPr lang="zh-CN" altLang="en-US" dirty="0" smtClean="0">
                <a:latin typeface="Arial"/>
                <a:cs typeface="Arial"/>
              </a:rPr>
              <a:t>计算欧拉函数：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0390" y="4327654"/>
            <a:ext cx="365110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32021"/>
                </a:solidFill>
                <a:latin typeface="Arial"/>
                <a:cs typeface="Arial"/>
              </a:rPr>
              <a:t>2. </a:t>
            </a:r>
            <a:r>
              <a:rPr lang="zh-CN" altLang="en-US" spc="-5" dirty="0">
                <a:solidFill>
                  <a:srgbClr val="232021"/>
                </a:solidFill>
                <a:latin typeface="Arial"/>
                <a:cs typeface="Arial"/>
              </a:rPr>
              <a:t>验</a:t>
            </a:r>
            <a:r>
              <a:rPr lang="zh-CN" altLang="en-US" spc="-5" dirty="0" smtClean="0">
                <a:solidFill>
                  <a:srgbClr val="232021"/>
                </a:solidFill>
                <a:latin typeface="Arial"/>
                <a:cs typeface="Arial"/>
              </a:rPr>
              <a:t>证欧拉定理：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5302250"/>
            <a:ext cx="7848600" cy="9553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160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很容易看出来费马小定理是欧拉定理的一个特例</a:t>
            </a:r>
            <a:endParaRPr lang="en-US" altLang="zh-CN" sz="1600" dirty="0" smtClean="0">
              <a:solidFill>
                <a:srgbClr val="232021"/>
              </a:solidFill>
              <a:latin typeface="+mj-ea"/>
              <a:ea typeface="+mj-ea"/>
              <a:cs typeface="Arial"/>
            </a:endParaRPr>
          </a:p>
          <a:p>
            <a:pPr marL="207645" indent="-194945">
              <a:lnSpc>
                <a:spcPct val="100000"/>
              </a:lnSpc>
              <a:spcBef>
                <a:spcPts val="98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160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如</a:t>
            </a:r>
            <a:r>
              <a:rPr lang="zh-CN" altLang="en-US" sz="1600" dirty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果</a:t>
            </a:r>
            <a:r>
              <a:rPr sz="1600" spc="-1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p</a:t>
            </a:r>
            <a:r>
              <a:rPr lang="zh-CN" altLang="en-US" sz="1600" spc="-1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为一个素数</a:t>
            </a:r>
            <a:r>
              <a:rPr sz="1600" spc="-1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:</a:t>
            </a:r>
            <a:r>
              <a:rPr lang="zh-CN" altLang="en-US" sz="1600" spc="-10" dirty="0" smtClean="0">
                <a:solidFill>
                  <a:srgbClr val="232021"/>
                </a:solidFill>
                <a:latin typeface="+mj-ea"/>
                <a:ea typeface="+mj-ea"/>
                <a:cs typeface="Arial"/>
              </a:rPr>
              <a:t>则                                  成立</a:t>
            </a:r>
            <a:r>
              <a:rPr lang="zh-CN" altLang="en-US" sz="1600" dirty="0" smtClean="0">
                <a:solidFill>
                  <a:srgbClr val="232021"/>
                </a:solidFill>
                <a:latin typeface="Arial"/>
                <a:cs typeface="Arial"/>
              </a:rPr>
              <a:t>。如果将这个值用于欧拉定理则可得：                                                      而这正是费马小定理。 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5100" y="2178050"/>
            <a:ext cx="2316938" cy="359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0100" y="3549650"/>
            <a:ext cx="6164005" cy="291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2500" y="4768850"/>
            <a:ext cx="4142219" cy="267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70300" y="5683250"/>
            <a:ext cx="2949990" cy="309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6900" y="5988050"/>
            <a:ext cx="3250274" cy="3623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61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0" dirty="0"/>
              <a:pPr marL="25400">
                <a:lnSpc>
                  <a:spcPct val="100000"/>
                </a:lnSpc>
                <a:spcBef>
                  <a:spcPts val="25"/>
                </a:spcBef>
              </a:pPr>
              <a:t>62</a:t>
            </a:fld>
            <a:r>
              <a:rPr spc="5" dirty="0"/>
              <a:t>/</a:t>
            </a:r>
            <a:r>
              <a:rPr dirty="0"/>
              <a:t>2</a:t>
            </a:r>
            <a:r>
              <a:rPr spc="0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079500" y="273050"/>
            <a:ext cx="23952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buFont typeface="Webdings"/>
              <a:buChar char="■"/>
              <a:tabLst>
                <a:tab pos="394335" algn="l"/>
              </a:tabLst>
            </a:pPr>
            <a:r>
              <a:rPr lang="zh-CN" altLang="en-US" sz="2800" dirty="0" smtClean="0">
                <a:latin typeface="Arial"/>
                <a:cs typeface="Arial"/>
              </a:rPr>
              <a:t>要点回顾：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300" y="924813"/>
            <a:ext cx="9067800" cy="5339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15875" indent="-194945">
              <a:lnSpc>
                <a:spcPct val="125000"/>
              </a:lnSpc>
              <a:spcBef>
                <a:spcPts val="9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公钥算法拥有对称密码不具有的一些特性，尤其是数字签名和密码建立功能。</a:t>
            </a:r>
            <a:endParaRPr sz="2800" b="1" dirty="0">
              <a:latin typeface="Times New Roman"/>
              <a:cs typeface="Times New Roman"/>
            </a:endParaRPr>
          </a:p>
          <a:p>
            <a:pPr marL="207645" marR="233679" indent="-194945">
              <a:lnSpc>
                <a:spcPct val="125000"/>
              </a:lnSpc>
              <a:spcBef>
                <a:spcPts val="1340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公钥算法是计算密集型（只是“非常缓慢”的另一种好听的说法）的方法，因此不适合大量数据加密。</a:t>
            </a:r>
            <a:endParaRPr sz="2800" b="1" dirty="0">
              <a:latin typeface="Times New Roman"/>
              <a:cs typeface="Times New Roman"/>
            </a:endParaRPr>
          </a:p>
          <a:p>
            <a:pPr marL="207645" marR="829944" indent="-194945">
              <a:lnSpc>
                <a:spcPct val="126299"/>
              </a:lnSpc>
              <a:spcBef>
                <a:spcPts val="1315"/>
              </a:spcBef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2400" b="1" dirty="0" smtClean="0">
                <a:solidFill>
                  <a:srgbClr val="232021"/>
                </a:solidFill>
                <a:latin typeface="Arial"/>
                <a:cs typeface="Arial"/>
              </a:rPr>
              <a:t>实际中广泛使用只有三种公钥方案，与对称算法的情况相比，这个数目显得非常少。</a:t>
            </a:r>
            <a:endParaRPr sz="28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C83BE"/>
              </a:buClr>
              <a:buFont typeface="Arial"/>
              <a:buChar char="•"/>
            </a:pPr>
            <a:endParaRPr sz="2400" b="1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r>
              <a:rPr lang="zh-CN" altLang="en-US" sz="2400" b="1" dirty="0" smtClean="0">
                <a:solidFill>
                  <a:srgbClr val="232021"/>
                </a:solidFill>
                <a:latin typeface="Arial"/>
                <a:cs typeface="Arial"/>
              </a:rPr>
              <a:t>扩展的欧几里得算法可以用来迅速地计算模逆元，而模逆元在几乎所有的公钥方案中都是非常重要的。</a:t>
            </a:r>
            <a:endParaRPr lang="en-US" altLang="zh-CN" sz="2400" b="1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07645" indent="-194945">
              <a:lnSpc>
                <a:spcPct val="100000"/>
              </a:lnSpc>
              <a:buClr>
                <a:srgbClr val="5C83BE"/>
              </a:buClr>
              <a:buSzPct val="118750"/>
              <a:buChar char="•"/>
              <a:tabLst>
                <a:tab pos="208279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207645" indent="-194945">
              <a:lnSpc>
                <a:spcPct val="100000"/>
              </a:lnSpc>
              <a:buClr>
                <a:srgbClr val="5C83BE"/>
              </a:buClr>
              <a:buSzPct val="118750"/>
              <a:buFont typeface="Arial"/>
              <a:buChar char="•"/>
              <a:tabLst>
                <a:tab pos="208279" algn="l"/>
              </a:tabLst>
            </a:pP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欧拉函数给出了小于整数</a:t>
            </a:r>
            <a:r>
              <a:rPr lang="en-US" altLang="zh-CN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且与</a:t>
            </a:r>
            <a:r>
              <a:rPr lang="en-US" altLang="zh-CN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n</a:t>
            </a: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互素的所有元素的个数。欧拉函数对</a:t>
            </a:r>
            <a:r>
              <a:rPr lang="en-US" altLang="zh-CN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RSA</a:t>
            </a:r>
            <a:r>
              <a:rPr lang="zh-CN" altLang="en-US" sz="2400" b="1" spc="-5" dirty="0" smtClean="0">
                <a:solidFill>
                  <a:srgbClr val="232021"/>
                </a:solidFill>
                <a:latin typeface="Arial"/>
                <a:cs typeface="Arial"/>
              </a:rPr>
              <a:t>密码方案非常重要。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273050"/>
            <a:ext cx="9089390" cy="2215991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对称密码体制局限三：</a:t>
            </a:r>
            <a: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/>
            </a:r>
            <a:br>
              <a:rPr lang="en-US" altLang="zh-CN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</a:br>
            <a:r>
              <a:rPr lang="zh-CN" altLang="en-US" sz="4800" dirty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可否认</a:t>
            </a:r>
            <a:r>
              <a:rPr lang="zh-CN" altLang="en-US" sz="48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性</a:t>
            </a:r>
            <a:r>
              <a:rPr lang="en-US" altLang="zh-CN" sz="48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/>
            </a:r>
            <a:br>
              <a:rPr lang="en-US" altLang="zh-CN" sz="48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</a:br>
            <a:endParaRPr lang="zh-CN" altLang="en-US" sz="48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8912" y="1835593"/>
            <a:ext cx="9089390" cy="967071"/>
          </a:xfrm>
          <a:prstGeom prst="rect">
            <a:avLst/>
          </a:prstGeom>
        </p:spPr>
        <p:txBody>
          <a:bodyPr lIns="104278" tIns="52139" rIns="104278" bIns="52139"/>
          <a:lstStyle/>
          <a:p>
            <a:pPr eaLnBrk="1" hangingPunct="1">
              <a:spcBef>
                <a:spcPts val="1000"/>
              </a:spcBef>
            </a:pP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无法解决不可否认性（发送者可以否认他发送数据），因为发送者和接收者拥有相同的密钥。</a:t>
            </a:r>
            <a:endParaRPr lang="en-US" altLang="zh-CN" sz="2800" b="1" kern="12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7699" y="3321050"/>
            <a:ext cx="6651815" cy="3746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501650"/>
            <a:ext cx="9089390" cy="738664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对称密码体制的局限性总结</a:t>
            </a:r>
            <a:endParaRPr lang="zh-CN" altLang="en-US" sz="4800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92251"/>
            <a:ext cx="9089390" cy="5127184"/>
          </a:xfrm>
          <a:prstGeom prst="rect">
            <a:avLst/>
          </a:prstGeom>
          <a:noFill/>
        </p:spPr>
        <p:txBody>
          <a:bodyPr lIns="104278" tIns="52139" rIns="104278" bIns="52139"/>
          <a:lstStyle/>
          <a:p>
            <a:pPr marL="457200" indent="-457200" eaLnBrk="1" hangingPunct="1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密钥管理困难</a:t>
            </a:r>
          </a:p>
          <a:p>
            <a:pPr marL="914400" lvl="1" indent="-457200" eaLnBrk="1" hangingPunct="1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>
                <a:latin typeface="宋体" charset="-122"/>
              </a:rPr>
              <a:t>传统密钥管理两两分别用一对密钥时，则</a:t>
            </a:r>
            <a:r>
              <a:rPr lang="en-US" altLang="zh-CN" sz="2600" b="1" dirty="0"/>
              <a:t>n </a:t>
            </a:r>
            <a:r>
              <a:rPr lang="zh-CN" altLang="en-US" sz="2600" b="1" dirty="0">
                <a:latin typeface="宋体" charset="-122"/>
              </a:rPr>
              <a:t>个用户需要</a:t>
            </a:r>
            <a:r>
              <a:rPr lang="en-US" altLang="zh-CN" sz="2600" b="1" dirty="0"/>
              <a:t>C( n, 2)= n( n- 1)/ 2 </a:t>
            </a:r>
            <a:r>
              <a:rPr lang="zh-CN" altLang="en-US" sz="2600" b="1" dirty="0">
                <a:latin typeface="宋体" charset="-122"/>
              </a:rPr>
              <a:t>个密钥，当用户量增大时</a:t>
            </a:r>
            <a:r>
              <a:rPr lang="zh-CN" altLang="en-US" sz="2600" u="sng" dirty="0" smtClean="0">
                <a:solidFill>
                  <a:srgbClr val="FF0000"/>
                </a:solidFill>
                <a:latin typeface="宋体" charset="-122"/>
              </a:rPr>
              <a:t>密钥空间急剧增大</a:t>
            </a:r>
            <a:r>
              <a:rPr lang="zh-CN" altLang="en-US" sz="2600" b="1" dirty="0" smtClean="0">
                <a:latin typeface="宋体" charset="-122"/>
              </a:rPr>
              <a:t>。</a:t>
            </a:r>
            <a:r>
              <a:rPr lang="zh-CN" altLang="en-US" sz="2600" b="1" dirty="0">
                <a:latin typeface="宋体" charset="-122"/>
              </a:rPr>
              <a:t>如</a:t>
            </a:r>
            <a:r>
              <a:rPr lang="en-US" altLang="zh-CN" sz="2600" b="1" dirty="0"/>
              <a:t>:</a:t>
            </a:r>
          </a:p>
          <a:p>
            <a:pPr marL="914400" lvl="1" indent="-457200" eaLnBrk="1" hangingPunct="1"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2600" b="1" dirty="0"/>
              <a:t>n= 100 </a:t>
            </a:r>
            <a:r>
              <a:rPr lang="zh-CN" altLang="en-US" sz="2600" b="1" dirty="0">
                <a:latin typeface="宋体" charset="-122"/>
              </a:rPr>
              <a:t>时</a:t>
            </a:r>
            <a:r>
              <a:rPr lang="en-US" altLang="zh-CN" sz="2600" b="1" dirty="0"/>
              <a:t>C( 100,2)= 4,995</a:t>
            </a:r>
          </a:p>
          <a:p>
            <a:pPr marL="914400" lvl="1" indent="-457200" eaLnBrk="1" hangingPunct="1"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2600" b="1" dirty="0"/>
              <a:t>n= 5000 </a:t>
            </a:r>
            <a:r>
              <a:rPr lang="zh-CN" altLang="en-US" sz="2600" b="1" dirty="0">
                <a:latin typeface="宋体" charset="-122"/>
              </a:rPr>
              <a:t>时</a:t>
            </a:r>
            <a:r>
              <a:rPr lang="en-US" altLang="zh-CN" sz="2600" b="1" dirty="0"/>
              <a:t>C( 5000,2)= 12,497,500</a:t>
            </a: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kern="1200" dirty="0">
                <a:solidFill>
                  <a:srgbClr val="000066"/>
                </a:solidFill>
                <a:latin typeface="Times New Roman" pitchFamily="18" charset="0"/>
              </a:rPr>
              <a:t>陌生人间的保密通信问题 </a:t>
            </a:r>
            <a:endParaRPr lang="en-US" altLang="zh-CN" sz="2800" b="1" kern="12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914400" lvl="1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>
                <a:latin typeface="宋体" charset="-122"/>
              </a:rPr>
              <a:t>密钥分配问题</a:t>
            </a: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800" b="1" kern="1200" dirty="0" smtClean="0">
                <a:solidFill>
                  <a:srgbClr val="000066"/>
                </a:solidFill>
                <a:latin typeface="Times New Roman" pitchFamily="18" charset="0"/>
              </a:rPr>
              <a:t>可否认性问题</a:t>
            </a:r>
            <a:endParaRPr lang="zh-CN" altLang="en-US" sz="2800" b="1" kern="1200" dirty="0">
              <a:solidFill>
                <a:srgbClr val="000066"/>
              </a:solidFill>
              <a:latin typeface="Times New Roman" pitchFamily="18" charset="0"/>
            </a:endParaRPr>
          </a:p>
          <a:p>
            <a:pPr marL="914400" lvl="1" indent="-457200" eaLnBrk="1" hangingPunct="1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>
                <a:latin typeface="宋体" charset="-122"/>
              </a:rPr>
              <a:t>传统加密算法无法实现抗抵赖的需求</a:t>
            </a:r>
            <a:endParaRPr lang="en-US" altLang="zh-CN" sz="26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425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900" y="1644650"/>
            <a:ext cx="9829800" cy="3922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dirty="0"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公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钥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密码体制解决如上问题！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它有如下特点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：</a:t>
            </a:r>
            <a:endParaRPr lang="en-US" altLang="zh-CN" sz="28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公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钥密钥体制的加密密钥</a:t>
            </a:r>
            <a:r>
              <a:rPr lang="en-US" altLang="zh-CN" sz="2600" b="1" dirty="0" err="1">
                <a:solidFill>
                  <a:srgbClr val="000066"/>
                </a:solidFill>
                <a:latin typeface="Times New Roman" pitchFamily="18" charset="0"/>
              </a:rPr>
              <a:t>pk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和解密密钥</a:t>
            </a:r>
            <a:r>
              <a:rPr lang="en-US" altLang="zh-CN" sz="2600" b="1" dirty="0" err="1">
                <a:solidFill>
                  <a:srgbClr val="000066"/>
                </a:solidFill>
                <a:latin typeface="Times New Roman" pitchFamily="18" charset="0"/>
              </a:rPr>
              <a:t>sk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是不同</a:t>
            </a: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公开密钥</a:t>
            </a:r>
            <a:r>
              <a:rPr lang="en-US" altLang="zh-CN" sz="2600" b="1" dirty="0" err="1" smtClean="0">
                <a:solidFill>
                  <a:srgbClr val="000066"/>
                </a:solidFill>
                <a:latin typeface="Times New Roman" pitchFamily="18" charset="0"/>
              </a:rPr>
              <a:t>pk</a:t>
            </a: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是公开的，解密密钥</a:t>
            </a:r>
            <a:r>
              <a:rPr lang="en-US" altLang="zh-CN" sz="2600" b="1" dirty="0" err="1" smtClean="0">
                <a:solidFill>
                  <a:srgbClr val="000066"/>
                </a:solidFill>
                <a:latin typeface="Times New Roman" pitchFamily="18" charset="0"/>
              </a:rPr>
              <a:t>sk</a:t>
            </a: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保密的</a:t>
            </a: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从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公钥</a:t>
            </a:r>
            <a:r>
              <a:rPr lang="en-US" altLang="zh-CN" sz="2600" b="1" dirty="0" err="1">
                <a:solidFill>
                  <a:srgbClr val="000066"/>
                </a:solidFill>
                <a:latin typeface="Times New Roman" pitchFamily="18" charset="0"/>
              </a:rPr>
              <a:t>pk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计算私钥</a:t>
            </a:r>
            <a:r>
              <a:rPr lang="en-US" altLang="zh-CN" sz="2600" b="1" dirty="0" err="1">
                <a:solidFill>
                  <a:srgbClr val="000066"/>
                </a:solidFill>
                <a:latin typeface="Times New Roman" pitchFamily="18" charset="0"/>
              </a:rPr>
              <a:t>sk</a:t>
            </a:r>
            <a:r>
              <a:rPr lang="zh-CN" altLang="en-US" sz="2600" b="1" dirty="0">
                <a:solidFill>
                  <a:srgbClr val="000066"/>
                </a:solidFill>
                <a:latin typeface="Times New Roman" pitchFamily="18" charset="0"/>
              </a:rPr>
              <a:t>是不可行</a:t>
            </a:r>
            <a:r>
              <a:rPr lang="zh-CN" altLang="en-US" sz="2600" b="1" dirty="0" smtClean="0">
                <a:solidFill>
                  <a:srgbClr val="000066"/>
                </a:solidFill>
                <a:latin typeface="Times New Roman" pitchFamily="18" charset="0"/>
              </a:rPr>
              <a:t>的</a:t>
            </a:r>
            <a:endParaRPr lang="en-US" altLang="zh-CN" sz="2600" b="1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 marL="457200" indent="-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6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公钥密码又称为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非对称密码体制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</a:rPr>
              <a:t>或者双钥密码体制</a:t>
            </a:r>
          </a:p>
          <a:p>
            <a:pPr marL="92710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01" y="654812"/>
            <a:ext cx="9067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buClr>
                <a:srgbClr val="5C83BE"/>
              </a:buClr>
              <a:buSzPct val="121052"/>
              <a:tabLst>
                <a:tab pos="394335" algn="l"/>
              </a:tabLst>
            </a:pP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公钥密码体制 </a:t>
            </a:r>
            <a:r>
              <a:rPr lang="en-US" altLang="zh-CN" sz="4800" b="1" dirty="0" err="1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vs</a:t>
            </a:r>
            <a:r>
              <a:rPr lang="en-US" altLang="zh-CN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 </a:t>
            </a:r>
            <a:r>
              <a:rPr lang="zh-CN" altLang="en-US" sz="4800" b="1" dirty="0" smtClean="0">
                <a:solidFill>
                  <a:srgbClr val="000066"/>
                </a:solidFill>
                <a:latin typeface="Times New Roman"/>
                <a:ea typeface="华文行楷"/>
                <a:cs typeface="+mj-cs"/>
              </a:rPr>
              <a:t>对称密码体制</a:t>
            </a:r>
            <a:endParaRPr sz="4800" b="1" dirty="0">
              <a:solidFill>
                <a:srgbClr val="000066"/>
              </a:solidFill>
              <a:latin typeface="Times New Roman"/>
              <a:ea typeface="华文行楷"/>
              <a:cs typeface="+mj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Chapter </a:t>
            </a:r>
            <a:r>
              <a:rPr dirty="0"/>
              <a:t>6 </a:t>
            </a:r>
            <a:r>
              <a:rPr spc="-15" dirty="0"/>
              <a:t>of </a:t>
            </a:r>
            <a:r>
              <a:rPr i="1" spc="-5" dirty="0">
                <a:latin typeface="Arial"/>
                <a:cs typeface="Arial"/>
              </a:rPr>
              <a:t>Understanding Cryptography </a:t>
            </a:r>
            <a:r>
              <a:rPr spc="-5" dirty="0"/>
              <a:t>by </a:t>
            </a:r>
            <a:r>
              <a:rPr spc="-10" dirty="0"/>
              <a:t>Christof Paar </a:t>
            </a:r>
            <a:r>
              <a:rPr spc="-5" dirty="0"/>
              <a:t>and Jan</a:t>
            </a:r>
            <a:r>
              <a:rPr spc="50" dirty="0"/>
              <a:t> </a:t>
            </a:r>
            <a:r>
              <a:rPr spc="-5" dirty="0"/>
              <a:t>Pelzl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70237" y="6917237"/>
            <a:ext cx="264160" cy="1797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pPr marL="25400">
                <a:lnSpc>
                  <a:spcPct val="100000"/>
                </a:lnSpc>
                <a:spcBef>
                  <a:spcPts val="215"/>
                </a:spcBef>
              </a:pPr>
              <a:t>9</a:t>
            </a:fld>
            <a:r>
              <a:rPr sz="900" spc="5" dirty="0">
                <a:solidFill>
                  <a:srgbClr val="444479"/>
                </a:solidFill>
                <a:latin typeface="Arial"/>
                <a:cs typeface="Arial"/>
              </a:rPr>
              <a:t>/</a:t>
            </a:r>
            <a:r>
              <a:rPr sz="900" dirty="0">
                <a:solidFill>
                  <a:srgbClr val="444479"/>
                </a:solidFill>
                <a:latin typeface="Arial"/>
                <a:cs typeface="Arial"/>
              </a:rPr>
              <a:t>2</a:t>
            </a:r>
            <a:r>
              <a:rPr sz="900" spc="0" dirty="0">
                <a:solidFill>
                  <a:srgbClr val="444479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7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20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2958</Words>
  <Application>Microsoft Office PowerPoint</Application>
  <PresentationFormat>自定义</PresentationFormat>
  <Paragraphs>506</Paragraphs>
  <Slides>62</Slides>
  <Notes>12</Notes>
  <HiddenSlides>3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华文行楷</vt:lpstr>
      <vt:lpstr>宋体</vt:lpstr>
      <vt:lpstr>Arial</vt:lpstr>
      <vt:lpstr>Calibri</vt:lpstr>
      <vt:lpstr>Symbol</vt:lpstr>
      <vt:lpstr>Times New Roman</vt:lpstr>
      <vt:lpstr>Webdings</vt:lpstr>
      <vt:lpstr>Wingdings</vt:lpstr>
      <vt:lpstr>Office Theme</vt:lpstr>
      <vt:lpstr>默认设计模板</vt:lpstr>
      <vt:lpstr>1_Office Theme</vt:lpstr>
      <vt:lpstr>Equation</vt:lpstr>
      <vt:lpstr> </vt:lpstr>
      <vt:lpstr>PowerPoint 演示文稿</vt:lpstr>
      <vt:lpstr>PowerPoint 演示文稿</vt:lpstr>
      <vt:lpstr>对称密码体制局限一： 密钥分配问题</vt:lpstr>
      <vt:lpstr>对称密码体制局限一： 密钥分配问题</vt:lpstr>
      <vt:lpstr>对称密码体制局限二： 密钥管理问题</vt:lpstr>
      <vt:lpstr>对称密码体制局限三： 可否认性 </vt:lpstr>
      <vt:lpstr>对称密码体制的局限性总结</vt:lpstr>
      <vt:lpstr>PowerPoint 演示文稿</vt:lpstr>
      <vt:lpstr>PowerPoint 演示文稿</vt:lpstr>
      <vt:lpstr>公钥密码体制的问世</vt:lpstr>
      <vt:lpstr>公钥密码体制的问世</vt:lpstr>
      <vt:lpstr>PowerPoint 演示文稿</vt:lpstr>
      <vt:lpstr>PowerPoint 演示文稿</vt:lpstr>
      <vt:lpstr>PowerPoint 演示文稿</vt:lpstr>
      <vt:lpstr>PowerPoint 演示文稿</vt:lpstr>
      <vt:lpstr>公钥密码体制：加密</vt:lpstr>
      <vt:lpstr>公钥密码体制：数字签名</vt:lpstr>
      <vt:lpstr>公钥密码体制：密钥交换协议</vt:lpstr>
      <vt:lpstr>Alice</vt:lpstr>
      <vt:lpstr>PowerPoint 演示文稿</vt:lpstr>
      <vt:lpstr>例子：混合密码系统</vt:lpstr>
      <vt:lpstr>例子：混合密码系统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欧拉函数</vt:lpstr>
      <vt:lpstr>欧拉函数：举例</vt:lpstr>
      <vt:lpstr>欧拉公式</vt:lpstr>
      <vt:lpstr>欧拉公式：举例</vt:lpstr>
      <vt:lpstr>欧拉定理</vt:lpstr>
      <vt:lpstr>Fermat定理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扩展欧几里得算法</vt:lpstr>
      <vt:lpstr>扩展欧几里得算法思想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\376\377\000j\000p\000e\000l\000z\000l</dc:creator>
  <cp:lastModifiedBy>Lenovo</cp:lastModifiedBy>
  <cp:revision>244</cp:revision>
  <dcterms:created xsi:type="dcterms:W3CDTF">2017-10-19T01:32:31Z</dcterms:created>
  <dcterms:modified xsi:type="dcterms:W3CDTF">2025-03-21T01:53:52Z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2010-11-19T00:00:00Z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2017-10-19T00:00:00Z</vt:filetime>
  </property>
</Properties>
</file>