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86" r:id="rId4"/>
    <p:sldId id="287" r:id="rId5"/>
    <p:sldId id="288" r:id="rId6"/>
    <p:sldId id="289" r:id="rId7"/>
    <p:sldId id="266" r:id="rId8"/>
    <p:sldId id="257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8" r:id="rId28"/>
    <p:sldId id="259" r:id="rId29"/>
    <p:sldId id="260" r:id="rId30"/>
    <p:sldId id="261" r:id="rId31"/>
    <p:sldId id="296" r:id="rId32"/>
    <p:sldId id="297" r:id="rId33"/>
    <p:sldId id="298" r:id="rId34"/>
    <p:sldId id="262" r:id="rId35"/>
    <p:sldId id="290" r:id="rId36"/>
    <p:sldId id="291" r:id="rId37"/>
    <p:sldId id="292" r:id="rId38"/>
    <p:sldId id="293" r:id="rId39"/>
    <p:sldId id="294" r:id="rId40"/>
    <p:sldId id="263" r:id="rId41"/>
    <p:sldId id="26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D7E6EA1-8906-4480-8DAB-8F40F645C6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DF0307A-0DC3-498B-B706-3B006491E1A2}" type="datetimeFigureOut">
              <a:rPr lang="zh-CN" altLang="en-US" smtClean="0"/>
              <a:t>2018/8/3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543800" cy="1153815"/>
          </a:xfrm>
        </p:spPr>
        <p:txBody>
          <a:bodyPr/>
          <a:lstStyle/>
          <a:p>
            <a:r>
              <a:rPr lang="zh-CN" altLang="en-US" dirty="0"/>
              <a:t>人脸检测</a:t>
            </a:r>
            <a:r>
              <a:rPr lang="en-US" altLang="zh-CN" dirty="0"/>
              <a:t>&amp;</a:t>
            </a:r>
            <a:r>
              <a:rPr lang="zh-CN" altLang="en-US" dirty="0"/>
              <a:t>识别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4149080"/>
            <a:ext cx="5614392" cy="801216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组</a:t>
            </a:r>
            <a:r>
              <a:rPr lang="en-US" altLang="zh-CN" dirty="0"/>
              <a:t> : </a:t>
            </a:r>
            <a:r>
              <a:rPr lang="zh-CN" altLang="en-US" dirty="0"/>
              <a:t>郭晨 曹逸哲 张晋恺</a:t>
            </a:r>
          </a:p>
        </p:txBody>
      </p:sp>
    </p:spTree>
    <p:extLst>
      <p:ext uri="{BB962C8B-B14F-4D97-AF65-F5344CB8AC3E}">
        <p14:creationId xmlns:p14="http://schemas.microsoft.com/office/powerpoint/2010/main" val="183831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669B6-4C0B-4B8C-9650-66A89CA7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60648"/>
            <a:ext cx="7632848" cy="2160240"/>
          </a:xfrm>
        </p:spPr>
        <p:txBody>
          <a:bodyPr/>
          <a:lstStyle/>
          <a:p>
            <a:r>
              <a:rPr lang="zh-CN" altLang="en-US" dirty="0"/>
              <a:t>下面看一下</a:t>
            </a:r>
            <a:r>
              <a:rPr lang="en-US" altLang="zh-CN" dirty="0"/>
              <a:t>CNN</a:t>
            </a:r>
            <a:r>
              <a:rPr lang="zh-CN" altLang="en-US" dirty="0"/>
              <a:t>是怎么分辨输入的图像是</a:t>
            </a:r>
            <a:r>
              <a:rPr lang="en-US" altLang="zh-CN" dirty="0"/>
              <a:t>x</a:t>
            </a:r>
            <a:r>
              <a:rPr lang="zh-CN" altLang="en-US" dirty="0"/>
              <a:t>还是</a:t>
            </a:r>
            <a:r>
              <a:rPr lang="en-US" altLang="zh-CN" dirty="0"/>
              <a:t>o</a:t>
            </a:r>
            <a:r>
              <a:rPr lang="zh-CN" altLang="en-US" dirty="0"/>
              <a:t>，如果需要你来编程分辨图像是</a:t>
            </a:r>
            <a:r>
              <a:rPr lang="en-US" altLang="zh-CN" dirty="0"/>
              <a:t>x</a:t>
            </a:r>
            <a:r>
              <a:rPr lang="zh-CN" altLang="en-US" dirty="0"/>
              <a:t>还是</a:t>
            </a:r>
            <a:r>
              <a:rPr lang="en-US" altLang="zh-CN" dirty="0"/>
              <a:t>o</a:t>
            </a:r>
            <a:r>
              <a:rPr lang="zh-CN" altLang="en-US" dirty="0"/>
              <a:t>，你会怎么做？可能你第一时间就想到了逐个像素点对比。但是，如果图片稍微有点变化呢？像是下面这个</a:t>
            </a:r>
            <a:r>
              <a:rPr lang="en-US" altLang="zh-CN" dirty="0"/>
              <a:t>x</a:t>
            </a:r>
            <a:r>
              <a:rPr lang="zh-CN" altLang="en-US" dirty="0"/>
              <a:t>，它不是标准的</a:t>
            </a:r>
            <a:r>
              <a:rPr lang="en-US" altLang="zh-CN" dirty="0"/>
              <a:t>x</a:t>
            </a:r>
            <a:r>
              <a:rPr lang="zh-CN" altLang="en-US" dirty="0"/>
              <a:t>，我们可以分辨它是</a:t>
            </a:r>
            <a:r>
              <a:rPr lang="en-US" altLang="zh-CN" dirty="0"/>
              <a:t>x</a:t>
            </a:r>
            <a:r>
              <a:rPr lang="zh-CN" altLang="en-US" dirty="0"/>
              <a:t>，但是对于计算机而言，它就只是一个二维矩阵，逐个像素点对比肯定是不行的。</a:t>
            </a:r>
          </a:p>
        </p:txBody>
      </p:sp>
      <p:pic>
        <p:nvPicPr>
          <p:cNvPr id="2050" name="Picture 2" descr="https://upload-images.jianshu.io/upload_images/145616-9a153ed72e8f0691.png?imageMogr2/auto-orient/strip%7CimageView2/2/w/700">
            <a:extLst>
              <a:ext uri="{FF2B5EF4-FFF2-40B4-BE49-F238E27FC236}">
                <a16:creationId xmlns:a16="http://schemas.microsoft.com/office/drawing/2014/main" id="{15B6FC29-4837-4FCC-B433-CA52004E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78" y="2564093"/>
            <a:ext cx="6667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ABF959-6772-4678-A355-E617FF2E9078}"/>
              </a:ext>
            </a:extLst>
          </p:cNvPr>
          <p:cNvSpPr txBox="1">
            <a:spLocks/>
          </p:cNvSpPr>
          <p:nvPr/>
        </p:nvSpPr>
        <p:spPr>
          <a:xfrm>
            <a:off x="539552" y="5579825"/>
            <a:ext cx="7272808" cy="126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CNN</a:t>
            </a:r>
            <a:r>
              <a:rPr lang="zh-CN" altLang="en-US" dirty="0"/>
              <a:t>就是用于解决这类问题的，它不在意具体每个点的像素，而是通过一种叫卷积的手段，去提取图片的特征。</a:t>
            </a:r>
          </a:p>
        </p:txBody>
      </p:sp>
    </p:spTree>
    <p:extLst>
      <p:ext uri="{BB962C8B-B14F-4D97-AF65-F5344CB8AC3E}">
        <p14:creationId xmlns:p14="http://schemas.microsoft.com/office/powerpoint/2010/main" val="133962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99049-E49C-4539-99E1-0324FFBA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42" y="2511971"/>
            <a:ext cx="7620000" cy="4800600"/>
          </a:xfrm>
        </p:spPr>
        <p:txBody>
          <a:bodyPr/>
          <a:lstStyle/>
          <a:p>
            <a:r>
              <a:rPr lang="zh-CN" altLang="en-US" dirty="0"/>
              <a:t>所以对于</a:t>
            </a:r>
            <a:r>
              <a:rPr lang="en-US" altLang="zh-CN" dirty="0"/>
              <a:t>CNN</a:t>
            </a:r>
            <a:r>
              <a:rPr lang="zh-CN" altLang="en-US" dirty="0"/>
              <a:t>而言，第一步就是提取特征，卷积就是提取猜测特征的神奇手段。而我们不需要指定特征，任凭它自己去猜测，训练。</a:t>
            </a:r>
            <a:endParaRPr lang="en-US" altLang="zh-CN" dirty="0"/>
          </a:p>
          <a:p>
            <a:r>
              <a:rPr lang="zh-CN" altLang="en-US" dirty="0"/>
              <a:t>假设，我们上面这个例子，</a:t>
            </a:r>
            <a:r>
              <a:rPr lang="en-US" altLang="zh-CN" dirty="0"/>
              <a:t>CNN</a:t>
            </a:r>
            <a:r>
              <a:rPr lang="zh-CN" altLang="en-US" dirty="0"/>
              <a:t>对于</a:t>
            </a:r>
            <a:r>
              <a:rPr lang="en-US" altLang="zh-CN" dirty="0"/>
              <a:t>X</a:t>
            </a:r>
            <a:r>
              <a:rPr lang="zh-CN" altLang="en-US" dirty="0"/>
              <a:t>的猜测特征如上，现在要通过这些特征来分类。计算机对于图像的认知是在矩阵上的，每一张图片有</a:t>
            </a:r>
            <a:r>
              <a:rPr lang="en-US" altLang="zh-CN" dirty="0" err="1"/>
              <a:t>rgb</a:t>
            </a:r>
            <a:r>
              <a:rPr lang="zh-CN" altLang="en-US" dirty="0"/>
              <a:t>二维矩阵（不考虑透明度）所以，一张图片，应该是</a:t>
            </a:r>
            <a:r>
              <a:rPr lang="en-US" altLang="zh-CN" dirty="0" err="1"/>
              <a:t>3x</a:t>
            </a:r>
            <a:r>
              <a:rPr lang="zh-CN" altLang="en-US" dirty="0"/>
              <a:t>高度</a:t>
            </a:r>
            <a:r>
              <a:rPr lang="en-US" altLang="zh-CN" dirty="0"/>
              <a:t>x</a:t>
            </a:r>
            <a:r>
              <a:rPr lang="zh-CN" altLang="en-US" dirty="0"/>
              <a:t>宽度的矩阵。而我们这个例子就只有黑白，所以可以简单标记</a:t>
            </a:r>
            <a:r>
              <a:rPr lang="en-US" altLang="zh-CN" dirty="0"/>
              <a:t>1</a:t>
            </a:r>
            <a:r>
              <a:rPr lang="zh-CN" altLang="en-US" dirty="0"/>
              <a:t>为白，</a:t>
            </a:r>
            <a:r>
              <a:rPr lang="en-US" altLang="zh-CN" dirty="0"/>
              <a:t>-1</a:t>
            </a:r>
            <a:r>
              <a:rPr lang="zh-CN" altLang="en-US" dirty="0"/>
              <a:t>为黑。是个</a:t>
            </a:r>
            <a:r>
              <a:rPr lang="en-US" altLang="zh-CN" dirty="0" err="1"/>
              <a:t>9x9</a:t>
            </a:r>
            <a:r>
              <a:rPr lang="zh-CN" altLang="en-US" dirty="0"/>
              <a:t>的二维矩阵。</a:t>
            </a:r>
            <a:endParaRPr lang="en-US" altLang="zh-CN" dirty="0"/>
          </a:p>
        </p:txBody>
      </p:sp>
      <p:pic>
        <p:nvPicPr>
          <p:cNvPr id="3078" name="Picture 6" descr="https://upload-images.jianshu.io/upload_images/145616-98c20551ed2a378b.png?imageMogr2/auto-orient/strip%7CimageView2/2/w/700">
            <a:extLst>
              <a:ext uri="{FF2B5EF4-FFF2-40B4-BE49-F238E27FC236}">
                <a16:creationId xmlns:a16="http://schemas.microsoft.com/office/drawing/2014/main" id="{14AB4BEF-F098-472A-BE8D-DDD72409B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4223"/>
            <a:ext cx="4320480" cy="23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-images.jianshu.io/upload_images/145616-cfca7ae2d5c9034c.png?imageMogr2/auto-orient/strip%7CimageView2/2/w/700">
            <a:extLst>
              <a:ext uri="{FF2B5EF4-FFF2-40B4-BE49-F238E27FC236}">
                <a16:creationId xmlns:a16="http://schemas.microsoft.com/office/drawing/2014/main" id="{2C8BC057-DBD4-41F0-8BB4-9A325CCF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4567553" cy="13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13438BF4-B31B-4BCA-A469-0BF33388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10863"/>
            <a:ext cx="7620000" cy="1143000"/>
          </a:xfrm>
        </p:spPr>
        <p:txBody>
          <a:bodyPr/>
          <a:lstStyle/>
          <a:p>
            <a:r>
              <a:rPr lang="zh-CN" altLang="en-US" dirty="0"/>
              <a:t>卷积层</a:t>
            </a:r>
          </a:p>
        </p:txBody>
      </p:sp>
    </p:spTree>
    <p:extLst>
      <p:ext uri="{BB962C8B-B14F-4D97-AF65-F5344CB8AC3E}">
        <p14:creationId xmlns:p14="http://schemas.microsoft.com/office/powerpoint/2010/main" val="154366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8C090-1EAD-45A9-AAF6-B38FC6FC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8640"/>
            <a:ext cx="7620000" cy="4800600"/>
          </a:xfrm>
        </p:spPr>
        <p:txBody>
          <a:bodyPr/>
          <a:lstStyle/>
          <a:p>
            <a:r>
              <a:rPr lang="zh-CN" altLang="en-US" dirty="0"/>
              <a:t>我们把上面的三个特征作为卷积核</a:t>
            </a:r>
            <a:r>
              <a:rPr lang="en-US" altLang="zh-CN" dirty="0"/>
              <a:t>(</a:t>
            </a:r>
            <a:r>
              <a:rPr lang="zh-CN" altLang="en-US" dirty="0"/>
              <a:t>我们这里是假设已经训练好了</a:t>
            </a:r>
            <a:r>
              <a:rPr lang="en-US" altLang="zh-CN" dirty="0"/>
              <a:t>CNN</a:t>
            </a:r>
            <a:r>
              <a:rPr lang="zh-CN" altLang="en-US" dirty="0"/>
              <a:t>，训练提出的特征就是上面三个，我们可以通过这三个特征去分类 </a:t>
            </a:r>
            <a:r>
              <a:rPr lang="en-US" altLang="zh-CN" dirty="0"/>
              <a:t>X )</a:t>
            </a:r>
            <a:r>
              <a:rPr lang="zh-CN" altLang="en-US" dirty="0"/>
              <a:t>，去和输入的图像做卷积</a:t>
            </a:r>
            <a:r>
              <a:rPr lang="en-US" altLang="zh-CN" dirty="0"/>
              <a:t>(</a:t>
            </a:r>
            <a:r>
              <a:rPr lang="zh-CN" altLang="en-US" dirty="0"/>
              <a:t>特征的匹配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4098" name="Picture 2" descr="https://upload-images.jianshu.io/upload_images/145616-4efd938cdfe41acb.png?imageMogr2/auto-orient/strip%7CimageView2/2/w/394">
            <a:extLst>
              <a:ext uri="{FF2B5EF4-FFF2-40B4-BE49-F238E27FC236}">
                <a16:creationId xmlns:a16="http://schemas.microsoft.com/office/drawing/2014/main" id="{6D3C6FAD-3E2A-4559-8C84-C1297D35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19" y="2446065"/>
            <a:ext cx="37528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-images.jianshu.io/upload_images/145616-02dc2ba99981bfc7.png?imageMogr2/auto-orient/strip%7CimageView2/2/w/395">
            <a:extLst>
              <a:ext uri="{FF2B5EF4-FFF2-40B4-BE49-F238E27FC236}">
                <a16:creationId xmlns:a16="http://schemas.microsoft.com/office/drawing/2014/main" id="{31090D92-C70A-420C-8275-A3B01312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01" y="2446065"/>
            <a:ext cx="37623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-images.jianshu.io/upload_images/145616-175b255a85d928f7.png?imageMogr2/auto-orient/strip%7CimageView2/2/w/398">
            <a:extLst>
              <a:ext uri="{FF2B5EF4-FFF2-40B4-BE49-F238E27FC236}">
                <a16:creationId xmlns:a16="http://schemas.microsoft.com/office/drawing/2014/main" id="{BBBE632D-27D0-4623-8C29-F5087481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13" y="2435932"/>
            <a:ext cx="37909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-images.jianshu.io/upload_images/145616-c736c025b12bce96.png?imageMogr2/auto-orient/strip%7CimageView2/2/w/387">
            <a:extLst>
              <a:ext uri="{FF2B5EF4-FFF2-40B4-BE49-F238E27FC236}">
                <a16:creationId xmlns:a16="http://schemas.microsoft.com/office/drawing/2014/main" id="{485C50E8-2420-4FF3-A10F-1CC160D0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74193"/>
            <a:ext cx="36861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upload-images.jianshu.io/upload_images/145616-bec52a7a40d5cae6.png?imageMogr2/auto-orient/strip%7CimageView2/2/w/386">
            <a:extLst>
              <a:ext uri="{FF2B5EF4-FFF2-40B4-BE49-F238E27FC236}">
                <a16:creationId xmlns:a16="http://schemas.microsoft.com/office/drawing/2014/main" id="{B10BFC06-60C0-49C5-AAAE-FA15F82C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63" y="2435932"/>
            <a:ext cx="3676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25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A417D-8CC3-45D8-83B8-28D987D7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61839"/>
            <a:ext cx="7620000" cy="4800600"/>
          </a:xfrm>
        </p:spPr>
        <p:txBody>
          <a:bodyPr/>
          <a:lstStyle/>
          <a:p>
            <a:r>
              <a:rPr lang="zh-CN" altLang="en-US" dirty="0"/>
              <a:t>看完上面的，估计你也能看出特征是如何去匹配输入的，这就是一个卷积的过程，具体的卷积计算过程如下</a:t>
            </a:r>
            <a:r>
              <a:rPr lang="en-US" altLang="zh-CN" dirty="0"/>
              <a:t>(</a:t>
            </a:r>
            <a:r>
              <a:rPr lang="zh-CN" altLang="en-US" dirty="0"/>
              <a:t>只展示部分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p:pic>
        <p:nvPicPr>
          <p:cNvPr id="5122" name="Picture 2" descr="https://upload-images.jianshu.io/upload_images/145616-b8a76e4ccb4c2cac.png?imageMogr2/auto-orient/strip%7CimageView2/2/w/700">
            <a:extLst>
              <a:ext uri="{FF2B5EF4-FFF2-40B4-BE49-F238E27FC236}">
                <a16:creationId xmlns:a16="http://schemas.microsoft.com/office/drawing/2014/main" id="{941C3E02-1728-448F-9228-FD5F6F846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64" y="1916832"/>
            <a:ext cx="6667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-images.jianshu.io/upload_images/145616-c133e625b62bf572.png?imageMogr2/auto-orient/strip%7CimageView2/2/w/700">
            <a:extLst>
              <a:ext uri="{FF2B5EF4-FFF2-40B4-BE49-F238E27FC236}">
                <a16:creationId xmlns:a16="http://schemas.microsoft.com/office/drawing/2014/main" id="{9A8704FF-3722-42DE-9FAB-377A7955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64" y="1916832"/>
            <a:ext cx="6667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upload-images.jianshu.io/upload_images/145616-8ec52aeb34a97bf8.png?imageMogr2/auto-orient/strip%7CimageView2/2/w/700">
            <a:extLst>
              <a:ext uri="{FF2B5EF4-FFF2-40B4-BE49-F238E27FC236}">
                <a16:creationId xmlns:a16="http://schemas.microsoft.com/office/drawing/2014/main" id="{FE647C0D-8DC2-43C4-B378-C4B10124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84" y="1916832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upload-images.jianshu.io/upload_images/145616-e3816e0268a06f2a.png?imageMogr2/auto-orient/strip%7CimageView2/2/w/700">
            <a:extLst>
              <a:ext uri="{FF2B5EF4-FFF2-40B4-BE49-F238E27FC236}">
                <a16:creationId xmlns:a16="http://schemas.microsoft.com/office/drawing/2014/main" id="{FD528DAE-76AA-48FD-B454-160C3D22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90" y="1932455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7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6D956-EF96-4361-AC7E-20E7D4B2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76672"/>
            <a:ext cx="7620000" cy="4800600"/>
          </a:xfrm>
        </p:spPr>
        <p:txBody>
          <a:bodyPr/>
          <a:lstStyle/>
          <a:p>
            <a:r>
              <a:rPr lang="zh-CN" altLang="en-US" dirty="0"/>
              <a:t>把计算出的结果填入新的矩阵</a:t>
            </a:r>
          </a:p>
        </p:txBody>
      </p:sp>
      <p:pic>
        <p:nvPicPr>
          <p:cNvPr id="6146" name="Picture 2" descr="https://upload-images.jianshu.io/upload_images/145616-c6706b64796fe6de.png?imageMogr2/auto-orient/strip%7CimageView2/2/w/700">
            <a:extLst>
              <a:ext uri="{FF2B5EF4-FFF2-40B4-BE49-F238E27FC236}">
                <a16:creationId xmlns:a16="http://schemas.microsoft.com/office/drawing/2014/main" id="{64A251C3-C4FF-4185-B363-F9860F7C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3" y="1580728"/>
            <a:ext cx="6667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72292-8351-4E9F-B03B-CA07AB82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76672"/>
            <a:ext cx="7620000" cy="4800600"/>
          </a:xfrm>
        </p:spPr>
        <p:txBody>
          <a:bodyPr/>
          <a:lstStyle/>
          <a:p>
            <a:r>
              <a:rPr lang="zh-CN" altLang="en-US" dirty="0"/>
              <a:t>其他部分也是相同的计算</a:t>
            </a:r>
          </a:p>
        </p:txBody>
      </p:sp>
      <p:pic>
        <p:nvPicPr>
          <p:cNvPr id="7170" name="Picture 2" descr="https://upload-images.jianshu.io/upload_images/145616-09fdcd1a3856fecc.png?imageMogr2/auto-orient/strip%7CimageView2/2/w/700">
            <a:extLst>
              <a:ext uri="{FF2B5EF4-FFF2-40B4-BE49-F238E27FC236}">
                <a16:creationId xmlns:a16="http://schemas.microsoft.com/office/drawing/2014/main" id="{D914AF5E-8C9D-43FC-ABA1-2D45388D7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65" y="1552997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upload-images.jianshu.io/upload_images/145616-216f3c5fc2ac300b.png?imageMogr2/auto-orient/strip%7CimageView2/2/w/700">
            <a:extLst>
              <a:ext uri="{FF2B5EF4-FFF2-40B4-BE49-F238E27FC236}">
                <a16:creationId xmlns:a16="http://schemas.microsoft.com/office/drawing/2014/main" id="{0AE4216B-B2D5-4BCE-A199-17284BFE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56" y="1905000"/>
            <a:ext cx="6667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90B37A3-9811-4982-ABDC-A2569A5E988E}"/>
              </a:ext>
            </a:extLst>
          </p:cNvPr>
          <p:cNvSpPr txBox="1">
            <a:spLocks/>
          </p:cNvSpPr>
          <p:nvPr/>
        </p:nvSpPr>
        <p:spPr>
          <a:xfrm>
            <a:off x="435090" y="90872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最后，我们整张图用卷积核计算完成后：</a:t>
            </a:r>
          </a:p>
        </p:txBody>
      </p:sp>
      <p:pic>
        <p:nvPicPr>
          <p:cNvPr id="7174" name="Picture 6" descr="https://upload-images.jianshu.io/upload_images/145616-e6cafdcdd570e535.png?imageMogr2/auto-orient/strip%7CimageView2/2/w/700">
            <a:extLst>
              <a:ext uri="{FF2B5EF4-FFF2-40B4-BE49-F238E27FC236}">
                <a16:creationId xmlns:a16="http://schemas.microsoft.com/office/drawing/2014/main" id="{426E7A81-A3F8-4EBC-B5BC-A565EDD89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56" y="2267744"/>
            <a:ext cx="6667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4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B1D83-B2A0-46B5-8653-311582D7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32" y="692696"/>
            <a:ext cx="7620000" cy="4800600"/>
          </a:xfrm>
        </p:spPr>
        <p:txBody>
          <a:bodyPr/>
          <a:lstStyle/>
          <a:p>
            <a:r>
              <a:rPr lang="zh-CN" altLang="en-US" dirty="0"/>
              <a:t>三个特征都计算完成后：</a:t>
            </a:r>
          </a:p>
        </p:txBody>
      </p:sp>
      <p:pic>
        <p:nvPicPr>
          <p:cNvPr id="8194" name="Picture 2" descr="https://upload-images.jianshu.io/upload_images/145616-cdf0a3911ba67b0f.png?imageMogr2/auto-orient/strip%7CimageView2/2/w/700">
            <a:extLst>
              <a:ext uri="{FF2B5EF4-FFF2-40B4-BE49-F238E27FC236}">
                <a16:creationId xmlns:a16="http://schemas.microsoft.com/office/drawing/2014/main" id="{91B7BE71-4D22-470C-96E7-CB2D6216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68" y="1514907"/>
            <a:ext cx="66675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7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D2DC4-1DD3-48B5-BC1C-6D886EF0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76672"/>
            <a:ext cx="7620000" cy="4832446"/>
          </a:xfrm>
        </p:spPr>
        <p:txBody>
          <a:bodyPr/>
          <a:lstStyle/>
          <a:p>
            <a:r>
              <a:rPr lang="zh-CN" altLang="en-US" dirty="0"/>
              <a:t>不断地重复着上述过程，将卷积核（特征）和图中每一块进行卷积操作。最后我们会得到一个新的二维数组。其中的值，越接近为</a:t>
            </a:r>
            <a:r>
              <a:rPr lang="en-US" altLang="zh-CN" dirty="0"/>
              <a:t>1</a:t>
            </a:r>
            <a:r>
              <a:rPr lang="zh-CN" altLang="en-US" dirty="0"/>
              <a:t>表示对应位置的匹配度高，越是接近</a:t>
            </a:r>
            <a:r>
              <a:rPr lang="en-US" altLang="zh-CN" dirty="0"/>
              <a:t>-1</a:t>
            </a:r>
            <a:r>
              <a:rPr lang="zh-CN" altLang="en-US" dirty="0"/>
              <a:t>，表示对应位置与特征的反面更匹配，而值接近</a:t>
            </a:r>
            <a:r>
              <a:rPr lang="en-US" altLang="zh-CN" dirty="0"/>
              <a:t>0</a:t>
            </a:r>
            <a:r>
              <a:rPr lang="zh-CN" altLang="en-US" dirty="0"/>
              <a:t>的表示对应位置没有什么关联。</a:t>
            </a:r>
            <a:endParaRPr lang="en-US" altLang="zh-CN" dirty="0"/>
          </a:p>
          <a:p>
            <a:r>
              <a:rPr lang="zh-CN" altLang="en-US" dirty="0"/>
              <a:t>以上就是我们的卷积层，通过特征卷积，输出一个新的矩阵给下一层。</a:t>
            </a:r>
          </a:p>
        </p:txBody>
      </p:sp>
    </p:spTree>
    <p:extLst>
      <p:ext uri="{BB962C8B-B14F-4D97-AF65-F5344CB8AC3E}">
        <p14:creationId xmlns:p14="http://schemas.microsoft.com/office/powerpoint/2010/main" val="92016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574B2-8E09-4A01-A711-B7CFFDE9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zh-CN" altLang="en-US" dirty="0"/>
              <a:t>池化层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B3E2C-C60B-4F4E-97E5-D971C76C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在图像经过以上的卷积层后，得到了一个新的矩阵，而矩阵的大小，则取决于卷积核的大小，和边缘的填充方式，总之，在这个</a:t>
            </a:r>
            <a:r>
              <a:rPr lang="en-US" altLang="zh-CN" dirty="0" err="1"/>
              <a:t>XXOO</a:t>
            </a:r>
            <a:r>
              <a:rPr lang="zh-CN" altLang="en-US" dirty="0"/>
              <a:t>的例子中，我们得到了</a:t>
            </a:r>
            <a:r>
              <a:rPr lang="en-US" altLang="zh-CN" dirty="0" err="1"/>
              <a:t>7x7</a:t>
            </a:r>
            <a:r>
              <a:rPr lang="zh-CN" altLang="en-US" dirty="0"/>
              <a:t>的矩阵。池化就是缩减图像尺寸和像素关联性的操作，只保留我们感兴趣（对于分类有意义）的信息。</a:t>
            </a:r>
            <a:endParaRPr lang="en-US" altLang="zh-CN" dirty="0"/>
          </a:p>
          <a:p>
            <a:r>
              <a:rPr lang="zh-CN" altLang="en-US" dirty="0"/>
              <a:t>常用的就是</a:t>
            </a:r>
            <a:r>
              <a:rPr lang="en-US" altLang="zh-CN" dirty="0" err="1"/>
              <a:t>2x2</a:t>
            </a:r>
            <a:r>
              <a:rPr lang="zh-CN" altLang="en-US" dirty="0"/>
              <a:t>的最大池。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58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upload-images.jianshu.io/upload_images/145616-fc13dade02dc9270.png?imageMogr2/auto-orient/strip%7CimageView2/2/w/700">
            <a:extLst>
              <a:ext uri="{FF2B5EF4-FFF2-40B4-BE49-F238E27FC236}">
                <a16:creationId xmlns:a16="http://schemas.microsoft.com/office/drawing/2014/main" id="{4B76442E-B6CD-4946-A23E-A6FFD48D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33562"/>
            <a:ext cx="6667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upload-images.jianshu.io/upload_images/145616-64ca24ec482235e2.png?imageMogr2/auto-orient/strip%7CimageView2/2/w/700">
            <a:extLst>
              <a:ext uri="{FF2B5EF4-FFF2-40B4-BE49-F238E27FC236}">
                <a16:creationId xmlns:a16="http://schemas.microsoft.com/office/drawing/2014/main" id="{A3F3F7ED-F768-4808-AFEA-2F73C8D8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33562"/>
            <a:ext cx="6667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upload-images.jianshu.io/upload_images/145616-89b48bfb27f1af69.png?imageMogr2/auto-orient/strip%7CimageView2/2/w/700">
            <a:extLst>
              <a:ext uri="{FF2B5EF4-FFF2-40B4-BE49-F238E27FC236}">
                <a16:creationId xmlns:a16="http://schemas.microsoft.com/office/drawing/2014/main" id="{6CD8799C-592B-4A3A-9FAC-E4E9C0A9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25" y="1833562"/>
            <a:ext cx="6667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upload-images.jianshu.io/upload_images/145616-cfd72324bb3914dc.png?imageMogr2/auto-orient/strip%7CimageView2/2/w/700">
            <a:extLst>
              <a:ext uri="{FF2B5EF4-FFF2-40B4-BE49-F238E27FC236}">
                <a16:creationId xmlns:a16="http://schemas.microsoft.com/office/drawing/2014/main" id="{8A8596B2-E1C7-46E7-98AA-CC302657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1351"/>
            <a:ext cx="6667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5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人脸检测</a:t>
            </a:r>
            <a:r>
              <a:rPr lang="en-US" altLang="zh-CN" dirty="0"/>
              <a:t>—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使用了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工具包 </a:t>
            </a:r>
            <a:r>
              <a:rPr lang="en-US" altLang="zh-CN" dirty="0"/>
              <a:t>Face Parts Detection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83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1E103-1BA0-493C-B1DC-3C77ED51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看完上面的图，你应该知道池化是什么操作了。通常情况下，我们使用的都是</a:t>
            </a:r>
            <a:r>
              <a:rPr lang="en-US" altLang="zh-CN" dirty="0" err="1"/>
              <a:t>2x2</a:t>
            </a:r>
            <a:r>
              <a:rPr lang="zh-CN" altLang="en-US" dirty="0"/>
              <a:t>的最大池，就是在</a:t>
            </a:r>
            <a:r>
              <a:rPr lang="en-US" altLang="zh-CN" dirty="0" err="1"/>
              <a:t>2x2</a:t>
            </a:r>
            <a:r>
              <a:rPr lang="zh-CN" altLang="en-US" dirty="0"/>
              <a:t>的范围内，取最大值。因为最大池化（</a:t>
            </a:r>
            <a:r>
              <a:rPr lang="en-US" altLang="zh-CN" dirty="0"/>
              <a:t>max-pooling</a:t>
            </a:r>
            <a:r>
              <a:rPr lang="zh-CN" altLang="en-US" dirty="0"/>
              <a:t>）保留了每一个小块内的最大值，所以它相当于保留了这一块最佳的匹配结果（因为值越接近</a:t>
            </a:r>
            <a:r>
              <a:rPr lang="en-US" altLang="zh-CN" dirty="0"/>
              <a:t>1</a:t>
            </a:r>
            <a:r>
              <a:rPr lang="zh-CN" altLang="en-US" dirty="0"/>
              <a:t>表示匹配越好）。这也就意味着它不会具体关注窗口内到底是哪一个地方匹配了，而只关注是不是有某个地方匹配上了。这也就能够看出，</a:t>
            </a:r>
            <a:r>
              <a:rPr lang="en-US" altLang="zh-CN" dirty="0"/>
              <a:t>CNN</a:t>
            </a:r>
            <a:r>
              <a:rPr lang="zh-CN" altLang="en-US" dirty="0"/>
              <a:t>能够发现图像中是否具有某种特征，而不用在意到底在哪里具有这种特征。这也就能够帮助解决之前提到的计算机逐一像素匹配的死板做法。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16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ED3BC-F48B-4977-BB4D-31599C81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548680"/>
            <a:ext cx="7620000" cy="4800600"/>
          </a:xfrm>
        </p:spPr>
        <p:txBody>
          <a:bodyPr/>
          <a:lstStyle/>
          <a:p>
            <a:r>
              <a:rPr lang="zh-CN" altLang="en-US" dirty="0"/>
              <a:t>同样的操作以后，我们就输出了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 err="1"/>
              <a:t>4x4</a:t>
            </a:r>
            <a:r>
              <a:rPr lang="zh-CN" altLang="en-US" dirty="0"/>
              <a:t>的矩阵。</a:t>
            </a:r>
          </a:p>
        </p:txBody>
      </p:sp>
      <p:pic>
        <p:nvPicPr>
          <p:cNvPr id="11266" name="Picture 2" descr="https://upload-images.jianshu.io/upload_images/145616-a631d4c98f47b114.png?imageMogr2/auto-orient/strip%7CimageView2/2/w/700">
            <a:extLst>
              <a:ext uri="{FF2B5EF4-FFF2-40B4-BE49-F238E27FC236}">
                <a16:creationId xmlns:a16="http://schemas.microsoft.com/office/drawing/2014/main" id="{97E2875F-3FF5-4E3B-94B3-9951A392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6675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83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4C987-9433-432F-8F5C-BCE8AB0D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全连接层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1BBDF-2EEF-4E98-9197-44A0520A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800600"/>
          </a:xfrm>
        </p:spPr>
        <p:txBody>
          <a:bodyPr/>
          <a:lstStyle/>
          <a:p>
            <a:r>
              <a:rPr lang="zh-CN" altLang="en-US" dirty="0"/>
              <a:t>全连接层一般是为了展平数据，输出最终分类结果前的归一化。 我们把上面得到的</a:t>
            </a:r>
            <a:r>
              <a:rPr lang="en-US" altLang="zh-CN" dirty="0" err="1"/>
              <a:t>4x4</a:t>
            </a:r>
            <a:r>
              <a:rPr lang="zh-CN" altLang="en-US" dirty="0"/>
              <a:t>矩阵再卷积</a:t>
            </a:r>
            <a:r>
              <a:rPr lang="en-US" altLang="zh-CN" dirty="0"/>
              <a:t>+</a:t>
            </a:r>
            <a:r>
              <a:rPr lang="zh-CN" altLang="en-US" dirty="0"/>
              <a:t>池化，得到</a:t>
            </a:r>
            <a:r>
              <a:rPr lang="en-US" altLang="zh-CN" dirty="0" err="1"/>
              <a:t>2x2</a:t>
            </a:r>
            <a:r>
              <a:rPr lang="zh-CN" altLang="en-US" dirty="0"/>
              <a:t>的矩阵</a:t>
            </a:r>
            <a:endParaRPr lang="en-US" altLang="zh-CN" dirty="0"/>
          </a:p>
          <a:p>
            <a:r>
              <a:rPr lang="zh-CN" altLang="en-US" dirty="0"/>
              <a:t>全连接就是这样子，展开数据，形成</a:t>
            </a:r>
            <a:r>
              <a:rPr lang="en-US" altLang="zh-CN" dirty="0" err="1"/>
              <a:t>1xn</a:t>
            </a:r>
            <a:r>
              <a:rPr lang="zh-CN" altLang="en-US" dirty="0"/>
              <a:t>的</a:t>
            </a:r>
            <a:r>
              <a:rPr lang="en-US" altLang="zh-CN" dirty="0"/>
              <a:t>'</a:t>
            </a:r>
            <a:r>
              <a:rPr lang="zh-CN" altLang="en-US" dirty="0"/>
              <a:t>条</a:t>
            </a:r>
            <a:r>
              <a:rPr lang="en-US" altLang="zh-CN" dirty="0"/>
              <a:t>'</a:t>
            </a:r>
            <a:r>
              <a:rPr lang="zh-CN" altLang="en-US" dirty="0"/>
              <a:t>型矩阵。</a:t>
            </a:r>
          </a:p>
        </p:txBody>
      </p:sp>
      <p:pic>
        <p:nvPicPr>
          <p:cNvPr id="12290" name="Picture 2" descr="https://upload-images.jianshu.io/upload_images/145616-e2e9a7c59444b138.png?imageMogr2/auto-orient/strip%7CimageView2/2/w/590">
            <a:extLst>
              <a:ext uri="{FF2B5EF4-FFF2-40B4-BE49-F238E27FC236}">
                <a16:creationId xmlns:a16="http://schemas.microsoft.com/office/drawing/2014/main" id="{E78AD3BE-4BE2-41A7-A39D-B69F97E26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50374"/>
            <a:ext cx="4608512" cy="383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048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80750-8E3D-44F2-96F9-12FE4999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7620000" cy="4800600"/>
          </a:xfrm>
        </p:spPr>
        <p:txBody>
          <a:bodyPr/>
          <a:lstStyle/>
          <a:p>
            <a:r>
              <a:rPr lang="zh-CN" altLang="en-US" dirty="0"/>
              <a:t>然后再把全连接层连接到输出层。之前我们就说过，这里的数值，越接近</a:t>
            </a:r>
            <a:r>
              <a:rPr lang="en-US" altLang="zh-CN" dirty="0"/>
              <a:t>1</a:t>
            </a:r>
            <a:r>
              <a:rPr lang="zh-CN" altLang="en-US" dirty="0"/>
              <a:t>表示关联度越大，然后我们根据这些关联度，分辨到底是</a:t>
            </a:r>
            <a:r>
              <a:rPr lang="en-US" altLang="zh-CN" dirty="0"/>
              <a:t>O</a:t>
            </a:r>
            <a:r>
              <a:rPr lang="zh-CN" altLang="en-US" dirty="0"/>
              <a:t>还是</a:t>
            </a:r>
            <a:r>
              <a:rPr lang="en-US" altLang="zh-CN" dirty="0"/>
              <a:t>X.</a:t>
            </a:r>
            <a:endParaRPr lang="zh-CN" altLang="en-US" dirty="0"/>
          </a:p>
        </p:txBody>
      </p:sp>
      <p:pic>
        <p:nvPicPr>
          <p:cNvPr id="13322" name="Picture 10" descr="https://upload-images.jianshu.io/upload_images/145616-7ecb78ac617a54f3.png?imageMogr2/auto-orient/strip%7CimageView2/2/w/700">
            <a:extLst>
              <a:ext uri="{FF2B5EF4-FFF2-40B4-BE49-F238E27FC236}">
                <a16:creationId xmlns:a16="http://schemas.microsoft.com/office/drawing/2014/main" id="{3D935798-A450-4E92-BAC4-713B0246B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32137"/>
            <a:ext cx="6667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https://upload-images.jianshu.io/upload_images/145616-76f8586bd2aad66e.png?imageMogr2/auto-orient/strip%7CimageView2/2/w/700">
            <a:extLst>
              <a:ext uri="{FF2B5EF4-FFF2-40B4-BE49-F238E27FC236}">
                <a16:creationId xmlns:a16="http://schemas.microsoft.com/office/drawing/2014/main" id="{9C746105-2BDD-46F8-876C-D0E62108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08810"/>
            <a:ext cx="6667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A7201-1910-4C51-83D6-5B82883A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48680"/>
            <a:ext cx="7620000" cy="4800600"/>
          </a:xfrm>
        </p:spPr>
        <p:txBody>
          <a:bodyPr/>
          <a:lstStyle/>
          <a:p>
            <a:r>
              <a:rPr lang="zh-CN" altLang="en-US" dirty="0"/>
              <a:t>以上是一个已经训练完的</a:t>
            </a:r>
            <a:r>
              <a:rPr lang="en-US" altLang="zh-CN" dirty="0"/>
              <a:t>CNN</a:t>
            </a:r>
            <a:r>
              <a:rPr lang="zh-CN" altLang="en-US" dirty="0"/>
              <a:t>神经网络的例子，但是上面例子中的特征是怎么找出来的呢？</a:t>
            </a:r>
            <a:endParaRPr lang="en-US" altLang="zh-CN" dirty="0"/>
          </a:p>
          <a:p>
            <a:r>
              <a:rPr lang="zh-CN" altLang="en-US" dirty="0"/>
              <a:t>这次我们换个简单的例子 来寻找图片中是否有斜线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4C4C4F-6C9F-4BB8-9838-4E655AB3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7380312" cy="43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84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A6FFB9-0A7D-401C-ADF1-C3CFE305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7740352" cy="46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44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12D8D25-A383-4F7F-A062-8118C872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7668344" cy="43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初步实现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B31671-A51C-4AFF-8037-9B2868F5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65527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E59C4-3678-4AE5-85FC-70052D059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1" y="4051328"/>
            <a:ext cx="56102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F99DE33-DFD2-4770-90A9-D3071274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8" y="4437112"/>
            <a:ext cx="5686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281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355160" cy="2116832"/>
          </a:xfrm>
        </p:spPr>
        <p:txBody>
          <a:bodyPr>
            <a:normAutofit/>
          </a:bodyPr>
          <a:lstStyle/>
          <a:p>
            <a:r>
              <a:rPr lang="zh-CN" altLang="en-US" dirty="0"/>
              <a:t>原因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数据库过小仅</a:t>
            </a:r>
            <a:r>
              <a:rPr lang="en-US" altLang="zh-CN" dirty="0"/>
              <a:t>1000</a:t>
            </a:r>
            <a:r>
              <a:rPr lang="zh-CN" altLang="en-US" dirty="0"/>
              <a:t>张图左右，普通的神经网络没有针对性同时训练次数不够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4149080"/>
            <a:ext cx="735516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改善方法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扩大数据库，使用更多人脸照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迁移学习，</a:t>
            </a:r>
            <a:r>
              <a:rPr lang="zh-CN" altLang="en-US" b="1" dirty="0"/>
              <a:t>微调</a:t>
            </a:r>
            <a:r>
              <a:rPr lang="en-US" altLang="zh-CN" b="1" dirty="0"/>
              <a:t>(fine-tune)</a:t>
            </a:r>
            <a:r>
              <a:rPr lang="zh-CN" altLang="en-US" dirty="0"/>
              <a:t>别人训练好的网络中的某些参数，使得它更适合自己的数据集。迁移学习使用的情况是</a:t>
            </a:r>
            <a:r>
              <a:rPr lang="en-US" altLang="zh-CN" dirty="0"/>
              <a:t>:</a:t>
            </a:r>
            <a:r>
              <a:rPr lang="zh-CN" altLang="en-US" dirty="0"/>
              <a:t>几百到几千个训练样本，想快速训练网络。</a:t>
            </a:r>
          </a:p>
        </p:txBody>
      </p:sp>
    </p:spTree>
    <p:extLst>
      <p:ext uri="{BB962C8B-B14F-4D97-AF65-F5344CB8AC3E}">
        <p14:creationId xmlns:p14="http://schemas.microsoft.com/office/powerpoint/2010/main" val="2414197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136904" cy="1143000"/>
          </a:xfrm>
        </p:spPr>
        <p:txBody>
          <a:bodyPr/>
          <a:lstStyle/>
          <a:p>
            <a:r>
              <a:rPr lang="zh-CN" altLang="en-US" dirty="0"/>
              <a:t>主成分分析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Primary Component Analysis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28DEA27-8244-4DA7-B594-AB5B36C3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204864"/>
            <a:ext cx="7620000" cy="369188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zh-CN" altLang="en-US" sz="2400" dirty="0"/>
              <a:t>原图：特征由像素表示，特征个数即像素个数</a:t>
            </a:r>
            <a:endParaRPr lang="en-US" altLang="zh-CN" sz="2400" dirty="0"/>
          </a:p>
          <a:p>
            <a:pPr marL="411480" lvl="1" indent="0">
              <a:buNone/>
            </a:pPr>
            <a:r>
              <a:rPr lang="en-US" altLang="zh-CN" sz="2400" dirty="0"/>
              <a:t>PCA</a:t>
            </a:r>
            <a:r>
              <a:rPr lang="zh-CN" altLang="en-US" sz="2400" dirty="0"/>
              <a:t>：用较少的比较关键的特征，体现原图特点</a:t>
            </a:r>
            <a:endParaRPr lang="en-US" altLang="zh-CN" sz="2400" dirty="0"/>
          </a:p>
          <a:p>
            <a:pPr marL="411480" lvl="1" indent="0">
              <a:buNone/>
            </a:pPr>
            <a:endParaRPr lang="en-US" altLang="zh-CN" sz="2400" dirty="0"/>
          </a:p>
          <a:p>
            <a:pPr marL="411480" lvl="1" indent="0">
              <a:buNone/>
            </a:pPr>
            <a:r>
              <a:rPr lang="zh-CN" altLang="en-US" sz="2400" dirty="0"/>
              <a:t>优点：在图像传递识别时降低维度，降噪</a:t>
            </a:r>
            <a:endParaRPr lang="en-US" altLang="zh-CN" sz="2400" dirty="0"/>
          </a:p>
          <a:p>
            <a:pPr marL="411480" lvl="1" indent="0">
              <a:buNone/>
            </a:pPr>
            <a:r>
              <a:rPr lang="zh-CN" altLang="en-US" sz="2400" dirty="0"/>
              <a:t>缺点：有一定的信息损失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060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1E08-04F4-4FDE-86D3-4D052CAD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FDAA39-AADB-4F85-845E-A312DBF9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1" y="1340768"/>
            <a:ext cx="6567129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72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72208"/>
            <a:ext cx="2026568" cy="15407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zh-CN" altLang="en-US" dirty="0"/>
              <a:t>原图：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64</a:t>
            </a:r>
          </a:p>
          <a:p>
            <a:pPr marL="114300" indent="0">
              <a:buNone/>
            </a:pPr>
            <a:r>
              <a:rPr lang="en-US" altLang="zh-CN" dirty="0"/>
              <a:t>(4096)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7159"/>
            <a:ext cx="6264696" cy="546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133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708920"/>
            <a:ext cx="2026568" cy="15407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dirty="0"/>
              <a:t>PCA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k=2048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28"/>
            <a:ext cx="6155779" cy="565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59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708920"/>
            <a:ext cx="2026568" cy="15407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dirty="0"/>
              <a:t>PCA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k=1024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08720"/>
            <a:ext cx="6083002" cy="590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263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708920"/>
            <a:ext cx="2026568" cy="15407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dirty="0"/>
              <a:t>PCA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k=512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70903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279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r>
              <a:rPr lang="en-US" altLang="zh-CN" dirty="0"/>
              <a:t>-</a:t>
            </a:r>
            <a:r>
              <a:rPr lang="zh-CN" altLang="en-US" dirty="0"/>
              <a:t>训练部分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33D8C-7F08-46D1-93E7-99BB4171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5915114" cy="524259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9B0BFD5-F06F-4C2F-8929-311DB783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102" y="1959422"/>
            <a:ext cx="3869297" cy="3691880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Q – </a:t>
            </a:r>
            <a:r>
              <a:rPr lang="zh-CN" altLang="en-US" sz="1900" dirty="0"/>
              <a:t>将原始图像读入，重排成每一列 （像素个数*图像个数）</a:t>
            </a:r>
            <a:endParaRPr lang="en-US" altLang="zh-CN" sz="19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34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3B5379-98BB-485D-AF78-BF61B888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5" y="548680"/>
            <a:ext cx="7961564" cy="456666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E6069DB-1AFB-4038-A812-50B90CF1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4005064"/>
            <a:ext cx="3869297" cy="27383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900" dirty="0"/>
              <a:t>m – Q</a:t>
            </a:r>
            <a:r>
              <a:rPr lang="zh-CN" altLang="en-US" sz="1900" dirty="0"/>
              <a:t>中所有图像的均值</a:t>
            </a:r>
            <a:endParaRPr lang="en-US" altLang="zh-CN" sz="1900" dirty="0"/>
          </a:p>
          <a:p>
            <a:r>
              <a:rPr lang="en-US" altLang="zh-CN" sz="1900" dirty="0"/>
              <a:t>A – </a:t>
            </a:r>
            <a:r>
              <a:rPr lang="zh-CN" altLang="en-US" sz="1900" dirty="0"/>
              <a:t>差值矩阵，由</a:t>
            </a:r>
            <a:r>
              <a:rPr lang="en-US" altLang="zh-CN" sz="1900" dirty="0"/>
              <a:t>Q</a:t>
            </a:r>
            <a:r>
              <a:rPr lang="zh-CN" altLang="en-US" sz="1900" dirty="0"/>
              <a:t>中每一列减去</a:t>
            </a:r>
            <a:r>
              <a:rPr lang="en-US" altLang="zh-CN" sz="1900" dirty="0"/>
              <a:t>m</a:t>
            </a:r>
            <a:r>
              <a:rPr lang="zh-CN" altLang="en-US" sz="1900" dirty="0"/>
              <a:t>得到</a:t>
            </a:r>
            <a:endParaRPr lang="en-US" altLang="zh-CN" sz="1900" dirty="0"/>
          </a:p>
          <a:p>
            <a:r>
              <a:rPr lang="zh-CN" altLang="en-US" sz="1900" dirty="0"/>
              <a:t>对于</a:t>
            </a:r>
            <a:r>
              <a:rPr lang="en-US" altLang="zh-CN" sz="1900" dirty="0"/>
              <a:t>A</a:t>
            </a:r>
            <a:r>
              <a:rPr lang="zh-CN" altLang="en-US" sz="1900" dirty="0"/>
              <a:t>*</a:t>
            </a:r>
            <a:r>
              <a:rPr lang="en-US" altLang="zh-CN" sz="1900" dirty="0"/>
              <a:t>A</a:t>
            </a:r>
            <a:r>
              <a:rPr lang="zh-CN" altLang="en-US" sz="1900" dirty="0"/>
              <a:t>’</a:t>
            </a:r>
            <a:r>
              <a:rPr lang="en-US" altLang="zh-CN" sz="1900" dirty="0"/>
              <a:t>, </a:t>
            </a:r>
            <a:r>
              <a:rPr lang="zh-CN" altLang="en-US" sz="1900" dirty="0"/>
              <a:t>求其特征值和特征向量，并按照特征值从大到小排列</a:t>
            </a:r>
            <a:endParaRPr lang="en-US" altLang="zh-CN" sz="1900" dirty="0"/>
          </a:p>
          <a:p>
            <a:pPr lvl="1"/>
            <a:r>
              <a:rPr lang="zh-CN" altLang="en-US" sz="1700" dirty="0"/>
              <a:t>特征值越大，对应的特征向量能表示更关键的特征</a:t>
            </a:r>
            <a:endParaRPr lang="en-US" altLang="zh-CN" sz="1700" dirty="0"/>
          </a:p>
          <a:p>
            <a:r>
              <a:rPr lang="zh-CN" altLang="en-US" sz="1900" dirty="0"/>
              <a:t>取前</a:t>
            </a:r>
            <a:r>
              <a:rPr lang="en-US" altLang="zh-CN" sz="1900" dirty="0"/>
              <a:t>k</a:t>
            </a:r>
            <a:r>
              <a:rPr lang="zh-CN" altLang="en-US" sz="1900" dirty="0"/>
              <a:t>个特征向量 （</a:t>
            </a:r>
            <a:r>
              <a:rPr lang="en-US" altLang="zh-CN" sz="1900" dirty="0"/>
              <a:t>k&lt;</a:t>
            </a:r>
            <a:r>
              <a:rPr lang="zh-CN" altLang="en-US" sz="1900" dirty="0"/>
              <a:t>像素个数），将</a:t>
            </a:r>
            <a:r>
              <a:rPr lang="en-US" altLang="zh-CN" sz="1900" dirty="0"/>
              <a:t>Q</a:t>
            </a:r>
            <a:r>
              <a:rPr lang="zh-CN" altLang="en-US" sz="1900" dirty="0"/>
              <a:t>映射到这</a:t>
            </a:r>
            <a:r>
              <a:rPr lang="en-US" altLang="zh-CN" sz="1900" dirty="0"/>
              <a:t>k</a:t>
            </a:r>
            <a:r>
              <a:rPr lang="zh-CN" altLang="en-US" sz="1900" dirty="0"/>
              <a:t>个向量上，从而实现降维</a:t>
            </a:r>
            <a:endParaRPr lang="en-US" altLang="zh-CN" sz="19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688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DCC2D2-9E56-47A4-947A-B83362D8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79914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17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C7C6C-9F67-4464-A2B5-2F1CE8C6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r>
              <a:rPr lang="en-US" altLang="zh-CN" dirty="0"/>
              <a:t>-</a:t>
            </a:r>
            <a:r>
              <a:rPr lang="zh-CN" altLang="en-US" dirty="0"/>
              <a:t>查看准确率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4FD83-9BFB-4507-B88D-1F752DC6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7638"/>
            <a:ext cx="7083326" cy="49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01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1C11AA-9366-4D31-BBA8-4B00EFEB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82423"/>
            <a:ext cx="7776864" cy="56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78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02FF85-1819-4B32-9137-E6E64410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1937"/>
            <a:ext cx="75247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3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040B3C-1B4E-4514-AB56-7B224C7F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720047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94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  <a:r>
              <a:rPr lang="en-US" altLang="zh-CN" dirty="0"/>
              <a:t>-I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4D462B-F8D8-4923-B59A-A244D923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6572597" cy="51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13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6B52A2-12DB-4A58-A0F1-DF154B1F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89" y="1340768"/>
            <a:ext cx="6788621" cy="53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83B6-6D8D-4D66-B8D7-B7DD8EE6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C85B1-1181-4774-BBAF-EC7AD61D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bbox,bbimg,faces,bbfaces</a:t>
            </a:r>
            <a:r>
              <a:rPr lang="zh-CN" altLang="en-US" dirty="0"/>
              <a:t>这四个检测结果的具体含义，在</a:t>
            </a:r>
            <a:r>
              <a:rPr lang="en-US" altLang="zh-CN" dirty="0" err="1"/>
              <a:t>detectFaceParts.m</a:t>
            </a:r>
            <a:r>
              <a:rPr lang="zh-CN" altLang="en-US" dirty="0"/>
              <a:t>文件的开头部分作者给出了详细的解释，我们这里用到</a:t>
            </a:r>
            <a:r>
              <a:rPr lang="en-US" altLang="zh-CN" dirty="0" err="1"/>
              <a:t>bbox</a:t>
            </a:r>
            <a:r>
              <a:rPr lang="zh-CN" altLang="en-US" dirty="0"/>
              <a:t>这个变量，它里面分别保存了所检测出的人脸区域（一个矩形框）的左上角坐标以及宽度和高度</a:t>
            </a:r>
            <a:endParaRPr lang="en-US" altLang="zh-CN" dirty="0"/>
          </a:p>
          <a:p>
            <a:r>
              <a:rPr lang="en-US" altLang="zh-CN" dirty="0"/>
              <a:t>faces: found faces stored as cell array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673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E8325-3107-49A8-8167-B98D04F7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7D3410-72F2-4FF2-951F-6E58E9E7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4457700" cy="3295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38D317-CACB-40F7-830D-BA54424CA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700808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2276872"/>
            <a:ext cx="2890664" cy="1143000"/>
          </a:xfrm>
        </p:spPr>
        <p:txBody>
          <a:bodyPr/>
          <a:lstStyle/>
          <a:p>
            <a:r>
              <a:rPr lang="zh-CN" altLang="en-US" dirty="0"/>
              <a:t>人脸识别</a:t>
            </a:r>
          </a:p>
        </p:txBody>
      </p:sp>
    </p:spTree>
    <p:extLst>
      <p:ext uri="{BB962C8B-B14F-4D97-AF65-F5344CB8AC3E}">
        <p14:creationId xmlns:p14="http://schemas.microsoft.com/office/powerpoint/2010/main" val="194925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卷积神经网络（</a:t>
            </a:r>
            <a:r>
              <a:rPr lang="en-US" altLang="zh-CN" dirty="0"/>
              <a:t>CNN</a:t>
            </a:r>
            <a:r>
              <a:rPr lang="zh-CN" altLang="en-US" dirty="0"/>
              <a:t>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7108115" cy="26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7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CB151-24B7-4402-B149-4FF7ED5A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46981"/>
            <a:ext cx="7620000" cy="4800600"/>
          </a:xfrm>
        </p:spPr>
        <p:txBody>
          <a:bodyPr/>
          <a:lstStyle/>
          <a:p>
            <a:r>
              <a:rPr lang="zh-CN" altLang="en-US" dirty="0"/>
              <a:t>我们以分辨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o</a:t>
            </a:r>
            <a:r>
              <a:rPr lang="zh-CN" altLang="en-US" dirty="0"/>
              <a:t>的例子来解释</a:t>
            </a:r>
            <a:r>
              <a:rPr lang="en-US" altLang="zh-CN" dirty="0"/>
              <a:t>CNN</a:t>
            </a:r>
            <a:r>
              <a:rPr lang="zh-CN" altLang="en-US" dirty="0"/>
              <a:t>卷积神经网络，就是每次给你一张图，你需要判断它是否含有</a:t>
            </a:r>
            <a:r>
              <a:rPr lang="en-US" altLang="zh-CN" dirty="0"/>
              <a:t>"X"</a:t>
            </a:r>
            <a:r>
              <a:rPr lang="zh-CN" altLang="en-US" dirty="0"/>
              <a:t>或者</a:t>
            </a:r>
            <a:r>
              <a:rPr lang="en-US" altLang="zh-CN" dirty="0"/>
              <a:t>"O"</a:t>
            </a:r>
            <a:r>
              <a:rPr lang="zh-CN" altLang="en-US" dirty="0"/>
              <a:t>。并且假设必须两者选其一，不是</a:t>
            </a:r>
            <a:r>
              <a:rPr lang="en-US" altLang="zh-CN" dirty="0"/>
              <a:t>"X"</a:t>
            </a:r>
            <a:r>
              <a:rPr lang="zh-CN" altLang="en-US" dirty="0"/>
              <a:t>就是</a:t>
            </a:r>
            <a:r>
              <a:rPr lang="en-US" altLang="zh-CN" dirty="0"/>
              <a:t>"O"</a:t>
            </a:r>
            <a:endParaRPr lang="zh-CN" altLang="en-US" dirty="0"/>
          </a:p>
        </p:txBody>
      </p:sp>
      <p:pic>
        <p:nvPicPr>
          <p:cNvPr id="1028" name="Picture 4" descr="https://upload-images.jianshu.io/upload_images/145616-9078248b8aa47983.png?imageMogr2/auto-orient/strip%7CimageView2/2/w/700">
            <a:extLst>
              <a:ext uri="{FF2B5EF4-FFF2-40B4-BE49-F238E27FC236}">
                <a16:creationId xmlns:a16="http://schemas.microsoft.com/office/drawing/2014/main" id="{7EEB17F8-5E26-47FD-9B7F-ED0D1378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6675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58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239</TotalTime>
  <Words>1316</Words>
  <Application>Microsoft Office PowerPoint</Application>
  <PresentationFormat>全屏显示(4:3)</PresentationFormat>
  <Paragraphs>73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宋体</vt:lpstr>
      <vt:lpstr>Arial</vt:lpstr>
      <vt:lpstr>Calibri</vt:lpstr>
      <vt:lpstr>Cambria</vt:lpstr>
      <vt:lpstr>相邻</vt:lpstr>
      <vt:lpstr>人脸检测&amp;识别</vt:lpstr>
      <vt:lpstr>人脸检测—实现</vt:lpstr>
      <vt:lpstr>代码实现</vt:lpstr>
      <vt:lpstr>PowerPoint 演示文稿</vt:lpstr>
      <vt:lpstr>PowerPoint 演示文稿</vt:lpstr>
      <vt:lpstr>实现功能</vt:lpstr>
      <vt:lpstr>人脸识别</vt:lpstr>
      <vt:lpstr>卷积神经网络（CNN）</vt:lpstr>
      <vt:lpstr>PowerPoint 演示文稿</vt:lpstr>
      <vt:lpstr>PowerPoint 演示文稿</vt:lpstr>
      <vt:lpstr>卷积层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池化层</vt:lpstr>
      <vt:lpstr>PowerPoint 演示文稿</vt:lpstr>
      <vt:lpstr>PowerPoint 演示文稿</vt:lpstr>
      <vt:lpstr>PowerPoint 演示文稿</vt:lpstr>
      <vt:lpstr>全连接层</vt:lpstr>
      <vt:lpstr>PowerPoint 演示文稿</vt:lpstr>
      <vt:lpstr>PowerPoint 演示文稿</vt:lpstr>
      <vt:lpstr>PowerPoint 演示文稿</vt:lpstr>
      <vt:lpstr>PowerPoint 演示文稿</vt:lpstr>
      <vt:lpstr>Matlab初步实现</vt:lpstr>
      <vt:lpstr>结果分析</vt:lpstr>
      <vt:lpstr>主成分分析 （Primary Component Analysis）</vt:lpstr>
      <vt:lpstr>Example</vt:lpstr>
      <vt:lpstr>Example</vt:lpstr>
      <vt:lpstr>Example</vt:lpstr>
      <vt:lpstr>Example</vt:lpstr>
      <vt:lpstr>Matlab 实现-训练部分</vt:lpstr>
      <vt:lpstr>PowerPoint 演示文稿</vt:lpstr>
      <vt:lpstr>PowerPoint 演示文稿</vt:lpstr>
      <vt:lpstr>Matlab 实现-查看准确率</vt:lpstr>
      <vt:lpstr>PowerPoint 演示文稿</vt:lpstr>
      <vt:lpstr>PowerPoint 演示文稿</vt:lpstr>
      <vt:lpstr>结果展示-I</vt:lpstr>
      <vt:lpstr>结果展示-II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人脸检测&amp;识别</dc:title>
  <dc:creator>Think</dc:creator>
  <cp:lastModifiedBy>张 晋恺</cp:lastModifiedBy>
  <cp:revision>18</cp:revision>
  <dcterms:created xsi:type="dcterms:W3CDTF">2018-08-03T08:04:55Z</dcterms:created>
  <dcterms:modified xsi:type="dcterms:W3CDTF">2018-08-03T15:48:08Z</dcterms:modified>
</cp:coreProperties>
</file>