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3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71" r:id="rId3"/>
    <p:sldId id="275" r:id="rId4"/>
    <p:sldId id="261" r:id="rId5"/>
    <p:sldId id="272" r:id="rId6"/>
    <p:sldId id="276" r:id="rId7"/>
    <p:sldId id="277" r:id="rId8"/>
    <p:sldId id="274" r:id="rId9"/>
    <p:sldId id="269" r:id="rId10"/>
    <p:sldId id="278" r:id="rId11"/>
    <p:sldId id="273" r:id="rId12"/>
    <p:sldId id="26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CE254-9126-4BF0-A740-875FBFA9AAC0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59753-84A0-46DF-97C1-17E32F191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97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2BE48E-BB5A-4EFF-BA2F-80BA90699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58CAF9-51F0-4D1A-A0E4-2A8808EF3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AC66A8-DAB7-4D63-988C-C2C9D652D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539D-7ACE-4BEC-9AD7-DCDB1197A69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A1E815-9426-444F-9ADA-4FFEDCEB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E71577-B7D9-4DC8-B2ED-CDB45104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D4BD-5469-4C69-9670-9727726F3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70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FE1477-1543-486D-BCAD-7A7CD770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9AE2D1-7137-4D5C-A06B-707882C2C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5A90BC-D0AB-4287-A4F9-6B2F8321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539D-7ACE-4BEC-9AD7-DCDB1197A69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7A12E5-BDD7-481B-BC39-AA9E8511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D5EDE2-CD49-449F-90E0-26F8CF15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D4BD-5469-4C69-9670-9727726F3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3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91916C4-D17C-4D75-9324-A79AE5578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DD8483-ABDA-4098-9604-2B6ABCF97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13D100-327E-469E-930A-CA95AD9C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539D-7ACE-4BEC-9AD7-DCDB1197A69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A5274B-4FEB-4EC9-AEFD-0D54FAAE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07F914-8B57-4838-9670-38707B6C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D4BD-5469-4C69-9670-9727726F3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182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1_Титульный слайд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5266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513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85040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89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BA5693-01CC-4CE5-ABD4-0625E4C6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27B6B1-7354-45DA-A7FB-1C20A3D6D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5B819B-13EC-41BD-8BAA-B14D57F63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539D-7ACE-4BEC-9AD7-DCDB1197A69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86FDFE-9334-4972-9A5A-B02C5A98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668F7D-E2A0-4A25-9423-4D083C61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D4BD-5469-4C69-9670-9727726F3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6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3B1AEB-912D-403D-A982-2B04C1B50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F19B07-3134-4C30-85CB-47836AFDC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73BF35-0A7F-4147-9C00-DD82B81F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539D-7ACE-4BEC-9AD7-DCDB1197A69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BBDF17-6C30-485F-BFBD-9BB5B37B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FA4BC5-BAF9-427E-84DB-579DA563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D4BD-5469-4C69-9670-9727726F3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53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84262-CBBA-4D99-A493-C7B34676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4917AA-9213-4525-9793-83E1D08F2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220C1D-FA47-44E0-AC14-9D60E224E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1DFD35-A87D-43DB-8128-207977197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539D-7ACE-4BEC-9AD7-DCDB1197A69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2D8E55-1136-4A1C-9C9E-42702DDB9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A834A2-12A5-4C3B-8653-183FA091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D4BD-5469-4C69-9670-9727726F3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20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0C454-5AC2-484D-A15D-DDEB43B34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F95F82-9D9E-499B-9A6F-7489BBAC8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132C68-1572-471E-99B4-6AD81E62D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2EAB03C-6418-487A-89A3-86E8C42F9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0E213E-7524-40D5-859A-B068BEA37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130AD1E-0142-42DE-BEB0-39421FC0D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539D-7ACE-4BEC-9AD7-DCDB1197A69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077C762-1FED-499C-BE1A-03F3C518E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B3EFFF4-E8C0-40A4-BFC5-E1A98402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D4BD-5469-4C69-9670-9727726F3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00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0ACE15-3F28-4C79-81CC-1C696502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FA75C1E-2394-4912-819F-0EEE34CD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539D-7ACE-4BEC-9AD7-DCDB1197A69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F9B405-E162-408F-9879-8732C205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85A403-2B39-45D7-82A9-0772602A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D4BD-5469-4C69-9670-9727726F3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79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5B14C1-526B-4763-9C8D-2E075B8E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539D-7ACE-4BEC-9AD7-DCDB1197A69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53B976D-213B-45D9-AF45-2FF2747C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F08026-718A-4BC8-AF07-CE0FC537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D4BD-5469-4C69-9670-9727726F3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04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1F42AD-891D-46F6-9110-DF92DE94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6E56F9-8146-4F04-960F-2E6E4D65E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279672-4473-4613-82BD-DCE456639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BAE698-B087-4C34-8C4B-73040F05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539D-7ACE-4BEC-9AD7-DCDB1197A69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73B728-3B2C-4A5E-B613-A6F5C30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7E7BA2-455C-4D9C-8CA2-BACF2BF3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D4BD-5469-4C69-9670-9727726F3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09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D079A0-345E-4133-9B7D-64E612216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4B8D40E-3AD8-428C-8F73-2C35655FA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1BB25A-F2AB-484A-8356-4D44399B6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DBE19C-EAEE-48D9-BC5B-FBD96AB1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539D-7ACE-4BEC-9AD7-DCDB1197A69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8EB8B1-2B6D-40B6-9A75-40BEBFA2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E6941A-1947-4714-A6EF-703A66FAC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D4BD-5469-4C69-9670-9727726F3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65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D714B1-C82D-4649-A136-E375D295D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08ACB4-8951-47B9-B372-4C9AFAE8E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50069E-6F91-4319-949F-8ABE827AB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9539D-7ACE-4BEC-9AD7-DCDB1197A69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6BD957-796C-4411-B9DA-98BE799D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2B47AA-CD40-4993-95AB-BC614440F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2D4BD-5469-4C69-9670-9727726F3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44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Прогнозирование конечных свойств новых материалов (композиционных материалов)</a:t>
            </a:r>
            <a:endParaRPr lang="ru-RU" dirty="0">
              <a:latin typeface="+mj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>
                <a:latin typeface="+mn-lt"/>
              </a:rPr>
              <a:t>Леонов</a:t>
            </a:r>
            <a:r>
              <a:rPr lang="ru-RU" dirty="0"/>
              <a:t> Антон Андреевич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 dirty="0"/>
          </a:p>
        </p:txBody>
      </p:sp>
      <p:cxnSp>
        <p:nvCxnSpPr>
          <p:cNvPr id="9" name="Google Shape;213;p9">
            <a:extLst>
              <a:ext uri="{FF2B5EF4-FFF2-40B4-BE49-F238E27FC236}">
                <a16:creationId xmlns:a16="http://schemas.microsoft.com/office/drawing/2014/main" id="{0C480937-F08C-4A40-946A-9FA8434D6EA0}"/>
              </a:ext>
            </a:extLst>
          </p:cNvPr>
          <p:cNvCxnSpPr>
            <a:cxnSpLocks/>
          </p:cNvCxnSpPr>
          <p:nvPr/>
        </p:nvCxnSpPr>
        <p:spPr>
          <a:xfrm>
            <a:off x="558782" y="4362887"/>
            <a:ext cx="0" cy="1753829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" name="Google Shape;214;p9">
            <a:extLst>
              <a:ext uri="{FF2B5EF4-FFF2-40B4-BE49-F238E27FC236}">
                <a16:creationId xmlns:a16="http://schemas.microsoft.com/office/drawing/2014/main" id="{8E660AC8-2945-4581-B887-9EB868DF2EA6}"/>
              </a:ext>
            </a:extLst>
          </p:cNvPr>
          <p:cNvCxnSpPr>
            <a:cxnSpLocks/>
          </p:cNvCxnSpPr>
          <p:nvPr/>
        </p:nvCxnSpPr>
        <p:spPr>
          <a:xfrm flipV="1">
            <a:off x="559293" y="6095533"/>
            <a:ext cx="825048" cy="21183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" name="Google Shape;215;p9">
            <a:extLst>
              <a:ext uri="{FF2B5EF4-FFF2-40B4-BE49-F238E27FC236}">
                <a16:creationId xmlns:a16="http://schemas.microsoft.com/office/drawing/2014/main" id="{7057A822-034F-4B62-9A1A-674FAE24E888}"/>
              </a:ext>
            </a:extLst>
          </p:cNvPr>
          <p:cNvCxnSpPr>
            <a:cxnSpLocks/>
          </p:cNvCxnSpPr>
          <p:nvPr/>
        </p:nvCxnSpPr>
        <p:spPr>
          <a:xfrm>
            <a:off x="558782" y="4362887"/>
            <a:ext cx="825559" cy="0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2038326" y="469293"/>
            <a:ext cx="7948356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Результат работы НС</a:t>
              </a:r>
              <a:r>
                <a:rPr lang="en-US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 </a:t>
              </a:r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на другом </a:t>
              </a:r>
              <a:r>
                <a:rPr lang="ru-RU" sz="2800" spc="180" dirty="0" err="1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датасете</a:t>
              </a:r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: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C6A4BB4-8115-4922-90B6-64BF8518F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518" y="1185043"/>
            <a:ext cx="8268854" cy="524900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3A61176-D4E0-498C-8EA6-68C8AE71C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50" y="4455384"/>
            <a:ext cx="3465356" cy="141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54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D6C889-48F4-4B26-954C-96F87149FC3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87330" y="1938304"/>
            <a:ext cx="10531681" cy="4507045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en-US" sz="2200" dirty="0"/>
              <a:t>	Б</a:t>
            </a:r>
            <a:r>
              <a:rPr lang="ru-RU" sz="2200" dirty="0" err="1"/>
              <a:t>ыли</a:t>
            </a:r>
            <a:r>
              <a:rPr lang="ru-RU" sz="2200" dirty="0"/>
              <a:t> поочередно применены методы: К ближайших соседей, Случайный лес которые привели к отрицательным метрикам, что привело к решению построить нейронную сеть с двумя скрытыми слоями по 8 нейронов каждый  один выходной слой с функцией активации «</a:t>
            </a:r>
            <a:r>
              <a:rPr lang="ru-RU" sz="2200" dirty="0" err="1"/>
              <a:t>Сигмоида</a:t>
            </a:r>
            <a:r>
              <a:rPr lang="ru-RU" sz="2200" dirty="0"/>
              <a:t>», которая показала один из лучших результатов точности в 0,00355, что тоже не самый лучший показатель. Можно сделать вывод, что </a:t>
            </a:r>
            <a:r>
              <a:rPr lang="ru-RU" sz="2200" dirty="0" err="1"/>
              <a:t>датасет</a:t>
            </a:r>
            <a:r>
              <a:rPr lang="ru-RU" sz="2200" dirty="0"/>
              <a:t> с не качественными данными.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D2E8A5C6-F120-492A-B908-124489466D7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6357" y="1330759"/>
            <a:ext cx="11196533" cy="584686"/>
          </a:xfrm>
        </p:spPr>
        <p:txBody>
          <a:bodyPr>
            <a:normAutofit/>
          </a:bodyPr>
          <a:lstStyle/>
          <a:p>
            <a:r>
              <a:rPr lang="en-US" sz="2600" dirty="0" err="1"/>
              <a:t>Выводы</a:t>
            </a:r>
            <a:r>
              <a:rPr lang="en-US" sz="2600" dirty="0"/>
              <a:t>:</a:t>
            </a:r>
            <a:endParaRPr lang="ru-RU" sz="2600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Зак</a:t>
              </a:r>
              <a:r>
                <a:rPr lang="en-US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лючение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4458172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Актуальность задачи: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843937" y="1719562"/>
            <a:ext cx="730497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Созданные прогнозные модели помогут сократить количество проводимых испытаний, а также пополнить базу данных материалов возможными новыми характеристиками материалов, и цифровыми двойниками новых композитов</a:t>
            </a:r>
            <a:endParaRPr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34" name="Google Shape;149;p4">
            <a:extLst>
              <a:ext uri="{FF2B5EF4-FFF2-40B4-BE49-F238E27FC236}">
                <a16:creationId xmlns:a16="http://schemas.microsoft.com/office/drawing/2014/main" id="{E8524630-6F6B-4695-AB3F-DEBB05B7CD3C}"/>
              </a:ext>
            </a:extLst>
          </p:cNvPr>
          <p:cNvSpPr txBox="1"/>
          <p:nvPr/>
        </p:nvSpPr>
        <p:spPr>
          <a:xfrm>
            <a:off x="8474033" y="1493010"/>
            <a:ext cx="3157806" cy="4586962"/>
          </a:xfrm>
          <a:prstGeom prst="rect">
            <a:avLst/>
          </a:prstGeom>
          <a:solidFill>
            <a:srgbClr val="F1BE29"/>
          </a:solidFill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ru-RU" sz="1600" b="1" dirty="0">
                <a:solidFill>
                  <a:schemeClr val="lt1"/>
                </a:solidFill>
                <a:latin typeface="+mn-lt"/>
              </a:rPr>
              <a:t>Дополнительная информация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ru-RU" sz="1600" b="1" dirty="0">
              <a:solidFill>
                <a:schemeClr val="lt1"/>
              </a:solidFill>
              <a:latin typeface="+mn-lt"/>
            </a:endParaRP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66B2AF8-B3BB-4E6C-B4EF-BA91A7149C6E}"/>
              </a:ext>
            </a:extLst>
          </p:cNvPr>
          <p:cNvGrpSpPr/>
          <p:nvPr/>
        </p:nvGrpSpPr>
        <p:grpSpPr>
          <a:xfrm>
            <a:off x="558782" y="1586753"/>
            <a:ext cx="450202" cy="1588263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:a16="http://schemas.microsoft.com/office/drawing/2014/main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:a16="http://schemas.microsoft.com/office/drawing/2014/main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:a16="http://schemas.microsoft.com/office/drawing/2014/main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4458172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Постановка задачи: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843937" y="1719562"/>
            <a:ext cx="7304978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входе имеются данные о начальных свойствах компонентов композиционных материалов (количество связующего, наполнителя, температурный режим отверждения и т.д.). На выходе необходимо спрогнозировать ряд конечных свойств получаемых композиционных материалов.</a:t>
            </a:r>
            <a:endParaRPr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34" name="Google Shape;149;p4">
            <a:extLst>
              <a:ext uri="{FF2B5EF4-FFF2-40B4-BE49-F238E27FC236}">
                <a16:creationId xmlns:a16="http://schemas.microsoft.com/office/drawing/2014/main" id="{E8524630-6F6B-4695-AB3F-DEBB05B7CD3C}"/>
              </a:ext>
            </a:extLst>
          </p:cNvPr>
          <p:cNvSpPr txBox="1"/>
          <p:nvPr/>
        </p:nvSpPr>
        <p:spPr>
          <a:xfrm>
            <a:off x="8474033" y="1493010"/>
            <a:ext cx="3157806" cy="4586962"/>
          </a:xfrm>
          <a:prstGeom prst="rect">
            <a:avLst/>
          </a:prstGeom>
          <a:solidFill>
            <a:srgbClr val="F1BE29"/>
          </a:solidFill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ru-RU" sz="1600" b="1" dirty="0">
                <a:solidFill>
                  <a:schemeClr val="lt1"/>
                </a:solidFill>
                <a:latin typeface="+mn-lt"/>
              </a:rPr>
              <a:t>Исходные данные: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ru-RU" sz="1600" b="1" dirty="0">
              <a:solidFill>
                <a:schemeClr val="lt1"/>
              </a:solidFill>
              <a:latin typeface="+mn-lt"/>
            </a:endParaRP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66B2AF8-B3BB-4E6C-B4EF-BA91A7149C6E}"/>
              </a:ext>
            </a:extLst>
          </p:cNvPr>
          <p:cNvGrpSpPr/>
          <p:nvPr/>
        </p:nvGrpSpPr>
        <p:grpSpPr>
          <a:xfrm>
            <a:off x="558782" y="1586753"/>
            <a:ext cx="450202" cy="2008094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:a16="http://schemas.microsoft.com/office/drawing/2014/main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:a16="http://schemas.microsoft.com/office/drawing/2014/main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:a16="http://schemas.microsoft.com/office/drawing/2014/main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AFE617F-D466-4DC6-AEE5-0D57CE68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375" y="1917089"/>
            <a:ext cx="1901864" cy="127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8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896CC3FE-49DC-4E57-BE64-FC71D0FE5E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13217" y="1333690"/>
            <a:ext cx="11350503" cy="600690"/>
          </a:xfrm>
        </p:spPr>
        <p:txBody>
          <a:bodyPr>
            <a:normAutofit/>
          </a:bodyPr>
          <a:lstStyle/>
          <a:p>
            <a:r>
              <a:rPr lang="ru-RU" sz="2600" dirty="0"/>
              <a:t>Загрузка и объединение </a:t>
            </a:r>
            <a:r>
              <a:rPr lang="ru-RU" sz="2600" dirty="0" err="1"/>
              <a:t>датасета</a:t>
            </a:r>
            <a:r>
              <a:rPr lang="ru-RU" sz="2600" dirty="0"/>
              <a:t> по типу </a:t>
            </a:r>
            <a:r>
              <a:rPr lang="en-US" sz="2600" dirty="0"/>
              <a:t>Inner</a:t>
            </a:r>
            <a:r>
              <a:rPr lang="ru-RU" sz="2600" dirty="0"/>
              <a:t>:</a:t>
            </a:r>
          </a:p>
          <a:p>
            <a:endParaRPr lang="ru-RU" sz="2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Задача 1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14" name="Google Shape;173;p7">
            <a:extLst>
              <a:ext uri="{FF2B5EF4-FFF2-40B4-BE49-F238E27FC236}">
                <a16:creationId xmlns:a16="http://schemas.microsoft.com/office/drawing/2014/main" id="{ABD0CCBB-B900-4764-94F2-0B4DD0152EE1}"/>
              </a:ext>
            </a:extLst>
          </p:cNvPr>
          <p:cNvSpPr txBox="1"/>
          <p:nvPr/>
        </p:nvSpPr>
        <p:spPr>
          <a:xfrm>
            <a:off x="461150" y="2048681"/>
            <a:ext cx="9758615" cy="900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Итоговый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датасет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имеет 13 столбцов и 1023 строки, 17 строк из таблицы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было отброшено при объединении по количеству строк наименьшего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датасета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bp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127B12D-2247-4366-9FD0-4ABAADAEE6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43"/>
          <a:stretch/>
        </p:blipFill>
        <p:spPr>
          <a:xfrm>
            <a:off x="681317" y="2949389"/>
            <a:ext cx="8175811" cy="337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371892" y="1333690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600" dirty="0"/>
              <a:t>1. Метод К ближайших соседей</a:t>
            </a:r>
          </a:p>
        </p:txBody>
      </p:sp>
      <p:sp>
        <p:nvSpPr>
          <p:cNvPr id="10" name="Google Shape;175;p7">
            <a:extLst>
              <a:ext uri="{FF2B5EF4-FFF2-40B4-BE49-F238E27FC236}">
                <a16:creationId xmlns:a16="http://schemas.microsoft.com/office/drawing/2014/main" id="{D994E922-5550-4F2A-A60A-1EEA834B9ADA}"/>
              </a:ext>
            </a:extLst>
          </p:cNvPr>
          <p:cNvSpPr/>
          <p:nvPr/>
        </p:nvSpPr>
        <p:spPr>
          <a:xfrm>
            <a:off x="8260537" y="1333690"/>
            <a:ext cx="3470313" cy="49312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461151" y="469293"/>
            <a:ext cx="11569484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Построим модели для прогноза модуля упругости при растяжении и прочности при растяжении: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D7CCE65-8713-4949-AEA9-84D5E770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54" y="1934380"/>
            <a:ext cx="6668499" cy="456565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9F18B4-B46A-4AF6-8430-4BFD33E46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381" y="1467112"/>
            <a:ext cx="2724530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371892" y="1333690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600" dirty="0"/>
              <a:t>2. Метод Случайный лес</a:t>
            </a:r>
          </a:p>
        </p:txBody>
      </p:sp>
      <p:sp>
        <p:nvSpPr>
          <p:cNvPr id="10" name="Google Shape;175;p7">
            <a:extLst>
              <a:ext uri="{FF2B5EF4-FFF2-40B4-BE49-F238E27FC236}">
                <a16:creationId xmlns:a16="http://schemas.microsoft.com/office/drawing/2014/main" id="{D994E922-5550-4F2A-A60A-1EEA834B9ADA}"/>
              </a:ext>
            </a:extLst>
          </p:cNvPr>
          <p:cNvSpPr/>
          <p:nvPr/>
        </p:nvSpPr>
        <p:spPr>
          <a:xfrm>
            <a:off x="8260537" y="1333690"/>
            <a:ext cx="3470313" cy="49312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76;p7">
            <a:extLst>
              <a:ext uri="{FF2B5EF4-FFF2-40B4-BE49-F238E27FC236}">
                <a16:creationId xmlns:a16="http://schemas.microsoft.com/office/drawing/2014/main" id="{0B3AFC7A-2E2A-4CB1-9002-1A72FF0BB58D}"/>
              </a:ext>
            </a:extLst>
          </p:cNvPr>
          <p:cNvSpPr txBox="1"/>
          <p:nvPr/>
        </p:nvSpPr>
        <p:spPr>
          <a:xfrm>
            <a:off x="8162905" y="3001637"/>
            <a:ext cx="3497460" cy="1437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700" b="1" baseline="30000" dirty="0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Рисунок</a:t>
            </a:r>
            <a:endParaRPr sz="1500" baseline="30000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461151" y="469293"/>
            <a:ext cx="11569484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Построим модели для прогноза модуля упругости при растяжении и прочности при растяжении: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C64E597-B30B-40F5-AC9B-B59D7A081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54" y="1934380"/>
            <a:ext cx="7519089" cy="445432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C741C4-FFAB-4B85-97A7-B47A3608C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080" y="2562856"/>
            <a:ext cx="1894072" cy="102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0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371892" y="1333690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600" dirty="0"/>
              <a:t>2. Метод Случайный лес</a:t>
            </a:r>
          </a:p>
        </p:txBody>
      </p:sp>
      <p:sp>
        <p:nvSpPr>
          <p:cNvPr id="10" name="Google Shape;175;p7">
            <a:extLst>
              <a:ext uri="{FF2B5EF4-FFF2-40B4-BE49-F238E27FC236}">
                <a16:creationId xmlns:a16="http://schemas.microsoft.com/office/drawing/2014/main" id="{D994E922-5550-4F2A-A60A-1EEA834B9ADA}"/>
              </a:ext>
            </a:extLst>
          </p:cNvPr>
          <p:cNvSpPr/>
          <p:nvPr/>
        </p:nvSpPr>
        <p:spPr>
          <a:xfrm>
            <a:off x="8260537" y="1333690"/>
            <a:ext cx="3470313" cy="49312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76;p7">
            <a:extLst>
              <a:ext uri="{FF2B5EF4-FFF2-40B4-BE49-F238E27FC236}">
                <a16:creationId xmlns:a16="http://schemas.microsoft.com/office/drawing/2014/main" id="{0B3AFC7A-2E2A-4CB1-9002-1A72FF0BB58D}"/>
              </a:ext>
            </a:extLst>
          </p:cNvPr>
          <p:cNvSpPr txBox="1"/>
          <p:nvPr/>
        </p:nvSpPr>
        <p:spPr>
          <a:xfrm>
            <a:off x="8162905" y="3001637"/>
            <a:ext cx="3497460" cy="1437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1500" baseline="30000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461151" y="469293"/>
            <a:ext cx="11569484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Построим модели для прогноза модуля упругости при растяжении и прочности при растяжении: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16C45A-6656-46D0-8BBC-191E2F2A1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05" y="2001650"/>
            <a:ext cx="6602360" cy="447941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112D047-AE18-458B-9F7C-EA0C2E107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142" y="2873031"/>
            <a:ext cx="1799071" cy="88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0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477" y="1935879"/>
            <a:ext cx="11350868" cy="4352701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Выбрана модель с 2-мя скрытыми слоями по 8 нейронов, так как показала наибольшую эффективность.</a:t>
            </a:r>
            <a:endParaRPr lang="ru-RU" sz="22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6CC3FE-49DC-4E57-BE64-FC71D0FE5E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13217" y="1333690"/>
            <a:ext cx="11350503" cy="826804"/>
          </a:xfrm>
        </p:spPr>
        <p:txBody>
          <a:bodyPr>
            <a:norm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Ни один из методов не дал положительного результата, что говорит о необходимости использования другого метода - Нейронной сети.</a:t>
            </a:r>
            <a:endParaRPr lang="ru-RU" sz="2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1" y="469293"/>
            <a:ext cx="3898982" cy="666000"/>
            <a:chOff x="1476754" y="3499669"/>
            <a:chExt cx="4695826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55333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Нейронная сеть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8FAA40-DB1A-49EA-93BE-A29561F2C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82" y="2371170"/>
            <a:ext cx="5938019" cy="42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3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0;p9">
            <a:extLst>
              <a:ext uri="{FF2B5EF4-FFF2-40B4-BE49-F238E27FC236}">
                <a16:creationId xmlns:a16="http://schemas.microsoft.com/office/drawing/2014/main" id="{A399EAE0-0E1E-4B54-8527-D2B3D6A61C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1561" y="4621752"/>
            <a:ext cx="10823324" cy="1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2200" dirty="0">
                <a:sym typeface="Arial"/>
              </a:rPr>
              <a:t>Train – </a:t>
            </a:r>
            <a:r>
              <a:rPr lang="ru-RU" sz="2200" dirty="0">
                <a:sym typeface="Arial"/>
              </a:rPr>
              <a:t>обучающая выборка</a:t>
            </a:r>
            <a:endParaRPr sz="2200" dirty="0"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2200" dirty="0">
                <a:sym typeface="Arial"/>
              </a:rPr>
              <a:t>Val – </a:t>
            </a:r>
            <a:r>
              <a:rPr lang="ru-RU" sz="2200" dirty="0" err="1">
                <a:sym typeface="Arial"/>
              </a:rPr>
              <a:t>валидационная</a:t>
            </a:r>
            <a:r>
              <a:rPr lang="ru-RU" sz="2200" dirty="0">
                <a:sym typeface="Arial"/>
              </a:rPr>
              <a:t> выборка</a:t>
            </a:r>
            <a:endParaRPr lang="en-US" sz="2200" dirty="0"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 dirty="0"/>
          </a:p>
        </p:txBody>
      </p:sp>
      <p:cxnSp>
        <p:nvCxnSpPr>
          <p:cNvPr id="9" name="Google Shape;213;p9">
            <a:extLst>
              <a:ext uri="{FF2B5EF4-FFF2-40B4-BE49-F238E27FC236}">
                <a16:creationId xmlns:a16="http://schemas.microsoft.com/office/drawing/2014/main" id="{0C480937-F08C-4A40-946A-9FA8434D6EA0}"/>
              </a:ext>
            </a:extLst>
          </p:cNvPr>
          <p:cNvCxnSpPr>
            <a:cxnSpLocks/>
          </p:cNvCxnSpPr>
          <p:nvPr/>
        </p:nvCxnSpPr>
        <p:spPr>
          <a:xfrm>
            <a:off x="558782" y="4362887"/>
            <a:ext cx="0" cy="1753829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" name="Google Shape;214;p9">
            <a:extLst>
              <a:ext uri="{FF2B5EF4-FFF2-40B4-BE49-F238E27FC236}">
                <a16:creationId xmlns:a16="http://schemas.microsoft.com/office/drawing/2014/main" id="{8E660AC8-2945-4581-B887-9EB868DF2EA6}"/>
              </a:ext>
            </a:extLst>
          </p:cNvPr>
          <p:cNvCxnSpPr>
            <a:cxnSpLocks/>
          </p:cNvCxnSpPr>
          <p:nvPr/>
        </p:nvCxnSpPr>
        <p:spPr>
          <a:xfrm flipV="1">
            <a:off x="559293" y="6095533"/>
            <a:ext cx="825048" cy="21183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" name="Google Shape;215;p9">
            <a:extLst>
              <a:ext uri="{FF2B5EF4-FFF2-40B4-BE49-F238E27FC236}">
                <a16:creationId xmlns:a16="http://schemas.microsoft.com/office/drawing/2014/main" id="{7057A822-034F-4B62-9A1A-674FAE24E888}"/>
              </a:ext>
            </a:extLst>
          </p:cNvPr>
          <p:cNvCxnSpPr>
            <a:cxnSpLocks/>
          </p:cNvCxnSpPr>
          <p:nvPr/>
        </p:nvCxnSpPr>
        <p:spPr>
          <a:xfrm>
            <a:off x="558782" y="4362887"/>
            <a:ext cx="825559" cy="0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80" y="469293"/>
            <a:ext cx="4676238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Результат работы НС: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957176E-3142-40F9-A9BC-AF99CE99F1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8" b="12759"/>
          <a:stretch/>
        </p:blipFill>
        <p:spPr>
          <a:xfrm>
            <a:off x="5282420" y="1583838"/>
            <a:ext cx="5938019" cy="42656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CDCEC3-0356-4059-964C-8A491F853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48" y="1993895"/>
            <a:ext cx="4541872" cy="48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320</Words>
  <Application>Microsoft Office PowerPoint</Application>
  <PresentationFormat>Широкоэкранный</PresentationFormat>
  <Paragraphs>38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ALS Sector Bold</vt:lpstr>
      <vt:lpstr>ALS Sector Regular</vt:lpstr>
      <vt:lpstr>Arial</vt:lpstr>
      <vt:lpstr>Calibri</vt:lpstr>
      <vt:lpstr>Calibri Light</vt:lpstr>
      <vt:lpstr>Noto Sans Symbols</vt:lpstr>
      <vt:lpstr>Open Sans</vt:lpstr>
      <vt:lpstr>Times New Roman</vt:lpstr>
      <vt:lpstr>Тема Office</vt:lpstr>
      <vt:lpstr>Прогнозирование конечных свойств новых материалов (композиционных материалов)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Прогнозирование конечных свойств новых материалов (композиционных материалов)</dc:title>
  <dc:creator>Антон Леонов</dc:creator>
  <cp:lastModifiedBy>Антон Леонов</cp:lastModifiedBy>
  <cp:revision>8</cp:revision>
  <dcterms:created xsi:type="dcterms:W3CDTF">2023-04-24T12:46:59Z</dcterms:created>
  <dcterms:modified xsi:type="dcterms:W3CDTF">2023-04-30T12:12:57Z</dcterms:modified>
</cp:coreProperties>
</file>