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10691800" cx="7559675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AnhW13LYWSxU2wPWb8/DXEY2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5bebe489e_0_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25bebe489e_0_3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5bebe489e_0_4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25bebe489e_0_48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5bebe489e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25bebe489e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b26c4241d_0_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5b26c4241d_0_5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94d7521e6_0_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494d7521e6_0_5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87910" y="2978019"/>
            <a:ext cx="6783857" cy="652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1694512" y="4284621"/>
            <a:ext cx="9060817" cy="1630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-1612846" y="2701814"/>
            <a:ext cx="9060817" cy="479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566976" y="1749795"/>
            <a:ext cx="6425724" cy="37223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944960" y="5615678"/>
            <a:ext cx="5669756" cy="2581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1pPr>
            <a:lvl2pPr lvl="1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/>
            </a:lvl2pPr>
            <a:lvl3pPr lvl="2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/>
            </a:lvl3pPr>
            <a:lvl4pPr lvl="3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4pPr>
            <a:lvl5pPr lvl="4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5pPr>
            <a:lvl6pPr lvl="5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6pPr>
            <a:lvl7pPr lvl="6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7pPr>
            <a:lvl8pPr lvl="7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8pPr>
            <a:lvl9pPr lvl="8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515791" y="2665532"/>
            <a:ext cx="6520220" cy="4447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515791" y="7155103"/>
            <a:ext cx="6520220" cy="2338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653"/>
              <a:buNone/>
              <a:defRPr sz="1653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488"/>
              <a:buNone/>
              <a:defRPr sz="1488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519728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3827085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520712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520713" y="2620980"/>
            <a:ext cx="3198096" cy="12845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b="1" sz="1984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b="1" sz="1653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b="1" sz="1488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520713" y="3905482"/>
            <a:ext cx="3198096" cy="574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3827086" y="2620980"/>
            <a:ext cx="3213847" cy="12845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b="1" sz="1984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b="1" sz="1653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b="1" sz="1488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b="1" sz="1323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3827086" y="3905482"/>
            <a:ext cx="3213847" cy="574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6557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Char char="•"/>
              <a:defRPr sz="2645"/>
            </a:lvl1pPr>
            <a:lvl2pPr indent="-375602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Char char="•"/>
              <a:defRPr sz="2315"/>
            </a:lvl2pPr>
            <a:lvl3pPr indent="-354583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Char char="•"/>
              <a:defRPr sz="1984"/>
            </a:lvl3pPr>
            <a:lvl4pPr indent="-333565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4pPr>
            <a:lvl5pPr indent="-333565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5pPr>
            <a:lvl6pPr indent="-333565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6pPr>
            <a:lvl7pPr indent="-333565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7pPr>
            <a:lvl8pPr indent="-333565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8pPr>
            <a:lvl9pPr indent="-333565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indent="-228600" lvl="1" marL="914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indent="-228600" lvl="2" marL="1371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indent="-228600" lvl="3" marL="1828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indent="-228600" lvl="4" marL="22860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indent="-228600" lvl="5" marL="27432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indent="-228600" lvl="6" marL="32004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indent="-228600" lvl="7" marL="3657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indent="-228600" lvl="8" marL="41148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Calibri"/>
              <a:buNone/>
              <a:defRPr b="0" i="0" sz="363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5602" lvl="0" marL="4572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Char char="•"/>
              <a:defRPr b="0" i="0" sz="23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4583" lvl="1" marL="914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3565" lvl="2" marL="1371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Char char="•"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088" lvl="3" marL="1828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088" lvl="4" marL="22860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088" lvl="5" marL="27432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088" lvl="6" marL="3200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088" lvl="7" marL="3657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088" lvl="8" marL="4114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9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4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58.png"/><Relationship Id="rId7" Type="http://schemas.openxmlformats.org/officeDocument/2006/relationships/image" Target="../media/image6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2.png"/><Relationship Id="rId4" Type="http://schemas.openxmlformats.org/officeDocument/2006/relationships/image" Target="../media/image52.png"/><Relationship Id="rId5" Type="http://schemas.openxmlformats.org/officeDocument/2006/relationships/image" Target="../media/image5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4.png"/><Relationship Id="rId4" Type="http://schemas.openxmlformats.org/officeDocument/2006/relationships/image" Target="../media/image24.png"/><Relationship Id="rId11" Type="http://schemas.openxmlformats.org/officeDocument/2006/relationships/image" Target="../media/image21.png"/><Relationship Id="rId10" Type="http://schemas.openxmlformats.org/officeDocument/2006/relationships/image" Target="../media/image40.png"/><Relationship Id="rId9" Type="http://schemas.openxmlformats.org/officeDocument/2006/relationships/image" Target="../media/image26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4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36.png"/><Relationship Id="rId13" Type="http://schemas.openxmlformats.org/officeDocument/2006/relationships/image" Target="../media/image33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Relationship Id="rId9" Type="http://schemas.openxmlformats.org/officeDocument/2006/relationships/image" Target="../media/image27.png"/><Relationship Id="rId15" Type="http://schemas.openxmlformats.org/officeDocument/2006/relationships/image" Target="../media/image34.png"/><Relationship Id="rId14" Type="http://schemas.openxmlformats.org/officeDocument/2006/relationships/image" Target="../media/image38.png"/><Relationship Id="rId17" Type="http://schemas.openxmlformats.org/officeDocument/2006/relationships/image" Target="../media/image37.png"/><Relationship Id="rId16" Type="http://schemas.openxmlformats.org/officeDocument/2006/relationships/image" Target="../media/image44.png"/><Relationship Id="rId5" Type="http://schemas.openxmlformats.org/officeDocument/2006/relationships/image" Target="../media/image19.png"/><Relationship Id="rId6" Type="http://schemas.openxmlformats.org/officeDocument/2006/relationships/image" Target="../media/image41.png"/><Relationship Id="rId18" Type="http://schemas.openxmlformats.org/officeDocument/2006/relationships/image" Target="../media/image45.png"/><Relationship Id="rId7" Type="http://schemas.openxmlformats.org/officeDocument/2006/relationships/image" Target="../media/image25.png"/><Relationship Id="rId8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38.png"/><Relationship Id="rId11" Type="http://schemas.openxmlformats.org/officeDocument/2006/relationships/image" Target="../media/image53.png"/><Relationship Id="rId10" Type="http://schemas.openxmlformats.org/officeDocument/2006/relationships/image" Target="../media/image65.png"/><Relationship Id="rId13" Type="http://schemas.openxmlformats.org/officeDocument/2006/relationships/image" Target="../media/image39.png"/><Relationship Id="rId1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3.png"/><Relationship Id="rId4" Type="http://schemas.openxmlformats.org/officeDocument/2006/relationships/image" Target="../media/image49.png"/><Relationship Id="rId9" Type="http://schemas.openxmlformats.org/officeDocument/2006/relationships/image" Target="../media/image60.png"/><Relationship Id="rId15" Type="http://schemas.openxmlformats.org/officeDocument/2006/relationships/image" Target="../media/image55.png"/><Relationship Id="rId14" Type="http://schemas.openxmlformats.org/officeDocument/2006/relationships/image" Target="../media/image56.png"/><Relationship Id="rId17" Type="http://schemas.openxmlformats.org/officeDocument/2006/relationships/image" Target="../media/image30.png"/><Relationship Id="rId16" Type="http://schemas.openxmlformats.org/officeDocument/2006/relationships/image" Target="../media/image57.png"/><Relationship Id="rId5" Type="http://schemas.openxmlformats.org/officeDocument/2006/relationships/image" Target="../media/image52.png"/><Relationship Id="rId19" Type="http://schemas.openxmlformats.org/officeDocument/2006/relationships/image" Target="../media/image33.png"/><Relationship Id="rId6" Type="http://schemas.openxmlformats.org/officeDocument/2006/relationships/image" Target="../media/image59.png"/><Relationship Id="rId18" Type="http://schemas.openxmlformats.org/officeDocument/2006/relationships/image" Target="../media/image23.png"/><Relationship Id="rId7" Type="http://schemas.openxmlformats.org/officeDocument/2006/relationships/image" Target="../media/image51.png"/><Relationship Id="rId8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4100" y="6537950"/>
            <a:ext cx="7559700" cy="4153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1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125" y="0"/>
            <a:ext cx="7559700" cy="6496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1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2120" l="11721" r="14425" t="22696"/>
          <a:stretch/>
        </p:blipFill>
        <p:spPr>
          <a:xfrm>
            <a:off x="134856" y="2877450"/>
            <a:ext cx="7289962" cy="361919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572345" y="1710646"/>
            <a:ext cx="5291700" cy="934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81"/>
              <a:buFont typeface="Microsoft JhengHei"/>
              <a:buNone/>
            </a:pPr>
            <a:r>
              <a:rPr b="1" i="0" lang="zh-TW" sz="5181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程式初始結構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2634553" y="912806"/>
            <a:ext cx="5291700" cy="934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3200"/>
              <a:buFont typeface="Arial"/>
              <a:buNone/>
            </a:pPr>
            <a:r>
              <a:rPr b="0" i="0" lang="zh-TW" sz="3200" u="none" cap="none" strike="noStrik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Beginning</a:t>
            </a:r>
            <a:endParaRPr b="0" i="0" sz="3200" u="none" cap="none" strike="noStrike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12525" l="53867" r="23443" t="23506"/>
          <a:stretch/>
        </p:blipFill>
        <p:spPr>
          <a:xfrm>
            <a:off x="962950" y="6478450"/>
            <a:ext cx="2282198" cy="361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5">
            <a:alphaModFix/>
          </a:blip>
          <a:srcRect b="22219" l="47892" r="31691" t="43952"/>
          <a:stretch/>
        </p:blipFill>
        <p:spPr>
          <a:xfrm>
            <a:off x="3473750" y="7148165"/>
            <a:ext cx="3085598" cy="27970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"/>
          <p:cNvCxnSpPr/>
          <p:nvPr/>
        </p:nvCxnSpPr>
        <p:spPr>
          <a:xfrm>
            <a:off x="1267326" y="1637268"/>
            <a:ext cx="4860758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5bebe489e_0_30"/>
          <p:cNvSpPr/>
          <p:nvPr/>
        </p:nvSpPr>
        <p:spPr>
          <a:xfrm>
            <a:off x="-18425" y="0"/>
            <a:ext cx="7559700" cy="10915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zh-TW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211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225bebe489e_0_30"/>
          <p:cNvSpPr txBox="1"/>
          <p:nvPr/>
        </p:nvSpPr>
        <p:spPr>
          <a:xfrm>
            <a:off x="219425" y="331300"/>
            <a:ext cx="705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應用     Q:在If方塊後可以放哪個方塊             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g225bebe489e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25" y="1424687"/>
            <a:ext cx="7217800" cy="1836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225bebe489e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701" y="3740525"/>
            <a:ext cx="2505475" cy="12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225bebe489e_0_30"/>
          <p:cNvSpPr txBox="1"/>
          <p:nvPr/>
        </p:nvSpPr>
        <p:spPr>
          <a:xfrm>
            <a:off x="4328350" y="5472825"/>
            <a:ext cx="1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g225bebe489e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1613" y="5472813"/>
            <a:ext cx="3719630" cy="12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225bebe489e_0_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7575" y="7387075"/>
            <a:ext cx="5172100" cy="8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225bebe489e_0_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2025" y="8919321"/>
            <a:ext cx="4259492" cy="87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225bebe489e_0_30"/>
          <p:cNvSpPr txBox="1"/>
          <p:nvPr/>
        </p:nvSpPr>
        <p:spPr>
          <a:xfrm>
            <a:off x="1101425" y="4043625"/>
            <a:ext cx="81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25bebe489e_0_30"/>
          <p:cNvSpPr txBox="1"/>
          <p:nvPr/>
        </p:nvSpPr>
        <p:spPr>
          <a:xfrm>
            <a:off x="499100" y="7581075"/>
            <a:ext cx="60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C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225bebe489e_0_30"/>
          <p:cNvSpPr txBox="1"/>
          <p:nvPr/>
        </p:nvSpPr>
        <p:spPr>
          <a:xfrm>
            <a:off x="800275" y="9194525"/>
            <a:ext cx="30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5bebe489e_0_48"/>
          <p:cNvSpPr/>
          <p:nvPr/>
        </p:nvSpPr>
        <p:spPr>
          <a:xfrm>
            <a:off x="125" y="0"/>
            <a:ext cx="7559700" cy="10915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b="0" i="0" sz="211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225bebe489e_0_48"/>
          <p:cNvSpPr txBox="1"/>
          <p:nvPr/>
        </p:nvSpPr>
        <p:spPr>
          <a:xfrm>
            <a:off x="219425" y="331300"/>
            <a:ext cx="169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應用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225bebe489e_0_48"/>
          <p:cNvSpPr txBox="1"/>
          <p:nvPr/>
        </p:nvSpPr>
        <p:spPr>
          <a:xfrm>
            <a:off x="4328350" y="5472825"/>
            <a:ext cx="1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225bebe489e_0_48"/>
          <p:cNvSpPr txBox="1"/>
          <p:nvPr/>
        </p:nvSpPr>
        <p:spPr>
          <a:xfrm>
            <a:off x="499100" y="7581075"/>
            <a:ext cx="60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225bebe489e_0_48"/>
          <p:cNvSpPr txBox="1"/>
          <p:nvPr/>
        </p:nvSpPr>
        <p:spPr>
          <a:xfrm>
            <a:off x="800275" y="9194525"/>
            <a:ext cx="30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225bebe489e_0_48"/>
          <p:cNvSpPr txBox="1"/>
          <p:nvPr/>
        </p:nvSpPr>
        <p:spPr>
          <a:xfrm>
            <a:off x="499100" y="1600550"/>
            <a:ext cx="6410700" cy="9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A)  Motor最大馬力為2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B)                                       是數值的一種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C)在If 方塊後得要接數值方塊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D)                                             與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g225bebe489e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900" y="4433749"/>
            <a:ext cx="3162656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225bebe489e_0_48"/>
          <p:cNvPicPr preferRelativeResize="0"/>
          <p:nvPr/>
        </p:nvPicPr>
        <p:blipFill rotWithShape="1">
          <a:blip r:embed="rId4">
            <a:alphaModFix/>
          </a:blip>
          <a:srcRect b="73226" l="47560" r="22956" t="21213"/>
          <a:stretch/>
        </p:blipFill>
        <p:spPr>
          <a:xfrm>
            <a:off x="993900" y="9509189"/>
            <a:ext cx="3793776" cy="40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225bebe489e_0_48"/>
          <p:cNvPicPr preferRelativeResize="0"/>
          <p:nvPr/>
        </p:nvPicPr>
        <p:blipFill rotWithShape="1">
          <a:blip r:embed="rId5">
            <a:alphaModFix/>
          </a:blip>
          <a:srcRect b="64072" l="47387" r="29097" t="30440"/>
          <a:stretch/>
        </p:blipFill>
        <p:spPr>
          <a:xfrm>
            <a:off x="931973" y="10097162"/>
            <a:ext cx="3286502" cy="431328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225bebe489e_0_48"/>
          <p:cNvSpPr txBox="1"/>
          <p:nvPr/>
        </p:nvSpPr>
        <p:spPr>
          <a:xfrm>
            <a:off x="4156550" y="9987850"/>
            <a:ext cx="286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可以同時使用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125" y="0"/>
            <a:ext cx="7559700" cy="10872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1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15671" l="26537" r="55444" t="43162"/>
          <a:stretch/>
        </p:blipFill>
        <p:spPr>
          <a:xfrm>
            <a:off x="834200" y="2122175"/>
            <a:ext cx="4027349" cy="502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 b="27366" l="44799" r="42320" t="50000"/>
          <a:stretch/>
        </p:blipFill>
        <p:spPr>
          <a:xfrm>
            <a:off x="4697346" y="4321608"/>
            <a:ext cx="2862331" cy="2829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5">
            <a:alphaModFix/>
          </a:blip>
          <a:srcRect b="34333" l="67829" r="23099" t="44574"/>
          <a:stretch/>
        </p:blipFill>
        <p:spPr>
          <a:xfrm>
            <a:off x="6410147" y="2608461"/>
            <a:ext cx="596155" cy="779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5bebe489e_0_0"/>
          <p:cNvSpPr/>
          <p:nvPr/>
        </p:nvSpPr>
        <p:spPr>
          <a:xfrm>
            <a:off x="100" y="0"/>
            <a:ext cx="7559700" cy="1085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11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225bebe489e_0_0"/>
          <p:cNvSpPr txBox="1"/>
          <p:nvPr/>
        </p:nvSpPr>
        <p:spPr>
          <a:xfrm>
            <a:off x="370025" y="417350"/>
            <a:ext cx="6711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Calibri"/>
                <a:ea typeface="Calibri"/>
                <a:cs typeface="Calibri"/>
                <a:sym typeface="Calibri"/>
              </a:rPr>
              <a:t>      數值           vs           布林值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g225bebe489e_0_0"/>
          <p:cNvCxnSpPr>
            <a:endCxn id="104" idx="2"/>
          </p:cNvCxnSpPr>
          <p:nvPr/>
        </p:nvCxnSpPr>
        <p:spPr>
          <a:xfrm>
            <a:off x="3639850" y="1557600"/>
            <a:ext cx="140100" cy="92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g225bebe489e_0_0"/>
          <p:cNvSpPr txBox="1"/>
          <p:nvPr/>
        </p:nvSpPr>
        <p:spPr>
          <a:xfrm>
            <a:off x="219425" y="1521525"/>
            <a:ext cx="7546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一個固定數字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或者範圍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EX:A=8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     5&lt;B&lt;13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25bebe489e_0_0"/>
          <p:cNvSpPr txBox="1"/>
          <p:nvPr/>
        </p:nvSpPr>
        <p:spPr>
          <a:xfrm>
            <a:off x="3639850" y="1467850"/>
            <a:ext cx="3771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條件成立或不成立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              (TRUE)  (FALSE)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EX:A+B=C→成立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      A+B&gt;C→不成立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225bebe489e_0_0"/>
          <p:cNvSpPr txBox="1"/>
          <p:nvPr/>
        </p:nvSpPr>
        <p:spPr>
          <a:xfrm>
            <a:off x="90350" y="3127950"/>
            <a:ext cx="750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g225bebe489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150" y="6721657"/>
            <a:ext cx="3506909" cy="20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25bebe489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" y="6752808"/>
            <a:ext cx="3620754" cy="20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25bebe489e_0_0"/>
          <p:cNvSpPr txBox="1"/>
          <p:nvPr/>
        </p:nvSpPr>
        <p:spPr>
          <a:xfrm>
            <a:off x="305475" y="5860050"/>
            <a:ext cx="7288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>
                <a:latin typeface="Calibri"/>
                <a:ea typeface="Calibri"/>
                <a:cs typeface="Calibri"/>
                <a:sym typeface="Calibri"/>
              </a:rPr>
              <a:t>程式方塊範例: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25bebe489e_0_0"/>
          <p:cNvSpPr txBox="1"/>
          <p:nvPr/>
        </p:nvSpPr>
        <p:spPr>
          <a:xfrm>
            <a:off x="4025650" y="5860050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程式方塊範例: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b26c4241d_0_5"/>
          <p:cNvSpPr/>
          <p:nvPr/>
        </p:nvSpPr>
        <p:spPr>
          <a:xfrm>
            <a:off x="100" y="0"/>
            <a:ext cx="7559700" cy="1085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11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25b26c4241d_0_5"/>
          <p:cNvSpPr txBox="1"/>
          <p:nvPr/>
        </p:nvSpPr>
        <p:spPr>
          <a:xfrm>
            <a:off x="370025" y="417350"/>
            <a:ext cx="6711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25b26c4241d_0_5"/>
          <p:cNvSpPr txBox="1"/>
          <p:nvPr/>
        </p:nvSpPr>
        <p:spPr>
          <a:xfrm>
            <a:off x="90350" y="3127950"/>
            <a:ext cx="750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5b26c4241d_0_5"/>
          <p:cNvSpPr txBox="1"/>
          <p:nvPr/>
        </p:nvSpPr>
        <p:spPr>
          <a:xfrm>
            <a:off x="741650" y="748575"/>
            <a:ext cx="67119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>
                <a:latin typeface="Calibri"/>
                <a:ea typeface="Calibri"/>
                <a:cs typeface="Calibri"/>
                <a:sym typeface="Calibri"/>
              </a:rPr>
              <a:t>加分題~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-25" y="51"/>
            <a:ext cx="7559700" cy="10691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1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>
            <p:ph type="ctrTitle"/>
          </p:nvPr>
        </p:nvSpPr>
        <p:spPr>
          <a:xfrm>
            <a:off x="0" y="328179"/>
            <a:ext cx="52917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81"/>
              <a:buFont typeface="Microsoft JhengHei"/>
              <a:buNone/>
            </a:pPr>
            <a:r>
              <a:rPr b="1" lang="zh-TW" sz="5181">
                <a:latin typeface="Microsoft JhengHei"/>
                <a:ea typeface="Microsoft JhengHei"/>
                <a:cs typeface="Microsoft JhengHei"/>
                <a:sym typeface="Microsoft JhengHei"/>
              </a:rPr>
              <a:t>程式方塊介紹</a:t>
            </a:r>
            <a:endParaRPr/>
          </a:p>
        </p:txBody>
      </p:sp>
      <p:sp>
        <p:nvSpPr>
          <p:cNvPr id="128" name="Google Shape;128;p3"/>
          <p:cNvSpPr txBox="1"/>
          <p:nvPr>
            <p:ph idx="1" type="subTitle"/>
          </p:nvPr>
        </p:nvSpPr>
        <p:spPr>
          <a:xfrm>
            <a:off x="3062756" y="2432238"/>
            <a:ext cx="5551500" cy="25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9"/>
              <a:buNone/>
            </a:pPr>
            <a:r>
              <a:rPr b="1" lang="zh-TW" sz="2800"/>
              <a:t>if </a:t>
            </a:r>
            <a:r>
              <a:rPr b="1" lang="zh-TW" sz="2800">
                <a:solidFill>
                  <a:srgbClr val="5B80A5"/>
                </a:solidFill>
              </a:rPr>
              <a:t>如果</a:t>
            </a:r>
            <a:r>
              <a:rPr b="1" lang="zh-TW" sz="2800"/>
              <a:t> </a:t>
            </a:r>
            <a:r>
              <a:rPr lang="zh-TW" sz="2800"/>
              <a:t>+條件(布林值)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9"/>
              <a:buNone/>
            </a:pPr>
            <a:r>
              <a:rPr b="1" lang="zh-TW" sz="2800"/>
              <a:t>do </a:t>
            </a:r>
            <a:r>
              <a:rPr b="1" lang="zh-TW" sz="2800">
                <a:solidFill>
                  <a:srgbClr val="5B80A5"/>
                </a:solidFill>
              </a:rPr>
              <a:t>做 </a:t>
            </a:r>
            <a:r>
              <a:rPr lang="zh-TW" sz="2800"/>
              <a:t>+指令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19"/>
              <a:buNone/>
            </a:pPr>
            <a:r>
              <a:rPr b="1" lang="zh-TW" sz="2800"/>
              <a:t>意義</a:t>
            </a:r>
            <a:r>
              <a:rPr lang="zh-TW" sz="2800"/>
              <a:t>：</a:t>
            </a:r>
            <a:r>
              <a:rPr b="1" lang="zh-TW" sz="2800"/>
              <a:t>如果這個條件成立，</a:t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9"/>
              <a:buNone/>
            </a:pPr>
            <a:r>
              <a:rPr b="1" lang="zh-TW" sz="2800"/>
              <a:t>              就做某件事(指令)</a:t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19"/>
              <a:buNone/>
            </a:pPr>
            <a:r>
              <a:rPr lang="zh-TW" sz="2800"/>
              <a:t>程式碼：　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9"/>
              <a:buNone/>
            </a:pPr>
            <a:r>
              <a:rPr lang="zh-TW" sz="2800"/>
              <a:t>　if（條件）｛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9"/>
              <a:buNone/>
            </a:pPr>
            <a:r>
              <a:rPr lang="zh-TW" sz="2800"/>
              <a:t>　      條件成立時要做什麼｝</a:t>
            </a:r>
            <a:endParaRPr sz="2800"/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 b="34602" l="41242" r="43099" t="38002"/>
          <a:stretch/>
        </p:blipFill>
        <p:spPr>
          <a:xfrm>
            <a:off x="464423" y="7011275"/>
            <a:ext cx="1953173" cy="200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4">
            <a:alphaModFix/>
          </a:blip>
          <a:srcRect b="39702" l="46978" r="39924" t="37384"/>
          <a:stretch/>
        </p:blipFill>
        <p:spPr>
          <a:xfrm>
            <a:off x="434576" y="2236248"/>
            <a:ext cx="2209277" cy="217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 txBox="1"/>
          <p:nvPr/>
        </p:nvSpPr>
        <p:spPr>
          <a:xfrm>
            <a:off x="2850825" y="6060850"/>
            <a:ext cx="5551500" cy="25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75" spcFirstLastPara="1" rIns="98675" wrap="square" tIns="49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9"/>
              <a:buFont typeface="Arial"/>
              <a:buNone/>
            </a:pPr>
            <a:r>
              <a:rPr b="1" i="0" lang="zh-TW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(while) </a:t>
            </a:r>
            <a:r>
              <a:rPr b="1" i="0" lang="zh-TW" sz="3000" u="none" cap="none" strike="noStrike">
                <a:solidFill>
                  <a:srgbClr val="5BA55B"/>
                </a:solidFill>
                <a:latin typeface="Calibri"/>
                <a:ea typeface="Calibri"/>
                <a:cs typeface="Calibri"/>
                <a:sym typeface="Calibri"/>
              </a:rPr>
              <a:t>重複(當)</a:t>
            </a:r>
            <a:r>
              <a:rPr b="1" i="0" lang="zh-TW" sz="3000" u="none" cap="none" strike="noStrike">
                <a:solidFill>
                  <a:srgbClr val="5B80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zh-TW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+條件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9"/>
              <a:buFont typeface="Arial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(布林值)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9"/>
              <a:buFont typeface="Arial"/>
              <a:buNone/>
            </a:pPr>
            <a:r>
              <a:rPr b="1" i="0" lang="zh-TW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b="1" i="0" lang="zh-TW" sz="3000" u="none" cap="none" strike="noStrike">
                <a:solidFill>
                  <a:srgbClr val="5BA55B"/>
                </a:solidFill>
                <a:latin typeface="Calibri"/>
                <a:ea typeface="Calibri"/>
                <a:cs typeface="Calibri"/>
                <a:sym typeface="Calibri"/>
              </a:rPr>
              <a:t>做</a:t>
            </a:r>
            <a:r>
              <a:rPr b="1" i="0" lang="zh-TW" sz="3000" u="none" cap="none" strike="noStrike">
                <a:solidFill>
                  <a:srgbClr val="5B80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zh-TW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+指令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19"/>
              <a:buFont typeface="Arial"/>
              <a:buNone/>
            </a:pPr>
            <a:r>
              <a:rPr b="1" i="0" lang="zh-TW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意義：當這個條件成立，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19"/>
              <a:buFont typeface="Arial"/>
              <a:buNone/>
            </a:pPr>
            <a:r>
              <a:rPr b="1" i="0" lang="zh-TW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就重複做件某事(指令)，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19"/>
              <a:buFont typeface="Arial"/>
              <a:buNone/>
            </a:pPr>
            <a:r>
              <a:rPr b="1" i="0" lang="zh-TW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直到條件不成立為止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19"/>
              <a:buFont typeface="Arial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程式碼：　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9"/>
              <a:buFont typeface="Arial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while（條件）｛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9"/>
              <a:buFont typeface="Arial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    條件成立時要做什麼｝</a:t>
            </a:r>
            <a:endParaRPr sz="3000"/>
          </a:p>
        </p:txBody>
      </p:sp>
      <p:cxnSp>
        <p:nvCxnSpPr>
          <p:cNvPr id="132" name="Google Shape;132;p3"/>
          <p:cNvCxnSpPr/>
          <p:nvPr/>
        </p:nvCxnSpPr>
        <p:spPr>
          <a:xfrm>
            <a:off x="1865895" y="5878536"/>
            <a:ext cx="35775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3" name="Google Shape;133;p3"/>
          <p:cNvGrpSpPr/>
          <p:nvPr/>
        </p:nvGrpSpPr>
        <p:grpSpPr>
          <a:xfrm>
            <a:off x="718247" y="1454326"/>
            <a:ext cx="1210107" cy="590269"/>
            <a:chOff x="270196" y="2005795"/>
            <a:chExt cx="1121196" cy="546900"/>
          </a:xfrm>
        </p:grpSpPr>
        <p:sp>
          <p:nvSpPr>
            <p:cNvPr id="134" name="Google Shape;134;p3"/>
            <p:cNvSpPr/>
            <p:nvPr/>
          </p:nvSpPr>
          <p:spPr>
            <a:xfrm>
              <a:off x="270196" y="2005795"/>
              <a:ext cx="1092300" cy="546900"/>
            </a:xfrm>
            <a:prstGeom prst="roundRect">
              <a:avLst>
                <a:gd fmla="val 27233" name="adj"/>
              </a:avLst>
            </a:prstGeom>
            <a:solidFill>
              <a:srgbClr val="5B80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11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51492" y="2005795"/>
              <a:ext cx="939900" cy="546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3022" u="none" cap="none" strike="noStrike">
                  <a:solidFill>
                    <a:srgbClr val="5B80A5"/>
                  </a:solidFill>
                  <a:latin typeface="Calibri"/>
                  <a:ea typeface="Calibri"/>
                  <a:cs typeface="Calibri"/>
                  <a:sym typeface="Calibri"/>
                </a:rPr>
                <a:t>Logic</a:t>
              </a:r>
              <a:endParaRPr sz="3022">
                <a:solidFill>
                  <a:srgbClr val="5B80A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589210" y="6289448"/>
            <a:ext cx="1468185" cy="590282"/>
            <a:chOff x="-81664" y="6122097"/>
            <a:chExt cx="1360312" cy="546912"/>
          </a:xfrm>
        </p:grpSpPr>
        <p:sp>
          <p:nvSpPr>
            <p:cNvPr id="137" name="Google Shape;137;p3"/>
            <p:cNvSpPr/>
            <p:nvPr/>
          </p:nvSpPr>
          <p:spPr>
            <a:xfrm>
              <a:off x="-81664" y="6122108"/>
              <a:ext cx="1360200" cy="546900"/>
            </a:xfrm>
            <a:prstGeom prst="roundRect">
              <a:avLst>
                <a:gd fmla="val 27233" name="adj"/>
              </a:avLst>
            </a:prstGeom>
            <a:solidFill>
              <a:srgbClr val="5BA5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1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9148" y="6122097"/>
              <a:ext cx="1189500" cy="546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022">
                  <a:solidFill>
                    <a:srgbClr val="5BA55B"/>
                  </a:solidFill>
                  <a:latin typeface="Calibri"/>
                  <a:ea typeface="Calibri"/>
                  <a:cs typeface="Calibri"/>
                  <a:sym typeface="Calibri"/>
                </a:rPr>
                <a:t>Loops</a:t>
              </a:r>
              <a:endParaRPr sz="3022">
                <a:solidFill>
                  <a:srgbClr val="5BA55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9" name="Google Shape;139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613" y="4559627"/>
            <a:ext cx="1953190" cy="11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679" y="9026154"/>
            <a:ext cx="2116675" cy="14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0" y="-5050"/>
            <a:ext cx="7559700" cy="10691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1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 txBox="1"/>
          <p:nvPr>
            <p:ph type="ctrTitle"/>
          </p:nvPr>
        </p:nvSpPr>
        <p:spPr>
          <a:xfrm>
            <a:off x="2625" y="404379"/>
            <a:ext cx="52917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81"/>
              <a:buFont typeface="Microsoft JhengHei"/>
              <a:buNone/>
            </a:pPr>
            <a:r>
              <a:rPr b="1" lang="zh-TW" sz="5181">
                <a:latin typeface="Microsoft JhengHei"/>
                <a:ea typeface="Microsoft JhengHei"/>
                <a:cs typeface="Microsoft JhengHei"/>
                <a:sym typeface="Microsoft JhengHei"/>
              </a:rPr>
              <a:t>變數方塊介紹</a:t>
            </a:r>
            <a:endParaRPr/>
          </a:p>
        </p:txBody>
      </p:sp>
      <p:sp>
        <p:nvSpPr>
          <p:cNvPr id="147" name="Google Shape;147;p6"/>
          <p:cNvSpPr txBox="1"/>
          <p:nvPr>
            <p:ph idx="1" type="subTitle"/>
          </p:nvPr>
        </p:nvSpPr>
        <p:spPr>
          <a:xfrm>
            <a:off x="-17325" y="1417700"/>
            <a:ext cx="76602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B80"/>
              </a:buClr>
              <a:buSzPts val="1600"/>
              <a:buNone/>
            </a:pPr>
            <a:r>
              <a:rPr b="1" i="0" lang="zh-TW" sz="3000">
                <a:solidFill>
                  <a:srgbClr val="A55B8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『變數』</a:t>
            </a:r>
            <a:r>
              <a:rPr b="0" i="0" lang="zh-TW" sz="30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可以想像為某個</a:t>
            </a:r>
            <a:r>
              <a:rPr b="1" i="0" lang="zh-TW" sz="3000">
                <a:solidFill>
                  <a:srgbClr val="A55B8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容器的代表名稱</a:t>
            </a:r>
            <a:r>
              <a:rPr lang="zh-TW" sz="30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。我們可以在容器隨時存放或取出數值，</a:t>
            </a:r>
            <a:endParaRPr sz="30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B80"/>
              </a:buClr>
              <a:buSzPts val="1600"/>
              <a:buNone/>
            </a:pPr>
            <a:r>
              <a:rPr b="0" i="0" lang="zh-TW" sz="30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容器內『數值』可隨時改變，</a:t>
            </a:r>
            <a:endParaRPr b="0" i="0" sz="30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5B80"/>
              </a:buClr>
              <a:buSzPts val="1600"/>
              <a:buNone/>
            </a:pPr>
            <a:r>
              <a:rPr b="0" i="0" lang="zh-TW" sz="30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所以稱作『變數』。</a:t>
            </a:r>
            <a:endParaRPr sz="3000"/>
          </a:p>
        </p:txBody>
      </p:sp>
      <p:grpSp>
        <p:nvGrpSpPr>
          <p:cNvPr id="148" name="Google Shape;148;p6"/>
          <p:cNvGrpSpPr/>
          <p:nvPr/>
        </p:nvGrpSpPr>
        <p:grpSpPr>
          <a:xfrm>
            <a:off x="229853" y="3130447"/>
            <a:ext cx="2191390" cy="590352"/>
            <a:chOff x="241300" y="2552700"/>
            <a:chExt cx="1092200" cy="546977"/>
          </a:xfrm>
        </p:grpSpPr>
        <p:sp>
          <p:nvSpPr>
            <p:cNvPr id="149" name="Google Shape;149;p6"/>
            <p:cNvSpPr/>
            <p:nvPr/>
          </p:nvSpPr>
          <p:spPr>
            <a:xfrm>
              <a:off x="241300" y="2552700"/>
              <a:ext cx="1092200" cy="546977"/>
            </a:xfrm>
            <a:prstGeom prst="roundRect">
              <a:avLst>
                <a:gd fmla="val 27233" name="adj"/>
              </a:avLst>
            </a:prstGeom>
            <a:solidFill>
              <a:srgbClr val="A55B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1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323283" y="2552700"/>
              <a:ext cx="1010100" cy="546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022">
                  <a:solidFill>
                    <a:srgbClr val="A55B80"/>
                  </a:solidFill>
                  <a:latin typeface="Calibri"/>
                  <a:ea typeface="Calibri"/>
                  <a:cs typeface="Calibri"/>
                  <a:sym typeface="Calibri"/>
                </a:rPr>
                <a:t>Variables</a:t>
              </a:r>
              <a:endParaRPr sz="3022">
                <a:solidFill>
                  <a:srgbClr val="A55B8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42752" l="31134" r="32464" t="17825"/>
          <a:stretch/>
        </p:blipFill>
        <p:spPr>
          <a:xfrm>
            <a:off x="421985" y="3824349"/>
            <a:ext cx="3280963" cy="19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/>
        </p:nvSpPr>
        <p:spPr>
          <a:xfrm>
            <a:off x="3799354" y="4079025"/>
            <a:ext cx="260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創建新變數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名稱 : 漢堡包</a:t>
            </a:r>
            <a:endParaRPr sz="3000"/>
          </a:p>
        </p:txBody>
      </p:sp>
      <p:sp>
        <p:nvSpPr>
          <p:cNvPr id="153" name="Google Shape;153;p6"/>
          <p:cNvSpPr txBox="1"/>
          <p:nvPr/>
        </p:nvSpPr>
        <p:spPr>
          <a:xfrm>
            <a:off x="4419038" y="5975875"/>
            <a:ext cx="4119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設變數為數值0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2971140" y="5912013"/>
            <a:ext cx="13293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67A5"/>
              </a:buClr>
              <a:buSzPts val="1600"/>
              <a:buFont typeface="Arial"/>
              <a:buNone/>
            </a:pPr>
            <a:r>
              <a:t/>
            </a:r>
            <a:endParaRPr sz="3000"/>
          </a:p>
        </p:txBody>
      </p:sp>
      <p:sp>
        <p:nvSpPr>
          <p:cNvPr id="155" name="Google Shape;155;p6"/>
          <p:cNvSpPr txBox="1"/>
          <p:nvPr/>
        </p:nvSpPr>
        <p:spPr>
          <a:xfrm>
            <a:off x="421975" y="6608325"/>
            <a:ext cx="16350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5C5B"/>
              </a:buClr>
              <a:buSzPts val="1600"/>
              <a:buFont typeface="Arial"/>
              <a:buNone/>
            </a:pPr>
            <a:r>
              <a:rPr b="1" lang="zh-TW" sz="1600">
                <a:solidFill>
                  <a:srgbClr val="A55C5B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4000"/>
          </a:p>
        </p:txBody>
      </p:sp>
      <p:sp>
        <p:nvSpPr>
          <p:cNvPr id="156" name="Google Shape;156;p6"/>
          <p:cNvSpPr txBox="1"/>
          <p:nvPr/>
        </p:nvSpPr>
        <p:spPr>
          <a:xfrm>
            <a:off x="4104050" y="8326650"/>
            <a:ext cx="39339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變數內放入數值1</a:t>
            </a:r>
            <a:endParaRPr b="1" sz="3500">
              <a:solidFill>
                <a:srgbClr val="5B67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2927199" y="8309075"/>
            <a:ext cx="12255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67A5"/>
              </a:buClr>
              <a:buSzPts val="1600"/>
              <a:buFont typeface="Arial"/>
              <a:buNone/>
            </a:pPr>
            <a:r>
              <a:rPr b="1" lang="zh-TW" sz="1600">
                <a:solidFill>
                  <a:srgbClr val="5B67A5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000"/>
          </a:p>
        </p:txBody>
      </p:sp>
      <p:grpSp>
        <p:nvGrpSpPr>
          <p:cNvPr id="158" name="Google Shape;158;p6"/>
          <p:cNvGrpSpPr/>
          <p:nvPr/>
        </p:nvGrpSpPr>
        <p:grpSpPr>
          <a:xfrm>
            <a:off x="5967145" y="4607872"/>
            <a:ext cx="1635122" cy="1409318"/>
            <a:chOff x="5359003" y="4437111"/>
            <a:chExt cx="1635122" cy="1409318"/>
          </a:xfrm>
        </p:grpSpPr>
        <p:grpSp>
          <p:nvGrpSpPr>
            <p:cNvPr id="159" name="Google Shape;159;p6"/>
            <p:cNvGrpSpPr/>
            <p:nvPr/>
          </p:nvGrpSpPr>
          <p:grpSpPr>
            <a:xfrm>
              <a:off x="5359003" y="4437111"/>
              <a:ext cx="1635122" cy="1409318"/>
              <a:chOff x="4025324" y="4433549"/>
              <a:chExt cx="3102999" cy="2695449"/>
            </a:xfrm>
          </p:grpSpPr>
          <p:pic>
            <p:nvPicPr>
              <p:cNvPr id="160" name="Google Shape;160;p6"/>
              <p:cNvPicPr preferRelativeResize="0"/>
              <p:nvPr/>
            </p:nvPicPr>
            <p:blipFill rotWithShape="1">
              <a:blip r:embed="rId4">
                <a:alphaModFix/>
              </a:blip>
              <a:srcRect b="4766" l="12294" r="11264" t="5383"/>
              <a:stretch/>
            </p:blipFill>
            <p:spPr>
              <a:xfrm>
                <a:off x="4025324" y="4433549"/>
                <a:ext cx="3102998" cy="26954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" name="Google Shape;161;p6"/>
              <p:cNvPicPr preferRelativeResize="0"/>
              <p:nvPr/>
            </p:nvPicPr>
            <p:blipFill rotWithShape="1">
              <a:blip r:embed="rId5">
                <a:alphaModFix/>
              </a:blip>
              <a:srcRect b="4766" l="12294" r="11264" t="5383"/>
              <a:stretch/>
            </p:blipFill>
            <p:spPr>
              <a:xfrm>
                <a:off x="4025324" y="4433549"/>
                <a:ext cx="3102999" cy="26954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2" name="Google Shape;162;p6"/>
            <p:cNvSpPr txBox="1"/>
            <p:nvPr/>
          </p:nvSpPr>
          <p:spPr>
            <a:xfrm rot="-1103955">
              <a:off x="5944737" y="5259500"/>
              <a:ext cx="913392" cy="369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漢堡包</a:t>
              </a:r>
              <a:endParaRPr/>
            </a:p>
          </p:txBody>
        </p:sp>
      </p:grpSp>
      <p:pic>
        <p:nvPicPr>
          <p:cNvPr id="163" name="Google Shape;163;p6"/>
          <p:cNvPicPr preferRelativeResize="0"/>
          <p:nvPr/>
        </p:nvPicPr>
        <p:blipFill rotWithShape="1">
          <a:blip r:embed="rId5">
            <a:alphaModFix/>
          </a:blip>
          <a:srcRect b="4766" l="12294" r="11264" t="5383"/>
          <a:stretch/>
        </p:blipFill>
        <p:spPr>
          <a:xfrm>
            <a:off x="4641097" y="6610989"/>
            <a:ext cx="1635122" cy="140931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 txBox="1"/>
          <p:nvPr/>
        </p:nvSpPr>
        <p:spPr>
          <a:xfrm>
            <a:off x="4913116" y="7407034"/>
            <a:ext cx="2903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6"/>
          <p:cNvPicPr preferRelativeResize="0"/>
          <p:nvPr/>
        </p:nvPicPr>
        <p:blipFill rotWithShape="1">
          <a:blip r:embed="rId6">
            <a:alphaModFix/>
          </a:blip>
          <a:srcRect b="4766" l="12294" r="11264" t="5383"/>
          <a:stretch/>
        </p:blipFill>
        <p:spPr>
          <a:xfrm>
            <a:off x="4641096" y="6608320"/>
            <a:ext cx="1635122" cy="140931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6"/>
          <p:cNvSpPr txBox="1"/>
          <p:nvPr/>
        </p:nvSpPr>
        <p:spPr>
          <a:xfrm rot="-1103580">
            <a:off x="5224815" y="7432415"/>
            <a:ext cx="9133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漢堡包</a:t>
            </a:r>
            <a:endParaRPr/>
          </a:p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5">
            <a:alphaModFix/>
          </a:blip>
          <a:srcRect b="4766" l="12294" r="11264" t="5383"/>
          <a:stretch/>
        </p:blipFill>
        <p:spPr>
          <a:xfrm>
            <a:off x="4642364" y="8904597"/>
            <a:ext cx="1635122" cy="1409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7">
            <a:alphaModFix/>
          </a:blip>
          <a:srcRect b="62410" l="50877" r="43412" t="28515"/>
          <a:stretch/>
        </p:blipFill>
        <p:spPr>
          <a:xfrm>
            <a:off x="5242847" y="9387727"/>
            <a:ext cx="431620" cy="3858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6"/>
          <p:cNvGrpSpPr/>
          <p:nvPr/>
        </p:nvGrpSpPr>
        <p:grpSpPr>
          <a:xfrm>
            <a:off x="4641096" y="8901928"/>
            <a:ext cx="1635122" cy="1409318"/>
            <a:chOff x="4642364" y="8904597"/>
            <a:chExt cx="1635122" cy="1409318"/>
          </a:xfrm>
        </p:grpSpPr>
        <p:pic>
          <p:nvPicPr>
            <p:cNvPr id="170" name="Google Shape;170;p6"/>
            <p:cNvPicPr preferRelativeResize="0"/>
            <p:nvPr/>
          </p:nvPicPr>
          <p:blipFill rotWithShape="1">
            <a:blip r:embed="rId6">
              <a:alphaModFix/>
            </a:blip>
            <a:srcRect b="4766" l="12294" r="11264" t="5383"/>
            <a:stretch/>
          </p:blipFill>
          <p:spPr>
            <a:xfrm>
              <a:off x="4642364" y="8904597"/>
              <a:ext cx="1635122" cy="14093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6"/>
            <p:cNvSpPr txBox="1"/>
            <p:nvPr/>
          </p:nvSpPr>
          <p:spPr>
            <a:xfrm rot="-1103580">
              <a:off x="5226082" y="9726023"/>
              <a:ext cx="9133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漢堡包</a:t>
              </a:r>
              <a:endParaRPr/>
            </a:p>
          </p:txBody>
        </p:sp>
      </p:grpSp>
      <p:sp>
        <p:nvSpPr>
          <p:cNvPr id="172" name="Google Shape;172;p6"/>
          <p:cNvSpPr txBox="1"/>
          <p:nvPr/>
        </p:nvSpPr>
        <p:spPr>
          <a:xfrm>
            <a:off x="4913116" y="7427006"/>
            <a:ext cx="2903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4919805" y="9702858"/>
            <a:ext cx="2903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6"/>
          <p:cNvCxnSpPr/>
          <p:nvPr/>
        </p:nvCxnSpPr>
        <p:spPr>
          <a:xfrm>
            <a:off x="1393700" y="8118014"/>
            <a:ext cx="3577645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5" name="Google Shape;175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3625" y="8308688"/>
            <a:ext cx="3577650" cy="809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1983" y="6843800"/>
            <a:ext cx="3280975" cy="919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9575" y="9118375"/>
            <a:ext cx="3577650" cy="104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1975" y="6010500"/>
            <a:ext cx="3280975" cy="818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94d7521e6_0_5"/>
          <p:cNvSpPr/>
          <p:nvPr/>
        </p:nvSpPr>
        <p:spPr>
          <a:xfrm>
            <a:off x="-12" y="51"/>
            <a:ext cx="7559700" cy="10691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1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494d7521e6_0_5"/>
          <p:cNvSpPr txBox="1"/>
          <p:nvPr>
            <p:ph type="ctrTitle"/>
          </p:nvPr>
        </p:nvSpPr>
        <p:spPr>
          <a:xfrm>
            <a:off x="-1447800" y="328179"/>
            <a:ext cx="52917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81"/>
              <a:buFont typeface="Microsoft JhengHei"/>
              <a:buNone/>
            </a:pPr>
            <a:r>
              <a:rPr b="1" lang="zh-TW" sz="5181">
                <a:latin typeface="Microsoft JhengHei"/>
                <a:ea typeface="Microsoft JhengHei"/>
                <a:cs typeface="Microsoft JhengHei"/>
                <a:sym typeface="Microsoft JhengHei"/>
              </a:rPr>
              <a:t>範例</a:t>
            </a:r>
            <a:endParaRPr/>
          </a:p>
        </p:txBody>
      </p:sp>
      <p:sp>
        <p:nvSpPr>
          <p:cNvPr id="185" name="Google Shape;185;g2494d7521e6_0_5"/>
          <p:cNvSpPr txBox="1"/>
          <p:nvPr/>
        </p:nvSpPr>
        <p:spPr>
          <a:xfrm>
            <a:off x="2850825" y="6060850"/>
            <a:ext cx="5551500" cy="25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9325" lIns="98675" spcFirstLastPara="1" rIns="98675" wrap="square" tIns="49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9"/>
              <a:buFont typeface="Arial"/>
              <a:buNone/>
            </a:pPr>
            <a:r>
              <a:t/>
            </a:r>
            <a:endParaRPr sz="3000"/>
          </a:p>
        </p:txBody>
      </p:sp>
      <p:pic>
        <p:nvPicPr>
          <p:cNvPr id="186" name="Google Shape;186;g2494d7521e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5184100"/>
            <a:ext cx="7881025" cy="29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494d7521e6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" y="1262672"/>
            <a:ext cx="7737675" cy="27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/>
          <p:nvPr/>
        </p:nvSpPr>
        <p:spPr>
          <a:xfrm>
            <a:off x="-13" y="51"/>
            <a:ext cx="7559700" cy="10691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1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 txBox="1"/>
          <p:nvPr>
            <p:ph type="ctrTitle"/>
          </p:nvPr>
        </p:nvSpPr>
        <p:spPr>
          <a:xfrm>
            <a:off x="-25375" y="310654"/>
            <a:ext cx="52917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81"/>
              <a:buFont typeface="Microsoft JhengHei"/>
              <a:buNone/>
            </a:pPr>
            <a:r>
              <a:rPr b="1" lang="zh-TW" sz="5181">
                <a:latin typeface="Microsoft JhengHei"/>
                <a:ea typeface="Microsoft JhengHei"/>
                <a:cs typeface="Microsoft JhengHei"/>
                <a:sym typeface="Microsoft JhengHei"/>
              </a:rPr>
              <a:t>搖桿方塊介紹</a:t>
            </a:r>
            <a:endParaRPr/>
          </a:p>
        </p:txBody>
      </p:sp>
      <p:grpSp>
        <p:nvGrpSpPr>
          <p:cNvPr id="194" name="Google Shape;194;p4"/>
          <p:cNvGrpSpPr/>
          <p:nvPr/>
        </p:nvGrpSpPr>
        <p:grpSpPr>
          <a:xfrm>
            <a:off x="604554" y="1549735"/>
            <a:ext cx="2191597" cy="590321"/>
            <a:chOff x="200182" y="1723494"/>
            <a:chExt cx="1092300" cy="546935"/>
          </a:xfrm>
        </p:grpSpPr>
        <p:sp>
          <p:nvSpPr>
            <p:cNvPr id="195" name="Google Shape;195;p4"/>
            <p:cNvSpPr/>
            <p:nvPr/>
          </p:nvSpPr>
          <p:spPr>
            <a:xfrm>
              <a:off x="200182" y="1723494"/>
              <a:ext cx="1092300" cy="546900"/>
            </a:xfrm>
            <a:prstGeom prst="roundRect">
              <a:avLst>
                <a:gd fmla="val 27233" name="adj"/>
              </a:avLst>
            </a:prstGeom>
            <a:solidFill>
              <a:srgbClr val="A358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1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282289" y="1723528"/>
              <a:ext cx="1010100" cy="546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022">
                  <a:solidFill>
                    <a:srgbClr val="A35857"/>
                  </a:solidFill>
                  <a:latin typeface="Calibri"/>
                  <a:ea typeface="Calibri"/>
                  <a:cs typeface="Calibri"/>
                  <a:sym typeface="Calibri"/>
                </a:rPr>
                <a:t>Gamepad</a:t>
              </a:r>
              <a:endParaRPr sz="3022">
                <a:solidFill>
                  <a:srgbClr val="A3585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ow to connect our Logitech controller to driver hub? : r/FTC" id="197" name="Google Shape;19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5" y="2174750"/>
            <a:ext cx="6020350" cy="60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"/>
          <p:cNvPicPr preferRelativeResize="0"/>
          <p:nvPr/>
        </p:nvPicPr>
        <p:blipFill rotWithShape="1">
          <a:blip r:embed="rId4">
            <a:alphaModFix/>
          </a:blip>
          <a:srcRect b="56462" l="34585" r="44233" t="35566"/>
          <a:stretch/>
        </p:blipFill>
        <p:spPr>
          <a:xfrm>
            <a:off x="908702" y="7452874"/>
            <a:ext cx="3693701" cy="78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"/>
          <p:cNvPicPr preferRelativeResize="0"/>
          <p:nvPr/>
        </p:nvPicPr>
        <p:blipFill rotWithShape="1">
          <a:blip r:embed="rId5">
            <a:alphaModFix/>
          </a:blip>
          <a:srcRect b="49742" l="59428" r="24924" t="43151"/>
          <a:stretch/>
        </p:blipFill>
        <p:spPr>
          <a:xfrm>
            <a:off x="4298713" y="2389614"/>
            <a:ext cx="3374174" cy="862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4"/>
          <p:cNvPicPr preferRelativeResize="0"/>
          <p:nvPr/>
        </p:nvPicPr>
        <p:blipFill rotWithShape="1">
          <a:blip r:embed="rId6">
            <a:alphaModFix/>
          </a:blip>
          <a:srcRect b="43436" l="59301" r="22440" t="50193"/>
          <a:stretch/>
        </p:blipFill>
        <p:spPr>
          <a:xfrm>
            <a:off x="2643737" y="1537675"/>
            <a:ext cx="3505680" cy="823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"/>
          <p:cNvPicPr preferRelativeResize="0"/>
          <p:nvPr/>
        </p:nvPicPr>
        <p:blipFill rotWithShape="1">
          <a:blip r:embed="rId7">
            <a:alphaModFix/>
          </a:blip>
          <a:srcRect b="36235" l="59364" r="24472" t="56751"/>
          <a:stretch/>
        </p:blipFill>
        <p:spPr>
          <a:xfrm>
            <a:off x="13263" y="2653951"/>
            <a:ext cx="3374170" cy="823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4"/>
          <p:cNvCxnSpPr/>
          <p:nvPr/>
        </p:nvCxnSpPr>
        <p:spPr>
          <a:xfrm rot="10800000">
            <a:off x="3604284" y="2274629"/>
            <a:ext cx="888600" cy="1988700"/>
          </a:xfrm>
          <a:prstGeom prst="straightConnector1">
            <a:avLst/>
          </a:prstGeom>
          <a:noFill/>
          <a:ln cap="flat" cmpd="sng" w="28575">
            <a:solidFill>
              <a:srgbClr val="A35857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03" name="Google Shape;203;p4"/>
          <p:cNvCxnSpPr/>
          <p:nvPr/>
        </p:nvCxnSpPr>
        <p:spPr>
          <a:xfrm>
            <a:off x="4690100" y="5246375"/>
            <a:ext cx="1524000" cy="285900"/>
          </a:xfrm>
          <a:prstGeom prst="straightConnector1">
            <a:avLst/>
          </a:prstGeom>
          <a:noFill/>
          <a:ln cap="flat" cmpd="sng" w="28575">
            <a:solidFill>
              <a:srgbClr val="A35857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04" name="Google Shape;204;p4"/>
          <p:cNvCxnSpPr>
            <a:endCxn id="199" idx="2"/>
          </p:cNvCxnSpPr>
          <p:nvPr/>
        </p:nvCxnSpPr>
        <p:spPr>
          <a:xfrm flipH="1" rot="10800000">
            <a:off x="5052200" y="3251726"/>
            <a:ext cx="933600" cy="1537500"/>
          </a:xfrm>
          <a:prstGeom prst="straightConnector1">
            <a:avLst/>
          </a:prstGeom>
          <a:noFill/>
          <a:ln cap="flat" cmpd="sng" w="28575">
            <a:solidFill>
              <a:srgbClr val="A35857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205" name="Google Shape;205;p4"/>
          <p:cNvCxnSpPr>
            <a:endCxn id="201" idx="2"/>
          </p:cNvCxnSpPr>
          <p:nvPr/>
        </p:nvCxnSpPr>
        <p:spPr>
          <a:xfrm rot="10800000">
            <a:off x="1700347" y="3477702"/>
            <a:ext cx="2570100" cy="1265400"/>
          </a:xfrm>
          <a:prstGeom prst="straightConnector1">
            <a:avLst/>
          </a:prstGeom>
          <a:noFill/>
          <a:ln cap="flat" cmpd="sng" w="28575">
            <a:solidFill>
              <a:srgbClr val="A35857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grpSp>
        <p:nvGrpSpPr>
          <p:cNvPr id="206" name="Google Shape;206;p4"/>
          <p:cNvGrpSpPr/>
          <p:nvPr/>
        </p:nvGrpSpPr>
        <p:grpSpPr>
          <a:xfrm>
            <a:off x="1858464" y="5182513"/>
            <a:ext cx="1138065" cy="949712"/>
            <a:chOff x="7819625" y="5366441"/>
            <a:chExt cx="1054447" cy="879933"/>
          </a:xfrm>
        </p:grpSpPr>
        <p:sp>
          <p:nvSpPr>
            <p:cNvPr id="207" name="Google Shape;207;p4"/>
            <p:cNvSpPr txBox="1"/>
            <p:nvPr/>
          </p:nvSpPr>
          <p:spPr>
            <a:xfrm>
              <a:off x="8300984" y="5763534"/>
              <a:ext cx="573088" cy="3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11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sz="211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8" name="Google Shape;208;p4"/>
            <p:cNvGrpSpPr/>
            <p:nvPr/>
          </p:nvGrpSpPr>
          <p:grpSpPr>
            <a:xfrm>
              <a:off x="7819625" y="5366441"/>
              <a:ext cx="731830" cy="879933"/>
              <a:chOff x="3689060" y="4768332"/>
              <a:chExt cx="731830" cy="879933"/>
            </a:xfrm>
          </p:grpSpPr>
          <p:cxnSp>
            <p:nvCxnSpPr>
              <p:cNvPr id="209" name="Google Shape;209;p4"/>
              <p:cNvCxnSpPr/>
              <p:nvPr/>
            </p:nvCxnSpPr>
            <p:spPr>
              <a:xfrm>
                <a:off x="3689060" y="5360502"/>
                <a:ext cx="55337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cxnSp>
            <p:nvCxnSpPr>
              <p:cNvPr id="210" name="Google Shape;210;p4"/>
              <p:cNvCxnSpPr/>
              <p:nvPr/>
            </p:nvCxnSpPr>
            <p:spPr>
              <a:xfrm rot="10800000">
                <a:off x="3948711" y="5051917"/>
                <a:ext cx="0" cy="59634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211" name="Google Shape;211;p4"/>
              <p:cNvSpPr txBox="1"/>
              <p:nvPr/>
            </p:nvSpPr>
            <p:spPr>
              <a:xfrm>
                <a:off x="3804690" y="4768332"/>
                <a:ext cx="616200" cy="38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2115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 sz="211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2" name="Google Shape;212;p4"/>
          <p:cNvGrpSpPr/>
          <p:nvPr/>
        </p:nvGrpSpPr>
        <p:grpSpPr>
          <a:xfrm>
            <a:off x="3541662" y="5164214"/>
            <a:ext cx="1138065" cy="949711"/>
            <a:chOff x="7819625" y="5366442"/>
            <a:chExt cx="1054447" cy="879932"/>
          </a:xfrm>
        </p:grpSpPr>
        <p:sp>
          <p:nvSpPr>
            <p:cNvPr id="213" name="Google Shape;213;p4"/>
            <p:cNvSpPr txBox="1"/>
            <p:nvPr/>
          </p:nvSpPr>
          <p:spPr>
            <a:xfrm>
              <a:off x="8300984" y="5763534"/>
              <a:ext cx="573088" cy="3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11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sz="211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4" name="Google Shape;214;p4"/>
            <p:cNvGrpSpPr/>
            <p:nvPr/>
          </p:nvGrpSpPr>
          <p:grpSpPr>
            <a:xfrm>
              <a:off x="7819625" y="5366442"/>
              <a:ext cx="688707" cy="879932"/>
              <a:chOff x="3689060" y="4768333"/>
              <a:chExt cx="688707" cy="879932"/>
            </a:xfrm>
          </p:grpSpPr>
          <p:cxnSp>
            <p:nvCxnSpPr>
              <p:cNvPr id="215" name="Google Shape;215;p4"/>
              <p:cNvCxnSpPr/>
              <p:nvPr/>
            </p:nvCxnSpPr>
            <p:spPr>
              <a:xfrm>
                <a:off x="3689060" y="5360502"/>
                <a:ext cx="553375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cxnSp>
            <p:nvCxnSpPr>
              <p:cNvPr id="216" name="Google Shape;216;p4"/>
              <p:cNvCxnSpPr/>
              <p:nvPr/>
            </p:nvCxnSpPr>
            <p:spPr>
              <a:xfrm rot="10800000">
                <a:off x="3948711" y="5051917"/>
                <a:ext cx="0" cy="59634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stealth"/>
              </a:ln>
            </p:spPr>
          </p:cxnSp>
          <p:sp>
            <p:nvSpPr>
              <p:cNvPr id="217" name="Google Shape;217;p4"/>
              <p:cNvSpPr txBox="1"/>
              <p:nvPr/>
            </p:nvSpPr>
            <p:spPr>
              <a:xfrm>
                <a:off x="3804679" y="4768333"/>
                <a:ext cx="573088" cy="3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2115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 sz="2115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18" name="Google Shape;218;p4"/>
          <p:cNvPicPr preferRelativeResize="0"/>
          <p:nvPr/>
        </p:nvPicPr>
        <p:blipFill rotWithShape="1">
          <a:blip r:embed="rId8">
            <a:alphaModFix/>
          </a:blip>
          <a:srcRect b="50538" l="34204" r="44367" t="42946"/>
          <a:stretch/>
        </p:blipFill>
        <p:spPr>
          <a:xfrm>
            <a:off x="-144900" y="7057241"/>
            <a:ext cx="2882923" cy="492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"/>
          <p:cNvPicPr preferRelativeResize="0"/>
          <p:nvPr/>
        </p:nvPicPr>
        <p:blipFill rotWithShape="1">
          <a:blip r:embed="rId9">
            <a:alphaModFix/>
          </a:blip>
          <a:srcRect b="43255" l="32622" r="44307" t="50245"/>
          <a:stretch/>
        </p:blipFill>
        <p:spPr>
          <a:xfrm>
            <a:off x="3661706" y="6534905"/>
            <a:ext cx="4098576" cy="64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"/>
          <p:cNvPicPr preferRelativeResize="0"/>
          <p:nvPr/>
        </p:nvPicPr>
        <p:blipFill rotWithShape="1">
          <a:blip r:embed="rId10">
            <a:alphaModFix/>
          </a:blip>
          <a:srcRect b="36407" l="32768" r="44223" t="57223"/>
          <a:stretch/>
        </p:blipFill>
        <p:spPr>
          <a:xfrm>
            <a:off x="2719949" y="7055296"/>
            <a:ext cx="3790502" cy="590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4"/>
          <p:cNvCxnSpPr/>
          <p:nvPr/>
        </p:nvCxnSpPr>
        <p:spPr>
          <a:xfrm>
            <a:off x="4146061" y="5754016"/>
            <a:ext cx="1274400" cy="816900"/>
          </a:xfrm>
          <a:prstGeom prst="straightConnector1">
            <a:avLst/>
          </a:prstGeom>
          <a:noFill/>
          <a:ln cap="flat" cmpd="sng" w="28575">
            <a:solidFill>
              <a:srgbClr val="A35857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2" name="Google Shape;222;p4"/>
          <p:cNvCxnSpPr/>
          <p:nvPr/>
        </p:nvCxnSpPr>
        <p:spPr>
          <a:xfrm flipH="1">
            <a:off x="534561" y="5880641"/>
            <a:ext cx="1331400" cy="1176600"/>
          </a:xfrm>
          <a:prstGeom prst="straightConnector1">
            <a:avLst/>
          </a:prstGeom>
          <a:noFill/>
          <a:ln cap="flat" cmpd="sng" w="28575">
            <a:solidFill>
              <a:srgbClr val="A35857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3" name="Google Shape;223;p4"/>
          <p:cNvCxnSpPr/>
          <p:nvPr/>
        </p:nvCxnSpPr>
        <p:spPr>
          <a:xfrm>
            <a:off x="2213600" y="6236975"/>
            <a:ext cx="655500" cy="1346100"/>
          </a:xfrm>
          <a:prstGeom prst="straightConnector1">
            <a:avLst/>
          </a:prstGeom>
          <a:noFill/>
          <a:ln cap="flat" cmpd="sng" w="28575">
            <a:solidFill>
              <a:srgbClr val="A35857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" name="Google Shape;224;p4"/>
          <p:cNvCxnSpPr/>
          <p:nvPr/>
        </p:nvCxnSpPr>
        <p:spPr>
          <a:xfrm>
            <a:off x="3814095" y="6231673"/>
            <a:ext cx="0" cy="782100"/>
          </a:xfrm>
          <a:prstGeom prst="straightConnector1">
            <a:avLst/>
          </a:prstGeom>
          <a:noFill/>
          <a:ln cap="flat" cmpd="sng" w="28575">
            <a:solidFill>
              <a:srgbClr val="A35857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25" name="Google Shape;225;p4"/>
          <p:cNvGrpSpPr/>
          <p:nvPr/>
        </p:nvGrpSpPr>
        <p:grpSpPr>
          <a:xfrm>
            <a:off x="387416" y="8619683"/>
            <a:ext cx="2481863" cy="1884709"/>
            <a:chOff x="3786281" y="8297210"/>
            <a:chExt cx="2544978" cy="2023957"/>
          </a:xfrm>
        </p:grpSpPr>
        <p:pic>
          <p:nvPicPr>
            <p:cNvPr id="226" name="Google Shape;226;p4"/>
            <p:cNvPicPr preferRelativeResize="0"/>
            <p:nvPr/>
          </p:nvPicPr>
          <p:blipFill rotWithShape="1">
            <a:blip r:embed="rId11">
              <a:alphaModFix/>
            </a:blip>
            <a:srcRect b="50435" l="34609" r="44866" t="43089"/>
            <a:stretch/>
          </p:blipFill>
          <p:spPr>
            <a:xfrm>
              <a:off x="3786282" y="8297210"/>
              <a:ext cx="2407260" cy="427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4"/>
            <p:cNvPicPr preferRelativeResize="0"/>
            <p:nvPr/>
          </p:nvPicPr>
          <p:blipFill rotWithShape="1">
            <a:blip r:embed="rId12">
              <a:alphaModFix/>
            </a:blip>
            <a:srcRect b="56344" l="34600" r="43701" t="35646"/>
            <a:stretch/>
          </p:blipFill>
          <p:spPr>
            <a:xfrm>
              <a:off x="3786282" y="8805108"/>
              <a:ext cx="2544977" cy="528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4"/>
            <p:cNvPicPr preferRelativeResize="0"/>
            <p:nvPr/>
          </p:nvPicPr>
          <p:blipFill rotWithShape="1">
            <a:blip r:embed="rId13">
              <a:alphaModFix/>
            </a:blip>
            <a:srcRect b="43541" l="33649" r="44653" t="50718"/>
            <a:stretch/>
          </p:blipFill>
          <p:spPr>
            <a:xfrm>
              <a:off x="3786281" y="9414298"/>
              <a:ext cx="2544971" cy="378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4"/>
            <p:cNvPicPr preferRelativeResize="0"/>
            <p:nvPr/>
          </p:nvPicPr>
          <p:blipFill rotWithShape="1">
            <a:blip r:embed="rId14">
              <a:alphaModFix/>
            </a:blip>
            <a:srcRect b="36744" l="33649" r="44989" t="57516"/>
            <a:stretch/>
          </p:blipFill>
          <p:spPr>
            <a:xfrm>
              <a:off x="3786281" y="9942522"/>
              <a:ext cx="2505421" cy="37864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0" name="Google Shape;230;p4"/>
          <p:cNvCxnSpPr/>
          <p:nvPr/>
        </p:nvCxnSpPr>
        <p:spPr>
          <a:xfrm>
            <a:off x="3363720" y="8709284"/>
            <a:ext cx="0" cy="145953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31" name="Google Shape;231;p4"/>
          <p:cNvGrpSpPr/>
          <p:nvPr/>
        </p:nvGrpSpPr>
        <p:grpSpPr>
          <a:xfrm>
            <a:off x="3767667" y="8619831"/>
            <a:ext cx="2570108" cy="1884758"/>
            <a:chOff x="3834217" y="8249707"/>
            <a:chExt cx="1996976" cy="2043984"/>
          </a:xfrm>
        </p:grpSpPr>
        <p:pic>
          <p:nvPicPr>
            <p:cNvPr id="232" name="Google Shape;232;p4"/>
            <p:cNvPicPr preferRelativeResize="0"/>
            <p:nvPr/>
          </p:nvPicPr>
          <p:blipFill rotWithShape="1">
            <a:blip r:embed="rId15">
              <a:alphaModFix/>
            </a:blip>
            <a:srcRect b="57675" l="59219" r="24830" t="36463"/>
            <a:stretch/>
          </p:blipFill>
          <p:spPr>
            <a:xfrm>
              <a:off x="3907835" y="8249707"/>
              <a:ext cx="1923358" cy="397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4"/>
            <p:cNvPicPr preferRelativeResize="0"/>
            <p:nvPr/>
          </p:nvPicPr>
          <p:blipFill rotWithShape="1">
            <a:blip r:embed="rId16">
              <a:alphaModFix/>
            </a:blip>
            <a:srcRect b="50156" l="58689" r="24825" t="42879"/>
            <a:stretch/>
          </p:blipFill>
          <p:spPr>
            <a:xfrm>
              <a:off x="3834217" y="8757043"/>
              <a:ext cx="1996970" cy="4778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4"/>
            <p:cNvPicPr preferRelativeResize="0"/>
            <p:nvPr/>
          </p:nvPicPr>
          <p:blipFill rotWithShape="1">
            <a:blip r:embed="rId17">
              <a:alphaModFix/>
            </a:blip>
            <a:srcRect b="36649" l="59341" r="25109" t="57530"/>
            <a:stretch/>
          </p:blipFill>
          <p:spPr>
            <a:xfrm>
              <a:off x="3907835" y="9344510"/>
              <a:ext cx="1883708" cy="3992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4"/>
            <p:cNvPicPr preferRelativeResize="0"/>
            <p:nvPr/>
          </p:nvPicPr>
          <p:blipFill rotWithShape="1">
            <a:blip r:embed="rId18">
              <a:alphaModFix/>
            </a:blip>
            <a:srcRect b="43620" l="59432" r="25019" t="49920"/>
            <a:stretch/>
          </p:blipFill>
          <p:spPr>
            <a:xfrm>
              <a:off x="3907835" y="9853448"/>
              <a:ext cx="1883699" cy="4402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p4"/>
          <p:cNvSpPr txBox="1"/>
          <p:nvPr>
            <p:ph idx="1" type="subTitle"/>
          </p:nvPr>
        </p:nvSpPr>
        <p:spPr>
          <a:xfrm>
            <a:off x="387250" y="8255100"/>
            <a:ext cx="2883000" cy="1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zh-TW" sz="2500"/>
              <a:t>輸出</a:t>
            </a:r>
            <a:r>
              <a:rPr b="1" lang="zh-TW" sz="2500">
                <a:solidFill>
                  <a:srgbClr val="A35857"/>
                </a:solidFill>
              </a:rPr>
              <a:t>數值</a:t>
            </a:r>
            <a:r>
              <a:rPr b="1" lang="zh-TW" sz="2500"/>
              <a:t> : 1 ~ 0 ~ -1</a:t>
            </a:r>
            <a:endParaRPr b="1" sz="2500"/>
          </a:p>
        </p:txBody>
      </p:sp>
      <p:sp>
        <p:nvSpPr>
          <p:cNvPr id="237" name="Google Shape;237;p4"/>
          <p:cNvSpPr txBox="1"/>
          <p:nvPr/>
        </p:nvSpPr>
        <p:spPr>
          <a:xfrm>
            <a:off x="3563356" y="8241738"/>
            <a:ext cx="39081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zh-TW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輸出</a:t>
            </a:r>
            <a:r>
              <a:rPr b="1" lang="zh-TW" sz="2500">
                <a:solidFill>
                  <a:srgbClr val="A35857"/>
                </a:solidFill>
                <a:latin typeface="Calibri"/>
                <a:ea typeface="Calibri"/>
                <a:cs typeface="Calibri"/>
                <a:sym typeface="Calibri"/>
              </a:rPr>
              <a:t>布林值 </a:t>
            </a:r>
            <a:r>
              <a:rPr b="1" lang="zh-TW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true , false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4"/>
          <p:cNvPicPr preferRelativeResize="0"/>
          <p:nvPr/>
        </p:nvPicPr>
        <p:blipFill rotWithShape="1">
          <a:blip r:embed="rId15">
            <a:alphaModFix/>
          </a:blip>
          <a:srcRect b="57675" l="59219" r="24830" t="36463"/>
          <a:stretch/>
        </p:blipFill>
        <p:spPr>
          <a:xfrm>
            <a:off x="4638918" y="5498242"/>
            <a:ext cx="3140760" cy="6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/>
          <p:nvPr/>
        </p:nvSpPr>
        <p:spPr>
          <a:xfrm>
            <a:off x="7638" y="50"/>
            <a:ext cx="7559700" cy="10691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1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5"/>
          <p:cNvSpPr txBox="1"/>
          <p:nvPr>
            <p:ph type="ctrTitle"/>
          </p:nvPr>
        </p:nvSpPr>
        <p:spPr>
          <a:xfrm>
            <a:off x="12013" y="451754"/>
            <a:ext cx="52917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81"/>
              <a:buFont typeface="Microsoft JhengHei"/>
              <a:buNone/>
            </a:pPr>
            <a:r>
              <a:rPr b="1" lang="zh-TW" sz="5181">
                <a:latin typeface="Microsoft JhengHei"/>
                <a:ea typeface="Microsoft JhengHei"/>
                <a:cs typeface="Microsoft JhengHei"/>
                <a:sym typeface="Microsoft JhengHei"/>
              </a:rPr>
              <a:t>馬達方塊介紹</a:t>
            </a:r>
            <a:endParaRPr/>
          </a:p>
        </p:txBody>
      </p:sp>
      <p:grpSp>
        <p:nvGrpSpPr>
          <p:cNvPr id="245" name="Google Shape;245;p5"/>
          <p:cNvGrpSpPr/>
          <p:nvPr/>
        </p:nvGrpSpPr>
        <p:grpSpPr>
          <a:xfrm>
            <a:off x="687053" y="1454051"/>
            <a:ext cx="2191392" cy="590352"/>
            <a:chOff x="241300" y="2552700"/>
            <a:chExt cx="1092201" cy="546977"/>
          </a:xfrm>
        </p:grpSpPr>
        <p:sp>
          <p:nvSpPr>
            <p:cNvPr id="246" name="Google Shape;246;p5"/>
            <p:cNvSpPr/>
            <p:nvPr/>
          </p:nvSpPr>
          <p:spPr>
            <a:xfrm>
              <a:off x="241300" y="2552700"/>
              <a:ext cx="1092200" cy="546977"/>
            </a:xfrm>
            <a:prstGeom prst="roundRect">
              <a:avLst>
                <a:gd fmla="val 27233" name="adj"/>
              </a:avLst>
            </a:prstGeom>
            <a:solidFill>
              <a:srgbClr val="F58A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1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323283" y="2552700"/>
              <a:ext cx="1010218" cy="54697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022">
                  <a:solidFill>
                    <a:srgbClr val="F58A42"/>
                  </a:solidFill>
                  <a:latin typeface="Calibri"/>
                  <a:ea typeface="Calibri"/>
                  <a:cs typeface="Calibri"/>
                  <a:sym typeface="Calibri"/>
                </a:rPr>
                <a:t>Actuators</a:t>
              </a:r>
              <a:endParaRPr sz="3022">
                <a:solidFill>
                  <a:srgbClr val="F58A4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8" name="Google Shape;248;p5"/>
          <p:cNvPicPr preferRelativeResize="0"/>
          <p:nvPr/>
        </p:nvPicPr>
        <p:blipFill rotWithShape="1">
          <a:blip r:embed="rId3">
            <a:alphaModFix/>
          </a:blip>
          <a:srcRect b="68995" l="25686" r="51418" t="25516"/>
          <a:stretch/>
        </p:blipFill>
        <p:spPr>
          <a:xfrm>
            <a:off x="142925" y="2541950"/>
            <a:ext cx="3793776" cy="51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5"/>
          <p:cNvPicPr preferRelativeResize="0"/>
          <p:nvPr/>
        </p:nvPicPr>
        <p:blipFill rotWithShape="1">
          <a:blip r:embed="rId4">
            <a:alphaModFix/>
          </a:blip>
          <a:srcRect b="53514" l="25735" r="53335" t="40998"/>
          <a:stretch/>
        </p:blipFill>
        <p:spPr>
          <a:xfrm>
            <a:off x="225698" y="4915102"/>
            <a:ext cx="3286598" cy="48458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5"/>
          <p:cNvSpPr txBox="1"/>
          <p:nvPr>
            <p:ph idx="1" type="subTitle"/>
          </p:nvPr>
        </p:nvSpPr>
        <p:spPr>
          <a:xfrm>
            <a:off x="4097975" y="2553525"/>
            <a:ext cx="3461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zh-TW" sz="3000"/>
              <a:t>設定馬達</a:t>
            </a:r>
            <a:r>
              <a:rPr b="1" lang="zh-TW" sz="3000">
                <a:solidFill>
                  <a:srgbClr val="F26A0E"/>
                </a:solidFill>
              </a:rPr>
              <a:t>轉動方向</a:t>
            </a:r>
            <a:endParaRPr sz="3000"/>
          </a:p>
        </p:txBody>
      </p:sp>
      <p:sp>
        <p:nvSpPr>
          <p:cNvPr id="251" name="Google Shape;251;p5"/>
          <p:cNvSpPr txBox="1"/>
          <p:nvPr/>
        </p:nvSpPr>
        <p:spPr>
          <a:xfrm>
            <a:off x="4128675" y="4909300"/>
            <a:ext cx="3286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zh-TW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設定編碼器</a:t>
            </a:r>
            <a:r>
              <a:rPr b="1" lang="zh-TW" sz="2500">
                <a:solidFill>
                  <a:srgbClr val="F26A0E"/>
                </a:solidFill>
                <a:latin typeface="Calibri"/>
                <a:ea typeface="Calibri"/>
                <a:cs typeface="Calibri"/>
                <a:sym typeface="Calibri"/>
              </a:rPr>
              <a:t>模式</a:t>
            </a:r>
            <a:endParaRPr sz="2500"/>
          </a:p>
        </p:txBody>
      </p:sp>
      <p:pic>
        <p:nvPicPr>
          <p:cNvPr id="252" name="Google Shape;252;p5"/>
          <p:cNvPicPr preferRelativeResize="0"/>
          <p:nvPr/>
        </p:nvPicPr>
        <p:blipFill rotWithShape="1">
          <a:blip r:embed="rId5">
            <a:alphaModFix/>
          </a:blip>
          <a:srcRect b="73227" l="47561" r="22955" t="21213"/>
          <a:stretch/>
        </p:blipFill>
        <p:spPr>
          <a:xfrm>
            <a:off x="34075" y="5521989"/>
            <a:ext cx="3793776" cy="40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"/>
          <p:cNvPicPr preferRelativeResize="0"/>
          <p:nvPr/>
        </p:nvPicPr>
        <p:blipFill rotWithShape="1">
          <a:blip r:embed="rId6">
            <a:alphaModFix/>
          </a:blip>
          <a:srcRect b="64072" l="47388" r="29096" t="30441"/>
          <a:stretch/>
        </p:blipFill>
        <p:spPr>
          <a:xfrm>
            <a:off x="13935" y="5998162"/>
            <a:ext cx="3286502" cy="43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"/>
          <p:cNvPicPr preferRelativeResize="0"/>
          <p:nvPr/>
        </p:nvPicPr>
        <p:blipFill rotWithShape="1">
          <a:blip r:embed="rId7">
            <a:alphaModFix/>
          </a:blip>
          <a:srcRect b="38343" l="50449" r="31616" t="56434"/>
          <a:stretch/>
        </p:blipFill>
        <p:spPr>
          <a:xfrm>
            <a:off x="201523" y="3266985"/>
            <a:ext cx="3286598" cy="5382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5"/>
          <p:cNvGrpSpPr/>
          <p:nvPr/>
        </p:nvGrpSpPr>
        <p:grpSpPr>
          <a:xfrm>
            <a:off x="34073" y="7597225"/>
            <a:ext cx="7608561" cy="934500"/>
            <a:chOff x="1090157" y="7933581"/>
            <a:chExt cx="6182303" cy="793900"/>
          </a:xfrm>
        </p:grpSpPr>
        <p:pic>
          <p:nvPicPr>
            <p:cNvPr id="256" name="Google Shape;256;p5"/>
            <p:cNvPicPr preferRelativeResize="0"/>
            <p:nvPr/>
          </p:nvPicPr>
          <p:blipFill rotWithShape="1">
            <a:blip r:embed="rId8">
              <a:alphaModFix/>
            </a:blip>
            <a:srcRect b="38605" l="25883" r="52950" t="55908"/>
            <a:stretch/>
          </p:blipFill>
          <p:spPr>
            <a:xfrm>
              <a:off x="1090157" y="8181138"/>
              <a:ext cx="2513126" cy="366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p5"/>
            <p:cNvSpPr txBox="1"/>
            <p:nvPr/>
          </p:nvSpPr>
          <p:spPr>
            <a:xfrm>
              <a:off x="4459661" y="8116721"/>
              <a:ext cx="2812800" cy="3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1" lang="zh-TW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設定馬達</a:t>
              </a:r>
              <a:r>
                <a:rPr b="1" lang="zh-TW" sz="3000">
                  <a:solidFill>
                    <a:srgbClr val="F26A0E"/>
                  </a:solidFill>
                  <a:latin typeface="Calibri"/>
                  <a:ea typeface="Calibri"/>
                  <a:cs typeface="Calibri"/>
                  <a:sym typeface="Calibri"/>
                </a:rPr>
                <a:t>馬力</a:t>
              </a:r>
              <a:r>
                <a:rPr b="1" lang="zh-TW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為 0</a:t>
              </a:r>
              <a:endParaRPr b="1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8" name="Google Shape;258;p5"/>
            <p:cNvPicPr preferRelativeResize="0"/>
            <p:nvPr/>
          </p:nvPicPr>
          <p:blipFill rotWithShape="1">
            <a:blip r:embed="rId9">
              <a:alphaModFix/>
            </a:blip>
            <a:srcRect b="23977" l="25381" r="63447" t="64227"/>
            <a:stretch/>
          </p:blipFill>
          <p:spPr>
            <a:xfrm>
              <a:off x="3117502" y="7933581"/>
              <a:ext cx="1336886" cy="793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9" name="Google Shape;259;p5"/>
          <p:cNvPicPr preferRelativeResize="0"/>
          <p:nvPr/>
        </p:nvPicPr>
        <p:blipFill rotWithShape="1">
          <a:blip r:embed="rId10">
            <a:alphaModFix/>
          </a:blip>
          <a:srcRect b="51761" l="50482" r="32761" t="43088"/>
          <a:stretch/>
        </p:blipFill>
        <p:spPr>
          <a:xfrm>
            <a:off x="289277" y="4027687"/>
            <a:ext cx="2957496" cy="5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5"/>
          <p:cNvSpPr txBox="1"/>
          <p:nvPr/>
        </p:nvSpPr>
        <p:spPr>
          <a:xfrm>
            <a:off x="4530822" y="3344705"/>
            <a:ext cx="1911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zh-TW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正轉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5"/>
          <p:cNvSpPr txBox="1"/>
          <p:nvPr/>
        </p:nvSpPr>
        <p:spPr>
          <a:xfrm>
            <a:off x="4568131" y="4044152"/>
            <a:ext cx="1911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zh-TW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反轉</a:t>
            </a:r>
            <a:endParaRPr sz="3000"/>
          </a:p>
        </p:txBody>
      </p:sp>
      <p:sp>
        <p:nvSpPr>
          <p:cNvPr id="262" name="Google Shape;262;p5"/>
          <p:cNvSpPr txBox="1"/>
          <p:nvPr/>
        </p:nvSpPr>
        <p:spPr>
          <a:xfrm>
            <a:off x="3975350" y="5460875"/>
            <a:ext cx="3286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zh-TW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編碼器停止並重置</a:t>
            </a:r>
            <a:endParaRPr sz="2500"/>
          </a:p>
        </p:txBody>
      </p:sp>
      <p:sp>
        <p:nvSpPr>
          <p:cNvPr id="263" name="Google Shape;263;p5"/>
          <p:cNvSpPr txBox="1"/>
          <p:nvPr/>
        </p:nvSpPr>
        <p:spPr>
          <a:xfrm>
            <a:off x="3564575" y="6020738"/>
            <a:ext cx="54027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zh-TW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運行到指定位置並維持不動</a:t>
            </a:r>
            <a:endParaRPr sz="2500"/>
          </a:p>
        </p:txBody>
      </p:sp>
      <p:pic>
        <p:nvPicPr>
          <p:cNvPr id="264" name="Google Shape;264;p5"/>
          <p:cNvPicPr preferRelativeResize="0"/>
          <p:nvPr/>
        </p:nvPicPr>
        <p:blipFill rotWithShape="1">
          <a:blip r:embed="rId11">
            <a:alphaModFix/>
          </a:blip>
          <a:srcRect b="53803" l="47211" r="24772" t="40709"/>
          <a:stretch/>
        </p:blipFill>
        <p:spPr>
          <a:xfrm>
            <a:off x="138351" y="7060093"/>
            <a:ext cx="3502421" cy="3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5"/>
          <p:cNvPicPr preferRelativeResize="0"/>
          <p:nvPr/>
        </p:nvPicPr>
        <p:blipFill rotWithShape="1">
          <a:blip r:embed="rId12">
            <a:alphaModFix/>
          </a:blip>
          <a:srcRect b="44132" l="48190" r="25926" t="50380"/>
          <a:stretch/>
        </p:blipFill>
        <p:spPr>
          <a:xfrm>
            <a:off x="94008" y="6552000"/>
            <a:ext cx="3461702" cy="41274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"/>
          <p:cNvSpPr txBox="1"/>
          <p:nvPr/>
        </p:nvSpPr>
        <p:spPr>
          <a:xfrm>
            <a:off x="3930175" y="7080800"/>
            <a:ext cx="3629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zh-TW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編碼器不影響電機功率</a:t>
            </a:r>
            <a:endParaRPr sz="2500"/>
          </a:p>
        </p:txBody>
      </p:sp>
      <p:sp>
        <p:nvSpPr>
          <p:cNvPr id="267" name="Google Shape;267;p5"/>
          <p:cNvSpPr txBox="1"/>
          <p:nvPr/>
        </p:nvSpPr>
        <p:spPr>
          <a:xfrm>
            <a:off x="3631899" y="6558125"/>
            <a:ext cx="4791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zh-TW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以編碼器穩定電機功率</a:t>
            </a:r>
            <a:endParaRPr sz="2800"/>
          </a:p>
        </p:txBody>
      </p:sp>
      <p:grpSp>
        <p:nvGrpSpPr>
          <p:cNvPr id="268" name="Google Shape;268;p5"/>
          <p:cNvGrpSpPr/>
          <p:nvPr/>
        </p:nvGrpSpPr>
        <p:grpSpPr>
          <a:xfrm>
            <a:off x="41940" y="8236006"/>
            <a:ext cx="7795901" cy="899900"/>
            <a:chOff x="1487321" y="8721693"/>
            <a:chExt cx="7593164" cy="904513"/>
          </a:xfrm>
        </p:grpSpPr>
        <p:pic>
          <p:nvPicPr>
            <p:cNvPr id="269" name="Google Shape;269;p5"/>
            <p:cNvPicPr preferRelativeResize="0"/>
            <p:nvPr/>
          </p:nvPicPr>
          <p:blipFill rotWithShape="1">
            <a:blip r:embed="rId13">
              <a:alphaModFix/>
            </a:blip>
            <a:srcRect b="22474" l="25858" r="47861" t="72040"/>
            <a:stretch/>
          </p:blipFill>
          <p:spPr>
            <a:xfrm>
              <a:off x="1487321" y="8983111"/>
              <a:ext cx="3286502" cy="3859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5"/>
            <p:cNvSpPr txBox="1"/>
            <p:nvPr/>
          </p:nvSpPr>
          <p:spPr>
            <a:xfrm>
              <a:off x="5066785" y="8904646"/>
              <a:ext cx="4013700" cy="3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1" lang="zh-TW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設定馬達</a:t>
              </a:r>
              <a:r>
                <a:rPr b="1" lang="zh-TW" sz="3000">
                  <a:solidFill>
                    <a:srgbClr val="F26A0E"/>
                  </a:solidFill>
                  <a:latin typeface="Calibri"/>
                  <a:ea typeface="Calibri"/>
                  <a:cs typeface="Calibri"/>
                  <a:sym typeface="Calibri"/>
                </a:rPr>
                <a:t>目標數值</a:t>
              </a:r>
              <a:r>
                <a:rPr b="1" lang="zh-TW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為 0</a:t>
              </a:r>
              <a:endParaRPr b="1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1" name="Google Shape;271;p5"/>
            <p:cNvPicPr preferRelativeResize="0"/>
            <p:nvPr/>
          </p:nvPicPr>
          <p:blipFill rotWithShape="1">
            <a:blip r:embed="rId9">
              <a:alphaModFix/>
            </a:blip>
            <a:srcRect b="23977" l="25381" r="63447" t="64227"/>
            <a:stretch/>
          </p:blipFill>
          <p:spPr>
            <a:xfrm>
              <a:off x="4241510" y="8721693"/>
              <a:ext cx="1523146" cy="90451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72" name="Google Shape;272;p5"/>
          <p:cNvCxnSpPr/>
          <p:nvPr/>
        </p:nvCxnSpPr>
        <p:spPr>
          <a:xfrm>
            <a:off x="784850" y="4743600"/>
            <a:ext cx="5562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3" name="Google Shape;273;p5"/>
          <p:cNvCxnSpPr/>
          <p:nvPr/>
        </p:nvCxnSpPr>
        <p:spPr>
          <a:xfrm>
            <a:off x="1522800" y="7636200"/>
            <a:ext cx="35775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74" name="Google Shape;274;p5"/>
          <p:cNvGrpSpPr/>
          <p:nvPr/>
        </p:nvGrpSpPr>
        <p:grpSpPr>
          <a:xfrm>
            <a:off x="-323681" y="8725975"/>
            <a:ext cx="4839878" cy="2170431"/>
            <a:chOff x="587522" y="8703423"/>
            <a:chExt cx="4839878" cy="2170431"/>
          </a:xfrm>
        </p:grpSpPr>
        <p:sp>
          <p:nvSpPr>
            <p:cNvPr id="275" name="Google Shape;275;p5"/>
            <p:cNvSpPr txBox="1"/>
            <p:nvPr/>
          </p:nvSpPr>
          <p:spPr>
            <a:xfrm>
              <a:off x="587522" y="8842057"/>
              <a:ext cx="2851800" cy="3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B67A5"/>
                </a:buClr>
                <a:buSzPts val="1600"/>
                <a:buFont typeface="Arial"/>
                <a:buNone/>
              </a:pPr>
              <a:r>
                <a:rPr b="1" lang="zh-TW" sz="1600">
                  <a:solidFill>
                    <a:srgbClr val="5B67A5"/>
                  </a:solidFill>
                  <a:latin typeface="Calibri"/>
                  <a:ea typeface="Calibri"/>
                  <a:cs typeface="Calibri"/>
                  <a:sym typeface="Calibri"/>
                </a:rPr>
                <a:t>         </a:t>
              </a:r>
              <a:r>
                <a:rPr b="1" lang="zh-TW" sz="3000">
                  <a:solidFill>
                    <a:srgbClr val="5B67A5"/>
                  </a:solidFill>
                  <a:latin typeface="Calibri"/>
                  <a:ea typeface="Calibri"/>
                  <a:cs typeface="Calibri"/>
                  <a:sym typeface="Calibri"/>
                </a:rPr>
                <a:t>數值</a:t>
              </a:r>
              <a:endParaRPr sz="3000"/>
            </a:p>
          </p:txBody>
        </p:sp>
        <p:pic>
          <p:nvPicPr>
            <p:cNvPr id="276" name="Google Shape;276;p5"/>
            <p:cNvPicPr preferRelativeResize="0"/>
            <p:nvPr/>
          </p:nvPicPr>
          <p:blipFill rotWithShape="1">
            <a:blip r:embed="rId14">
              <a:alphaModFix/>
            </a:blip>
            <a:srcRect b="63902" l="36613" r="34850" t="23439"/>
            <a:stretch/>
          </p:blipFill>
          <p:spPr>
            <a:xfrm>
              <a:off x="1849902" y="8703423"/>
              <a:ext cx="3577498" cy="99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5"/>
            <p:cNvPicPr preferRelativeResize="0"/>
            <p:nvPr/>
          </p:nvPicPr>
          <p:blipFill rotWithShape="1">
            <a:blip r:embed="rId15">
              <a:alphaModFix/>
            </a:blip>
            <a:srcRect b="24417" l="37147" r="31748" t="61307"/>
            <a:stretch/>
          </p:blipFill>
          <p:spPr>
            <a:xfrm>
              <a:off x="824828" y="9832172"/>
              <a:ext cx="4034674" cy="10416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5"/>
            <p:cNvPicPr preferRelativeResize="0"/>
            <p:nvPr/>
          </p:nvPicPr>
          <p:blipFill rotWithShape="1">
            <a:blip r:embed="rId16">
              <a:alphaModFix/>
            </a:blip>
            <a:srcRect b="36628" l="36046" r="48938" t="51930"/>
            <a:stretch/>
          </p:blipFill>
          <p:spPr>
            <a:xfrm>
              <a:off x="1696051" y="8955173"/>
              <a:ext cx="2811451" cy="12049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9" name="Google Shape;279;p5"/>
          <p:cNvGrpSpPr/>
          <p:nvPr/>
        </p:nvGrpSpPr>
        <p:grpSpPr>
          <a:xfrm>
            <a:off x="3827856" y="8914634"/>
            <a:ext cx="3650553" cy="1777295"/>
            <a:chOff x="1677517" y="8886244"/>
            <a:chExt cx="2466756" cy="1374764"/>
          </a:xfrm>
        </p:grpSpPr>
        <p:grpSp>
          <p:nvGrpSpPr>
            <p:cNvPr id="280" name="Google Shape;280;p5"/>
            <p:cNvGrpSpPr/>
            <p:nvPr/>
          </p:nvGrpSpPr>
          <p:grpSpPr>
            <a:xfrm>
              <a:off x="2415607" y="8886244"/>
              <a:ext cx="1728666" cy="1374764"/>
              <a:chOff x="3786281" y="8297210"/>
              <a:chExt cx="2544978" cy="2023957"/>
            </a:xfrm>
          </p:grpSpPr>
          <p:pic>
            <p:nvPicPr>
              <p:cNvPr id="281" name="Google Shape;281;p5"/>
              <p:cNvPicPr preferRelativeResize="0"/>
              <p:nvPr/>
            </p:nvPicPr>
            <p:blipFill rotWithShape="1">
              <a:blip r:embed="rId17">
                <a:alphaModFix/>
              </a:blip>
              <a:srcRect b="50435" l="34609" r="44866" t="43089"/>
              <a:stretch/>
            </p:blipFill>
            <p:spPr>
              <a:xfrm>
                <a:off x="3786282" y="8297210"/>
                <a:ext cx="2407260" cy="42721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2" name="Google Shape;282;p5"/>
              <p:cNvPicPr preferRelativeResize="0"/>
              <p:nvPr/>
            </p:nvPicPr>
            <p:blipFill rotWithShape="1">
              <a:blip r:embed="rId18">
                <a:alphaModFix/>
              </a:blip>
              <a:srcRect b="56344" l="34600" r="43701" t="35646"/>
              <a:stretch/>
            </p:blipFill>
            <p:spPr>
              <a:xfrm>
                <a:off x="3786282" y="8805108"/>
                <a:ext cx="2544977" cy="5285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3" name="Google Shape;283;p5"/>
              <p:cNvPicPr preferRelativeResize="0"/>
              <p:nvPr/>
            </p:nvPicPr>
            <p:blipFill rotWithShape="1">
              <a:blip r:embed="rId19">
                <a:alphaModFix/>
              </a:blip>
              <a:srcRect b="43541" l="33649" r="44653" t="50718"/>
              <a:stretch/>
            </p:blipFill>
            <p:spPr>
              <a:xfrm>
                <a:off x="3786281" y="9414298"/>
                <a:ext cx="2544971" cy="378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5"/>
              <p:cNvPicPr preferRelativeResize="0"/>
              <p:nvPr/>
            </p:nvPicPr>
            <p:blipFill rotWithShape="1">
              <a:blip r:embed="rId20">
                <a:alphaModFix/>
              </a:blip>
              <a:srcRect b="36744" l="33649" r="44989" t="57516"/>
              <a:stretch/>
            </p:blipFill>
            <p:spPr>
              <a:xfrm>
                <a:off x="3786281" y="9942522"/>
                <a:ext cx="2505421" cy="37864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5" name="Google Shape;285;p5"/>
            <p:cNvSpPr txBox="1"/>
            <p:nvPr/>
          </p:nvSpPr>
          <p:spPr>
            <a:xfrm>
              <a:off x="1677517" y="8924430"/>
              <a:ext cx="1162500" cy="3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5C5B"/>
                </a:buClr>
                <a:buSzPts val="1600"/>
                <a:buFont typeface="Arial"/>
                <a:buNone/>
              </a:pPr>
              <a:r>
                <a:rPr b="1" lang="zh-TW" sz="3000">
                  <a:solidFill>
                    <a:srgbClr val="A55C5B"/>
                  </a:solidFill>
                  <a:latin typeface="Calibri"/>
                  <a:ea typeface="Calibri"/>
                  <a:cs typeface="Calibri"/>
                  <a:sym typeface="Calibri"/>
                </a:rPr>
                <a:t>  數值</a:t>
              </a:r>
              <a:endParaRPr sz="30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2022-05-01T12:22:31Z</dcterms:created>
  <dc:creator>宜娟 何</dc:creator>
</cp:coreProperties>
</file>