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7" r:id="rId6"/>
    <p:sldId id="260" r:id="rId7"/>
    <p:sldId id="280" r:id="rId8"/>
    <p:sldId id="279" r:id="rId9"/>
    <p:sldId id="281" r:id="rId10"/>
    <p:sldId id="282" r:id="rId11"/>
    <p:sldId id="283" r:id="rId12"/>
    <p:sldId id="284" r:id="rId13"/>
    <p:sldId id="263" r:id="rId14"/>
    <p:sldId id="261" r:id="rId15"/>
    <p:sldId id="262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6F0"/>
    <a:srgbClr val="BCDBCD"/>
    <a:srgbClr val="5BA57C"/>
    <a:srgbClr val="EEEEEE"/>
    <a:srgbClr val="56A77C"/>
    <a:srgbClr val="BBDCCB"/>
    <a:srgbClr val="FBD0B3"/>
    <a:srgbClr val="76ABAE"/>
    <a:srgbClr val="66FF99"/>
    <a:srgbClr val="222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76" autoAdjust="0"/>
  </p:normalViewPr>
  <p:slideViewPr>
    <p:cSldViewPr snapToGrid="0">
      <p:cViewPr varScale="1">
        <p:scale>
          <a:sx n="103" d="100"/>
          <a:sy n="103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2FDB5-C4C6-4925-B3A6-B2EB93B7706B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2B52C-BA06-4E4C-8874-04B7E8AEEF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50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B52C-BA06-4E4C-8874-04B7E8AEEF4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198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圖是錯的</a:t>
            </a:r>
            <a:r>
              <a:rPr lang="en-US" altLang="zh-TW" dirty="0"/>
              <a:t>(</a:t>
            </a:r>
            <a:r>
              <a:rPr lang="zh-TW" altLang="en-US" dirty="0"/>
              <a:t>要用</a:t>
            </a:r>
            <a:r>
              <a:rPr lang="en-US" altLang="zh-TW" dirty="0" err="1"/>
              <a:t>TargetPosition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B52C-BA06-4E4C-8874-04B7E8AEEF4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81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要修改程式圖片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B52C-BA06-4E4C-8874-04B7E8AEEF4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533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B52C-BA06-4E4C-8874-04B7E8AEEF4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3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dirty="0"/>
              <a:t>Save</a:t>
            </a:r>
            <a:r>
              <a:rPr lang="zh-TW" altLang="en-US" dirty="0"/>
              <a:t> </a:t>
            </a:r>
            <a:r>
              <a:rPr lang="en-US" altLang="zh-TW" dirty="0"/>
              <a:t>OpMode:</a:t>
            </a:r>
            <a:r>
              <a:rPr lang="zh-TW" altLang="en-US" dirty="0"/>
              <a:t> 要記得常存檔，不然可能會發生一堆鳥事，然後辛辛苦苦的程式就沒了。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簡單帶過三個按鈕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C879D-34BF-48B0-BC0D-1D74991C96F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880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問問有沒有喚醒記憶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B52C-BA06-4E4C-8874-04B7E8AEEF4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92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程式清單要有</a:t>
            </a:r>
            <a:endParaRPr lang="en-US" altLang="zh-TW" dirty="0"/>
          </a:p>
          <a:p>
            <a:r>
              <a:rPr lang="zh-TW" altLang="en-US" dirty="0"/>
              <a:t>可看見選單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B52C-BA06-4E4C-8874-04B7E8AEEF4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0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程式清單要有</a:t>
            </a:r>
            <a:endParaRPr lang="en-US" altLang="zh-TW" dirty="0"/>
          </a:p>
          <a:p>
            <a:r>
              <a:rPr lang="zh-TW" altLang="en-US" dirty="0"/>
              <a:t>可看見選單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B52C-BA06-4E4C-8874-04B7E8AEEF4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37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程式清單要有</a:t>
            </a:r>
            <a:endParaRPr lang="en-US" altLang="zh-TW" dirty="0"/>
          </a:p>
          <a:p>
            <a:r>
              <a:rPr lang="zh-TW" altLang="en-US" dirty="0"/>
              <a:t>可看見選單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B52C-BA06-4E4C-8874-04B7E8AEEF4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955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程式清單要有</a:t>
            </a:r>
            <a:endParaRPr lang="en-US" altLang="zh-TW" dirty="0"/>
          </a:p>
          <a:p>
            <a:r>
              <a:rPr lang="zh-TW" altLang="en-US" dirty="0"/>
              <a:t>可看見選單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B52C-BA06-4E4C-8874-04B7E8AEEF4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956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程式清單要有</a:t>
            </a:r>
            <a:endParaRPr lang="en-US" altLang="zh-TW" dirty="0"/>
          </a:p>
          <a:p>
            <a:r>
              <a:rPr lang="zh-TW" altLang="en-US" dirty="0"/>
              <a:t>可看見選單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B52C-BA06-4E4C-8874-04B7E8AEEF4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043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程式清單要有</a:t>
            </a:r>
            <a:endParaRPr lang="en-US" altLang="zh-TW" dirty="0"/>
          </a:p>
          <a:p>
            <a:r>
              <a:rPr lang="zh-TW" altLang="en-US" dirty="0"/>
              <a:t>可看見選單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D2B52C-BA06-4E4C-8874-04B7E8AEEF4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74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88244-3E00-0515-995C-DC359DDD5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694576-0EA0-CBFD-CF0F-227502BE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0152F6-7B38-53E2-FA47-4637D968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2050-DB51-4F91-8DB5-A84CBA6A04E9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4DB631-3902-40C5-7B3E-6FE244D6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1C8F80-A9DC-387C-F9C1-2C759B06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222-6FDC-4318-B67D-6FB6AEC8C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46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F112D-9D5D-6637-EEB2-E0BC3EFC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03D33F-7C16-46DA-47E7-6EF6614AF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D9010D-6DAC-FFD8-CC3A-9D917B9F4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2050-DB51-4F91-8DB5-A84CBA6A04E9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039E08-16A9-9279-53CA-630C478C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DEEAC7-A3C3-7409-726E-D45E8BA5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222-6FDC-4318-B67D-6FB6AEC8C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24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B3456C-B349-AB3A-07A1-43E8F05B4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17E080-DFE8-CE01-1B89-40449AE49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663316-B59A-C951-8408-5D0CCA46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2050-DB51-4F91-8DB5-A84CBA6A04E9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39424C-1445-93A8-A8AE-85396BC1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834F7B-4981-8B2F-F6C9-A8DD066C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222-6FDC-4318-B67D-6FB6AEC8C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47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CF4D2-7F2A-0BA8-EAB8-D1D35E02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E37A8-E3C6-0281-CA57-BC3107E79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9ADF71-BE5D-6DAC-A896-27CDD2C8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2050-DB51-4F91-8DB5-A84CBA6A04E9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875584-A238-7A95-1031-5A530BE0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0B1632-A588-81D9-1D88-452BD6D1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222-6FDC-4318-B67D-6FB6AEC8C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43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85543-8456-04C9-52E6-B2FDDB15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1CC416-C93F-6F13-525C-B4B2F6C0B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DB85F-F3E4-5508-1B4B-702F64A9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2050-DB51-4F91-8DB5-A84CBA6A04E9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29701-E49D-AC86-F5CA-2DF4771A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B10B3C-BC64-81C4-BC74-733515E4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222-6FDC-4318-B67D-6FB6AEC8C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95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6DB35-A7A6-B84D-290B-7782137B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26E335-B7A9-963A-C684-2F2672AFF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B1BFEB-CB10-9292-C4B9-5BE920BF4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D26A5C-99A1-F8BA-F38D-B48E1DA8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2050-DB51-4F91-8DB5-A84CBA6A04E9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6A6542-CF9E-39D9-4DEC-F264565F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193874-FD80-B11D-FF9D-F2D5A9D0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222-6FDC-4318-B67D-6FB6AEC8C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6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6B81A-8D8E-A53D-8FA4-3EAC0C81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47EDA2-3D78-EDF0-A4CE-544F8FDE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2EC5E-4BDF-348E-E9F9-B9A3A033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CD95B2-127D-6843-F58E-1DAE914A2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6617CF-D499-656B-B0B9-EC23901DF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EBD8A8-1BBF-A6FF-1497-8810659F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2050-DB51-4F91-8DB5-A84CBA6A04E9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EDCED6-CF24-16A5-4709-834F7E14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EF1A9F4-F1B3-42D6-D2C4-6EAB14AB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222-6FDC-4318-B67D-6FB6AEC8C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7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4D1D4-16A2-8854-2753-2B72B6E5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5C103F1-0894-FFCE-0BCC-33955A21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2050-DB51-4F91-8DB5-A84CBA6A04E9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904464-D123-776E-A1BE-E5DBB1AF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671AC9-4966-0235-8408-14F8E13D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222-6FDC-4318-B67D-6FB6AEC8C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49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ED6982-D3BA-7292-15EB-37B4DA61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2050-DB51-4F91-8DB5-A84CBA6A04E9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3BEF6F1-4B3C-6E2A-AAF1-96EFF0ED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B686BC-7E1E-B5FB-F269-1B3F864B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222-6FDC-4318-B67D-6FB6AEC8C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64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33B1A-F38C-FD51-6C88-86F7BCB7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93E693-46F7-C35E-CA61-A57770FEC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15B63D-5479-69D8-DC40-5351F7E4F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B5E31B-C571-FC1E-2C0F-A9A64DB5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2050-DB51-4F91-8DB5-A84CBA6A04E9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E2EB86-FA4F-D388-E785-749A9C97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026CE2-553D-7C19-425C-95BF88D9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222-6FDC-4318-B67D-6FB6AEC8C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43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7E36D-0E6F-0D7B-6455-DD0634EF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0E191F-C429-E8F1-C956-9FD22A60B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5CA5BE-80E5-A97A-D269-4F373467B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8AEFB3-676C-8501-A426-E9DE34CC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2050-DB51-4F91-8DB5-A84CBA6A04E9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CE64B5-6589-AD46-F617-D1D59016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9AD5E3-2DF6-F466-29AE-7ECA6A57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B222-6FDC-4318-B67D-6FB6AEC8C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35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8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FD5618-F078-21BF-5616-96D70E3E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65DE6B-3D3F-2831-1EFC-C7A0E8C53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22D894-6DCD-A2C9-79E0-5834FB6EB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42050-DB51-4F91-8DB5-A84CBA6A04E9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D9FCA-F283-31EE-B4C2-E343FB08E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376095-3A36-B659-21DD-4C7D57CD9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5B222-6FDC-4318-B67D-6FB6AEC8CA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88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9.1:808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FF242D-0E0E-9910-BD62-CD4C1A526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EEEEEE"/>
                </a:solidFill>
              </a:rPr>
              <a:t>FTC</a:t>
            </a:r>
            <a:r>
              <a:rPr lang="zh-TW" altLang="en-US" b="1" dirty="0">
                <a:solidFill>
                  <a:srgbClr val="EEEEEE"/>
                </a:solidFill>
              </a:rPr>
              <a:t>進階程式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2563D4-5DFF-1335-155A-7C7C46BA3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33" y="0"/>
            <a:ext cx="1224607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0EB32F8-E74D-5F85-9906-6A41C19D332A}"/>
              </a:ext>
            </a:extLst>
          </p:cNvPr>
          <p:cNvSpPr txBox="1"/>
          <p:nvPr/>
        </p:nvSpPr>
        <p:spPr>
          <a:xfrm>
            <a:off x="1524000" y="3509963"/>
            <a:ext cx="9144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SemiCondensed"/>
                <a:ea typeface="微軟正黑體"/>
                <a:cs typeface="+mn-cs"/>
              </a:rPr>
              <a:t>講師：企鵝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 SemiCondensed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381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2563D4-5DFF-1335-155A-7C7C46BA3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33" y="0"/>
            <a:ext cx="1224607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3F471DD-6DE7-240F-2F63-C3B9534AFC47}"/>
              </a:ext>
            </a:extLst>
          </p:cNvPr>
          <p:cNvSpPr txBox="1"/>
          <p:nvPr/>
        </p:nvSpPr>
        <p:spPr>
          <a:xfrm>
            <a:off x="422788" y="157316"/>
            <a:ext cx="34117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500" b="1" dirty="0">
                <a:solidFill>
                  <a:srgbClr val="EEEEEE"/>
                </a:solidFill>
              </a:rPr>
              <a:t>Motors</a:t>
            </a:r>
            <a:r>
              <a:rPr lang="zh-TW" altLang="en-US" sz="4500" b="1" dirty="0">
                <a:solidFill>
                  <a:srgbClr val="EEEEEE"/>
                </a:solidFill>
              </a:rPr>
              <a:t>程式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7261AA-82B6-5721-E1E9-5845CD972639}"/>
              </a:ext>
            </a:extLst>
          </p:cNvPr>
          <p:cNvSpPr txBox="1"/>
          <p:nvPr/>
        </p:nvSpPr>
        <p:spPr>
          <a:xfrm>
            <a:off x="1037113" y="3578290"/>
            <a:ext cx="7356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能夠持續</a:t>
            </a:r>
            <a:r>
              <a:rPr lang="zh-TW" altLang="en-US" sz="3600" u="sng" dirty="0">
                <a:solidFill>
                  <a:schemeClr val="bg1"/>
                </a:solidFill>
              </a:rPr>
              <a:t>記錄轉動角度</a:t>
            </a:r>
            <a:endParaRPr lang="en-US" altLang="zh-TW" sz="3600" u="sng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維持</a:t>
            </a:r>
            <a:r>
              <a:rPr lang="zh-TW" altLang="en-US" sz="3600" u="sng" dirty="0">
                <a:solidFill>
                  <a:schemeClr val="bg1"/>
                </a:solidFill>
              </a:rPr>
              <a:t>恆定的速度</a:t>
            </a:r>
            <a:endParaRPr lang="en-US" altLang="zh-TW" sz="3600" u="sng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設定</a:t>
            </a:r>
            <a:r>
              <a:rPr lang="en-US" altLang="zh-TW" sz="3600" dirty="0">
                <a:solidFill>
                  <a:schemeClr val="bg1"/>
                </a:solidFill>
              </a:rPr>
              <a:t>Power</a:t>
            </a:r>
            <a:r>
              <a:rPr lang="zh-TW" altLang="en-US" sz="3600" dirty="0">
                <a:solidFill>
                  <a:schemeClr val="bg1"/>
                </a:solidFill>
              </a:rPr>
              <a:t> </a:t>
            </a:r>
            <a:r>
              <a:rPr lang="en-US" altLang="zh-TW" sz="3600" dirty="0">
                <a:solidFill>
                  <a:schemeClr val="bg1"/>
                </a:solidFill>
              </a:rPr>
              <a:t>(-1~1)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F12C9F9-B92B-74EC-EACB-EA2683C50378}"/>
              </a:ext>
            </a:extLst>
          </p:cNvPr>
          <p:cNvSpPr txBox="1"/>
          <p:nvPr/>
        </p:nvSpPr>
        <p:spPr>
          <a:xfrm>
            <a:off x="7190469" y="2180448"/>
            <a:ext cx="37411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BD0B3"/>
                </a:solidFill>
                <a:effectLst/>
                <a:uLnTx/>
                <a:uFillTx/>
                <a:latin typeface="微軟正黑體"/>
                <a:ea typeface="微軟正黑體"/>
                <a:cs typeface="Calibri"/>
                <a:sym typeface="Calibri"/>
              </a:rPr>
              <a:t>使用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FBD0B3"/>
                </a:solidFill>
                <a:effectLst/>
                <a:uLnTx/>
                <a:uFillTx/>
                <a:latin typeface="微軟正黑體"/>
                <a:ea typeface="微軟正黑體"/>
                <a:cs typeface="Calibri"/>
                <a:sym typeface="Calibri"/>
              </a:rPr>
              <a:t>Encoder</a:t>
            </a:r>
            <a:endParaRPr lang="zh-TW" altLang="en-US" dirty="0">
              <a:solidFill>
                <a:srgbClr val="FBD0B3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41DCEB0-671A-CE94-68CD-1985D347BC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8" r="-1"/>
          <a:stretch/>
        </p:blipFill>
        <p:spPr>
          <a:xfrm>
            <a:off x="478972" y="1273290"/>
            <a:ext cx="11234056" cy="1020784"/>
          </a:xfrm>
          <a:prstGeom prst="rect">
            <a:avLst/>
          </a:prstGeom>
        </p:spPr>
      </p:pic>
      <p:sp>
        <p:nvSpPr>
          <p:cNvPr id="8" name="Google Shape;257;p5">
            <a:extLst>
              <a:ext uri="{FF2B5EF4-FFF2-40B4-BE49-F238E27FC236}">
                <a16:creationId xmlns:a16="http://schemas.microsoft.com/office/drawing/2014/main" id="{9B257D1A-0A9B-C0CA-919B-447DF701AEE4}"/>
              </a:ext>
            </a:extLst>
          </p:cNvPr>
          <p:cNvSpPr txBox="1"/>
          <p:nvPr/>
        </p:nvSpPr>
        <p:spPr>
          <a:xfrm>
            <a:off x="682848" y="2156702"/>
            <a:ext cx="5205167" cy="69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700"/>
            </a:pPr>
            <a:r>
              <a:rPr lang="zh-TW" sz="4000" b="1" dirty="0">
                <a:solidFill>
                  <a:srgbClr val="EEEEEE"/>
                </a:solidFill>
                <a:latin typeface="+mn-ea"/>
                <a:cs typeface="Calibri"/>
                <a:sym typeface="Calibri"/>
              </a:rPr>
              <a:t>設定</a:t>
            </a:r>
            <a:r>
              <a:rPr lang="en-US" altLang="zh-TW" sz="4000" b="1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sz="4000" b="1" dirty="0">
                <a:solidFill>
                  <a:srgbClr val="FBD0B3"/>
                </a:solidFill>
                <a:latin typeface="+mn-ea"/>
                <a:cs typeface="Calibri"/>
                <a:sym typeface="Calibri"/>
              </a:rPr>
              <a:t>馬達</a:t>
            </a:r>
            <a:r>
              <a:rPr lang="en-US" altLang="zh-TW" sz="3200" b="1" dirty="0">
                <a:solidFill>
                  <a:srgbClr val="FBD0B3"/>
                </a:solidFill>
                <a:latin typeface="+mn-ea"/>
                <a:cs typeface="Calibri"/>
                <a:sym typeface="Calibri"/>
              </a:rPr>
              <a:t>(</a:t>
            </a:r>
            <a:r>
              <a:rPr lang="zh-TW" altLang="en-US" sz="3200" b="1" dirty="0">
                <a:solidFill>
                  <a:srgbClr val="FBD0B3"/>
                </a:solidFill>
                <a:latin typeface="+mn-ea"/>
                <a:cs typeface="Calibri"/>
                <a:sym typeface="Calibri"/>
              </a:rPr>
              <a:t>名稱</a:t>
            </a:r>
            <a:r>
              <a:rPr lang="en-US" altLang="zh-TW" sz="3200" b="1" dirty="0">
                <a:solidFill>
                  <a:srgbClr val="FBD0B3"/>
                </a:solidFill>
                <a:latin typeface="+mn-ea"/>
                <a:cs typeface="Calibri"/>
                <a:sym typeface="Calibri"/>
              </a:rPr>
              <a:t>)</a:t>
            </a:r>
            <a:r>
              <a:rPr lang="zh-TW" altLang="en-US" sz="3200" b="1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altLang="en-US" sz="4000" b="1" dirty="0">
                <a:solidFill>
                  <a:srgbClr val="F58A42"/>
                </a:solidFill>
                <a:latin typeface="+mn-ea"/>
                <a:cs typeface="Calibri"/>
                <a:sym typeface="Calibri"/>
              </a:rPr>
              <a:t>模式</a:t>
            </a:r>
            <a:r>
              <a:rPr lang="en-US" altLang="zh-TW" sz="4000" b="1" dirty="0">
                <a:solidFill>
                  <a:srgbClr val="F26A0E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sz="4000" b="1" dirty="0">
                <a:solidFill>
                  <a:srgbClr val="EEEEEE"/>
                </a:solidFill>
                <a:latin typeface="+mn-ea"/>
                <a:cs typeface="Calibri"/>
                <a:sym typeface="Calibri"/>
              </a:rPr>
              <a:t>為</a:t>
            </a:r>
            <a:endParaRPr lang="zh-TW" altLang="en-US" sz="4000" b="1" dirty="0">
              <a:solidFill>
                <a:srgbClr val="FBD0B3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ED97086-21BC-CFB0-672A-FE725AEDB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469" y="4669177"/>
            <a:ext cx="4273866" cy="51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10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2563D4-5DFF-1335-155A-7C7C46BA3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33" y="0"/>
            <a:ext cx="1224607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3F471DD-6DE7-240F-2F63-C3B9534AFC47}"/>
              </a:ext>
            </a:extLst>
          </p:cNvPr>
          <p:cNvSpPr txBox="1"/>
          <p:nvPr/>
        </p:nvSpPr>
        <p:spPr>
          <a:xfrm>
            <a:off x="422788" y="157316"/>
            <a:ext cx="34117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500" b="1" dirty="0">
                <a:solidFill>
                  <a:srgbClr val="EEEEEE"/>
                </a:solidFill>
              </a:rPr>
              <a:t>Motors</a:t>
            </a:r>
            <a:r>
              <a:rPr lang="zh-TW" altLang="en-US" sz="4500" b="1" dirty="0">
                <a:solidFill>
                  <a:srgbClr val="EEEEEE"/>
                </a:solidFill>
              </a:rPr>
              <a:t>程式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7261AA-82B6-5721-E1E9-5845CD972639}"/>
              </a:ext>
            </a:extLst>
          </p:cNvPr>
          <p:cNvSpPr txBox="1"/>
          <p:nvPr/>
        </p:nvSpPr>
        <p:spPr>
          <a:xfrm>
            <a:off x="422788" y="3652935"/>
            <a:ext cx="6716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馬達會轉動到設定的目標角度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馬達會繼續保持在目標位置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F12C9F9-B92B-74EC-EACB-EA2683C50378}"/>
              </a:ext>
            </a:extLst>
          </p:cNvPr>
          <p:cNvSpPr txBox="1"/>
          <p:nvPr/>
        </p:nvSpPr>
        <p:spPr>
          <a:xfrm>
            <a:off x="7767984" y="2156702"/>
            <a:ext cx="37411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E4E6F0"/>
                </a:solidFill>
                <a:effectLst/>
                <a:uLnTx/>
                <a:uFillTx/>
                <a:latin typeface="Fira Code"/>
                <a:ea typeface="微軟正黑體"/>
                <a:cs typeface="+mn-cs"/>
              </a:rPr>
              <a:t>使用轉角度模式</a:t>
            </a:r>
            <a:endParaRPr lang="zh-TW" altLang="en-US" sz="4000" b="1" dirty="0">
              <a:solidFill>
                <a:srgbClr val="E4E6F0"/>
              </a:solidFill>
            </a:endParaRPr>
          </a:p>
        </p:txBody>
      </p:sp>
      <p:sp>
        <p:nvSpPr>
          <p:cNvPr id="8" name="Google Shape;257;p5">
            <a:extLst>
              <a:ext uri="{FF2B5EF4-FFF2-40B4-BE49-F238E27FC236}">
                <a16:creationId xmlns:a16="http://schemas.microsoft.com/office/drawing/2014/main" id="{9B257D1A-0A9B-C0CA-919B-447DF701AEE4}"/>
              </a:ext>
            </a:extLst>
          </p:cNvPr>
          <p:cNvSpPr txBox="1"/>
          <p:nvPr/>
        </p:nvSpPr>
        <p:spPr>
          <a:xfrm>
            <a:off x="682848" y="2156702"/>
            <a:ext cx="5205167" cy="69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700"/>
            </a:pPr>
            <a:r>
              <a:rPr lang="zh-TW" sz="4000" b="1" dirty="0">
                <a:solidFill>
                  <a:srgbClr val="EEEEEE"/>
                </a:solidFill>
                <a:latin typeface="+mn-ea"/>
                <a:cs typeface="Calibri"/>
                <a:sym typeface="Calibri"/>
              </a:rPr>
              <a:t>設定</a:t>
            </a:r>
            <a:r>
              <a:rPr lang="en-US" altLang="zh-TW" sz="4000" b="1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sz="4000" b="1" dirty="0">
                <a:solidFill>
                  <a:srgbClr val="5BA57C"/>
                </a:solidFill>
                <a:latin typeface="+mn-ea"/>
                <a:cs typeface="Calibri"/>
                <a:sym typeface="Calibri"/>
              </a:rPr>
              <a:t>馬達</a:t>
            </a:r>
            <a:r>
              <a:rPr lang="en-US" altLang="zh-TW" sz="3200" b="1" dirty="0">
                <a:solidFill>
                  <a:srgbClr val="5BA57C"/>
                </a:solidFill>
                <a:latin typeface="+mn-ea"/>
                <a:cs typeface="Calibri"/>
                <a:sym typeface="Calibri"/>
              </a:rPr>
              <a:t>(</a:t>
            </a:r>
            <a:r>
              <a:rPr lang="zh-TW" altLang="en-US" sz="3200" b="1" dirty="0">
                <a:solidFill>
                  <a:srgbClr val="5BA57C"/>
                </a:solidFill>
                <a:latin typeface="+mn-ea"/>
                <a:cs typeface="Calibri"/>
                <a:sym typeface="Calibri"/>
              </a:rPr>
              <a:t>名稱</a:t>
            </a:r>
            <a:r>
              <a:rPr lang="en-US" altLang="zh-TW" sz="3200" b="1" dirty="0">
                <a:solidFill>
                  <a:srgbClr val="5BA57C"/>
                </a:solidFill>
                <a:latin typeface="+mn-ea"/>
                <a:cs typeface="Calibri"/>
                <a:sym typeface="Calibri"/>
              </a:rPr>
              <a:t>)</a:t>
            </a:r>
            <a:r>
              <a:rPr lang="zh-TW" altLang="en-US" sz="3200" b="1" dirty="0">
                <a:solidFill>
                  <a:srgbClr val="5BA57C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altLang="en-US" sz="4000" b="1" dirty="0">
                <a:solidFill>
                  <a:srgbClr val="BCDBCD"/>
                </a:solidFill>
                <a:latin typeface="+mn-ea"/>
                <a:cs typeface="Calibri"/>
                <a:sym typeface="Calibri"/>
              </a:rPr>
              <a:t>模式</a:t>
            </a:r>
            <a:r>
              <a:rPr lang="en-US" altLang="zh-TW" sz="4000" b="1" dirty="0">
                <a:solidFill>
                  <a:srgbClr val="F26A0E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sz="4000" b="1" dirty="0">
                <a:solidFill>
                  <a:srgbClr val="EEEEEE"/>
                </a:solidFill>
                <a:latin typeface="+mn-ea"/>
                <a:cs typeface="Calibri"/>
                <a:sym typeface="Calibri"/>
              </a:rPr>
              <a:t>為</a:t>
            </a:r>
            <a:endParaRPr lang="zh-TW" altLang="en-US" sz="4000" b="1" dirty="0">
              <a:solidFill>
                <a:srgbClr val="FBD0B3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DAEC040-0675-EDC0-93D3-3504C61C0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22" y="4991846"/>
            <a:ext cx="6190913" cy="569958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B0E17B8-704A-268A-1E4C-2ABEA7ED141B}"/>
              </a:ext>
            </a:extLst>
          </p:cNvPr>
          <p:cNvSpPr/>
          <p:nvPr/>
        </p:nvSpPr>
        <p:spPr>
          <a:xfrm>
            <a:off x="7267165" y="3628824"/>
            <a:ext cx="4702627" cy="1932980"/>
          </a:xfrm>
          <a:prstGeom prst="roundRect">
            <a:avLst>
              <a:gd name="adj" fmla="val 8963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56A7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使用步驟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zh-TW" altLang="en-US" sz="2400" b="0" i="0" dirty="0">
                <a:solidFill>
                  <a:schemeClr val="tx1"/>
                </a:solidFill>
                <a:effectLst/>
                <a:latin typeface="__Roboto_0db11f"/>
              </a:rPr>
              <a:t> 設定目標位置</a:t>
            </a:r>
            <a:endParaRPr lang="en-US" altLang="zh-TW" sz="2400" dirty="0">
              <a:solidFill>
                <a:schemeClr val="tx1"/>
              </a:solidFill>
              <a:latin typeface="__Roboto_0db11f"/>
            </a:endParaRPr>
          </a:p>
          <a:p>
            <a:pPr algn="l">
              <a:buFont typeface="+mj-lt"/>
              <a:buAutoNum type="arabicPeriod"/>
            </a:pPr>
            <a:r>
              <a:rPr lang="zh-TW" altLang="en-US" sz="2400" b="0" i="0" dirty="0">
                <a:solidFill>
                  <a:schemeClr val="tx1"/>
                </a:solidFill>
                <a:effectLst/>
                <a:latin typeface="__Roboto_0db11f"/>
              </a:rPr>
              <a:t> 切換</a:t>
            </a:r>
            <a:r>
              <a:rPr lang="zh-TW" altLang="en-US" sz="2400" dirty="0">
                <a:solidFill>
                  <a:schemeClr val="tx1"/>
                </a:solidFill>
                <a:latin typeface="__Roboto_0db11f"/>
              </a:rPr>
              <a:t>成</a:t>
            </a:r>
            <a:r>
              <a:rPr lang="en-US" altLang="zh-TW" sz="2400" b="0" i="0" dirty="0">
                <a:solidFill>
                  <a:schemeClr val="tx1"/>
                </a:solidFill>
                <a:effectLst/>
                <a:latin typeface="__Roboto_0db11f"/>
              </a:rPr>
              <a:t>RUN_TO_POSITION </a:t>
            </a:r>
            <a:r>
              <a:rPr lang="zh-TW" altLang="en-US" sz="2400" b="0" i="0" dirty="0">
                <a:solidFill>
                  <a:schemeClr val="tx1"/>
                </a:solidFill>
                <a:effectLst/>
                <a:latin typeface="__Roboto_0db11f"/>
              </a:rPr>
              <a:t>模式 </a:t>
            </a:r>
          </a:p>
          <a:p>
            <a:pPr algn="l">
              <a:buFont typeface="+mj-lt"/>
              <a:buAutoNum type="arabicPeriod" startAt="3"/>
            </a:pPr>
            <a:r>
              <a:rPr lang="zh-TW" altLang="en-US" sz="2400" b="0" i="0" dirty="0">
                <a:solidFill>
                  <a:schemeClr val="tx1"/>
                </a:solidFill>
                <a:effectLst/>
                <a:latin typeface="__Roboto_0db11f"/>
              </a:rPr>
              <a:t> 設定最大速度 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8A5892B-3D58-2302-7C18-9D6964EE7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120" y="1452723"/>
            <a:ext cx="10026022" cy="61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7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2563D4-5DFF-1335-155A-7C7C46BA3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33" y="0"/>
            <a:ext cx="1224607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3F471DD-6DE7-240F-2F63-C3B9534AFC47}"/>
              </a:ext>
            </a:extLst>
          </p:cNvPr>
          <p:cNvSpPr txBox="1"/>
          <p:nvPr/>
        </p:nvSpPr>
        <p:spPr>
          <a:xfrm>
            <a:off x="422788" y="157316"/>
            <a:ext cx="34117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500" b="1" dirty="0">
                <a:solidFill>
                  <a:srgbClr val="EEEEEE"/>
                </a:solidFill>
              </a:rPr>
              <a:t>Motors</a:t>
            </a:r>
            <a:r>
              <a:rPr lang="zh-TW" altLang="en-US" sz="4500" b="1" dirty="0">
                <a:solidFill>
                  <a:srgbClr val="EEEEEE"/>
                </a:solidFill>
              </a:rPr>
              <a:t>程式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DAEC040-0675-EDC0-93D3-3504C61C0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22" y="2372622"/>
            <a:ext cx="6190913" cy="569958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7B0E17B8-704A-268A-1E4C-2ABEA7ED141B}"/>
              </a:ext>
            </a:extLst>
          </p:cNvPr>
          <p:cNvSpPr/>
          <p:nvPr/>
        </p:nvSpPr>
        <p:spPr>
          <a:xfrm>
            <a:off x="6886038" y="3990658"/>
            <a:ext cx="4702627" cy="1932980"/>
          </a:xfrm>
          <a:prstGeom prst="roundRect">
            <a:avLst>
              <a:gd name="adj" fmla="val 8963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56A7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使用步驟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zh-TW" altLang="en-US" sz="2400" b="0" i="0" dirty="0">
                <a:solidFill>
                  <a:schemeClr val="tx1"/>
                </a:solidFill>
                <a:effectLst/>
                <a:latin typeface="__Roboto_0db11f"/>
              </a:rPr>
              <a:t> 設定目標位置</a:t>
            </a:r>
            <a:endParaRPr lang="en-US" altLang="zh-TW" sz="2400" dirty="0">
              <a:solidFill>
                <a:schemeClr val="tx1"/>
              </a:solidFill>
              <a:latin typeface="__Roboto_0db11f"/>
            </a:endParaRPr>
          </a:p>
          <a:p>
            <a:pPr algn="l">
              <a:buFont typeface="+mj-lt"/>
              <a:buAutoNum type="arabicPeriod"/>
            </a:pPr>
            <a:r>
              <a:rPr lang="zh-TW" altLang="en-US" sz="2400" b="0" i="0" dirty="0">
                <a:solidFill>
                  <a:schemeClr val="tx1"/>
                </a:solidFill>
                <a:effectLst/>
                <a:latin typeface="__Roboto_0db11f"/>
              </a:rPr>
              <a:t> 切換</a:t>
            </a:r>
            <a:r>
              <a:rPr lang="zh-TW" altLang="en-US" sz="2400" dirty="0">
                <a:solidFill>
                  <a:schemeClr val="tx1"/>
                </a:solidFill>
                <a:latin typeface="__Roboto_0db11f"/>
              </a:rPr>
              <a:t>成</a:t>
            </a:r>
            <a:r>
              <a:rPr lang="en-US" altLang="zh-TW" sz="2400" b="0" i="0" dirty="0">
                <a:solidFill>
                  <a:schemeClr val="tx1"/>
                </a:solidFill>
                <a:effectLst/>
                <a:latin typeface="__Roboto_0db11f"/>
              </a:rPr>
              <a:t>RUN_TO_POSITION </a:t>
            </a:r>
            <a:r>
              <a:rPr lang="zh-TW" altLang="en-US" sz="2400" b="0" i="0" dirty="0">
                <a:solidFill>
                  <a:schemeClr val="tx1"/>
                </a:solidFill>
                <a:effectLst/>
                <a:latin typeface="__Roboto_0db11f"/>
              </a:rPr>
              <a:t>模式 </a:t>
            </a:r>
          </a:p>
          <a:p>
            <a:pPr algn="l">
              <a:buFont typeface="+mj-lt"/>
              <a:buAutoNum type="arabicPeriod" startAt="3"/>
            </a:pPr>
            <a:r>
              <a:rPr lang="zh-TW" altLang="en-US" sz="2400" b="0" i="0" dirty="0">
                <a:solidFill>
                  <a:schemeClr val="tx1"/>
                </a:solidFill>
                <a:effectLst/>
                <a:latin typeface="__Roboto_0db11f"/>
              </a:rPr>
              <a:t> 設定速度 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28549C0-DDC8-E5A9-6E81-55F7A614E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522" y="1887552"/>
            <a:ext cx="11146359" cy="58347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48803E8-7689-FE02-DB77-6F6987A9DB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522" y="2859042"/>
            <a:ext cx="9335519" cy="56995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4CF1136-2BAD-4887-AEFE-E3B2430A1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522" y="3330597"/>
            <a:ext cx="4530911" cy="5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76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2563D4-5DFF-1335-155A-7C7C46BA3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33" y="0"/>
            <a:ext cx="1224607" cy="6858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5D5E23-9F4A-BE0B-3CBE-A1242EA27013}"/>
              </a:ext>
            </a:extLst>
          </p:cNvPr>
          <p:cNvSpPr txBox="1"/>
          <p:nvPr/>
        </p:nvSpPr>
        <p:spPr>
          <a:xfrm>
            <a:off x="422788" y="157316"/>
            <a:ext cx="34117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500" b="1" dirty="0">
                <a:solidFill>
                  <a:srgbClr val="EEEEEE"/>
                </a:solidFill>
              </a:rPr>
              <a:t>Servos</a:t>
            </a:r>
            <a:r>
              <a:rPr lang="zh-TW" altLang="en-US" sz="4500" b="1" dirty="0">
                <a:solidFill>
                  <a:srgbClr val="EEEEEE"/>
                </a:solidFill>
              </a:rPr>
              <a:t>程式</a:t>
            </a:r>
          </a:p>
        </p:txBody>
      </p:sp>
      <p:sp>
        <p:nvSpPr>
          <p:cNvPr id="12" name="Google Shape;257;p5">
            <a:extLst>
              <a:ext uri="{FF2B5EF4-FFF2-40B4-BE49-F238E27FC236}">
                <a16:creationId xmlns:a16="http://schemas.microsoft.com/office/drawing/2014/main" id="{8630DBB2-2796-5F55-7737-232CE3C31F93}"/>
              </a:ext>
            </a:extLst>
          </p:cNvPr>
          <p:cNvSpPr txBox="1"/>
          <p:nvPr/>
        </p:nvSpPr>
        <p:spPr>
          <a:xfrm>
            <a:off x="1731399" y="3619052"/>
            <a:ext cx="8729201" cy="69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700"/>
            </a:pPr>
            <a:r>
              <a:rPr lang="zh-TW" sz="4000" b="1" dirty="0">
                <a:solidFill>
                  <a:srgbClr val="EEEEEE"/>
                </a:solidFill>
                <a:latin typeface="+mn-ea"/>
                <a:cs typeface="Calibri"/>
                <a:sym typeface="Calibri"/>
              </a:rPr>
              <a:t>設定</a:t>
            </a:r>
            <a:r>
              <a:rPr lang="en-US" altLang="zh-TW" sz="4000" b="1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altLang="en-US" sz="4000" b="1" dirty="0">
                <a:solidFill>
                  <a:srgbClr val="56A7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Calibri"/>
                <a:sym typeface="Calibri"/>
              </a:rPr>
              <a:t>伺服</a:t>
            </a:r>
            <a:r>
              <a:rPr lang="zh-TW" sz="4000" b="1" dirty="0">
                <a:solidFill>
                  <a:srgbClr val="56A7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Calibri"/>
                <a:sym typeface="Calibri"/>
              </a:rPr>
              <a:t>馬達</a:t>
            </a:r>
            <a:r>
              <a:rPr lang="en-US" altLang="zh-TW" sz="3200" b="1" dirty="0">
                <a:solidFill>
                  <a:srgbClr val="56A7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Calibri"/>
                <a:sym typeface="Calibri"/>
              </a:rPr>
              <a:t>(</a:t>
            </a:r>
            <a:r>
              <a:rPr lang="zh-TW" altLang="en-US" sz="3200" b="1" dirty="0">
                <a:solidFill>
                  <a:srgbClr val="56A7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Calibri"/>
                <a:sym typeface="Calibri"/>
              </a:rPr>
              <a:t>名稱</a:t>
            </a:r>
            <a:r>
              <a:rPr lang="en-US" altLang="zh-TW" sz="3200" b="1" dirty="0">
                <a:solidFill>
                  <a:srgbClr val="56A7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Calibri"/>
                <a:sym typeface="Calibri"/>
              </a:rPr>
              <a:t>)</a:t>
            </a:r>
            <a:r>
              <a:rPr lang="zh-TW" altLang="en-US" sz="3200" b="1" dirty="0">
                <a:solidFill>
                  <a:srgbClr val="56A77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Calibri"/>
                <a:sym typeface="Calibri"/>
              </a:rPr>
              <a:t> </a:t>
            </a:r>
            <a:r>
              <a:rPr lang="zh-TW" altLang="en-US" sz="4000" b="1" dirty="0">
                <a:solidFill>
                  <a:srgbClr val="BBDCCB"/>
                </a:solidFill>
                <a:latin typeface="+mn-ea"/>
                <a:cs typeface="Calibri"/>
                <a:sym typeface="Calibri"/>
              </a:rPr>
              <a:t>角度</a:t>
            </a:r>
            <a:r>
              <a:rPr lang="en-US" altLang="zh-TW" sz="4000" b="1" dirty="0">
                <a:solidFill>
                  <a:srgbClr val="F26A0E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sz="4000" b="1" dirty="0">
                <a:solidFill>
                  <a:srgbClr val="EEEEEE"/>
                </a:solidFill>
                <a:latin typeface="+mn-ea"/>
                <a:cs typeface="Calibri"/>
                <a:sym typeface="Calibri"/>
              </a:rPr>
              <a:t>為</a:t>
            </a:r>
            <a:r>
              <a:rPr lang="en-US" altLang="zh-TW" sz="4000" b="1" dirty="0">
                <a:solidFill>
                  <a:srgbClr val="EEEEEE"/>
                </a:solidFill>
                <a:latin typeface="+mn-ea"/>
                <a:cs typeface="Calibri"/>
                <a:sym typeface="Calibri"/>
              </a:rPr>
              <a:t>  </a:t>
            </a:r>
            <a:r>
              <a:rPr lang="zh-TW" altLang="en-US" sz="4000" b="1" dirty="0">
                <a:solidFill>
                  <a:schemeClr val="bg1">
                    <a:lumMod val="85000"/>
                  </a:schemeClr>
                </a:solidFill>
                <a:latin typeface="+mn-ea"/>
                <a:cs typeface="Calibri"/>
                <a:sym typeface="Calibri"/>
              </a:rPr>
              <a:t>數字</a:t>
            </a:r>
            <a:r>
              <a:rPr lang="en-US" altLang="zh-TW" sz="3300" b="1" dirty="0">
                <a:solidFill>
                  <a:schemeClr val="bg1">
                    <a:lumMod val="85000"/>
                  </a:schemeClr>
                </a:solidFill>
                <a:latin typeface="+mn-ea"/>
                <a:cs typeface="Calibri"/>
                <a:sym typeface="Calibri"/>
              </a:rPr>
              <a:t>(</a:t>
            </a:r>
            <a:r>
              <a:rPr lang="zh-TW" altLang="en-US" sz="3300" b="1" dirty="0">
                <a:solidFill>
                  <a:schemeClr val="bg1">
                    <a:lumMod val="85000"/>
                  </a:schemeClr>
                </a:solidFill>
                <a:latin typeface="+mn-ea"/>
                <a:cs typeface="Calibri"/>
                <a:sym typeface="Calibri"/>
              </a:rPr>
              <a:t>度數</a:t>
            </a:r>
            <a:r>
              <a:rPr lang="en-US" altLang="zh-TW" sz="3300" b="1" dirty="0">
                <a:solidFill>
                  <a:schemeClr val="bg1">
                    <a:lumMod val="85000"/>
                  </a:schemeClr>
                </a:solidFill>
                <a:latin typeface="+mn-ea"/>
                <a:cs typeface="Calibri"/>
                <a:sym typeface="Calibri"/>
              </a:rPr>
              <a:t>)</a:t>
            </a:r>
            <a:endParaRPr lang="zh-TW" altLang="en-US" sz="3300" b="1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B13E90-5E60-CFCC-846D-721FEDD27276}"/>
              </a:ext>
            </a:extLst>
          </p:cNvPr>
          <p:cNvGrpSpPr/>
          <p:nvPr/>
        </p:nvGrpSpPr>
        <p:grpSpPr>
          <a:xfrm>
            <a:off x="539391" y="2015120"/>
            <a:ext cx="10906125" cy="2076450"/>
            <a:chOff x="642936" y="1838139"/>
            <a:chExt cx="10906125" cy="207645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41AF0E2-0031-4968-34BF-A74E893A34B8}"/>
                </a:ext>
              </a:extLst>
            </p:cNvPr>
            <p:cNvSpPr/>
            <p:nvPr/>
          </p:nvSpPr>
          <p:spPr>
            <a:xfrm>
              <a:off x="1343026" y="2527318"/>
              <a:ext cx="785659" cy="5604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120D8CA-4C7D-0879-FDBF-45566994A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6" y="1838139"/>
              <a:ext cx="10906125" cy="2076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150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2563D4-5DFF-1335-155A-7C7C46BA3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33" y="0"/>
            <a:ext cx="1224607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3532BA1-AF0D-B7AA-19FA-3DEB345F4FBD}"/>
              </a:ext>
            </a:extLst>
          </p:cNvPr>
          <p:cNvSpPr txBox="1"/>
          <p:nvPr/>
        </p:nvSpPr>
        <p:spPr>
          <a:xfrm>
            <a:off x="422787" y="157316"/>
            <a:ext cx="539790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500" b="1" dirty="0">
                <a:solidFill>
                  <a:srgbClr val="EEEEEE"/>
                </a:solidFill>
              </a:rPr>
              <a:t>轉角度模式範例程式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F559E5C-8B03-387D-F7C5-38B098F50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9" y="942146"/>
            <a:ext cx="8276908" cy="568265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9064049-8B4A-79C5-10B4-0475D073C2B0}"/>
              </a:ext>
            </a:extLst>
          </p:cNvPr>
          <p:cNvSpPr txBox="1"/>
          <p:nvPr/>
        </p:nvSpPr>
        <p:spPr>
          <a:xfrm>
            <a:off x="3395149" y="1913507"/>
            <a:ext cx="3820277" cy="369332"/>
          </a:xfrm>
          <a:prstGeom prst="rect">
            <a:avLst/>
          </a:prstGeom>
          <a:noFill/>
          <a:ln>
            <a:solidFill>
              <a:srgbClr val="BBDCCB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設定</a:t>
            </a:r>
            <a:r>
              <a:rPr lang="en-US" altLang="zh-TW" dirty="0" err="1">
                <a:solidFill>
                  <a:schemeClr val="bg1"/>
                </a:solidFill>
              </a:rPr>
              <a:t>ServoPosition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變數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為</a:t>
            </a:r>
            <a:r>
              <a:rPr lang="en-US" altLang="zh-TW" dirty="0">
                <a:solidFill>
                  <a:schemeClr val="bg1"/>
                </a:solidFill>
              </a:rPr>
              <a:t>0.5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C3406B4-D20F-6BB9-9823-1F93F6607517}"/>
              </a:ext>
            </a:extLst>
          </p:cNvPr>
          <p:cNvSpPr txBox="1"/>
          <p:nvPr/>
        </p:nvSpPr>
        <p:spPr>
          <a:xfrm>
            <a:off x="3395149" y="2282128"/>
            <a:ext cx="3406702" cy="369332"/>
          </a:xfrm>
          <a:prstGeom prst="rect">
            <a:avLst/>
          </a:prstGeom>
          <a:noFill/>
          <a:ln>
            <a:solidFill>
              <a:srgbClr val="BBDCCB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設定</a:t>
            </a:r>
            <a:r>
              <a:rPr lang="en-US" altLang="zh-TW" dirty="0" err="1">
                <a:solidFill>
                  <a:schemeClr val="bg1"/>
                </a:solidFill>
              </a:rPr>
              <a:t>ServSpeed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變數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為</a:t>
            </a:r>
            <a:r>
              <a:rPr lang="en-US" altLang="zh-TW" dirty="0">
                <a:solidFill>
                  <a:schemeClr val="bg1"/>
                </a:solidFill>
              </a:rPr>
              <a:t>0.01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6D6B6E-C398-C8D0-9B1D-0A6C2A01E099}"/>
              </a:ext>
            </a:extLst>
          </p:cNvPr>
          <p:cNvSpPr txBox="1"/>
          <p:nvPr/>
        </p:nvSpPr>
        <p:spPr>
          <a:xfrm>
            <a:off x="5755382" y="3446156"/>
            <a:ext cx="4192173" cy="369332"/>
          </a:xfrm>
          <a:prstGeom prst="rect">
            <a:avLst/>
          </a:prstGeom>
          <a:noFill/>
          <a:ln>
            <a:solidFill>
              <a:srgbClr val="BBDCCB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如果</a:t>
            </a:r>
            <a:r>
              <a:rPr lang="en-US" altLang="zh-TW" dirty="0">
                <a:solidFill>
                  <a:schemeClr val="bg1"/>
                </a:solidFill>
              </a:rPr>
              <a:t>gamedpad1</a:t>
            </a:r>
            <a:r>
              <a:rPr lang="zh-TW" altLang="en-US" dirty="0">
                <a:solidFill>
                  <a:schemeClr val="bg1"/>
                </a:solidFill>
              </a:rPr>
              <a:t>的 </a:t>
            </a:r>
            <a:r>
              <a:rPr lang="en-US" altLang="zh-TW" b="1" dirty="0">
                <a:solidFill>
                  <a:schemeClr val="bg1"/>
                </a:solidFill>
              </a:rPr>
              <a:t>B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被按下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布林值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2F75E4-EF75-DF3D-F659-077E0C006273}"/>
              </a:ext>
            </a:extLst>
          </p:cNvPr>
          <p:cNvSpPr txBox="1"/>
          <p:nvPr/>
        </p:nvSpPr>
        <p:spPr>
          <a:xfrm>
            <a:off x="5755382" y="3824087"/>
            <a:ext cx="4185761" cy="369332"/>
          </a:xfrm>
          <a:prstGeom prst="rect">
            <a:avLst/>
          </a:prstGeom>
          <a:noFill/>
          <a:ln>
            <a:solidFill>
              <a:srgbClr val="BBDCCB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改變</a:t>
            </a:r>
            <a:r>
              <a:rPr lang="en-US" altLang="zh-TW" dirty="0" err="1">
                <a:solidFill>
                  <a:schemeClr val="bg1"/>
                </a:solidFill>
              </a:rPr>
              <a:t>ServoPosition</a:t>
            </a:r>
            <a:r>
              <a:rPr lang="zh-TW" altLang="en-US" dirty="0">
                <a:solidFill>
                  <a:schemeClr val="bg1"/>
                </a:solidFill>
              </a:rPr>
              <a:t>為</a:t>
            </a:r>
            <a:r>
              <a:rPr lang="en-US" altLang="zh-TW" dirty="0" err="1">
                <a:solidFill>
                  <a:schemeClr val="bg1"/>
                </a:solidFill>
              </a:rPr>
              <a:t>ServoSpeed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EACBFF3-50B4-3D90-5A49-4393C4602E13}"/>
              </a:ext>
            </a:extLst>
          </p:cNvPr>
          <p:cNvSpPr txBox="1"/>
          <p:nvPr/>
        </p:nvSpPr>
        <p:spPr>
          <a:xfrm>
            <a:off x="6426009" y="4292514"/>
            <a:ext cx="4330032" cy="369332"/>
          </a:xfrm>
          <a:prstGeom prst="rect">
            <a:avLst/>
          </a:prstGeom>
          <a:noFill/>
          <a:ln>
            <a:solidFill>
              <a:srgbClr val="BBDCCB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如果</a:t>
            </a:r>
            <a:r>
              <a:rPr lang="en-US" altLang="zh-TW" dirty="0">
                <a:solidFill>
                  <a:schemeClr val="bg1"/>
                </a:solidFill>
              </a:rPr>
              <a:t>gamedpad1</a:t>
            </a:r>
            <a:r>
              <a:rPr lang="zh-TW" altLang="en-US" dirty="0">
                <a:solidFill>
                  <a:schemeClr val="bg1"/>
                </a:solidFill>
              </a:rPr>
              <a:t>的 </a:t>
            </a:r>
            <a:r>
              <a:rPr lang="en-US" altLang="zh-TW" b="1" dirty="0">
                <a:solidFill>
                  <a:schemeClr val="bg1"/>
                </a:solidFill>
              </a:rPr>
              <a:t>X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被按下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布林值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079EDE7-B009-A035-343B-F8E735DC922F}"/>
              </a:ext>
            </a:extLst>
          </p:cNvPr>
          <p:cNvSpPr txBox="1"/>
          <p:nvPr/>
        </p:nvSpPr>
        <p:spPr>
          <a:xfrm>
            <a:off x="6426009" y="4661846"/>
            <a:ext cx="5288627" cy="369332"/>
          </a:xfrm>
          <a:prstGeom prst="rect">
            <a:avLst/>
          </a:prstGeom>
          <a:noFill/>
          <a:ln>
            <a:solidFill>
              <a:srgbClr val="BBDCCB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改變</a:t>
            </a:r>
            <a:r>
              <a:rPr lang="en-US" altLang="zh-TW" dirty="0" err="1">
                <a:solidFill>
                  <a:schemeClr val="bg1"/>
                </a:solidFill>
              </a:rPr>
              <a:t>ServoPosition</a:t>
            </a:r>
            <a:r>
              <a:rPr lang="zh-TW" altLang="en-US" dirty="0">
                <a:solidFill>
                  <a:schemeClr val="bg1"/>
                </a:solidFill>
              </a:rPr>
              <a:t>為 </a:t>
            </a:r>
            <a:r>
              <a:rPr lang="en-US" altLang="zh-TW" dirty="0">
                <a:solidFill>
                  <a:schemeClr val="bg1"/>
                </a:solidFill>
              </a:rPr>
              <a:t>(-1) x </a:t>
            </a:r>
            <a:r>
              <a:rPr lang="en-US" altLang="zh-TW" dirty="0" err="1">
                <a:solidFill>
                  <a:schemeClr val="bg1"/>
                </a:solidFill>
              </a:rPr>
              <a:t>ServoSpeed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37A3FAD-ABED-7A4A-E81B-4BBFE712A0B9}"/>
              </a:ext>
            </a:extLst>
          </p:cNvPr>
          <p:cNvSpPr txBox="1"/>
          <p:nvPr/>
        </p:nvSpPr>
        <p:spPr>
          <a:xfrm>
            <a:off x="8367817" y="5329766"/>
            <a:ext cx="2947277" cy="646331"/>
          </a:xfrm>
          <a:prstGeom prst="rect">
            <a:avLst/>
          </a:prstGeom>
          <a:noFill/>
          <a:ln>
            <a:solidFill>
              <a:srgbClr val="BBDCCB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設定</a:t>
            </a:r>
            <a:r>
              <a:rPr lang="en-US" altLang="zh-TW" dirty="0" err="1">
                <a:solidFill>
                  <a:schemeClr val="bg1"/>
                </a:solidFill>
              </a:rPr>
              <a:t>ServoPosition</a:t>
            </a:r>
            <a:r>
              <a:rPr lang="zh-TW" altLang="en-US" dirty="0">
                <a:solidFill>
                  <a:schemeClr val="bg1"/>
                </a:solidFill>
              </a:rPr>
              <a:t>維持在</a:t>
            </a:r>
            <a:r>
              <a:rPr lang="en-US" altLang="zh-TW" dirty="0">
                <a:solidFill>
                  <a:schemeClr val="bg1"/>
                </a:solidFill>
              </a:rPr>
              <a:t>0(</a:t>
            </a:r>
            <a:r>
              <a:rPr lang="zh-TW" altLang="en-US" dirty="0">
                <a:solidFill>
                  <a:schemeClr val="bg1"/>
                </a:solidFill>
              </a:rPr>
              <a:t>最低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到</a:t>
            </a:r>
            <a:r>
              <a:rPr lang="en-US" altLang="zh-TW" dirty="0">
                <a:solidFill>
                  <a:schemeClr val="bg1"/>
                </a:solidFill>
              </a:rPr>
              <a:t>1(</a:t>
            </a:r>
            <a:r>
              <a:rPr lang="zh-TW" altLang="en-US" dirty="0">
                <a:solidFill>
                  <a:schemeClr val="bg1"/>
                </a:solidFill>
              </a:rPr>
              <a:t>最高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之間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22EE6A3-DD9D-AA6B-0FB6-C6CB21430B3B}"/>
              </a:ext>
            </a:extLst>
          </p:cNvPr>
          <p:cNvSpPr txBox="1"/>
          <p:nvPr/>
        </p:nvSpPr>
        <p:spPr>
          <a:xfrm>
            <a:off x="5848295" y="6028446"/>
            <a:ext cx="6315000" cy="369332"/>
          </a:xfrm>
          <a:prstGeom prst="rect">
            <a:avLst/>
          </a:prstGeom>
          <a:noFill/>
          <a:ln>
            <a:solidFill>
              <a:srgbClr val="BBDCCB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設定</a:t>
            </a:r>
            <a:r>
              <a:rPr lang="en-US" altLang="zh-TW" dirty="0">
                <a:solidFill>
                  <a:schemeClr val="bg1"/>
                </a:solidFill>
              </a:rPr>
              <a:t>test servo(Servo)</a:t>
            </a:r>
            <a:r>
              <a:rPr lang="zh-TW" altLang="en-US" dirty="0">
                <a:solidFill>
                  <a:schemeClr val="bg1"/>
                </a:solidFill>
              </a:rPr>
              <a:t>的角度為</a:t>
            </a:r>
            <a:r>
              <a:rPr lang="en-US" altLang="zh-TW" dirty="0" err="1">
                <a:solidFill>
                  <a:schemeClr val="bg1"/>
                </a:solidFill>
              </a:rPr>
              <a:t>ServoPosition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變數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2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2563D4-5DFF-1335-155A-7C7C46BA3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33" y="0"/>
            <a:ext cx="1224607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EA1CFD9-AB28-E064-ECA7-97E22180328D}"/>
              </a:ext>
            </a:extLst>
          </p:cNvPr>
          <p:cNvSpPr txBox="1"/>
          <p:nvPr/>
        </p:nvSpPr>
        <p:spPr>
          <a:xfrm>
            <a:off x="835068" y="701457"/>
            <a:ext cx="105218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500" b="1" dirty="0">
                <a:solidFill>
                  <a:schemeClr val="bg1"/>
                </a:solidFill>
              </a:rPr>
              <a:t>開始創造屬於你們隊伍專屬的程式吧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665081-E214-DA66-C112-684471F2F19C}"/>
              </a:ext>
            </a:extLst>
          </p:cNvPr>
          <p:cNvSpPr txBox="1"/>
          <p:nvPr/>
        </p:nvSpPr>
        <p:spPr>
          <a:xfrm>
            <a:off x="3319397" y="2547093"/>
            <a:ext cx="5736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500" dirty="0">
                <a:solidFill>
                  <a:schemeClr val="bg1"/>
                </a:solidFill>
              </a:rPr>
              <a:t>開放提問喔</a:t>
            </a:r>
            <a:endParaRPr lang="en-US" altLang="zh-TW" sz="3500" dirty="0">
              <a:solidFill>
                <a:schemeClr val="bg1"/>
              </a:solidFill>
            </a:endParaRPr>
          </a:p>
          <a:p>
            <a:pPr algn="ctr"/>
            <a:r>
              <a:rPr lang="zh-TW" altLang="en-US" sz="3500" dirty="0">
                <a:solidFill>
                  <a:schemeClr val="bg1"/>
                </a:solidFill>
              </a:rPr>
              <a:t>有任何問題都可提出</a:t>
            </a:r>
          </a:p>
        </p:txBody>
      </p:sp>
    </p:spTree>
    <p:extLst>
      <p:ext uri="{BB962C8B-B14F-4D97-AF65-F5344CB8AC3E}">
        <p14:creationId xmlns:p14="http://schemas.microsoft.com/office/powerpoint/2010/main" val="337253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1055033-7F38-CDED-42D4-7A5D8772F4AB}"/>
              </a:ext>
            </a:extLst>
          </p:cNvPr>
          <p:cNvSpPr/>
          <p:nvPr/>
        </p:nvSpPr>
        <p:spPr>
          <a:xfrm>
            <a:off x="0" y="4060722"/>
            <a:ext cx="12192000" cy="2797278"/>
          </a:xfrm>
          <a:prstGeom prst="rect">
            <a:avLst/>
          </a:prstGeom>
          <a:solidFill>
            <a:srgbClr val="76AB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2563D4-5DFF-1335-155A-7C7C46BA3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33" y="0"/>
            <a:ext cx="1224607" cy="6858000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E69CF293-C90F-86A5-168F-FBB9DAC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26" y="316118"/>
            <a:ext cx="6430297" cy="1148888"/>
          </a:xfrm>
        </p:spPr>
        <p:txBody>
          <a:bodyPr/>
          <a:lstStyle/>
          <a:p>
            <a:r>
              <a:rPr lang="en-US" altLang="zh-TW" b="1" dirty="0">
                <a:solidFill>
                  <a:srgbClr val="EEEEEE"/>
                </a:solidFill>
              </a:rPr>
              <a:t>Encoder(</a:t>
            </a:r>
            <a:r>
              <a:rPr lang="zh-TW" altLang="en-US" b="1" dirty="0">
                <a:solidFill>
                  <a:srgbClr val="EEEEEE"/>
                </a:solidFill>
              </a:rPr>
              <a:t>編碼器</a:t>
            </a:r>
            <a:r>
              <a:rPr lang="en-US" altLang="zh-TW" b="1" dirty="0">
                <a:solidFill>
                  <a:srgbClr val="EEEEEE"/>
                </a:solidFill>
              </a:rPr>
              <a:t>)</a:t>
            </a:r>
            <a:endParaRPr lang="zh-TW" altLang="en-US" b="1" dirty="0">
              <a:solidFill>
                <a:srgbClr val="EEEEEE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5C31182-D8CC-0F23-AF0F-18B09944D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48" y="2663054"/>
            <a:ext cx="9819459" cy="324529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9EC5B1E-7159-D098-07EA-35C307A9891F}"/>
              </a:ext>
            </a:extLst>
          </p:cNvPr>
          <p:cNvSpPr txBox="1"/>
          <p:nvPr/>
        </p:nvSpPr>
        <p:spPr>
          <a:xfrm>
            <a:off x="1081548" y="1573161"/>
            <a:ext cx="468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EEEEEE"/>
                </a:solidFill>
              </a:rPr>
              <a:t>用於紀錄馬達轉動角度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AC99A36-559D-3ED2-851C-905B5BF49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300" y="1599399"/>
            <a:ext cx="4680152" cy="55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5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2563D4-5DFF-1335-155A-7C7C46BA3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33" y="0"/>
            <a:ext cx="1224607" cy="685800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E6535FE-76A8-EC3D-8CCE-69BA61B99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073" y="188068"/>
            <a:ext cx="4314922" cy="1469179"/>
          </a:xfrm>
        </p:spPr>
        <p:txBody>
          <a:bodyPr>
            <a:normAutofit/>
          </a:bodyPr>
          <a:lstStyle/>
          <a:p>
            <a:pPr algn="l"/>
            <a:r>
              <a:rPr lang="en-US" altLang="zh-TW" sz="4500" b="1" dirty="0">
                <a:solidFill>
                  <a:srgbClr val="EEEEEE"/>
                </a:solidFill>
              </a:rPr>
              <a:t>1.</a:t>
            </a:r>
            <a:r>
              <a:rPr lang="zh-TW" altLang="en-US" sz="4500" b="1" dirty="0">
                <a:solidFill>
                  <a:srgbClr val="EEEEEE"/>
                </a:solidFill>
              </a:rPr>
              <a:t>連上機器網路</a:t>
            </a:r>
            <a:br>
              <a:rPr lang="en-US" altLang="zh-TW" sz="4500" b="1" dirty="0">
                <a:solidFill>
                  <a:srgbClr val="EEEEEE"/>
                </a:solidFill>
              </a:rPr>
            </a:br>
            <a:r>
              <a:rPr lang="en-US" altLang="zh-TW" sz="4500" b="1" dirty="0">
                <a:solidFill>
                  <a:srgbClr val="EEEEEE"/>
                </a:solidFill>
              </a:rPr>
              <a:t>2.</a:t>
            </a:r>
            <a:r>
              <a:rPr lang="zh-TW" altLang="en-US" sz="4500" b="1" dirty="0">
                <a:solidFill>
                  <a:srgbClr val="EEEEEE"/>
                </a:solidFill>
              </a:rPr>
              <a:t>打開程式頁面</a:t>
            </a:r>
            <a:endParaRPr lang="zh-TW" altLang="en-US" sz="4500" dirty="0">
              <a:solidFill>
                <a:srgbClr val="EEEEEE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7DFB277-CC49-09F4-C2F4-05AC9B12CBB7}"/>
              </a:ext>
            </a:extLst>
          </p:cNvPr>
          <p:cNvGrpSpPr/>
          <p:nvPr/>
        </p:nvGrpSpPr>
        <p:grpSpPr>
          <a:xfrm>
            <a:off x="8490759" y="4801232"/>
            <a:ext cx="3520685" cy="891049"/>
            <a:chOff x="8316772" y="1969878"/>
            <a:chExt cx="3520685" cy="891049"/>
          </a:xfrm>
        </p:grpSpPr>
        <p:pic>
          <p:nvPicPr>
            <p:cNvPr id="17" name="Google Shape;87;p1">
              <a:hlinkClick r:id="rId3"/>
              <a:extLst>
                <a:ext uri="{FF2B5EF4-FFF2-40B4-BE49-F238E27FC236}">
                  <a16:creationId xmlns:a16="http://schemas.microsoft.com/office/drawing/2014/main" id="{37C53747-FD6E-EC05-3C91-23BA4F16E54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318" t="11987" r="70805" b="76322"/>
            <a:stretch/>
          </p:blipFill>
          <p:spPr>
            <a:xfrm>
              <a:off x="8316772" y="2014582"/>
              <a:ext cx="3520685" cy="846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A3AA3EE-33B2-4EA9-C6D7-8CA83513B5C7}"/>
                </a:ext>
              </a:extLst>
            </p:cNvPr>
            <p:cNvSpPr/>
            <p:nvPr/>
          </p:nvSpPr>
          <p:spPr>
            <a:xfrm>
              <a:off x="9093888" y="1969878"/>
              <a:ext cx="983226" cy="54017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914EAD0F-AABD-10F5-3111-BC0913EBD37A}"/>
              </a:ext>
            </a:extLst>
          </p:cNvPr>
          <p:cNvGrpSpPr/>
          <p:nvPr/>
        </p:nvGrpSpPr>
        <p:grpSpPr>
          <a:xfrm>
            <a:off x="609583" y="1515912"/>
            <a:ext cx="3671831" cy="4730039"/>
            <a:chOff x="685453" y="1174486"/>
            <a:chExt cx="3671831" cy="4730039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AE41DFC1-96FF-AF4C-933D-0059F127DBB0}"/>
                </a:ext>
              </a:extLst>
            </p:cNvPr>
            <p:cNvGrpSpPr/>
            <p:nvPr/>
          </p:nvGrpSpPr>
          <p:grpSpPr>
            <a:xfrm>
              <a:off x="685453" y="1525510"/>
              <a:ext cx="3671831" cy="4379015"/>
              <a:chOff x="8045670" y="1962791"/>
              <a:chExt cx="3671831" cy="4379015"/>
            </a:xfrm>
          </p:grpSpPr>
          <p:pic>
            <p:nvPicPr>
              <p:cNvPr id="10" name="Google Shape;1057;p17">
                <a:extLst>
                  <a:ext uri="{FF2B5EF4-FFF2-40B4-BE49-F238E27FC236}">
                    <a16:creationId xmlns:a16="http://schemas.microsoft.com/office/drawing/2014/main" id="{F664D5A9-81E2-29D8-67D7-922824D0B6C5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b="32555"/>
              <a:stretch/>
            </p:blipFill>
            <p:spPr>
              <a:xfrm>
                <a:off x="8045670" y="1962791"/>
                <a:ext cx="3652167" cy="43790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0678E1BD-0729-626C-AC79-386A6F6C6E44}"/>
                  </a:ext>
                </a:extLst>
              </p:cNvPr>
              <p:cNvSpPr/>
              <p:nvPr/>
            </p:nvSpPr>
            <p:spPr>
              <a:xfrm>
                <a:off x="11110451" y="2011952"/>
                <a:ext cx="607050" cy="701751"/>
              </a:xfrm>
              <a:prstGeom prst="ellipse">
                <a:avLst/>
              </a:prstGeom>
              <a:noFill/>
              <a:ln w="57150">
                <a:solidFill>
                  <a:srgbClr val="F58A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260FB539-DD8C-FE0F-4449-458E172FECF8}"/>
                  </a:ext>
                </a:extLst>
              </p:cNvPr>
              <p:cNvSpPr/>
              <p:nvPr/>
            </p:nvSpPr>
            <p:spPr>
              <a:xfrm>
                <a:off x="9489569" y="4061977"/>
                <a:ext cx="2129609" cy="701751"/>
              </a:xfrm>
              <a:prstGeom prst="ellipse">
                <a:avLst/>
              </a:prstGeom>
              <a:noFill/>
              <a:ln w="57150">
                <a:solidFill>
                  <a:srgbClr val="F58A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FD600FD-92AD-094E-7E06-7A67BF09D608}"/>
                </a:ext>
              </a:extLst>
            </p:cNvPr>
            <p:cNvSpPr txBox="1"/>
            <p:nvPr/>
          </p:nvSpPr>
          <p:spPr>
            <a:xfrm>
              <a:off x="3354863" y="1174486"/>
              <a:ext cx="51143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500" b="1" dirty="0">
                  <a:solidFill>
                    <a:srgbClr val="F58A42"/>
                  </a:solidFill>
                </a:rPr>
                <a:t>1</a:t>
              </a:r>
              <a:endParaRPr lang="zh-TW" altLang="en-US" sz="3500" b="1" dirty="0">
                <a:solidFill>
                  <a:srgbClr val="F58A42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E3C9E52-5BAF-6876-8205-024E1DA91025}"/>
                </a:ext>
              </a:extLst>
            </p:cNvPr>
            <p:cNvSpPr txBox="1"/>
            <p:nvPr/>
          </p:nvSpPr>
          <p:spPr>
            <a:xfrm>
              <a:off x="3786859" y="3135040"/>
              <a:ext cx="511431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500" b="1" dirty="0">
                  <a:solidFill>
                    <a:srgbClr val="F58A42"/>
                  </a:solidFill>
                </a:rPr>
                <a:t>2</a:t>
              </a:r>
              <a:endParaRPr lang="zh-TW" altLang="en-US" sz="3500" b="1" dirty="0">
                <a:solidFill>
                  <a:srgbClr val="F58A4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31149FA-0C9E-04AC-2EC4-513BD511EA57}"/>
              </a:ext>
            </a:extLst>
          </p:cNvPr>
          <p:cNvGrpSpPr/>
          <p:nvPr/>
        </p:nvGrpSpPr>
        <p:grpSpPr>
          <a:xfrm>
            <a:off x="4855151" y="1032547"/>
            <a:ext cx="5857069" cy="5537890"/>
            <a:chOff x="5399451" y="681566"/>
            <a:chExt cx="5857069" cy="5537890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A94D4090-7C9C-6807-7788-6F67C4DC0867}"/>
                </a:ext>
              </a:extLst>
            </p:cNvPr>
            <p:cNvGrpSpPr/>
            <p:nvPr/>
          </p:nvGrpSpPr>
          <p:grpSpPr>
            <a:xfrm>
              <a:off x="5399451" y="681566"/>
              <a:ext cx="3216619" cy="5537890"/>
              <a:chOff x="5399451" y="681566"/>
              <a:chExt cx="3216619" cy="5537890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3C977EE-774D-555B-C39E-497E80E6AB9A}"/>
                  </a:ext>
                </a:extLst>
              </p:cNvPr>
              <p:cNvGrpSpPr/>
              <p:nvPr/>
            </p:nvGrpSpPr>
            <p:grpSpPr>
              <a:xfrm>
                <a:off x="5399451" y="681566"/>
                <a:ext cx="3216619" cy="5537890"/>
                <a:chOff x="4787848" y="865840"/>
                <a:chExt cx="3216619" cy="5537890"/>
              </a:xfrm>
            </p:grpSpPr>
            <p:grpSp>
              <p:nvGrpSpPr>
                <p:cNvPr id="28" name="群組 27">
                  <a:extLst>
                    <a:ext uri="{FF2B5EF4-FFF2-40B4-BE49-F238E27FC236}">
                      <a16:creationId xmlns:a16="http://schemas.microsoft.com/office/drawing/2014/main" id="{5B3E0A3F-E3D1-19AE-4B76-F290F410F461}"/>
                    </a:ext>
                  </a:extLst>
                </p:cNvPr>
                <p:cNvGrpSpPr/>
                <p:nvPr/>
              </p:nvGrpSpPr>
              <p:grpSpPr>
                <a:xfrm>
                  <a:off x="4787848" y="865840"/>
                  <a:ext cx="3216619" cy="5537890"/>
                  <a:chOff x="8401146" y="963561"/>
                  <a:chExt cx="3216619" cy="5537890"/>
                </a:xfrm>
              </p:grpSpPr>
              <p:pic>
                <p:nvPicPr>
                  <p:cNvPr id="30" name="圖片 29">
                    <a:extLst>
                      <a:ext uri="{FF2B5EF4-FFF2-40B4-BE49-F238E27FC236}">
                        <a16:creationId xmlns:a16="http://schemas.microsoft.com/office/drawing/2014/main" id="{642032A8-7DB8-9C5A-5B60-6300074942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401146" y="963561"/>
                    <a:ext cx="3216619" cy="5537890"/>
                  </a:xfrm>
                  <a:prstGeom prst="rect">
                    <a:avLst/>
                  </a:prstGeom>
                </p:spPr>
              </p:pic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47DB03CD-E47C-D1CD-18F9-27B086F280BD}"/>
                      </a:ext>
                    </a:extLst>
                  </p:cNvPr>
                  <p:cNvSpPr/>
                  <p:nvPr/>
                </p:nvSpPr>
                <p:spPr>
                  <a:xfrm>
                    <a:off x="8525414" y="3949480"/>
                    <a:ext cx="2181955" cy="355875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  <a:prstDash val="solid"/>
                  </a:ln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8A609F84-C0DB-63A0-9625-D796C7F40A9D}"/>
                    </a:ext>
                  </a:extLst>
                </p:cNvPr>
                <p:cNvSpPr/>
                <p:nvPr/>
              </p:nvSpPr>
              <p:spPr>
                <a:xfrm>
                  <a:off x="4912118" y="2059727"/>
                  <a:ext cx="1558213" cy="317241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  <a:prstDash val="solid"/>
                </a:ln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3447030-EC55-44CE-45F3-943236193492}"/>
                  </a:ext>
                </a:extLst>
              </p:cNvPr>
              <p:cNvSpPr/>
              <p:nvPr/>
            </p:nvSpPr>
            <p:spPr>
              <a:xfrm>
                <a:off x="5523720" y="2379306"/>
                <a:ext cx="832595" cy="31724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  <a:prstDash val="solid"/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1D46D01-FCD6-717F-33EE-BE39B849E9A1}"/>
                </a:ext>
              </a:extLst>
            </p:cNvPr>
            <p:cNvSpPr txBox="1"/>
            <p:nvPr/>
          </p:nvSpPr>
          <p:spPr>
            <a:xfrm>
              <a:off x="8819328" y="1718602"/>
              <a:ext cx="2437192" cy="63094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3500" b="1" dirty="0" err="1">
                  <a:solidFill>
                    <a:srgbClr val="8FC3CB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WiFi</a:t>
              </a:r>
              <a:r>
                <a:rPr lang="en-US" altLang="zh-TW" sz="3500" b="1" dirty="0">
                  <a:solidFill>
                    <a:srgbClr val="8FC3CB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 </a:t>
              </a:r>
              <a:r>
                <a:rPr lang="zh-TW" altLang="en-US" sz="3500" b="1" dirty="0">
                  <a:solidFill>
                    <a:srgbClr val="8FC3CB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2B037B9-7F14-A10A-26E3-5F0CFC543441}"/>
                </a:ext>
              </a:extLst>
            </p:cNvPr>
            <p:cNvSpPr txBox="1"/>
            <p:nvPr/>
          </p:nvSpPr>
          <p:spPr>
            <a:xfrm>
              <a:off x="8819328" y="2222455"/>
              <a:ext cx="2437192" cy="63094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sz="3500" b="1" dirty="0" err="1">
                  <a:solidFill>
                    <a:srgbClr val="8FC3CB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WiFi</a:t>
              </a:r>
              <a:r>
                <a:rPr lang="en-US" altLang="zh-TW" sz="3500" b="1" dirty="0">
                  <a:solidFill>
                    <a:srgbClr val="8FC3CB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 </a:t>
              </a:r>
              <a:r>
                <a:rPr lang="zh-TW" altLang="en-US" sz="3500" b="1" dirty="0">
                  <a:solidFill>
                    <a:srgbClr val="8FC3CB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密碼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DBF7FF6-5B82-10F9-A0BF-1A0BEF6948F5}"/>
                </a:ext>
              </a:extLst>
            </p:cNvPr>
            <p:cNvSpPr txBox="1"/>
            <p:nvPr/>
          </p:nvSpPr>
          <p:spPr>
            <a:xfrm>
              <a:off x="8740338" y="3529951"/>
              <a:ext cx="2437192" cy="63094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zh-TW" altLang="en-US" sz="3500" b="1" dirty="0">
                  <a:solidFill>
                    <a:srgbClr val="8FC3CB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寫程式網頁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74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2563D4-5DFF-1335-155A-7C7C46BA3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33" y="0"/>
            <a:ext cx="1224607" cy="6858000"/>
          </a:xfrm>
          <a:prstGeom prst="rect">
            <a:avLst/>
          </a:prstGeom>
        </p:spPr>
      </p:pic>
      <p:pic>
        <p:nvPicPr>
          <p:cNvPr id="7" name="Google Shape;87;p1">
            <a:extLst>
              <a:ext uri="{FF2B5EF4-FFF2-40B4-BE49-F238E27FC236}">
                <a16:creationId xmlns:a16="http://schemas.microsoft.com/office/drawing/2014/main" id="{A72C33A2-C85E-0066-CBB0-A2EFEA85E6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2396" r="-113" b="4641"/>
          <a:stretch/>
        </p:blipFill>
        <p:spPr>
          <a:xfrm>
            <a:off x="0" y="426244"/>
            <a:ext cx="12205966" cy="600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8;p1">
            <a:extLst>
              <a:ext uri="{FF2B5EF4-FFF2-40B4-BE49-F238E27FC236}">
                <a16:creationId xmlns:a16="http://schemas.microsoft.com/office/drawing/2014/main" id="{8B92779F-A395-5977-3ED0-12150949C3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3417" t="48741" r="33500" b="25628"/>
          <a:stretch/>
        </p:blipFill>
        <p:spPr>
          <a:xfrm>
            <a:off x="3346572" y="2550160"/>
            <a:ext cx="4033520" cy="17576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403E78C-3D1E-18EB-C58B-D0036D1C041F}"/>
              </a:ext>
            </a:extLst>
          </p:cNvPr>
          <p:cNvSpPr/>
          <p:nvPr/>
        </p:nvSpPr>
        <p:spPr>
          <a:xfrm>
            <a:off x="-1" y="806245"/>
            <a:ext cx="1179871" cy="32446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7F913CD-4726-2164-9E60-913AE5D13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700" y="2294492"/>
            <a:ext cx="4328658" cy="372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4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2563D4-5DFF-1335-155A-7C7C46BA3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33" y="0"/>
            <a:ext cx="1224607" cy="6858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9F39B32-BF3A-3E64-D414-E1E1268600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1" t="18495" b="5377"/>
          <a:stretch/>
        </p:blipFill>
        <p:spPr>
          <a:xfrm>
            <a:off x="0" y="784122"/>
            <a:ext cx="12183370" cy="52897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5EA64C8-F5D5-00D9-B4BC-12A8CA536BFE}"/>
              </a:ext>
            </a:extLst>
          </p:cNvPr>
          <p:cNvSpPr/>
          <p:nvPr/>
        </p:nvSpPr>
        <p:spPr>
          <a:xfrm>
            <a:off x="8630" y="1189703"/>
            <a:ext cx="945099" cy="373626"/>
          </a:xfrm>
          <a:prstGeom prst="rect">
            <a:avLst/>
          </a:prstGeom>
          <a:noFill/>
          <a:ln w="38100">
            <a:solidFill>
              <a:srgbClr val="F58A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AB44346-CEE5-5B52-1BAB-7AF3CA1D90F5}"/>
              </a:ext>
            </a:extLst>
          </p:cNvPr>
          <p:cNvCxnSpPr/>
          <p:nvPr/>
        </p:nvCxnSpPr>
        <p:spPr>
          <a:xfrm flipV="1">
            <a:off x="471948" y="432619"/>
            <a:ext cx="1356852" cy="757084"/>
          </a:xfrm>
          <a:prstGeom prst="line">
            <a:avLst/>
          </a:prstGeom>
          <a:ln w="38100">
            <a:solidFill>
              <a:srgbClr val="F58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D5C0C8E-0F4D-F699-98A0-CF19AC5A8F4B}"/>
              </a:ext>
            </a:extLst>
          </p:cNvPr>
          <p:cNvSpPr/>
          <p:nvPr/>
        </p:nvSpPr>
        <p:spPr>
          <a:xfrm>
            <a:off x="1828800" y="132735"/>
            <a:ext cx="4133088" cy="565355"/>
          </a:xfrm>
          <a:prstGeom prst="rect">
            <a:avLst/>
          </a:prstGeom>
          <a:noFill/>
          <a:ln w="38100">
            <a:solidFill>
              <a:srgbClr val="F58A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0" dirty="0">
                <a:solidFill>
                  <a:schemeClr val="bg1"/>
                </a:solidFill>
              </a:rPr>
              <a:t>存檔</a:t>
            </a:r>
            <a:r>
              <a:rPr lang="en-US" altLang="zh-TW" sz="3500" dirty="0">
                <a:solidFill>
                  <a:schemeClr val="bg1"/>
                </a:solidFill>
              </a:rPr>
              <a:t>(</a:t>
            </a:r>
            <a:r>
              <a:rPr lang="zh-TW" altLang="en-US" sz="3500" dirty="0">
                <a:solidFill>
                  <a:schemeClr val="bg1"/>
                </a:solidFill>
              </a:rPr>
              <a:t>隨時記得存檔</a:t>
            </a:r>
            <a:r>
              <a:rPr lang="en-US" altLang="zh-TW" sz="3500" dirty="0">
                <a:solidFill>
                  <a:schemeClr val="bg1"/>
                </a:solidFill>
              </a:rPr>
              <a:t>)</a:t>
            </a:r>
            <a:endParaRPr lang="zh-TW" altLang="en-US" sz="3500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9408D9-6BEB-29D4-5C7E-3AED5F9A8CB7}"/>
              </a:ext>
            </a:extLst>
          </p:cNvPr>
          <p:cNvSpPr/>
          <p:nvPr/>
        </p:nvSpPr>
        <p:spPr>
          <a:xfrm>
            <a:off x="8630" y="1914832"/>
            <a:ext cx="1356852" cy="3620729"/>
          </a:xfrm>
          <a:prstGeom prst="rect">
            <a:avLst/>
          </a:prstGeom>
          <a:noFill/>
          <a:ln w="38100">
            <a:solidFill>
              <a:srgbClr val="F58A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7793C08-30F5-62C4-5197-F96B35ABD313}"/>
              </a:ext>
            </a:extLst>
          </p:cNvPr>
          <p:cNvCxnSpPr>
            <a:cxnSpLocks/>
            <a:stCxn id="16" idx="2"/>
            <a:endCxn id="18" idx="1"/>
          </p:cNvCxnSpPr>
          <p:nvPr/>
        </p:nvCxnSpPr>
        <p:spPr>
          <a:xfrm>
            <a:off x="687056" y="5535561"/>
            <a:ext cx="261395" cy="907027"/>
          </a:xfrm>
          <a:prstGeom prst="line">
            <a:avLst/>
          </a:prstGeom>
          <a:ln w="38100">
            <a:solidFill>
              <a:srgbClr val="F58A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568B19D-AE7D-7B05-C776-03B503698CA1}"/>
              </a:ext>
            </a:extLst>
          </p:cNvPr>
          <p:cNvSpPr/>
          <p:nvPr/>
        </p:nvSpPr>
        <p:spPr>
          <a:xfrm>
            <a:off x="948451" y="6159910"/>
            <a:ext cx="1995948" cy="565355"/>
          </a:xfrm>
          <a:prstGeom prst="rect">
            <a:avLst/>
          </a:prstGeom>
          <a:noFill/>
          <a:ln w="38100">
            <a:solidFill>
              <a:srgbClr val="F58A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500" dirty="0">
                <a:solidFill>
                  <a:schemeClr val="bg1"/>
                </a:solidFill>
              </a:rPr>
              <a:t>程式清單</a:t>
            </a:r>
          </a:p>
        </p:txBody>
      </p:sp>
    </p:spTree>
    <p:extLst>
      <p:ext uri="{BB962C8B-B14F-4D97-AF65-F5344CB8AC3E}">
        <p14:creationId xmlns:p14="http://schemas.microsoft.com/office/powerpoint/2010/main" val="367990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2563D4-5DFF-1335-155A-7C7C46BA3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33" y="0"/>
            <a:ext cx="1224607" cy="6858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A6BA1F2-4353-A3B2-A529-803C5B564D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6" t="4245" r="6234" b="11879"/>
          <a:stretch/>
        </p:blipFill>
        <p:spPr>
          <a:xfrm>
            <a:off x="109386" y="607142"/>
            <a:ext cx="8259097" cy="564371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C236FAF-D145-B0C9-D234-D60327DD10F5}"/>
              </a:ext>
            </a:extLst>
          </p:cNvPr>
          <p:cNvSpPr txBox="1"/>
          <p:nvPr/>
        </p:nvSpPr>
        <p:spPr>
          <a:xfrm>
            <a:off x="4178098" y="702254"/>
            <a:ext cx="226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EEEEEE"/>
                </a:solidFill>
              </a:rPr>
              <a:t>開啟程式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1109EAD-91CB-9CA5-2D69-7034880320F0}"/>
              </a:ext>
            </a:extLst>
          </p:cNvPr>
          <p:cNvSpPr txBox="1"/>
          <p:nvPr/>
        </p:nvSpPr>
        <p:spPr>
          <a:xfrm>
            <a:off x="6265610" y="2382415"/>
            <a:ext cx="226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EEEEEE"/>
                </a:solidFill>
              </a:rPr>
              <a:t>繼續執行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9BE70BD-360E-0488-2DEC-4BD19E1F5551}"/>
              </a:ext>
            </a:extLst>
          </p:cNvPr>
          <p:cNvSpPr txBox="1"/>
          <p:nvPr/>
        </p:nvSpPr>
        <p:spPr>
          <a:xfrm>
            <a:off x="4004192" y="5338164"/>
            <a:ext cx="2261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EEEEEE"/>
                </a:solidFill>
              </a:rPr>
              <a:t>停止程式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1CBBE0F-CA89-03E5-1DA7-49A198727AEA}"/>
              </a:ext>
            </a:extLst>
          </p:cNvPr>
          <p:cNvSpPr txBox="1"/>
          <p:nvPr/>
        </p:nvSpPr>
        <p:spPr>
          <a:xfrm>
            <a:off x="4874342" y="1410140"/>
            <a:ext cx="4751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EEEEEE"/>
                </a:solidFill>
              </a:rPr>
              <a:t>先設定好初始變數資料</a:t>
            </a:r>
            <a:r>
              <a:rPr lang="en-US" altLang="zh-TW" sz="2800" dirty="0">
                <a:solidFill>
                  <a:srgbClr val="EEEEEE"/>
                </a:solidFill>
              </a:rPr>
              <a:t>…</a:t>
            </a:r>
            <a:r>
              <a:rPr lang="zh-TW" altLang="en-US" sz="2800" dirty="0">
                <a:solidFill>
                  <a:srgbClr val="EEEEEE"/>
                </a:solidFill>
              </a:rPr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223806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2563D4-5DFF-1335-155A-7C7C46BA3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33" y="0"/>
            <a:ext cx="1224607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3F471DD-6DE7-240F-2F63-C3B9534AFC47}"/>
              </a:ext>
            </a:extLst>
          </p:cNvPr>
          <p:cNvSpPr txBox="1"/>
          <p:nvPr/>
        </p:nvSpPr>
        <p:spPr>
          <a:xfrm>
            <a:off x="422788" y="157316"/>
            <a:ext cx="34117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500" b="1" dirty="0">
                <a:solidFill>
                  <a:srgbClr val="EEEEEE"/>
                </a:solidFill>
              </a:rPr>
              <a:t>Motors</a:t>
            </a:r>
            <a:r>
              <a:rPr lang="zh-TW" altLang="en-US" sz="4500" b="1" dirty="0">
                <a:solidFill>
                  <a:srgbClr val="EEEEEE"/>
                </a:solidFill>
              </a:rPr>
              <a:t>程式</a:t>
            </a:r>
          </a:p>
        </p:txBody>
      </p:sp>
      <p:sp>
        <p:nvSpPr>
          <p:cNvPr id="19" name="Google Shape;257;p5">
            <a:extLst>
              <a:ext uri="{FF2B5EF4-FFF2-40B4-BE49-F238E27FC236}">
                <a16:creationId xmlns:a16="http://schemas.microsoft.com/office/drawing/2014/main" id="{3E5E4630-E8C8-4982-171C-A959DC88A29D}"/>
              </a:ext>
            </a:extLst>
          </p:cNvPr>
          <p:cNvSpPr txBox="1"/>
          <p:nvPr/>
        </p:nvSpPr>
        <p:spPr>
          <a:xfrm>
            <a:off x="486506" y="1839462"/>
            <a:ext cx="5205167" cy="69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700"/>
            </a:pPr>
            <a:r>
              <a:rPr lang="zh-TW" sz="4000" b="1" dirty="0">
                <a:solidFill>
                  <a:srgbClr val="EEEEEE"/>
                </a:solidFill>
                <a:latin typeface="+mn-ea"/>
                <a:cs typeface="Calibri"/>
                <a:sym typeface="Calibri"/>
              </a:rPr>
              <a:t>設定</a:t>
            </a:r>
            <a:r>
              <a:rPr lang="en-US" altLang="zh-TW" sz="4000" b="1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sz="4000" b="1" dirty="0">
                <a:solidFill>
                  <a:srgbClr val="FBD0B3"/>
                </a:solidFill>
                <a:latin typeface="+mn-ea"/>
                <a:cs typeface="Calibri"/>
                <a:sym typeface="Calibri"/>
              </a:rPr>
              <a:t>馬達</a:t>
            </a:r>
            <a:r>
              <a:rPr lang="en-US" altLang="zh-TW" sz="3200" b="1" dirty="0">
                <a:solidFill>
                  <a:srgbClr val="FBD0B3"/>
                </a:solidFill>
                <a:latin typeface="+mn-ea"/>
                <a:cs typeface="Calibri"/>
                <a:sym typeface="Calibri"/>
              </a:rPr>
              <a:t>(</a:t>
            </a:r>
            <a:r>
              <a:rPr lang="zh-TW" altLang="en-US" sz="3200" b="1" dirty="0">
                <a:solidFill>
                  <a:srgbClr val="FBD0B3"/>
                </a:solidFill>
                <a:latin typeface="+mn-ea"/>
                <a:cs typeface="Calibri"/>
                <a:sym typeface="Calibri"/>
              </a:rPr>
              <a:t>名稱</a:t>
            </a:r>
            <a:r>
              <a:rPr lang="en-US" altLang="zh-TW" sz="3200" b="1" dirty="0">
                <a:solidFill>
                  <a:srgbClr val="FBD0B3"/>
                </a:solidFill>
                <a:latin typeface="+mn-ea"/>
                <a:cs typeface="Calibri"/>
                <a:sym typeface="Calibri"/>
              </a:rPr>
              <a:t>)</a:t>
            </a:r>
            <a:r>
              <a:rPr lang="zh-TW" altLang="en-US" sz="3200" b="1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altLang="en-US" sz="4000" b="1" dirty="0">
                <a:solidFill>
                  <a:srgbClr val="F58A42"/>
                </a:solidFill>
                <a:latin typeface="+mn-ea"/>
                <a:cs typeface="Calibri"/>
                <a:sym typeface="Calibri"/>
              </a:rPr>
              <a:t>模式</a:t>
            </a:r>
            <a:r>
              <a:rPr lang="en-US" altLang="zh-TW" sz="4000" b="1" dirty="0">
                <a:solidFill>
                  <a:srgbClr val="F26A0E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sz="4000" b="1" dirty="0">
                <a:solidFill>
                  <a:srgbClr val="EEEEEE"/>
                </a:solidFill>
                <a:latin typeface="+mn-ea"/>
                <a:cs typeface="Calibri"/>
                <a:sym typeface="Calibri"/>
              </a:rPr>
              <a:t>為</a:t>
            </a:r>
            <a:endParaRPr lang="zh-TW" altLang="en-US" sz="4000" b="1" dirty="0">
              <a:solidFill>
                <a:srgbClr val="FBD0B3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26D51B0-D60E-9B26-363B-8D8B61D4FD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5" r="1"/>
          <a:stretch/>
        </p:blipFill>
        <p:spPr>
          <a:xfrm>
            <a:off x="537985" y="995523"/>
            <a:ext cx="11116029" cy="1108610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F1D6279D-9513-4FC6-DAAC-58EDD2867DA7}"/>
              </a:ext>
            </a:extLst>
          </p:cNvPr>
          <p:cNvSpPr txBox="1"/>
          <p:nvPr/>
        </p:nvSpPr>
        <p:spPr>
          <a:xfrm>
            <a:off x="486506" y="5154591"/>
            <a:ext cx="491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FBD0B3"/>
                </a:solidFill>
              </a:rPr>
              <a:t>停止並重置</a:t>
            </a:r>
            <a:r>
              <a:rPr lang="en-US" altLang="zh-TW" sz="4000" b="1" dirty="0">
                <a:solidFill>
                  <a:srgbClr val="FBD0B3"/>
                </a:solidFill>
              </a:rPr>
              <a:t>Encoder</a:t>
            </a:r>
            <a:endParaRPr lang="zh-TW" altLang="en-US" sz="4000" b="1" dirty="0">
              <a:solidFill>
                <a:srgbClr val="FBD0B3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B8A2DB8-D265-6073-F883-E8029E685EAA}"/>
              </a:ext>
            </a:extLst>
          </p:cNvPr>
          <p:cNvSpPr txBox="1"/>
          <p:nvPr/>
        </p:nvSpPr>
        <p:spPr>
          <a:xfrm>
            <a:off x="1271805" y="3675308"/>
            <a:ext cx="3342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FBD0B3"/>
                </a:solidFill>
              </a:rPr>
              <a:t>使用</a:t>
            </a:r>
            <a:r>
              <a:rPr lang="en-US" altLang="zh-TW" sz="4000" b="1" dirty="0">
                <a:solidFill>
                  <a:srgbClr val="FBD0B3"/>
                </a:solidFill>
              </a:rPr>
              <a:t>Encoder</a:t>
            </a:r>
            <a:endParaRPr lang="zh-TW" altLang="en-US" sz="4000" b="1" dirty="0">
              <a:solidFill>
                <a:srgbClr val="FBD0B3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6A12E14-D3DE-C859-E30E-CFD999E2D0AF}"/>
              </a:ext>
            </a:extLst>
          </p:cNvPr>
          <p:cNvSpPr txBox="1"/>
          <p:nvPr/>
        </p:nvSpPr>
        <p:spPr>
          <a:xfrm>
            <a:off x="1007252" y="2935667"/>
            <a:ext cx="38712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BD0B3"/>
                </a:solidFill>
                <a:effectLst/>
                <a:uLnTx/>
                <a:uFillTx/>
                <a:latin typeface="微軟正黑體"/>
                <a:ea typeface="微軟正黑體"/>
                <a:cs typeface="Calibri"/>
                <a:sym typeface="Calibri"/>
              </a:rPr>
              <a:t>不</a:t>
            </a:r>
            <a:r>
              <a:rPr lang="zh-TW" altLang="en-US" sz="4000" b="1" dirty="0">
                <a:solidFill>
                  <a:srgbClr val="FBD0B3"/>
                </a:solidFill>
                <a:latin typeface="微軟正黑體"/>
                <a:ea typeface="微軟正黑體"/>
                <a:cs typeface="Calibri"/>
                <a:sym typeface="Calibri"/>
              </a:rPr>
              <a:t>使用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FBD0B3"/>
                </a:solidFill>
                <a:effectLst/>
                <a:uLnTx/>
                <a:uFillTx/>
                <a:latin typeface="+mj-lt"/>
                <a:ea typeface="微軟正黑體"/>
                <a:cs typeface="Calibri"/>
                <a:sym typeface="Calibri"/>
              </a:rPr>
              <a:t>Encoder</a:t>
            </a:r>
            <a:endParaRPr lang="zh-TW" altLang="en-US" b="1" dirty="0">
              <a:solidFill>
                <a:srgbClr val="FBD0B3"/>
              </a:solidFill>
              <a:latin typeface="+mj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A448532-62D5-8954-F5E2-C7587A599FDF}"/>
              </a:ext>
            </a:extLst>
          </p:cNvPr>
          <p:cNvSpPr txBox="1"/>
          <p:nvPr/>
        </p:nvSpPr>
        <p:spPr>
          <a:xfrm>
            <a:off x="1055163" y="441494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BD0B3"/>
                </a:solidFill>
                <a:effectLst/>
                <a:uLnTx/>
                <a:uFillTx/>
                <a:latin typeface="Fira Code"/>
                <a:ea typeface="微軟正黑體"/>
                <a:cs typeface="+mn-cs"/>
              </a:rPr>
              <a:t>使用轉角度模式</a:t>
            </a:r>
            <a:endParaRPr lang="zh-TW" altLang="en-US" b="1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4899BEC-4E31-B6F0-6CEF-3F82ABF3B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078" y="2117590"/>
            <a:ext cx="7160786" cy="40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16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2563D4-5DFF-1335-155A-7C7C46BA3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33" y="0"/>
            <a:ext cx="1224607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3F471DD-6DE7-240F-2F63-C3B9534AFC47}"/>
              </a:ext>
            </a:extLst>
          </p:cNvPr>
          <p:cNvSpPr txBox="1"/>
          <p:nvPr/>
        </p:nvSpPr>
        <p:spPr>
          <a:xfrm>
            <a:off x="422788" y="157316"/>
            <a:ext cx="34117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500" b="1" dirty="0">
                <a:solidFill>
                  <a:srgbClr val="EEEEEE"/>
                </a:solidFill>
              </a:rPr>
              <a:t>Motors</a:t>
            </a:r>
            <a:r>
              <a:rPr lang="zh-TW" altLang="en-US" sz="4500" b="1" dirty="0">
                <a:solidFill>
                  <a:srgbClr val="EEEEEE"/>
                </a:solidFill>
              </a:rPr>
              <a:t>程式</a:t>
            </a:r>
          </a:p>
        </p:txBody>
      </p:sp>
      <p:sp>
        <p:nvSpPr>
          <p:cNvPr id="19" name="Google Shape;257;p5">
            <a:extLst>
              <a:ext uri="{FF2B5EF4-FFF2-40B4-BE49-F238E27FC236}">
                <a16:creationId xmlns:a16="http://schemas.microsoft.com/office/drawing/2014/main" id="{3E5E4630-E8C8-4982-171C-A959DC88A29D}"/>
              </a:ext>
            </a:extLst>
          </p:cNvPr>
          <p:cNvSpPr txBox="1"/>
          <p:nvPr/>
        </p:nvSpPr>
        <p:spPr>
          <a:xfrm>
            <a:off x="682848" y="2156702"/>
            <a:ext cx="5205167" cy="69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700"/>
            </a:pPr>
            <a:r>
              <a:rPr lang="zh-TW" sz="4000" b="1" dirty="0">
                <a:solidFill>
                  <a:srgbClr val="EEEEEE"/>
                </a:solidFill>
                <a:latin typeface="+mn-ea"/>
                <a:cs typeface="Calibri"/>
                <a:sym typeface="Calibri"/>
              </a:rPr>
              <a:t>設定</a:t>
            </a:r>
            <a:r>
              <a:rPr lang="en-US" altLang="zh-TW" sz="4000" b="1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sz="4000" b="1" dirty="0">
                <a:solidFill>
                  <a:srgbClr val="FBD0B3"/>
                </a:solidFill>
                <a:latin typeface="+mn-ea"/>
                <a:cs typeface="Calibri"/>
                <a:sym typeface="Calibri"/>
              </a:rPr>
              <a:t>馬達</a:t>
            </a:r>
            <a:r>
              <a:rPr lang="en-US" altLang="zh-TW" sz="3200" b="1" dirty="0">
                <a:solidFill>
                  <a:srgbClr val="FBD0B3"/>
                </a:solidFill>
                <a:latin typeface="+mn-ea"/>
                <a:cs typeface="Calibri"/>
                <a:sym typeface="Calibri"/>
              </a:rPr>
              <a:t>(</a:t>
            </a:r>
            <a:r>
              <a:rPr lang="zh-TW" altLang="en-US" sz="3200" b="1" dirty="0">
                <a:solidFill>
                  <a:srgbClr val="FBD0B3"/>
                </a:solidFill>
                <a:latin typeface="+mn-ea"/>
                <a:cs typeface="Calibri"/>
                <a:sym typeface="Calibri"/>
              </a:rPr>
              <a:t>名稱</a:t>
            </a:r>
            <a:r>
              <a:rPr lang="en-US" altLang="zh-TW" sz="3200" b="1" dirty="0">
                <a:solidFill>
                  <a:srgbClr val="FBD0B3"/>
                </a:solidFill>
                <a:latin typeface="+mn-ea"/>
                <a:cs typeface="Calibri"/>
                <a:sym typeface="Calibri"/>
              </a:rPr>
              <a:t>)</a:t>
            </a:r>
            <a:r>
              <a:rPr lang="zh-TW" altLang="en-US" sz="3200" b="1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altLang="en-US" sz="4000" b="1" dirty="0">
                <a:solidFill>
                  <a:srgbClr val="F58A42"/>
                </a:solidFill>
                <a:latin typeface="+mn-ea"/>
                <a:cs typeface="Calibri"/>
                <a:sym typeface="Calibri"/>
              </a:rPr>
              <a:t>模式</a:t>
            </a:r>
            <a:r>
              <a:rPr lang="en-US" altLang="zh-TW" sz="4000" b="1" dirty="0">
                <a:solidFill>
                  <a:srgbClr val="F26A0E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sz="4000" b="1" dirty="0">
                <a:solidFill>
                  <a:srgbClr val="EEEEEE"/>
                </a:solidFill>
                <a:latin typeface="+mn-ea"/>
                <a:cs typeface="Calibri"/>
                <a:sym typeface="Calibri"/>
              </a:rPr>
              <a:t>為</a:t>
            </a:r>
            <a:endParaRPr lang="zh-TW" altLang="en-US" sz="4000" b="1" dirty="0">
              <a:solidFill>
                <a:srgbClr val="FBD0B3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7261AA-82B6-5721-E1E9-5845CD972639}"/>
              </a:ext>
            </a:extLst>
          </p:cNvPr>
          <p:cNvSpPr txBox="1"/>
          <p:nvPr/>
        </p:nvSpPr>
        <p:spPr>
          <a:xfrm>
            <a:off x="2077225" y="3429000"/>
            <a:ext cx="803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停下</a:t>
            </a:r>
            <a:r>
              <a:rPr lang="en-US" altLang="zh-TW" sz="3600" dirty="0">
                <a:solidFill>
                  <a:schemeClr val="bg1"/>
                </a:solidFill>
              </a:rPr>
              <a:t>Motor</a:t>
            </a:r>
            <a:r>
              <a:rPr lang="zh-TW" altLang="en-US" sz="3600" dirty="0">
                <a:solidFill>
                  <a:schemeClr val="bg1"/>
                </a:solidFill>
              </a:rPr>
              <a:t>並將</a:t>
            </a:r>
            <a:r>
              <a:rPr lang="en-US" altLang="zh-TW" sz="3600" dirty="0">
                <a:solidFill>
                  <a:schemeClr val="bg1"/>
                </a:solidFill>
              </a:rPr>
              <a:t>Encoder</a:t>
            </a:r>
            <a:r>
              <a:rPr lang="zh-TW" altLang="en-US" sz="3600" dirty="0">
                <a:solidFill>
                  <a:schemeClr val="bg1"/>
                </a:solidFill>
              </a:rPr>
              <a:t>的數值歸</a:t>
            </a:r>
            <a:r>
              <a:rPr lang="en-US" altLang="zh-TW" sz="3600" dirty="0">
                <a:solidFill>
                  <a:schemeClr val="bg1"/>
                </a:solidFill>
              </a:rPr>
              <a:t>0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F12C9F9-B92B-74EC-EACB-EA2683C50378}"/>
              </a:ext>
            </a:extLst>
          </p:cNvPr>
          <p:cNvSpPr txBox="1"/>
          <p:nvPr/>
        </p:nvSpPr>
        <p:spPr>
          <a:xfrm>
            <a:off x="6726883" y="2149915"/>
            <a:ext cx="4864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rgbClr val="FBD0B3"/>
                </a:solidFill>
              </a:rPr>
              <a:t>停止並重置</a:t>
            </a:r>
            <a:r>
              <a:rPr lang="en-US" altLang="zh-TW" sz="4000" b="1" dirty="0">
                <a:solidFill>
                  <a:srgbClr val="FBD0B3"/>
                </a:solidFill>
              </a:rPr>
              <a:t>Encoder</a:t>
            </a:r>
            <a:endParaRPr lang="zh-TW" altLang="en-US" sz="4000" b="1" dirty="0">
              <a:solidFill>
                <a:srgbClr val="FBD0B3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A59EE20-2F19-7327-4819-4D4FC5C55D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5" r="1"/>
          <a:stretch/>
        </p:blipFill>
        <p:spPr>
          <a:xfrm>
            <a:off x="537984" y="1294743"/>
            <a:ext cx="11116029" cy="11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50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2563D4-5DFF-1335-155A-7C7C46BA3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433" y="0"/>
            <a:ext cx="1224607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3F471DD-6DE7-240F-2F63-C3B9534AFC47}"/>
              </a:ext>
            </a:extLst>
          </p:cNvPr>
          <p:cNvSpPr txBox="1"/>
          <p:nvPr/>
        </p:nvSpPr>
        <p:spPr>
          <a:xfrm>
            <a:off x="422788" y="157316"/>
            <a:ext cx="34117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500" b="1" dirty="0">
                <a:solidFill>
                  <a:srgbClr val="EEEEEE"/>
                </a:solidFill>
              </a:rPr>
              <a:t>Motors</a:t>
            </a:r>
            <a:r>
              <a:rPr lang="zh-TW" altLang="en-US" sz="4500" b="1" dirty="0">
                <a:solidFill>
                  <a:srgbClr val="EEEEEE"/>
                </a:solidFill>
              </a:rPr>
              <a:t>程式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7261AA-82B6-5721-E1E9-5845CD972639}"/>
              </a:ext>
            </a:extLst>
          </p:cNvPr>
          <p:cNvSpPr txBox="1"/>
          <p:nvPr/>
        </p:nvSpPr>
        <p:spPr>
          <a:xfrm>
            <a:off x="3140528" y="3429000"/>
            <a:ext cx="5910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能夠持續</a:t>
            </a:r>
            <a:r>
              <a:rPr lang="zh-TW" altLang="en-US" sz="3600" u="sng" dirty="0">
                <a:solidFill>
                  <a:schemeClr val="bg1"/>
                </a:solidFill>
              </a:rPr>
              <a:t>記錄轉動角度</a:t>
            </a:r>
            <a:endParaRPr lang="en-US" altLang="zh-TW" sz="3600" u="sng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無法維持</a:t>
            </a:r>
            <a:r>
              <a:rPr lang="zh-TW" altLang="en-US" sz="3600" u="sng" dirty="0">
                <a:solidFill>
                  <a:schemeClr val="bg1"/>
                </a:solidFill>
              </a:rPr>
              <a:t>恆定的速度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BAE997-791F-5847-5507-F5D3080EBE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" r="1725"/>
          <a:stretch/>
        </p:blipFill>
        <p:spPr>
          <a:xfrm>
            <a:off x="422788" y="1217446"/>
            <a:ext cx="11234057" cy="96248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F12C9F9-B92B-74EC-EACB-EA2683C50378}"/>
              </a:ext>
            </a:extLst>
          </p:cNvPr>
          <p:cNvSpPr txBox="1"/>
          <p:nvPr/>
        </p:nvSpPr>
        <p:spPr>
          <a:xfrm>
            <a:off x="7190469" y="2180448"/>
            <a:ext cx="37411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BD0B3"/>
                </a:solidFill>
                <a:effectLst/>
                <a:uLnTx/>
                <a:uFillTx/>
                <a:latin typeface="微軟正黑體"/>
                <a:ea typeface="微軟正黑體"/>
                <a:cs typeface="Calibri"/>
                <a:sym typeface="Calibri"/>
              </a:rPr>
              <a:t>不使用</a:t>
            </a:r>
            <a:r>
              <a:rPr kumimoji="0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FBD0B3"/>
                </a:solidFill>
                <a:effectLst/>
                <a:uLnTx/>
                <a:uFillTx/>
                <a:latin typeface="微軟正黑體"/>
                <a:ea typeface="微軟正黑體"/>
                <a:cs typeface="Calibri"/>
                <a:sym typeface="Calibri"/>
              </a:rPr>
              <a:t>Encoder</a:t>
            </a:r>
            <a:endParaRPr lang="zh-TW" altLang="en-US" dirty="0">
              <a:solidFill>
                <a:srgbClr val="FBD0B3"/>
              </a:solidFill>
            </a:endParaRPr>
          </a:p>
        </p:txBody>
      </p:sp>
      <p:sp>
        <p:nvSpPr>
          <p:cNvPr id="11" name="Google Shape;257;p5">
            <a:extLst>
              <a:ext uri="{FF2B5EF4-FFF2-40B4-BE49-F238E27FC236}">
                <a16:creationId xmlns:a16="http://schemas.microsoft.com/office/drawing/2014/main" id="{D650F0B0-22C6-1F44-B9AE-C217B109DBFF}"/>
              </a:ext>
            </a:extLst>
          </p:cNvPr>
          <p:cNvSpPr txBox="1"/>
          <p:nvPr/>
        </p:nvSpPr>
        <p:spPr>
          <a:xfrm>
            <a:off x="682848" y="2156702"/>
            <a:ext cx="5205167" cy="69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700"/>
            </a:pPr>
            <a:r>
              <a:rPr lang="zh-TW" sz="4000" b="1" dirty="0">
                <a:solidFill>
                  <a:srgbClr val="EEEEEE"/>
                </a:solidFill>
                <a:latin typeface="+mn-ea"/>
                <a:cs typeface="Calibri"/>
                <a:sym typeface="Calibri"/>
              </a:rPr>
              <a:t>設定</a:t>
            </a:r>
            <a:r>
              <a:rPr lang="en-US" altLang="zh-TW" sz="4000" b="1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sz="4000" b="1" dirty="0">
                <a:solidFill>
                  <a:srgbClr val="FBD0B3"/>
                </a:solidFill>
                <a:latin typeface="+mn-ea"/>
                <a:cs typeface="Calibri"/>
                <a:sym typeface="Calibri"/>
              </a:rPr>
              <a:t>馬達</a:t>
            </a:r>
            <a:r>
              <a:rPr lang="en-US" altLang="zh-TW" sz="3200" b="1" dirty="0">
                <a:solidFill>
                  <a:srgbClr val="FBD0B3"/>
                </a:solidFill>
                <a:latin typeface="+mn-ea"/>
                <a:cs typeface="Calibri"/>
                <a:sym typeface="Calibri"/>
              </a:rPr>
              <a:t>(</a:t>
            </a:r>
            <a:r>
              <a:rPr lang="zh-TW" altLang="en-US" sz="3200" b="1" dirty="0">
                <a:solidFill>
                  <a:srgbClr val="FBD0B3"/>
                </a:solidFill>
                <a:latin typeface="+mn-ea"/>
                <a:cs typeface="Calibri"/>
                <a:sym typeface="Calibri"/>
              </a:rPr>
              <a:t>名稱</a:t>
            </a:r>
            <a:r>
              <a:rPr lang="en-US" altLang="zh-TW" sz="3200" b="1" dirty="0">
                <a:solidFill>
                  <a:srgbClr val="FBD0B3"/>
                </a:solidFill>
                <a:latin typeface="+mn-ea"/>
                <a:cs typeface="Calibri"/>
                <a:sym typeface="Calibri"/>
              </a:rPr>
              <a:t>)</a:t>
            </a:r>
            <a:r>
              <a:rPr lang="zh-TW" altLang="en-US" sz="3200" b="1" dirty="0">
                <a:solidFill>
                  <a:schemeClr val="dk1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altLang="en-US" sz="4000" b="1" dirty="0">
                <a:solidFill>
                  <a:srgbClr val="F58A42"/>
                </a:solidFill>
                <a:latin typeface="+mn-ea"/>
                <a:cs typeface="Calibri"/>
                <a:sym typeface="Calibri"/>
              </a:rPr>
              <a:t>模式</a:t>
            </a:r>
            <a:r>
              <a:rPr lang="en-US" altLang="zh-TW" sz="4000" b="1" dirty="0">
                <a:solidFill>
                  <a:srgbClr val="F26A0E"/>
                </a:solidFill>
                <a:latin typeface="+mn-ea"/>
                <a:cs typeface="Calibri"/>
                <a:sym typeface="Calibri"/>
              </a:rPr>
              <a:t> </a:t>
            </a:r>
            <a:r>
              <a:rPr lang="zh-TW" sz="4000" b="1" dirty="0">
                <a:solidFill>
                  <a:srgbClr val="EEEEEE"/>
                </a:solidFill>
                <a:latin typeface="+mn-ea"/>
                <a:cs typeface="Calibri"/>
                <a:sym typeface="Calibri"/>
              </a:rPr>
              <a:t>為</a:t>
            </a:r>
            <a:endParaRPr lang="zh-TW" altLang="en-US" sz="4000" b="1" dirty="0">
              <a:solidFill>
                <a:srgbClr val="FBD0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1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我的最愛">
      <a:majorFont>
        <a:latin typeface="Fira Code"/>
        <a:ea typeface="微軟正黑體"/>
        <a:cs typeface=""/>
      </a:majorFont>
      <a:minorFont>
        <a:latin typeface="Fira Code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431</Words>
  <Application>Microsoft Office PowerPoint</Application>
  <PresentationFormat>寬螢幕</PresentationFormat>
  <Paragraphs>94</Paragraphs>
  <Slides>15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__Roboto_0db11f</vt:lpstr>
      <vt:lpstr>微軟正黑體</vt:lpstr>
      <vt:lpstr>Arial</vt:lpstr>
      <vt:lpstr>Bahnschrift SemiCondensed</vt:lpstr>
      <vt:lpstr>Calibri</vt:lpstr>
      <vt:lpstr>Fira Code</vt:lpstr>
      <vt:lpstr>Office 佈景主題</vt:lpstr>
      <vt:lpstr>FTC進階程式</vt:lpstr>
      <vt:lpstr>Encoder(編碼器)</vt:lpstr>
      <vt:lpstr>1.連上機器網路 2.打開程式頁面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2024FTC-進階程式課程</dc:title>
  <dc:creator>立穎 許</dc:creator>
  <cp:lastModifiedBy>立穎 許</cp:lastModifiedBy>
  <cp:revision>17</cp:revision>
  <dcterms:created xsi:type="dcterms:W3CDTF">2024-05-19T08:22:57Z</dcterms:created>
  <dcterms:modified xsi:type="dcterms:W3CDTF">2024-07-09T15:23:58Z</dcterms:modified>
</cp:coreProperties>
</file>