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Lst>
  <p:sldSz cx="12192000" cy="6858000"/>
  <p:notesSz cx="7559675" cy="10691813"/>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C72B8CD-48AF-44D9-87F7-93497A900BB1}" type="datetimeFigureOut">
              <a:rPr lang="es-ES" smtClean="0"/>
              <a:t>22/11/2019</a:t>
            </a:fld>
            <a:endParaRPr lang="es-ES"/>
          </a:p>
        </p:txBody>
      </p:sp>
      <p:sp>
        <p:nvSpPr>
          <p:cNvPr id="4" name="Marcador de imagen de diapositiva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7862E54-E2C6-4C51-B48C-A1F1F24A15E5}" type="slidenum">
              <a:rPr lang="es-ES" smtClean="0"/>
              <a:t>‹Nº›</a:t>
            </a:fld>
            <a:endParaRPr lang="es-ES"/>
          </a:p>
        </p:txBody>
      </p:sp>
    </p:spTree>
    <p:extLst>
      <p:ext uri="{BB962C8B-B14F-4D97-AF65-F5344CB8AC3E}">
        <p14:creationId xmlns:p14="http://schemas.microsoft.com/office/powerpoint/2010/main" val="318947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7862E54-E2C6-4C51-B48C-A1F1F24A15E5}" type="slidenum">
              <a:rPr lang="es-ES" smtClean="0"/>
              <a:t>10</a:t>
            </a:fld>
            <a:endParaRPr lang="es-ES"/>
          </a:p>
        </p:txBody>
      </p:sp>
    </p:spTree>
    <p:extLst>
      <p:ext uri="{BB962C8B-B14F-4D97-AF65-F5344CB8AC3E}">
        <p14:creationId xmlns:p14="http://schemas.microsoft.com/office/powerpoint/2010/main" val="123385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3" name="PlaceHolder 2"/>
          <p:cNvSpPr>
            <a:spLocks noGrp="1"/>
          </p:cNvSpPr>
          <p:nvPr>
            <p:ph type="body"/>
          </p:nvPr>
        </p:nvSpPr>
        <p:spPr>
          <a:xfrm>
            <a:off x="1103400" y="2053080"/>
            <a:ext cx="8946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4" name="PlaceHolder 3"/>
          <p:cNvSpPr>
            <a:spLocks noGrp="1"/>
          </p:cNvSpPr>
          <p:nvPr>
            <p:ph type="body"/>
          </p:nvPr>
        </p:nvSpPr>
        <p:spPr>
          <a:xfrm>
            <a:off x="1103400" y="4244400"/>
            <a:ext cx="8946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6" name="PlaceHolder 2"/>
          <p:cNvSpPr>
            <a:spLocks noGrp="1"/>
          </p:cNvSpPr>
          <p:nvPr>
            <p:ph type="body"/>
          </p:nvPr>
        </p:nvSpPr>
        <p:spPr>
          <a:xfrm>
            <a:off x="110340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7" name="PlaceHolder 3"/>
          <p:cNvSpPr>
            <a:spLocks noGrp="1"/>
          </p:cNvSpPr>
          <p:nvPr>
            <p:ph type="body"/>
          </p:nvPr>
        </p:nvSpPr>
        <p:spPr>
          <a:xfrm>
            <a:off x="568764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8" name="PlaceHolder 4"/>
          <p:cNvSpPr>
            <a:spLocks noGrp="1"/>
          </p:cNvSpPr>
          <p:nvPr>
            <p:ph type="body"/>
          </p:nvPr>
        </p:nvSpPr>
        <p:spPr>
          <a:xfrm>
            <a:off x="1103400" y="424440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9" name="PlaceHolder 5"/>
          <p:cNvSpPr>
            <a:spLocks noGrp="1"/>
          </p:cNvSpPr>
          <p:nvPr>
            <p:ph type="body"/>
          </p:nvPr>
        </p:nvSpPr>
        <p:spPr>
          <a:xfrm>
            <a:off x="5687640" y="424440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41" name="PlaceHolder 2"/>
          <p:cNvSpPr>
            <a:spLocks noGrp="1"/>
          </p:cNvSpPr>
          <p:nvPr>
            <p:ph type="body"/>
          </p:nvPr>
        </p:nvSpPr>
        <p:spPr>
          <a:xfrm>
            <a:off x="1103400" y="205308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2" name="PlaceHolder 3"/>
          <p:cNvSpPr>
            <a:spLocks noGrp="1"/>
          </p:cNvSpPr>
          <p:nvPr>
            <p:ph type="body"/>
          </p:nvPr>
        </p:nvSpPr>
        <p:spPr>
          <a:xfrm>
            <a:off x="4128120" y="205308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3" name="PlaceHolder 4"/>
          <p:cNvSpPr>
            <a:spLocks noGrp="1"/>
          </p:cNvSpPr>
          <p:nvPr>
            <p:ph type="body"/>
          </p:nvPr>
        </p:nvSpPr>
        <p:spPr>
          <a:xfrm>
            <a:off x="7152840" y="205308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4" name="PlaceHolder 5"/>
          <p:cNvSpPr>
            <a:spLocks noGrp="1"/>
          </p:cNvSpPr>
          <p:nvPr>
            <p:ph type="body"/>
          </p:nvPr>
        </p:nvSpPr>
        <p:spPr>
          <a:xfrm>
            <a:off x="1103400" y="424440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5" name="PlaceHolder 6"/>
          <p:cNvSpPr>
            <a:spLocks noGrp="1"/>
          </p:cNvSpPr>
          <p:nvPr>
            <p:ph type="body"/>
          </p:nvPr>
        </p:nvSpPr>
        <p:spPr>
          <a:xfrm>
            <a:off x="4128120" y="424440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6" name="PlaceHolder 7"/>
          <p:cNvSpPr>
            <a:spLocks noGrp="1"/>
          </p:cNvSpPr>
          <p:nvPr>
            <p:ph type="body"/>
          </p:nvPr>
        </p:nvSpPr>
        <p:spPr>
          <a:xfrm>
            <a:off x="7152840" y="424440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59" name="PlaceHolder 2"/>
          <p:cNvSpPr>
            <a:spLocks noGrp="1"/>
          </p:cNvSpPr>
          <p:nvPr>
            <p:ph type="subTitle"/>
          </p:nvPr>
        </p:nvSpPr>
        <p:spPr>
          <a:xfrm>
            <a:off x="1103400" y="2053080"/>
            <a:ext cx="8946360" cy="41950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1" name="PlaceHolder 2"/>
          <p:cNvSpPr>
            <a:spLocks noGrp="1"/>
          </p:cNvSpPr>
          <p:nvPr>
            <p:ph type="body"/>
          </p:nvPr>
        </p:nvSpPr>
        <p:spPr>
          <a:xfrm>
            <a:off x="1103400" y="2053080"/>
            <a:ext cx="894636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3" name="PlaceHolder 2"/>
          <p:cNvSpPr>
            <a:spLocks noGrp="1"/>
          </p:cNvSpPr>
          <p:nvPr>
            <p:ph type="body"/>
          </p:nvPr>
        </p:nvSpPr>
        <p:spPr>
          <a:xfrm>
            <a:off x="1103400" y="2053080"/>
            <a:ext cx="436572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64" name="PlaceHolder 3"/>
          <p:cNvSpPr>
            <a:spLocks noGrp="1"/>
          </p:cNvSpPr>
          <p:nvPr>
            <p:ph type="body"/>
          </p:nvPr>
        </p:nvSpPr>
        <p:spPr>
          <a:xfrm>
            <a:off x="5687640" y="2053080"/>
            <a:ext cx="436572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46200" y="452880"/>
            <a:ext cx="9404280" cy="649116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8" name="PlaceHolder 2"/>
          <p:cNvSpPr>
            <a:spLocks noGrp="1"/>
          </p:cNvSpPr>
          <p:nvPr>
            <p:ph type="body"/>
          </p:nvPr>
        </p:nvSpPr>
        <p:spPr>
          <a:xfrm>
            <a:off x="110340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69" name="PlaceHolder 3"/>
          <p:cNvSpPr>
            <a:spLocks noGrp="1"/>
          </p:cNvSpPr>
          <p:nvPr>
            <p:ph type="body"/>
          </p:nvPr>
        </p:nvSpPr>
        <p:spPr>
          <a:xfrm>
            <a:off x="5687640" y="2053080"/>
            <a:ext cx="436572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0" name="PlaceHolder 4"/>
          <p:cNvSpPr>
            <a:spLocks noGrp="1"/>
          </p:cNvSpPr>
          <p:nvPr>
            <p:ph type="body"/>
          </p:nvPr>
        </p:nvSpPr>
        <p:spPr>
          <a:xfrm>
            <a:off x="1103400" y="424440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2" name="PlaceHolder 2"/>
          <p:cNvSpPr>
            <a:spLocks noGrp="1"/>
          </p:cNvSpPr>
          <p:nvPr>
            <p:ph type="subTitle"/>
          </p:nvPr>
        </p:nvSpPr>
        <p:spPr>
          <a:xfrm>
            <a:off x="1103400" y="2053080"/>
            <a:ext cx="8946360" cy="41950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72" name="PlaceHolder 2"/>
          <p:cNvSpPr>
            <a:spLocks noGrp="1"/>
          </p:cNvSpPr>
          <p:nvPr>
            <p:ph type="body"/>
          </p:nvPr>
        </p:nvSpPr>
        <p:spPr>
          <a:xfrm>
            <a:off x="1103400" y="2053080"/>
            <a:ext cx="436572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3" name="PlaceHolder 3"/>
          <p:cNvSpPr>
            <a:spLocks noGrp="1"/>
          </p:cNvSpPr>
          <p:nvPr>
            <p:ph type="body"/>
          </p:nvPr>
        </p:nvSpPr>
        <p:spPr>
          <a:xfrm>
            <a:off x="568764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4" name="PlaceHolder 4"/>
          <p:cNvSpPr>
            <a:spLocks noGrp="1"/>
          </p:cNvSpPr>
          <p:nvPr>
            <p:ph type="body"/>
          </p:nvPr>
        </p:nvSpPr>
        <p:spPr>
          <a:xfrm>
            <a:off x="5687640" y="424440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76" name="PlaceHolder 2"/>
          <p:cNvSpPr>
            <a:spLocks noGrp="1"/>
          </p:cNvSpPr>
          <p:nvPr>
            <p:ph type="body"/>
          </p:nvPr>
        </p:nvSpPr>
        <p:spPr>
          <a:xfrm>
            <a:off x="110340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7" name="PlaceHolder 3"/>
          <p:cNvSpPr>
            <a:spLocks noGrp="1"/>
          </p:cNvSpPr>
          <p:nvPr>
            <p:ph type="body"/>
          </p:nvPr>
        </p:nvSpPr>
        <p:spPr>
          <a:xfrm>
            <a:off x="568764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8" name="PlaceHolder 4"/>
          <p:cNvSpPr>
            <a:spLocks noGrp="1"/>
          </p:cNvSpPr>
          <p:nvPr>
            <p:ph type="body"/>
          </p:nvPr>
        </p:nvSpPr>
        <p:spPr>
          <a:xfrm>
            <a:off x="1103400" y="4244400"/>
            <a:ext cx="8946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0" name="PlaceHolder 2"/>
          <p:cNvSpPr>
            <a:spLocks noGrp="1"/>
          </p:cNvSpPr>
          <p:nvPr>
            <p:ph type="body"/>
          </p:nvPr>
        </p:nvSpPr>
        <p:spPr>
          <a:xfrm>
            <a:off x="1103400" y="2053080"/>
            <a:ext cx="8946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1" name="PlaceHolder 3"/>
          <p:cNvSpPr>
            <a:spLocks noGrp="1"/>
          </p:cNvSpPr>
          <p:nvPr>
            <p:ph type="body"/>
          </p:nvPr>
        </p:nvSpPr>
        <p:spPr>
          <a:xfrm>
            <a:off x="1103400" y="4244400"/>
            <a:ext cx="8946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3" name="PlaceHolder 2"/>
          <p:cNvSpPr>
            <a:spLocks noGrp="1"/>
          </p:cNvSpPr>
          <p:nvPr>
            <p:ph type="body"/>
          </p:nvPr>
        </p:nvSpPr>
        <p:spPr>
          <a:xfrm>
            <a:off x="110340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4" name="PlaceHolder 3"/>
          <p:cNvSpPr>
            <a:spLocks noGrp="1"/>
          </p:cNvSpPr>
          <p:nvPr>
            <p:ph type="body"/>
          </p:nvPr>
        </p:nvSpPr>
        <p:spPr>
          <a:xfrm>
            <a:off x="568764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5" name="PlaceHolder 4"/>
          <p:cNvSpPr>
            <a:spLocks noGrp="1"/>
          </p:cNvSpPr>
          <p:nvPr>
            <p:ph type="body"/>
          </p:nvPr>
        </p:nvSpPr>
        <p:spPr>
          <a:xfrm>
            <a:off x="1103400" y="424440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6" name="PlaceHolder 5"/>
          <p:cNvSpPr>
            <a:spLocks noGrp="1"/>
          </p:cNvSpPr>
          <p:nvPr>
            <p:ph type="body"/>
          </p:nvPr>
        </p:nvSpPr>
        <p:spPr>
          <a:xfrm>
            <a:off x="5687640" y="424440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8" name="PlaceHolder 2"/>
          <p:cNvSpPr>
            <a:spLocks noGrp="1"/>
          </p:cNvSpPr>
          <p:nvPr>
            <p:ph type="body"/>
          </p:nvPr>
        </p:nvSpPr>
        <p:spPr>
          <a:xfrm>
            <a:off x="1103400" y="205308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9" name="PlaceHolder 3"/>
          <p:cNvSpPr>
            <a:spLocks noGrp="1"/>
          </p:cNvSpPr>
          <p:nvPr>
            <p:ph type="body"/>
          </p:nvPr>
        </p:nvSpPr>
        <p:spPr>
          <a:xfrm>
            <a:off x="4128120" y="205308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0" name="PlaceHolder 4"/>
          <p:cNvSpPr>
            <a:spLocks noGrp="1"/>
          </p:cNvSpPr>
          <p:nvPr>
            <p:ph type="body"/>
          </p:nvPr>
        </p:nvSpPr>
        <p:spPr>
          <a:xfrm>
            <a:off x="7152840" y="205308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1" name="PlaceHolder 5"/>
          <p:cNvSpPr>
            <a:spLocks noGrp="1"/>
          </p:cNvSpPr>
          <p:nvPr>
            <p:ph type="body"/>
          </p:nvPr>
        </p:nvSpPr>
        <p:spPr>
          <a:xfrm>
            <a:off x="1103400" y="424440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2" name="PlaceHolder 6"/>
          <p:cNvSpPr>
            <a:spLocks noGrp="1"/>
          </p:cNvSpPr>
          <p:nvPr>
            <p:ph type="body"/>
          </p:nvPr>
        </p:nvSpPr>
        <p:spPr>
          <a:xfrm>
            <a:off x="4128120" y="424440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3" name="PlaceHolder 7"/>
          <p:cNvSpPr>
            <a:spLocks noGrp="1"/>
          </p:cNvSpPr>
          <p:nvPr>
            <p:ph type="body"/>
          </p:nvPr>
        </p:nvSpPr>
        <p:spPr>
          <a:xfrm>
            <a:off x="7152840" y="4244400"/>
            <a:ext cx="2880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4" name="PlaceHolder 2"/>
          <p:cNvSpPr>
            <a:spLocks noGrp="1"/>
          </p:cNvSpPr>
          <p:nvPr>
            <p:ph type="body"/>
          </p:nvPr>
        </p:nvSpPr>
        <p:spPr>
          <a:xfrm>
            <a:off x="1103400" y="2053080"/>
            <a:ext cx="894636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6" name="PlaceHolder 2"/>
          <p:cNvSpPr>
            <a:spLocks noGrp="1"/>
          </p:cNvSpPr>
          <p:nvPr>
            <p:ph type="body"/>
          </p:nvPr>
        </p:nvSpPr>
        <p:spPr>
          <a:xfrm>
            <a:off x="1103400" y="2053080"/>
            <a:ext cx="436572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17" name="PlaceHolder 3"/>
          <p:cNvSpPr>
            <a:spLocks noGrp="1"/>
          </p:cNvSpPr>
          <p:nvPr>
            <p:ph type="body"/>
          </p:nvPr>
        </p:nvSpPr>
        <p:spPr>
          <a:xfrm>
            <a:off x="5687640" y="2053080"/>
            <a:ext cx="436572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46200" y="452880"/>
            <a:ext cx="9404280" cy="649116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1" name="PlaceHolder 2"/>
          <p:cNvSpPr>
            <a:spLocks noGrp="1"/>
          </p:cNvSpPr>
          <p:nvPr>
            <p:ph type="body"/>
          </p:nvPr>
        </p:nvSpPr>
        <p:spPr>
          <a:xfrm>
            <a:off x="110340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2" name="PlaceHolder 3"/>
          <p:cNvSpPr>
            <a:spLocks noGrp="1"/>
          </p:cNvSpPr>
          <p:nvPr>
            <p:ph type="body"/>
          </p:nvPr>
        </p:nvSpPr>
        <p:spPr>
          <a:xfrm>
            <a:off x="5687640" y="2053080"/>
            <a:ext cx="436572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3" name="PlaceHolder 4"/>
          <p:cNvSpPr>
            <a:spLocks noGrp="1"/>
          </p:cNvSpPr>
          <p:nvPr>
            <p:ph type="body"/>
          </p:nvPr>
        </p:nvSpPr>
        <p:spPr>
          <a:xfrm>
            <a:off x="1103400" y="424440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5" name="PlaceHolder 2"/>
          <p:cNvSpPr>
            <a:spLocks noGrp="1"/>
          </p:cNvSpPr>
          <p:nvPr>
            <p:ph type="body"/>
          </p:nvPr>
        </p:nvSpPr>
        <p:spPr>
          <a:xfrm>
            <a:off x="1103400" y="2053080"/>
            <a:ext cx="4365720" cy="41950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6" name="PlaceHolder 3"/>
          <p:cNvSpPr>
            <a:spLocks noGrp="1"/>
          </p:cNvSpPr>
          <p:nvPr>
            <p:ph type="body"/>
          </p:nvPr>
        </p:nvSpPr>
        <p:spPr>
          <a:xfrm>
            <a:off x="568764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7" name="PlaceHolder 4"/>
          <p:cNvSpPr>
            <a:spLocks noGrp="1"/>
          </p:cNvSpPr>
          <p:nvPr>
            <p:ph type="body"/>
          </p:nvPr>
        </p:nvSpPr>
        <p:spPr>
          <a:xfrm>
            <a:off x="5687640" y="424440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9" name="PlaceHolder 2"/>
          <p:cNvSpPr>
            <a:spLocks noGrp="1"/>
          </p:cNvSpPr>
          <p:nvPr>
            <p:ph type="body"/>
          </p:nvPr>
        </p:nvSpPr>
        <p:spPr>
          <a:xfrm>
            <a:off x="110340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0" name="PlaceHolder 3"/>
          <p:cNvSpPr>
            <a:spLocks noGrp="1"/>
          </p:cNvSpPr>
          <p:nvPr>
            <p:ph type="body"/>
          </p:nvPr>
        </p:nvSpPr>
        <p:spPr>
          <a:xfrm>
            <a:off x="5687640" y="2053080"/>
            <a:ext cx="436572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1" name="PlaceHolder 4"/>
          <p:cNvSpPr>
            <a:spLocks noGrp="1"/>
          </p:cNvSpPr>
          <p:nvPr>
            <p:ph type="body"/>
          </p:nvPr>
        </p:nvSpPr>
        <p:spPr>
          <a:xfrm>
            <a:off x="1103400" y="4244400"/>
            <a:ext cx="8946360" cy="20008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p:blipFill>
        <p:spPr>
          <a:xfrm>
            <a:off x="0" y="2669760"/>
            <a:ext cx="4036680" cy="4187880"/>
          </a:xfrm>
          <a:prstGeom prst="rect">
            <a:avLst/>
          </a:prstGeom>
          <a:ln>
            <a:noFill/>
          </a:ln>
        </p:spPr>
      </p:pic>
      <p:pic>
        <p:nvPicPr>
          <p:cNvPr id="12" name="Picture 6"/>
          <p:cNvPicPr/>
          <p:nvPr/>
        </p:nvPicPr>
        <p:blipFill>
          <a:blip r:embed="rId16"/>
          <a:srcRect l="35647"/>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3080" cy="1141200"/>
          </a:xfrm>
          <a:prstGeom prst="rect">
            <a:avLst/>
          </a:prstGeom>
          <a:ln>
            <a:noFill/>
          </a:ln>
        </p:spPr>
      </p:pic>
      <p:pic>
        <p:nvPicPr>
          <p:cNvPr id="4" name="Picture 9"/>
          <p:cNvPicPr/>
          <p:nvPr/>
        </p:nvPicPr>
        <p:blipFill>
          <a:blip r:embed="rId18"/>
          <a:srcRect b="23333"/>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1154880" y="1447920"/>
            <a:ext cx="8825400" cy="3329280"/>
          </a:xfrm>
          <a:prstGeom prst="rect">
            <a:avLst/>
          </a:prstGeom>
        </p:spPr>
        <p:txBody>
          <a:bodyPr anchor="b"/>
          <a:lstStyle/>
          <a:p>
            <a:pPr>
              <a:lnSpc>
                <a:spcPct val="100000"/>
              </a:lnSpc>
            </a:pPr>
            <a:r>
              <a:rPr lang="en-US" sz="7200" b="0" strike="noStrike" spc="-1">
                <a:solidFill>
                  <a:srgbClr val="EBEBEB"/>
                </a:solidFill>
                <a:latin typeface="Century Gothic"/>
              </a:rPr>
              <a:t>Haga clic para modificar el estilo de título del patrón</a:t>
            </a:r>
            <a:endParaRPr lang="en-US" sz="7200" b="0" strike="noStrike" spc="-1">
              <a:solidFill>
                <a:srgbClr val="FFFFFF"/>
              </a:solidFill>
              <a:latin typeface="Century Gothic"/>
            </a:endParaRPr>
          </a:p>
        </p:txBody>
      </p:sp>
      <p:sp>
        <p:nvSpPr>
          <p:cNvPr id="7" name="PlaceHolder 4"/>
          <p:cNvSpPr>
            <a:spLocks noGrp="1"/>
          </p:cNvSpPr>
          <p:nvPr>
            <p:ph type="dt"/>
          </p:nvPr>
        </p:nvSpPr>
        <p:spPr>
          <a:xfrm rot="5400000">
            <a:off x="10155600" y="1790640"/>
            <a:ext cx="990360" cy="304560"/>
          </a:xfrm>
          <a:prstGeom prst="rect">
            <a:avLst/>
          </a:prstGeom>
        </p:spPr>
        <p:txBody>
          <a:bodyPr/>
          <a:lstStyle/>
          <a:p>
            <a:pPr>
              <a:lnSpc>
                <a:spcPct val="100000"/>
              </a:lnSpc>
            </a:pPr>
            <a:fld id="{84816995-C205-4D08-B811-59767FDD631A}" type="datetime">
              <a:rPr lang="es-AR" sz="1100" b="0" strike="noStrike" spc="-1">
                <a:solidFill>
                  <a:srgbClr val="FFFFFF"/>
                </a:solidFill>
                <a:latin typeface="Century Gothic"/>
              </a:rPr>
              <a:t>22/11/2019</a:t>
            </a:fld>
            <a:endParaRPr lang="es-AR" sz="1100" b="0" strike="noStrike" spc="-1">
              <a:latin typeface="Times New Roman"/>
            </a:endParaRPr>
          </a:p>
        </p:txBody>
      </p:sp>
      <p:sp>
        <p:nvSpPr>
          <p:cNvPr id="8" name="PlaceHolder 5"/>
          <p:cNvSpPr>
            <a:spLocks noGrp="1"/>
          </p:cNvSpPr>
          <p:nvPr>
            <p:ph type="ftr"/>
          </p:nvPr>
        </p:nvSpPr>
        <p:spPr>
          <a:xfrm rot="5400000">
            <a:off x="8951760" y="3225240"/>
            <a:ext cx="3859560" cy="304560"/>
          </a:xfrm>
          <a:prstGeom prst="rect">
            <a:avLst/>
          </a:prstGeom>
        </p:spPr>
        <p:txBody>
          <a:bodyPr anchor="b"/>
          <a:lstStyle/>
          <a:p>
            <a:endParaRPr lang="es-AR" sz="2400" b="0" strike="noStrike" spc="-1">
              <a:latin typeface="Times New Roman"/>
            </a:endParaRPr>
          </a:p>
        </p:txBody>
      </p:sp>
      <p:sp>
        <p:nvSpPr>
          <p:cNvPr id="9" name="PlaceHolder 6"/>
          <p:cNvSpPr>
            <a:spLocks noGrp="1"/>
          </p:cNvSpPr>
          <p:nvPr>
            <p:ph type="sldNum"/>
          </p:nvPr>
        </p:nvSpPr>
        <p:spPr>
          <a:xfrm>
            <a:off x="10352520" y="295560"/>
            <a:ext cx="837720" cy="767160"/>
          </a:xfrm>
          <a:prstGeom prst="rect">
            <a:avLst/>
          </a:prstGeom>
        </p:spPr>
        <p:txBody>
          <a:bodyPr anchor="b"/>
          <a:lstStyle/>
          <a:p>
            <a:pPr algn="ctr">
              <a:lnSpc>
                <a:spcPct val="100000"/>
              </a:lnSpc>
            </a:pPr>
            <a:fld id="{22B3D992-3F23-4ABE-BD94-C0E7A4FC0EAD}" type="slidenum">
              <a:rPr lang="es-AR" sz="2800" b="0" strike="noStrike" spc="-1">
                <a:solidFill>
                  <a:srgbClr val="FFFFFF"/>
                </a:solidFill>
                <a:latin typeface="Century Gothic"/>
              </a:rPr>
              <a:t>‹Nº›</a:t>
            </a:fld>
            <a:endParaRPr lang="es-AR" sz="2800" b="0" strike="noStrike" spc="-1">
              <a:latin typeface="Times New Roman"/>
            </a:endParaRPr>
          </a:p>
        </p:txBody>
      </p:sp>
      <p:sp>
        <p:nvSpPr>
          <p:cNvPr id="1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FFFFFF"/>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FFFFFF"/>
                </a:solidFill>
                <a:latin typeface="Century Gothic"/>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FFFFFF"/>
                </a:solidFill>
                <a:latin typeface="Century Gothic"/>
              </a:rPr>
              <a:t>Third Outline Level</a:t>
            </a:r>
          </a:p>
          <a:p>
            <a:pPr marL="1728000" lvl="3" indent="-216000">
              <a:spcBef>
                <a:spcPts val="567"/>
              </a:spcBef>
              <a:buClr>
                <a:srgbClr val="000000"/>
              </a:buClr>
              <a:buSzPct val="75000"/>
              <a:buFont typeface="Symbol" charset="2"/>
              <a:buChar char=""/>
            </a:pPr>
            <a:r>
              <a:rPr lang="en-US" sz="1400" b="0" strike="noStrike" spc="-1">
                <a:solidFill>
                  <a:srgbClr val="FFFFFF"/>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7" name="Picture 7"/>
          <p:cNvPicPr/>
          <p:nvPr/>
        </p:nvPicPr>
        <p:blipFill>
          <a:blip r:embed="rId15"/>
          <a:srcRect l="3610"/>
          <a:stretch/>
        </p:blipFill>
        <p:spPr>
          <a:xfrm>
            <a:off x="0" y="2669760"/>
            <a:ext cx="4036680" cy="4187880"/>
          </a:xfrm>
          <a:prstGeom prst="rect">
            <a:avLst/>
          </a:prstGeom>
          <a:ln>
            <a:noFill/>
          </a:ln>
        </p:spPr>
      </p:pic>
      <p:pic>
        <p:nvPicPr>
          <p:cNvPr id="48" name="Picture 6"/>
          <p:cNvPicPr/>
          <p:nvPr/>
        </p:nvPicPr>
        <p:blipFill>
          <a:blip r:embed="rId16"/>
          <a:srcRect l="35647"/>
          <a:stretch/>
        </p:blipFill>
        <p:spPr>
          <a:xfrm>
            <a:off x="0" y="2892240"/>
            <a:ext cx="1522080" cy="2365200"/>
          </a:xfrm>
          <a:prstGeom prst="rect">
            <a:avLst/>
          </a:prstGeom>
          <a:ln>
            <a:noFill/>
          </a:ln>
        </p:spPr>
      </p:pic>
      <p:sp>
        <p:nvSpPr>
          <p:cNvPr id="49" name="CustomShape 1"/>
          <p:cNvSpPr/>
          <p:nvPr/>
        </p:nvSpPr>
        <p:spPr>
          <a:xfrm>
            <a:off x="8609040" y="1676520"/>
            <a:ext cx="2819160" cy="281916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50" name="Picture 8"/>
          <p:cNvPicPr/>
          <p:nvPr/>
        </p:nvPicPr>
        <p:blipFill>
          <a:blip r:embed="rId17"/>
          <a:srcRect t="28812"/>
          <a:stretch/>
        </p:blipFill>
        <p:spPr>
          <a:xfrm>
            <a:off x="7999560" y="0"/>
            <a:ext cx="1603080" cy="1141200"/>
          </a:xfrm>
          <a:prstGeom prst="rect">
            <a:avLst/>
          </a:prstGeom>
          <a:ln>
            <a:noFill/>
          </a:ln>
        </p:spPr>
      </p:pic>
      <p:pic>
        <p:nvPicPr>
          <p:cNvPr id="51" name="Picture 9"/>
          <p:cNvPicPr/>
          <p:nvPr/>
        </p:nvPicPr>
        <p:blipFill>
          <a:blip r:embed="rId18"/>
          <a:srcRect b="23333"/>
          <a:stretch/>
        </p:blipFill>
        <p:spPr>
          <a:xfrm>
            <a:off x="8605800" y="6095880"/>
            <a:ext cx="993240" cy="761760"/>
          </a:xfrm>
          <a:prstGeom prst="rect">
            <a:avLst/>
          </a:prstGeom>
          <a:ln>
            <a:noFill/>
          </a:ln>
        </p:spPr>
      </p:pic>
      <p:sp>
        <p:nvSpPr>
          <p:cNvPr id="52"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3" name="PlaceHolder 3"/>
          <p:cNvSpPr>
            <a:spLocks noGrp="1"/>
          </p:cNvSpPr>
          <p:nvPr>
            <p:ph type="title"/>
          </p:nvPr>
        </p:nvSpPr>
        <p:spPr>
          <a:xfrm>
            <a:off x="646200" y="452880"/>
            <a:ext cx="9404280" cy="1400040"/>
          </a:xfrm>
          <a:prstGeom prst="rect">
            <a:avLst/>
          </a:prstGeom>
        </p:spPr>
        <p:txBody>
          <a:bodyPr/>
          <a:lstStyle/>
          <a:p>
            <a:pPr>
              <a:lnSpc>
                <a:spcPct val="100000"/>
              </a:lnSpc>
            </a:pPr>
            <a:r>
              <a:rPr lang="en-US" sz="4200" b="0" strike="noStrike" spc="-1">
                <a:solidFill>
                  <a:srgbClr val="EBEBEB"/>
                </a:solidFill>
                <a:latin typeface="Century Gothic"/>
              </a:rPr>
              <a:t>Haga clic para modificar el estilo de título del patrón</a:t>
            </a:r>
            <a:endParaRPr lang="en-US" sz="4200" b="0" strike="noStrike" spc="-1">
              <a:solidFill>
                <a:srgbClr val="FFFFFF"/>
              </a:solidFill>
              <a:latin typeface="Century Gothic"/>
            </a:endParaRPr>
          </a:p>
        </p:txBody>
      </p:sp>
      <p:sp>
        <p:nvSpPr>
          <p:cNvPr id="54" name="PlaceHolder 4"/>
          <p:cNvSpPr>
            <a:spLocks noGrp="1"/>
          </p:cNvSpPr>
          <p:nvPr>
            <p:ph type="body"/>
          </p:nvPr>
        </p:nvSpPr>
        <p:spPr>
          <a:xfrm>
            <a:off x="1103400" y="2053080"/>
            <a:ext cx="8946360" cy="4195080"/>
          </a:xfrm>
          <a:prstGeom prst="rect">
            <a:avLst/>
          </a:prstGeom>
        </p:spPr>
        <p:txBody>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Haga clic para modificar los estilos de texto del patrón</a:t>
            </a:r>
          </a:p>
          <a:p>
            <a:pPr marL="743040" lvl="1" indent="-285480">
              <a:lnSpc>
                <a:spcPct val="100000"/>
              </a:lnSpc>
              <a:spcBef>
                <a:spcPts val="1001"/>
              </a:spcBef>
              <a:buClr>
                <a:srgbClr val="8AD0D6"/>
              </a:buClr>
              <a:buSzPct val="80000"/>
              <a:buFont typeface="Wingdings 3" charset="2"/>
              <a:buChar char=""/>
            </a:pPr>
            <a:r>
              <a:rPr lang="en-US" sz="1800" b="0" strike="noStrike" spc="-1">
                <a:solidFill>
                  <a:srgbClr val="FFFFFF"/>
                </a:solidFill>
                <a:latin typeface="Century Gothic"/>
              </a:rPr>
              <a:t>Segundo nivel</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Tercer nivel</a:t>
            </a:r>
          </a:p>
          <a:p>
            <a:pPr marL="1600200" lvl="3" indent="-228240">
              <a:lnSpc>
                <a:spcPct val="100000"/>
              </a:lnSpc>
              <a:spcBef>
                <a:spcPts val="1001"/>
              </a:spcBef>
              <a:buClr>
                <a:srgbClr val="8AD0D6"/>
              </a:buClr>
              <a:buSzPct val="80000"/>
              <a:buFont typeface="Wingdings 3" charset="2"/>
              <a:buChar char=""/>
            </a:pPr>
            <a:r>
              <a:rPr lang="en-US" sz="1400" b="0" strike="noStrike" spc="-1">
                <a:solidFill>
                  <a:srgbClr val="FFFFFF"/>
                </a:solidFill>
                <a:latin typeface="Century Gothic"/>
              </a:rPr>
              <a:t>Cuarto nivel</a:t>
            </a:r>
          </a:p>
          <a:p>
            <a:pPr marL="2057400" lvl="4" indent="-228240">
              <a:lnSpc>
                <a:spcPct val="100000"/>
              </a:lnSpc>
              <a:spcBef>
                <a:spcPts val="1001"/>
              </a:spcBef>
              <a:buClr>
                <a:srgbClr val="8AD0D6"/>
              </a:buClr>
              <a:buSzPct val="80000"/>
              <a:buFont typeface="Wingdings 3" charset="2"/>
              <a:buChar char=""/>
            </a:pPr>
            <a:r>
              <a:rPr lang="en-US" sz="1400" b="0" strike="noStrike" spc="-1">
                <a:solidFill>
                  <a:srgbClr val="FFFFFF"/>
                </a:solidFill>
                <a:latin typeface="Century Gothic"/>
              </a:rPr>
              <a:t>Quinto nivel</a:t>
            </a:r>
          </a:p>
        </p:txBody>
      </p:sp>
      <p:sp>
        <p:nvSpPr>
          <p:cNvPr id="55" name="PlaceHolder 5"/>
          <p:cNvSpPr>
            <a:spLocks noGrp="1"/>
          </p:cNvSpPr>
          <p:nvPr>
            <p:ph type="dt"/>
          </p:nvPr>
        </p:nvSpPr>
        <p:spPr>
          <a:xfrm rot="5400000">
            <a:off x="10155600" y="1790640"/>
            <a:ext cx="990360" cy="304560"/>
          </a:xfrm>
          <a:prstGeom prst="rect">
            <a:avLst/>
          </a:prstGeom>
        </p:spPr>
        <p:txBody>
          <a:bodyPr/>
          <a:lstStyle/>
          <a:p>
            <a:pPr>
              <a:lnSpc>
                <a:spcPct val="100000"/>
              </a:lnSpc>
            </a:pPr>
            <a:fld id="{EF921AB0-1011-4D39-880D-5C961155A6E3}" type="datetime">
              <a:rPr lang="es-AR" sz="1100" b="0" strike="noStrike" spc="-1">
                <a:solidFill>
                  <a:srgbClr val="FFFFFF"/>
                </a:solidFill>
                <a:latin typeface="Century Gothic"/>
              </a:rPr>
              <a:t>22/11/2019</a:t>
            </a:fld>
            <a:endParaRPr lang="es-AR" sz="1100" b="0" strike="noStrike" spc="-1">
              <a:latin typeface="Times New Roman"/>
            </a:endParaRPr>
          </a:p>
        </p:txBody>
      </p:sp>
      <p:sp>
        <p:nvSpPr>
          <p:cNvPr id="56" name="PlaceHolder 6"/>
          <p:cNvSpPr>
            <a:spLocks noGrp="1"/>
          </p:cNvSpPr>
          <p:nvPr>
            <p:ph type="ftr"/>
          </p:nvPr>
        </p:nvSpPr>
        <p:spPr>
          <a:xfrm rot="5400000">
            <a:off x="8951760" y="3225240"/>
            <a:ext cx="3859560" cy="304560"/>
          </a:xfrm>
          <a:prstGeom prst="rect">
            <a:avLst/>
          </a:prstGeom>
        </p:spPr>
        <p:txBody>
          <a:bodyPr anchor="b"/>
          <a:lstStyle/>
          <a:p>
            <a:endParaRPr lang="es-AR" sz="2400" b="0" strike="noStrike" spc="-1">
              <a:latin typeface="Times New Roman"/>
            </a:endParaRPr>
          </a:p>
        </p:txBody>
      </p:sp>
      <p:sp>
        <p:nvSpPr>
          <p:cNvPr id="57" name="PlaceHolder 7"/>
          <p:cNvSpPr>
            <a:spLocks noGrp="1"/>
          </p:cNvSpPr>
          <p:nvPr>
            <p:ph type="sldNum"/>
          </p:nvPr>
        </p:nvSpPr>
        <p:spPr>
          <a:xfrm>
            <a:off x="10352520" y="295560"/>
            <a:ext cx="837720" cy="767160"/>
          </a:xfrm>
          <a:prstGeom prst="rect">
            <a:avLst/>
          </a:prstGeom>
        </p:spPr>
        <p:txBody>
          <a:bodyPr anchor="b"/>
          <a:lstStyle/>
          <a:p>
            <a:pPr algn="ctr">
              <a:lnSpc>
                <a:spcPct val="100000"/>
              </a:lnSpc>
            </a:pPr>
            <a:fld id="{F1B7C65A-FDDB-4238-9F30-E48FDA18BD5E}" type="slidenum">
              <a:rPr lang="es-AR" sz="2800" b="0" strike="noStrike" spc="-1">
                <a:solidFill>
                  <a:srgbClr val="FFFFFF"/>
                </a:solidFill>
                <a:latin typeface="Century Gothic"/>
              </a:rPr>
              <a:t>‹Nº›</a:t>
            </a:fld>
            <a:endParaRPr lang="es-AR" sz="2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towardsdatascience.com/support-vector-machines-soft-margin-formulation-and-kernel-trick-4c9729dc8ef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aprendemachinelearning.com/clasificar-con-k-nearest-neighbor-ejemplo-en-python/"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4" Type="http://schemas.openxmlformats.org/officeDocument/2006/relationships/hyperlink" Target="http://ligdigonzalez.com/arboles-de-decision-regresion-teoria-machine-learn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understanding-random-forest-58381e0602d2" TargetMode="External"/><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prendemachinelearning.com/" TargetMode="External"/><Relationship Id="rId2" Type="http://schemas.openxmlformats.org/officeDocument/2006/relationships/hyperlink" Target="https://monkeylearn.com/text-classification/" TargetMode="External"/><Relationship Id="rId1" Type="http://schemas.openxmlformats.org/officeDocument/2006/relationships/slideLayout" Target="../slideLayouts/slideLayout13.xml"/><Relationship Id="rId5" Type="http://schemas.openxmlformats.org/officeDocument/2006/relationships/hyperlink" Target="https://towardsdatascience.com/understanding-random-forest-58381e0602d2" TargetMode="External"/><Relationship Id="rId4" Type="http://schemas.openxmlformats.org/officeDocument/2006/relationships/hyperlink" Target="http://ligdigonzalez.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miro.medium.com/max/700/1*HgXA9v1EsqlrRDaC_iORhQ.png"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775080" y="-789120"/>
            <a:ext cx="8825400" cy="3329280"/>
          </a:xfrm>
          <a:prstGeom prst="rect">
            <a:avLst/>
          </a:prstGeom>
          <a:noFill/>
          <a:ln>
            <a:noFill/>
          </a:ln>
        </p:spPr>
        <p:txBody>
          <a:bodyPr anchor="b"/>
          <a:lstStyle/>
          <a:p>
            <a:pPr>
              <a:lnSpc>
                <a:spcPct val="100000"/>
              </a:lnSpc>
            </a:pPr>
            <a:r>
              <a:rPr lang="en-US" sz="5400" b="0" strike="noStrike" spc="-1">
                <a:solidFill>
                  <a:srgbClr val="EBEBEB"/>
                </a:solidFill>
                <a:latin typeface="Century Gothic"/>
              </a:rPr>
              <a:t>Procesamiento del Lenguaje Natural</a:t>
            </a:r>
            <a:endParaRPr lang="en-US" sz="5400" b="0" strike="noStrike" spc="-1">
              <a:solidFill>
                <a:srgbClr val="FFFFFF"/>
              </a:solidFill>
              <a:latin typeface="Century Gothic"/>
            </a:endParaRPr>
          </a:p>
        </p:txBody>
      </p:sp>
      <p:sp>
        <p:nvSpPr>
          <p:cNvPr id="95" name="TextShape 2"/>
          <p:cNvSpPr txBox="1"/>
          <p:nvPr/>
        </p:nvSpPr>
        <p:spPr>
          <a:xfrm>
            <a:off x="775080" y="2540520"/>
            <a:ext cx="8825400" cy="861120"/>
          </a:xfrm>
          <a:prstGeom prst="rect">
            <a:avLst/>
          </a:prstGeom>
          <a:noFill/>
          <a:ln>
            <a:noFill/>
          </a:ln>
        </p:spPr>
        <p:txBody>
          <a:bodyPr/>
          <a:lstStyle/>
          <a:p>
            <a:pPr>
              <a:lnSpc>
                <a:spcPct val="100000"/>
              </a:lnSpc>
              <a:spcBef>
                <a:spcPts val="1001"/>
              </a:spcBef>
            </a:pPr>
            <a:r>
              <a:rPr lang="es-AR" sz="2000" b="0" strike="noStrike" cap="all" spc="-1">
                <a:solidFill>
                  <a:srgbClr val="8AD0D6"/>
                </a:solidFill>
                <a:latin typeface="Century Gothic"/>
              </a:rPr>
              <a:t>Grupo 3 </a:t>
            </a:r>
            <a:endParaRPr lang="es-AR" sz="2000" b="0" strike="noStrike" spc="-1">
              <a:latin typeface="Arial"/>
            </a:endParaRPr>
          </a:p>
        </p:txBody>
      </p:sp>
      <p:sp>
        <p:nvSpPr>
          <p:cNvPr id="96" name="CustomShape 3"/>
          <p:cNvSpPr/>
          <p:nvPr/>
        </p:nvSpPr>
        <p:spPr>
          <a:xfrm>
            <a:off x="943920" y="3708360"/>
            <a:ext cx="8825400" cy="1217520"/>
          </a:xfrm>
          <a:prstGeom prst="rect">
            <a:avLst/>
          </a:prstGeom>
          <a:noFill/>
          <a:ln>
            <a:noFill/>
          </a:ln>
        </p:spPr>
        <p:style>
          <a:lnRef idx="0">
            <a:scrgbClr r="0" g="0" b="0"/>
          </a:lnRef>
          <a:fillRef idx="0">
            <a:scrgbClr r="0" g="0" b="0"/>
          </a:fillRef>
          <a:effectRef idx="0">
            <a:scrgbClr r="0" g="0" b="0"/>
          </a:effectRef>
          <a:fontRef idx="minor"/>
        </p:style>
        <p:txBody>
          <a:bodyPr>
            <a:normAutofit lnSpcReduction="10000"/>
          </a:bodyPr>
          <a:lstStyle/>
          <a:p>
            <a:pPr>
              <a:lnSpc>
                <a:spcPct val="100000"/>
              </a:lnSpc>
            </a:pPr>
            <a:r>
              <a:rPr lang="es-AR" sz="2000" b="0" strike="noStrike" cap="all" spc="-1">
                <a:solidFill>
                  <a:srgbClr val="FFFFFF"/>
                </a:solidFill>
                <a:latin typeface="Century Gothic"/>
              </a:rPr>
              <a:t>Leon reynosa</a:t>
            </a:r>
            <a:endParaRPr lang="es-AR" sz="2000" b="0" strike="noStrike" spc="-1">
              <a:latin typeface="Arial"/>
            </a:endParaRPr>
          </a:p>
          <a:p>
            <a:pPr>
              <a:lnSpc>
                <a:spcPct val="100000"/>
              </a:lnSpc>
            </a:pPr>
            <a:r>
              <a:rPr lang="es-AR" sz="2000" b="0" strike="noStrike" cap="all" spc="-1">
                <a:solidFill>
                  <a:srgbClr val="FFFFFF"/>
                </a:solidFill>
                <a:latin typeface="Century Gothic"/>
              </a:rPr>
              <a:t>Lautaro Olivera </a:t>
            </a:r>
            <a:endParaRPr lang="es-AR" sz="2000" b="0" strike="noStrike" spc="-1">
              <a:latin typeface="Arial"/>
            </a:endParaRPr>
          </a:p>
          <a:p>
            <a:pPr>
              <a:lnSpc>
                <a:spcPct val="100000"/>
              </a:lnSpc>
            </a:pPr>
            <a:r>
              <a:rPr lang="es-AR" sz="2000" b="0" strike="noStrike" cap="all" spc="-1">
                <a:solidFill>
                  <a:srgbClr val="FFFFFF"/>
                </a:solidFill>
                <a:latin typeface="Century Gothic"/>
              </a:rPr>
              <a:t>Pablo Paglilla</a:t>
            </a:r>
            <a:endParaRPr lang="es-AR" sz="2000" b="0" strike="noStrike" spc="-1">
              <a:latin typeface="Arial"/>
            </a:endParaRPr>
          </a:p>
          <a:p>
            <a:pPr>
              <a:lnSpc>
                <a:spcPct val="100000"/>
              </a:lnSpc>
            </a:pPr>
            <a:r>
              <a:rPr lang="es-AR" sz="2000" b="0" strike="noStrike" cap="all" spc="-1">
                <a:solidFill>
                  <a:srgbClr val="FFFFFF"/>
                </a:solidFill>
                <a:latin typeface="Century Gothic"/>
              </a:rPr>
              <a:t>Nicolas dominguez</a:t>
            </a:r>
            <a:endParaRPr lang="es-AR" sz="2000" b="0" strike="noStrike" spc="-1">
              <a:latin typeface="Arial"/>
            </a:endParaRPr>
          </a:p>
          <a:p>
            <a:pPr>
              <a:lnSpc>
                <a:spcPct val="100000"/>
              </a:lnSpc>
              <a:spcBef>
                <a:spcPts val="1001"/>
              </a:spcBef>
            </a:pPr>
            <a:endParaRPr lang="es-AR" sz="2000" b="0" strike="noStrike" spc="-1">
              <a:latin typeface="Arial"/>
            </a:endParaRPr>
          </a:p>
        </p:txBody>
      </p:sp>
      <p:sp>
        <p:nvSpPr>
          <p:cNvPr id="97" name="CustomShape 4"/>
          <p:cNvSpPr/>
          <p:nvPr/>
        </p:nvSpPr>
        <p:spPr>
          <a:xfrm flipH="1">
            <a:off x="855754" y="3816350"/>
            <a:ext cx="52295" cy="1109530"/>
          </a:xfrm>
          <a:prstGeom prst="rect">
            <a:avLst/>
          </a:prstGeom>
          <a:solidFill>
            <a:srgbClr val="8AD0D6"/>
          </a:solidFill>
          <a:ln>
            <a:solidFill>
              <a:srgbClr val="8AD0D6"/>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a:solidFill>
                  <a:srgbClr val="EBEBEB"/>
                </a:solidFill>
                <a:latin typeface="Century Gothic"/>
              </a:rPr>
              <a:t>Algoritmos de Text Classification</a:t>
            </a:r>
            <a:endParaRPr lang="en-US" sz="3600" b="0" strike="noStrike" spc="-1">
              <a:solidFill>
                <a:srgbClr val="FFFFFF"/>
              </a:solidFill>
              <a:latin typeface="Century Gothic"/>
            </a:endParaRPr>
          </a:p>
        </p:txBody>
      </p:sp>
      <p:sp>
        <p:nvSpPr>
          <p:cNvPr id="149" name="CustomShape 2"/>
          <p:cNvSpPr/>
          <p:nvPr/>
        </p:nvSpPr>
        <p:spPr>
          <a:xfrm>
            <a:off x="1046160" y="106956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Support Vector Machines</a:t>
            </a:r>
            <a:endParaRPr lang="es-AR" sz="3200" b="0" strike="noStrike" spc="-1">
              <a:latin typeface="Arial"/>
            </a:endParaRPr>
          </a:p>
        </p:txBody>
      </p:sp>
      <p:sp>
        <p:nvSpPr>
          <p:cNvPr id="150" name="CustomShape 3"/>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51" name="CustomShape 4"/>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52" name="CustomShape 5"/>
          <p:cNvSpPr/>
          <p:nvPr/>
        </p:nvSpPr>
        <p:spPr>
          <a:xfrm>
            <a:off x="568440" y="82188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pic>
        <p:nvPicPr>
          <p:cNvPr id="153" name="Imagen 7"/>
          <p:cNvPicPr/>
          <p:nvPr/>
        </p:nvPicPr>
        <p:blipFill>
          <a:blip r:embed="rId3"/>
          <a:stretch/>
        </p:blipFill>
        <p:spPr>
          <a:xfrm>
            <a:off x="3054420" y="1752020"/>
            <a:ext cx="5387760" cy="4438440"/>
          </a:xfrm>
          <a:prstGeom prst="rect">
            <a:avLst/>
          </a:prstGeom>
          <a:ln>
            <a:noFill/>
          </a:ln>
        </p:spPr>
      </p:pic>
      <p:sp>
        <p:nvSpPr>
          <p:cNvPr id="2" name="Rectángulo 1">
            <a:extLst>
              <a:ext uri="{FF2B5EF4-FFF2-40B4-BE49-F238E27FC236}">
                <a16:creationId xmlns:a16="http://schemas.microsoft.com/office/drawing/2014/main" id="{16D8048A-A4A4-46BA-8454-2C3B0842D179}"/>
              </a:ext>
            </a:extLst>
          </p:cNvPr>
          <p:cNvSpPr/>
          <p:nvPr/>
        </p:nvSpPr>
        <p:spPr>
          <a:xfrm>
            <a:off x="0" y="6430062"/>
            <a:ext cx="8527980" cy="415498"/>
          </a:xfrm>
          <a:prstGeom prst="rect">
            <a:avLst/>
          </a:prstGeom>
        </p:spPr>
        <p:txBody>
          <a:bodyPr wrap="square">
            <a:spAutoFit/>
          </a:bodyPr>
          <a:lstStyle/>
          <a:p>
            <a:r>
              <a:rPr lang="es-419" sz="1050" i="1" dirty="0" err="1">
                <a:solidFill>
                  <a:schemeClr val="bg1"/>
                </a:solidFill>
                <a:latin typeface="Biome" panose="020B0502040204020203" pitchFamily="34" charset="0"/>
                <a:cs typeface="Biome" panose="020B0502040204020203" pitchFamily="34" charset="0"/>
              </a:rPr>
              <a:t>SVM’s</a:t>
            </a:r>
            <a:r>
              <a:rPr lang="es-419" sz="1050" i="1" dirty="0">
                <a:solidFill>
                  <a:schemeClr val="bg1"/>
                </a:solidFill>
                <a:latin typeface="Biome" panose="020B0502040204020203" pitchFamily="34" charset="0"/>
                <a:cs typeface="Biome" panose="020B0502040204020203" pitchFamily="34" charset="0"/>
              </a:rPr>
              <a:t> soft </a:t>
            </a:r>
            <a:r>
              <a:rPr lang="es-419" sz="1050" i="1" dirty="0" err="1">
                <a:solidFill>
                  <a:schemeClr val="bg1"/>
                </a:solidFill>
                <a:latin typeface="Biome" panose="020B0502040204020203" pitchFamily="34" charset="0"/>
                <a:cs typeface="Biome" panose="020B0502040204020203" pitchFamily="34" charset="0"/>
              </a:rPr>
              <a:t>margin</a:t>
            </a:r>
            <a:r>
              <a:rPr lang="es-419" sz="1050" i="1" dirty="0">
                <a:solidFill>
                  <a:schemeClr val="bg1"/>
                </a:solidFill>
                <a:latin typeface="Biome" panose="020B0502040204020203" pitchFamily="34" charset="0"/>
                <a:cs typeface="Biome" panose="020B0502040204020203" pitchFamily="34" charset="0"/>
              </a:rPr>
              <a:t> formulation technique in action</a:t>
            </a:r>
            <a:r>
              <a:rPr lang="es-419" sz="1050" b="0" i="1" dirty="0">
                <a:solidFill>
                  <a:schemeClr val="bg1"/>
                </a:solidFill>
                <a:effectLst/>
                <a:latin typeface="Biome" panose="020B0502040204020203" pitchFamily="34" charset="0"/>
                <a:cs typeface="Biome" panose="020B0502040204020203" pitchFamily="34" charset="0"/>
              </a:rPr>
              <a:t>. Recuperado de </a:t>
            </a:r>
            <a:r>
              <a:rPr lang="es-419" sz="1050" dirty="0">
                <a:hlinkClick r:id="rId4"/>
              </a:rPr>
              <a:t>https://towardsdatascience.com/support-vector-machines-soft-margin-formulation-and-kernel-trick-4c9729dc8efe</a:t>
            </a:r>
            <a:r>
              <a:rPr lang="es-419" sz="1050" b="0" i="1" dirty="0">
                <a:solidFill>
                  <a:schemeClr val="bg1"/>
                </a:solidFill>
                <a:effectLst/>
                <a:latin typeface="Biome" panose="020B0502040204020203" pitchFamily="34" charset="0"/>
                <a:cs typeface="Biome" panose="020B0502040204020203" pitchFamily="34" charset="0"/>
              </a:rPr>
              <a:t>.</a:t>
            </a:r>
            <a:endParaRPr lang="es-ES" sz="1050" i="1" dirty="0">
              <a:solidFill>
                <a:schemeClr val="bg1"/>
              </a:solidFill>
              <a:latin typeface="Biome" panose="020B0502040204020203" pitchFamily="34" charset="0"/>
              <a:cs typeface="Biome" panose="020B0502040204020203"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a:solidFill>
                  <a:srgbClr val="EBEBEB"/>
                </a:solidFill>
                <a:latin typeface="Century Gothic"/>
              </a:rPr>
              <a:t>Algoritmos de Text Classification</a:t>
            </a:r>
            <a:endParaRPr lang="en-US" sz="3600" b="0" strike="noStrike" spc="-1">
              <a:solidFill>
                <a:srgbClr val="FFFFFF"/>
              </a:solidFill>
              <a:latin typeface="Century Gothic"/>
            </a:endParaRPr>
          </a:p>
        </p:txBody>
      </p:sp>
      <p:sp>
        <p:nvSpPr>
          <p:cNvPr id="155" name="TextShape 2"/>
          <p:cNvSpPr txBox="1"/>
          <p:nvPr/>
        </p:nvSpPr>
        <p:spPr>
          <a:xfrm>
            <a:off x="849960" y="188316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busca en las observaciones más cercanas a la que se está tratando de predecir y clasifica el punto de interés basado en la mayoría de datos que le rodean. Gracias a un valos k, determinará a que grupo de categorías pertenece.</a:t>
            </a:r>
          </a:p>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Funciona de la siguiente manera: </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1. Calcular la distancia entre el ítem a clasificar y el resto de ítems del dataset de entrenamiento.</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2. Seleccionar los ‘k’ elementos más cercanos (con menor distancia, según la función que se use)</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3. Realizar una “votación de mayoría” entre los k puntos: los de una clase/etiqueta que “dominen” decidirán su clasificación final.</a:t>
            </a:r>
          </a:p>
          <a:p>
            <a:endParaRPr lang="en-US" sz="1600" b="0" strike="noStrike" spc="-1">
              <a:solidFill>
                <a:srgbClr val="FFFFFF"/>
              </a:solidFill>
              <a:latin typeface="Century Gothic"/>
            </a:endParaRPr>
          </a:p>
        </p:txBody>
      </p:sp>
      <p:sp>
        <p:nvSpPr>
          <p:cNvPr id="156"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N Nearest Neighbours</a:t>
            </a:r>
            <a:endParaRPr lang="es-AR" sz="3200" b="0" strike="noStrike" spc="-1">
              <a:latin typeface="Arial"/>
            </a:endParaRPr>
          </a:p>
        </p:txBody>
      </p:sp>
      <p:sp>
        <p:nvSpPr>
          <p:cNvPr id="157"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58"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59" name="CustomShape 6"/>
          <p:cNvSpPr/>
          <p:nvPr/>
        </p:nvSpPr>
        <p:spPr>
          <a:xfrm>
            <a:off x="568440" y="82188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a:solidFill>
                  <a:srgbClr val="EBEBEB"/>
                </a:solidFill>
                <a:latin typeface="Century Gothic"/>
              </a:rPr>
              <a:t>Algoritmos de Text Classification</a:t>
            </a:r>
            <a:endParaRPr lang="en-US" sz="3600" b="0" strike="noStrike" spc="-1">
              <a:solidFill>
                <a:srgbClr val="FFFFFF"/>
              </a:solidFill>
              <a:latin typeface="Century Gothic"/>
            </a:endParaRPr>
          </a:p>
        </p:txBody>
      </p:sp>
      <p:sp>
        <p:nvSpPr>
          <p:cNvPr id="161" name="CustomShape 2"/>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N Nearest Neighbours</a:t>
            </a:r>
            <a:endParaRPr lang="es-AR" sz="3200" b="0" strike="noStrike" spc="-1">
              <a:latin typeface="Arial"/>
            </a:endParaRPr>
          </a:p>
        </p:txBody>
      </p:sp>
      <p:sp>
        <p:nvSpPr>
          <p:cNvPr id="162" name="CustomShape 3"/>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63" name="CustomShape 4"/>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64" name="CustomShape 5"/>
          <p:cNvSpPr/>
          <p:nvPr/>
        </p:nvSpPr>
        <p:spPr>
          <a:xfrm>
            <a:off x="568440" y="82188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pic>
        <p:nvPicPr>
          <p:cNvPr id="165" name="Picture 2"/>
          <p:cNvPicPr/>
          <p:nvPr/>
        </p:nvPicPr>
        <p:blipFill>
          <a:blip r:embed="rId2"/>
          <a:stretch/>
        </p:blipFill>
        <p:spPr>
          <a:xfrm>
            <a:off x="2154240" y="1948320"/>
            <a:ext cx="7302240" cy="4207320"/>
          </a:xfrm>
          <a:prstGeom prst="rect">
            <a:avLst/>
          </a:prstGeom>
          <a:ln>
            <a:noFill/>
          </a:ln>
        </p:spPr>
      </p:pic>
      <p:sp>
        <p:nvSpPr>
          <p:cNvPr id="2" name="Rectángulo 1">
            <a:extLst>
              <a:ext uri="{FF2B5EF4-FFF2-40B4-BE49-F238E27FC236}">
                <a16:creationId xmlns:a16="http://schemas.microsoft.com/office/drawing/2014/main" id="{33144AE1-5E58-45E9-A5C1-F00C422A361C}"/>
              </a:ext>
            </a:extLst>
          </p:cNvPr>
          <p:cNvSpPr/>
          <p:nvPr/>
        </p:nvSpPr>
        <p:spPr>
          <a:xfrm>
            <a:off x="0" y="6331842"/>
            <a:ext cx="9064440" cy="415498"/>
          </a:xfrm>
          <a:prstGeom prst="rect">
            <a:avLst/>
          </a:prstGeom>
        </p:spPr>
        <p:txBody>
          <a:bodyPr wrap="square">
            <a:spAutoFit/>
          </a:bodyPr>
          <a:lstStyle/>
          <a:p>
            <a:r>
              <a:rPr lang="es-419" sz="1050" i="1" dirty="0" err="1">
                <a:solidFill>
                  <a:schemeClr val="bg1"/>
                </a:solidFill>
                <a:latin typeface="Biome" panose="020B0502040204020203" pitchFamily="34" charset="0"/>
                <a:cs typeface="Biome" panose="020B0502040204020203" pitchFamily="34" charset="0"/>
              </a:rPr>
              <a:t>Class</a:t>
            </a:r>
            <a:r>
              <a:rPr lang="es-419" sz="1050" i="1" dirty="0">
                <a:solidFill>
                  <a:schemeClr val="bg1"/>
                </a:solidFill>
                <a:latin typeface="Biome" panose="020B0502040204020203" pitchFamily="34" charset="0"/>
                <a:cs typeface="Biome" panose="020B0502040204020203" pitchFamily="34" charset="0"/>
              </a:rPr>
              <a:t> </a:t>
            </a:r>
            <a:r>
              <a:rPr lang="es-419" sz="1050" i="1" dirty="0" err="1">
                <a:solidFill>
                  <a:schemeClr val="bg1"/>
                </a:solidFill>
                <a:latin typeface="Biome" panose="020B0502040204020203" pitchFamily="34" charset="0"/>
                <a:cs typeface="Biome" panose="020B0502040204020203" pitchFamily="34" charset="0"/>
              </a:rPr>
              <a:t>Classification</a:t>
            </a:r>
            <a:r>
              <a:rPr lang="es-419" sz="1050" i="1" dirty="0">
                <a:solidFill>
                  <a:schemeClr val="bg1"/>
                </a:solidFill>
                <a:latin typeface="Biome" panose="020B0502040204020203" pitchFamily="34" charset="0"/>
                <a:cs typeface="Biome" panose="020B0502040204020203" pitchFamily="34" charset="0"/>
              </a:rPr>
              <a:t> </a:t>
            </a:r>
            <a:r>
              <a:rPr lang="es-419" sz="1050" i="1" dirty="0" err="1">
                <a:solidFill>
                  <a:schemeClr val="bg1"/>
                </a:solidFill>
                <a:latin typeface="Biome" panose="020B0502040204020203" pitchFamily="34" charset="0"/>
                <a:cs typeface="Biome" panose="020B0502040204020203" pitchFamily="34" charset="0"/>
              </a:rPr>
              <a:t>with</a:t>
            </a:r>
            <a:r>
              <a:rPr lang="es-419" sz="1050" i="1" dirty="0">
                <a:solidFill>
                  <a:schemeClr val="bg1"/>
                </a:solidFill>
                <a:latin typeface="Biome" panose="020B0502040204020203" pitchFamily="34" charset="0"/>
                <a:cs typeface="Biome" panose="020B0502040204020203" pitchFamily="34" charset="0"/>
              </a:rPr>
              <a:t> N </a:t>
            </a:r>
            <a:r>
              <a:rPr lang="es-419" sz="1050" i="1" dirty="0" err="1">
                <a:solidFill>
                  <a:schemeClr val="bg1"/>
                </a:solidFill>
                <a:latin typeface="Biome" panose="020B0502040204020203" pitchFamily="34" charset="0"/>
                <a:cs typeface="Biome" panose="020B0502040204020203" pitchFamily="34" charset="0"/>
              </a:rPr>
              <a:t>Neares</a:t>
            </a:r>
            <a:r>
              <a:rPr lang="es-419" sz="1050" i="1" dirty="0">
                <a:solidFill>
                  <a:schemeClr val="bg1"/>
                </a:solidFill>
                <a:latin typeface="Biome" panose="020B0502040204020203" pitchFamily="34" charset="0"/>
                <a:cs typeface="Biome" panose="020B0502040204020203" pitchFamily="34" charset="0"/>
              </a:rPr>
              <a:t> </a:t>
            </a:r>
            <a:r>
              <a:rPr lang="es-419" sz="1050" i="1" dirty="0" err="1">
                <a:solidFill>
                  <a:schemeClr val="bg1"/>
                </a:solidFill>
                <a:latin typeface="Biome" panose="020B0502040204020203" pitchFamily="34" charset="0"/>
                <a:cs typeface="Biome" panose="020B0502040204020203" pitchFamily="34" charset="0"/>
              </a:rPr>
              <a:t>Neighbours</a:t>
            </a:r>
            <a:r>
              <a:rPr lang="es-419" sz="1050" i="1" dirty="0">
                <a:solidFill>
                  <a:schemeClr val="bg1"/>
                </a:solidFill>
                <a:latin typeface="Biome" panose="020B0502040204020203" pitchFamily="34" charset="0"/>
                <a:cs typeface="Biome" panose="020B0502040204020203" pitchFamily="34" charset="0"/>
              </a:rPr>
              <a:t> </a:t>
            </a:r>
            <a:r>
              <a:rPr lang="es-419" sz="1050" i="1" dirty="0" err="1">
                <a:solidFill>
                  <a:schemeClr val="bg1"/>
                </a:solidFill>
                <a:latin typeface="Biome" panose="020B0502040204020203" pitchFamily="34" charset="0"/>
                <a:cs typeface="Biome" panose="020B0502040204020203" pitchFamily="34" charset="0"/>
              </a:rPr>
              <a:t>with</a:t>
            </a:r>
            <a:r>
              <a:rPr lang="es-419" sz="1050" i="1" dirty="0">
                <a:solidFill>
                  <a:schemeClr val="bg1"/>
                </a:solidFill>
                <a:latin typeface="Biome" panose="020B0502040204020203" pitchFamily="34" charset="0"/>
                <a:cs typeface="Biome" panose="020B0502040204020203" pitchFamily="34" charset="0"/>
              </a:rPr>
              <a:t> k=7. Recuperado de </a:t>
            </a:r>
            <a:r>
              <a:rPr lang="es-419" sz="1050" dirty="0">
                <a:hlinkClick r:id="rId3"/>
              </a:rPr>
              <a:t>https://www.aprendemachinelearning.com/clasificar-con-k-nearest-neighbor-ejemplo-en-python/</a:t>
            </a:r>
            <a:endParaRPr lang="es-ES" sz="105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a:solidFill>
                  <a:srgbClr val="EBEBEB"/>
                </a:solidFill>
                <a:latin typeface="Century Gothic"/>
              </a:rPr>
              <a:t>Algoritmos de Text Classification</a:t>
            </a:r>
            <a:endParaRPr lang="en-US" sz="3600" b="0" strike="noStrike" spc="-1">
              <a:solidFill>
                <a:srgbClr val="FFFFFF"/>
              </a:solidFill>
              <a:latin typeface="Century Gothic"/>
            </a:endParaRPr>
          </a:p>
        </p:txBody>
      </p:sp>
      <p:sp>
        <p:nvSpPr>
          <p:cNvPr id="167" name="TextShape 2"/>
          <p:cNvSpPr txBox="1"/>
          <p:nvPr/>
        </p:nvSpPr>
        <p:spPr>
          <a:xfrm>
            <a:off x="849960" y="211176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Los Arboles de decisión se basan en la toma de decisiones, cada nodo, exceptuando los nodos finales, van a tener sus respectivas condiciones, las cuales pueden ser ciertas o falsas. Estas condiciones se van a deducir gracias a los textos utilizados para el aprendizaje. Con cada entrada, se ira recorriendo el árbol respetando dichas condiciones de los nodos hasta llegar al nodo final, el cual será el que determine que categoría o clasificación corresponde la entrada. </a:t>
            </a:r>
          </a:p>
        </p:txBody>
      </p:sp>
      <p:sp>
        <p:nvSpPr>
          <p:cNvPr id="168"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Decision Tree</a:t>
            </a:r>
            <a:endParaRPr lang="es-AR" sz="3200" b="0" strike="noStrike" spc="-1">
              <a:latin typeface="Arial"/>
            </a:endParaRPr>
          </a:p>
        </p:txBody>
      </p:sp>
      <p:sp>
        <p:nvSpPr>
          <p:cNvPr id="169"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70"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71" name="CustomShape 6"/>
          <p:cNvSpPr/>
          <p:nvPr/>
        </p:nvSpPr>
        <p:spPr>
          <a:xfrm>
            <a:off x="568440" y="82188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a:solidFill>
                  <a:srgbClr val="EBEBEB"/>
                </a:solidFill>
                <a:latin typeface="Century Gothic"/>
              </a:rPr>
              <a:t>Algoritmos de Text Classification</a:t>
            </a:r>
            <a:endParaRPr lang="en-US" sz="3600" b="0" strike="noStrike" spc="-1">
              <a:solidFill>
                <a:srgbClr val="FFFFFF"/>
              </a:solidFill>
              <a:latin typeface="Century Gothic"/>
            </a:endParaRPr>
          </a:p>
        </p:txBody>
      </p:sp>
      <p:sp>
        <p:nvSpPr>
          <p:cNvPr id="173" name="CustomShape 2"/>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Decision Tree</a:t>
            </a:r>
            <a:endParaRPr lang="es-AR" sz="3200" b="0" strike="noStrike" spc="-1">
              <a:latin typeface="Arial"/>
            </a:endParaRPr>
          </a:p>
        </p:txBody>
      </p:sp>
      <p:sp>
        <p:nvSpPr>
          <p:cNvPr id="174" name="CustomShape 3"/>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75" name="CustomShape 4"/>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76" name="CustomShape 5"/>
          <p:cNvSpPr/>
          <p:nvPr/>
        </p:nvSpPr>
        <p:spPr>
          <a:xfrm>
            <a:off x="568440" y="82188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pic>
        <p:nvPicPr>
          <p:cNvPr id="177" name="Picture 2"/>
          <p:cNvPicPr/>
          <p:nvPr/>
        </p:nvPicPr>
        <p:blipFill>
          <a:blip r:embed="rId2"/>
          <a:stretch/>
        </p:blipFill>
        <p:spPr>
          <a:xfrm>
            <a:off x="392040" y="1985760"/>
            <a:ext cx="5517360" cy="4049640"/>
          </a:xfrm>
          <a:prstGeom prst="rect">
            <a:avLst/>
          </a:prstGeom>
          <a:ln>
            <a:noFill/>
          </a:ln>
        </p:spPr>
      </p:pic>
      <p:pic>
        <p:nvPicPr>
          <p:cNvPr id="178" name="Picture 4"/>
          <p:cNvPicPr/>
          <p:nvPr/>
        </p:nvPicPr>
        <p:blipFill>
          <a:blip r:embed="rId3"/>
          <a:stretch/>
        </p:blipFill>
        <p:spPr>
          <a:xfrm>
            <a:off x="5909400" y="1985760"/>
            <a:ext cx="5920560" cy="4049640"/>
          </a:xfrm>
          <a:prstGeom prst="rect">
            <a:avLst/>
          </a:prstGeom>
          <a:ln>
            <a:noFill/>
          </a:ln>
        </p:spPr>
      </p:pic>
      <p:sp>
        <p:nvSpPr>
          <p:cNvPr id="3" name="Rectángulo 2">
            <a:extLst>
              <a:ext uri="{FF2B5EF4-FFF2-40B4-BE49-F238E27FC236}">
                <a16:creationId xmlns:a16="http://schemas.microsoft.com/office/drawing/2014/main" id="{04F30545-65F8-40DC-BF8D-A9AF7FA4F92A}"/>
              </a:ext>
            </a:extLst>
          </p:cNvPr>
          <p:cNvSpPr/>
          <p:nvPr/>
        </p:nvSpPr>
        <p:spPr>
          <a:xfrm>
            <a:off x="0" y="6540355"/>
            <a:ext cx="9220200" cy="261610"/>
          </a:xfrm>
          <a:prstGeom prst="rect">
            <a:avLst/>
          </a:prstGeom>
        </p:spPr>
        <p:txBody>
          <a:bodyPr wrap="square">
            <a:spAutoFit/>
          </a:bodyPr>
          <a:lstStyle/>
          <a:p>
            <a:r>
              <a:rPr lang="es-419" sz="1100" i="1">
                <a:solidFill>
                  <a:schemeClr val="bg1"/>
                </a:solidFill>
                <a:latin typeface="Biome" panose="020B0502040204020203" pitchFamily="34" charset="0"/>
                <a:cs typeface="Biome" panose="020B0502040204020203" pitchFamily="34" charset="0"/>
              </a:rPr>
              <a:t>Class Classification with Decision Tree. Recuperado de </a:t>
            </a:r>
            <a:r>
              <a:rPr lang="es-419" sz="1100">
                <a:hlinkClick r:id="rId4"/>
              </a:rPr>
              <a:t>http://ligdigonzalez.com/arboles-de-decision-regresion-teoria-machine-learning/</a:t>
            </a:r>
            <a:endParaRPr lang="es-ES" sz="11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a:solidFill>
                  <a:srgbClr val="EBEBEB"/>
                </a:solidFill>
                <a:latin typeface="Century Gothic"/>
              </a:rPr>
              <a:t>Algoritmos de Text Classification</a:t>
            </a:r>
            <a:endParaRPr lang="en-US" sz="3600" b="0" strike="noStrike" spc="-1">
              <a:solidFill>
                <a:srgbClr val="FFFFFF"/>
              </a:solidFill>
              <a:latin typeface="Century Gothic"/>
            </a:endParaRPr>
          </a:p>
        </p:txBody>
      </p:sp>
      <p:sp>
        <p:nvSpPr>
          <p:cNvPr id="180" name="TextShape 2"/>
          <p:cNvSpPr txBox="1"/>
          <p:nvPr/>
        </p:nvSpPr>
        <p:spPr>
          <a:xfrm>
            <a:off x="849960" y="188316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1" u="sng" strike="noStrike" spc="-1" dirty="0">
                <a:solidFill>
                  <a:srgbClr val="FFFFFF"/>
                </a:solidFill>
                <a:uFillTx/>
                <a:latin typeface="Century Gothic"/>
              </a:rPr>
              <a:t>Random Forest </a:t>
            </a:r>
            <a:r>
              <a:rPr lang="en-US" sz="2000" b="1" u="sng" strike="noStrike" spc="-1" dirty="0" err="1">
                <a:solidFill>
                  <a:srgbClr val="FFFFFF"/>
                </a:solidFill>
                <a:uFillTx/>
                <a:latin typeface="Century Gothic"/>
              </a:rPr>
              <a:t>consiste</a:t>
            </a:r>
            <a:r>
              <a:rPr lang="en-US" sz="2000" b="1" u="sng" strike="noStrike" spc="-1" dirty="0">
                <a:solidFill>
                  <a:srgbClr val="FFFFFF"/>
                </a:solidFill>
                <a:uFillTx/>
                <a:latin typeface="Century Gothic"/>
              </a:rPr>
              <a:t> </a:t>
            </a:r>
            <a:r>
              <a:rPr lang="en-US" sz="2000" b="0" strike="noStrike" spc="-1" dirty="0" err="1">
                <a:solidFill>
                  <a:srgbClr val="FFFFFF"/>
                </a:solidFill>
                <a:latin typeface="Century Gothic"/>
              </a:rPr>
              <a:t>en</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utilizar</a:t>
            </a:r>
            <a:r>
              <a:rPr lang="en-US" sz="2000" b="0" strike="noStrike" spc="-1" dirty="0">
                <a:solidFill>
                  <a:srgbClr val="FFFFFF"/>
                </a:solidFill>
                <a:latin typeface="Century Gothic"/>
              </a:rPr>
              <a:t> un largo </a:t>
            </a:r>
            <a:r>
              <a:rPr lang="en-US" sz="2000" b="0" strike="noStrike" spc="-1" dirty="0" err="1">
                <a:solidFill>
                  <a:srgbClr val="FFFFFF"/>
                </a:solidFill>
                <a:latin typeface="Century Gothic"/>
              </a:rPr>
              <a:t>numero</a:t>
            </a:r>
            <a:r>
              <a:rPr lang="en-US" sz="2000" b="0" strike="noStrike" spc="-1" dirty="0">
                <a:solidFill>
                  <a:srgbClr val="FFFFFF"/>
                </a:solidFill>
                <a:latin typeface="Century Gothic"/>
              </a:rPr>
              <a:t> de </a:t>
            </a:r>
            <a:r>
              <a:rPr lang="en-US" sz="2000" b="0" strike="noStrike" spc="-1" dirty="0" err="1">
                <a:solidFill>
                  <a:srgbClr val="FFFFFF"/>
                </a:solidFill>
                <a:latin typeface="Century Gothic"/>
              </a:rPr>
              <a:t>arboles</a:t>
            </a:r>
            <a:r>
              <a:rPr lang="en-US" sz="2000" b="0" strike="noStrike" spc="-1" dirty="0">
                <a:solidFill>
                  <a:srgbClr val="FFFFFF"/>
                </a:solidFill>
                <a:latin typeface="Century Gothic"/>
              </a:rPr>
              <a:t> de </a:t>
            </a:r>
            <a:r>
              <a:rPr lang="en-US" sz="2000" b="0" strike="noStrike" spc="-1" dirty="0" err="1">
                <a:solidFill>
                  <a:srgbClr val="FFFFFF"/>
                </a:solidFill>
                <a:latin typeface="Century Gothic"/>
              </a:rPr>
              <a:t>decisión</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individuales</a:t>
            </a:r>
            <a:r>
              <a:rPr lang="en-US" sz="2000" b="0" strike="noStrike" spc="-1" dirty="0">
                <a:solidFill>
                  <a:srgbClr val="FFFFFF"/>
                </a:solidFill>
                <a:latin typeface="Century Gothic"/>
              </a:rPr>
              <a:t> que </a:t>
            </a:r>
            <a:r>
              <a:rPr lang="en-US" sz="2000" b="0" strike="noStrike" spc="-1" dirty="0" err="1">
                <a:solidFill>
                  <a:srgbClr val="FFFFFF"/>
                </a:solidFill>
                <a:latin typeface="Century Gothic"/>
              </a:rPr>
              <a:t>operan</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en</a:t>
            </a:r>
            <a:r>
              <a:rPr lang="en-US" sz="2000" b="0" strike="noStrike" spc="-1" dirty="0">
                <a:solidFill>
                  <a:srgbClr val="FFFFFF"/>
                </a:solidFill>
                <a:latin typeface="Century Gothic"/>
              </a:rPr>
              <a:t> conjunto para </a:t>
            </a:r>
            <a:r>
              <a:rPr lang="en-US" sz="2000" b="0" strike="noStrike" spc="-1" dirty="0" err="1">
                <a:solidFill>
                  <a:srgbClr val="FFFFFF"/>
                </a:solidFill>
                <a:latin typeface="Century Gothic"/>
              </a:rPr>
              <a:t>determinar</a:t>
            </a:r>
            <a:r>
              <a:rPr lang="en-US" sz="2000" b="0" strike="noStrike" spc="-1" dirty="0">
                <a:solidFill>
                  <a:srgbClr val="FFFFFF"/>
                </a:solidFill>
                <a:latin typeface="Century Gothic"/>
              </a:rPr>
              <a:t> la </a:t>
            </a:r>
            <a:r>
              <a:rPr lang="en-US" sz="2000" b="0" strike="noStrike" spc="-1" dirty="0" err="1">
                <a:solidFill>
                  <a:srgbClr val="FFFFFF"/>
                </a:solidFill>
                <a:latin typeface="Century Gothic"/>
              </a:rPr>
              <a:t>decisión</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predominante</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Cada</a:t>
            </a:r>
            <a:r>
              <a:rPr lang="en-US" sz="2000" b="0" strike="noStrike" spc="-1" dirty="0">
                <a:solidFill>
                  <a:srgbClr val="FFFFFF"/>
                </a:solidFill>
                <a:latin typeface="Century Gothic"/>
              </a:rPr>
              <a:t> árbol individual </a:t>
            </a:r>
            <a:r>
              <a:rPr lang="en-US" sz="2000" b="0" strike="noStrike" spc="-1" dirty="0" err="1">
                <a:solidFill>
                  <a:srgbClr val="FFFFFF"/>
                </a:solidFill>
                <a:latin typeface="Century Gothic"/>
              </a:rPr>
              <a:t>realiza</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su</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propia</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predicción</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sobre</a:t>
            </a:r>
            <a:r>
              <a:rPr lang="en-US" sz="2000" b="0" strike="noStrike" spc="-1" dirty="0">
                <a:solidFill>
                  <a:srgbClr val="FFFFFF"/>
                </a:solidFill>
                <a:latin typeface="Century Gothic"/>
              </a:rPr>
              <a:t> un </a:t>
            </a:r>
            <a:r>
              <a:rPr lang="en-US" sz="2000" b="0" strike="noStrike" spc="-1" dirty="0" err="1">
                <a:solidFill>
                  <a:srgbClr val="FFFFFF"/>
                </a:solidFill>
                <a:latin typeface="Century Gothic"/>
              </a:rPr>
              <a:t>texto</a:t>
            </a:r>
            <a:r>
              <a:rPr lang="en-US" sz="2000" b="0" strike="noStrike" spc="-1" dirty="0">
                <a:solidFill>
                  <a:srgbClr val="FFFFFF"/>
                </a:solidFill>
                <a:latin typeface="Century Gothic"/>
              </a:rPr>
              <a:t> y la </a:t>
            </a:r>
            <a:r>
              <a:rPr lang="en-US" sz="2000" b="0" strike="noStrike" spc="-1" dirty="0" err="1">
                <a:solidFill>
                  <a:srgbClr val="FFFFFF"/>
                </a:solidFill>
                <a:latin typeface="Century Gothic"/>
              </a:rPr>
              <a:t>predicción</a:t>
            </a:r>
            <a:r>
              <a:rPr lang="en-US" sz="2000" b="0" strike="noStrike" spc="-1" dirty="0">
                <a:solidFill>
                  <a:srgbClr val="FFFFFF"/>
                </a:solidFill>
                <a:latin typeface="Century Gothic"/>
              </a:rPr>
              <a:t>  con mas </a:t>
            </a:r>
            <a:r>
              <a:rPr lang="en-US" sz="2000" b="0" strike="noStrike" spc="-1" dirty="0" err="1">
                <a:solidFill>
                  <a:srgbClr val="FFFFFF"/>
                </a:solidFill>
                <a:latin typeface="Century Gothic"/>
              </a:rPr>
              <a:t>votos</a:t>
            </a:r>
            <a:r>
              <a:rPr lang="en-US" sz="2000" b="0" strike="noStrike" spc="-1" dirty="0">
                <a:solidFill>
                  <a:srgbClr val="FFFFFF"/>
                </a:solidFill>
                <a:latin typeface="Century Gothic"/>
              </a:rPr>
              <a:t> </a:t>
            </a:r>
            <a:r>
              <a:rPr lang="en-US" sz="2000" b="0" strike="noStrike" spc="-1" dirty="0" err="1">
                <a:solidFill>
                  <a:srgbClr val="FFFFFF"/>
                </a:solidFill>
                <a:latin typeface="Century Gothic"/>
              </a:rPr>
              <a:t>será</a:t>
            </a:r>
            <a:r>
              <a:rPr lang="en-US" sz="2000" b="0" strike="noStrike" spc="-1" dirty="0">
                <a:solidFill>
                  <a:srgbClr val="FFFFFF"/>
                </a:solidFill>
                <a:latin typeface="Century Gothic"/>
              </a:rPr>
              <a:t> la </a:t>
            </a:r>
            <a:r>
              <a:rPr lang="en-US" sz="2000" b="0" strike="noStrike" spc="-1" dirty="0" err="1">
                <a:solidFill>
                  <a:srgbClr val="FFFFFF"/>
                </a:solidFill>
                <a:latin typeface="Century Gothic"/>
              </a:rPr>
              <a:t>predicción</a:t>
            </a:r>
            <a:r>
              <a:rPr lang="en-US" sz="2000" b="0" strike="noStrike" spc="-1" dirty="0">
                <a:solidFill>
                  <a:srgbClr val="FFFFFF"/>
                </a:solidFill>
                <a:latin typeface="Century Gothic"/>
              </a:rPr>
              <a:t> final para</a:t>
            </a:r>
            <a:r>
              <a:rPr lang="en-US" sz="2000" spc="-1" dirty="0">
                <a:solidFill>
                  <a:srgbClr val="FFFFFF"/>
                </a:solidFill>
                <a:latin typeface="Century Gothic"/>
              </a:rPr>
              <a:t> </a:t>
            </a:r>
            <a:r>
              <a:rPr lang="en-US" sz="2000" b="0" strike="noStrike" spc="-1" dirty="0">
                <a:solidFill>
                  <a:srgbClr val="FFFFFF"/>
                </a:solidFill>
                <a:latin typeface="Century Gothic"/>
              </a:rPr>
              <a:t>la </a:t>
            </a:r>
            <a:r>
              <a:rPr lang="en-US" sz="2000" b="0" strike="noStrike" spc="-1" dirty="0" err="1">
                <a:solidFill>
                  <a:srgbClr val="FFFFFF"/>
                </a:solidFill>
                <a:latin typeface="Century Gothic"/>
              </a:rPr>
              <a:t>clasificación</a:t>
            </a:r>
            <a:r>
              <a:rPr lang="en-US" sz="2000" b="0" strike="noStrike" spc="-1" dirty="0">
                <a:solidFill>
                  <a:srgbClr val="FFFFFF"/>
                </a:solidFill>
                <a:latin typeface="Century Gothic"/>
              </a:rPr>
              <a:t>.  </a:t>
            </a:r>
            <a:r>
              <a:rPr lang="en-US" sz="2000" b="1" u="sng" strike="noStrike" spc="-1" dirty="0">
                <a:solidFill>
                  <a:srgbClr val="FFFFFF"/>
                </a:solidFill>
                <a:uFillTx/>
                <a:latin typeface="Century Gothic"/>
              </a:rPr>
              <a:t> </a:t>
            </a:r>
            <a:endParaRPr lang="en-US" sz="2000" b="0" strike="noStrike" spc="-1" dirty="0">
              <a:solidFill>
                <a:srgbClr val="FFFFFF"/>
              </a:solidFill>
              <a:latin typeface="Century Gothic"/>
            </a:endParaRPr>
          </a:p>
        </p:txBody>
      </p:sp>
      <p:sp>
        <p:nvSpPr>
          <p:cNvPr id="181"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Random Forest</a:t>
            </a:r>
            <a:endParaRPr lang="es-AR" sz="3200" b="0" strike="noStrike" spc="-1">
              <a:latin typeface="Arial"/>
            </a:endParaRPr>
          </a:p>
        </p:txBody>
      </p:sp>
      <p:sp>
        <p:nvSpPr>
          <p:cNvPr id="182"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83"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84" name="CustomShape 6"/>
          <p:cNvSpPr/>
          <p:nvPr/>
        </p:nvSpPr>
        <p:spPr>
          <a:xfrm>
            <a:off x="568440" y="82188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pic>
        <p:nvPicPr>
          <p:cNvPr id="185" name="Picture 2"/>
          <p:cNvPicPr/>
          <p:nvPr/>
        </p:nvPicPr>
        <p:blipFill>
          <a:blip r:embed="rId2"/>
          <a:stretch/>
        </p:blipFill>
        <p:spPr>
          <a:xfrm>
            <a:off x="8524697" y="3302900"/>
            <a:ext cx="3254607" cy="3308500"/>
          </a:xfrm>
          <a:prstGeom prst="rect">
            <a:avLst/>
          </a:prstGeom>
          <a:ln>
            <a:noFill/>
          </a:ln>
        </p:spPr>
      </p:pic>
      <p:sp>
        <p:nvSpPr>
          <p:cNvPr id="2" name="Rectángulo 1">
            <a:extLst>
              <a:ext uri="{FF2B5EF4-FFF2-40B4-BE49-F238E27FC236}">
                <a16:creationId xmlns:a16="http://schemas.microsoft.com/office/drawing/2014/main" id="{BD6684C4-7467-4413-8B93-E4B419A108F0}"/>
              </a:ext>
            </a:extLst>
          </p:cNvPr>
          <p:cNvSpPr/>
          <p:nvPr/>
        </p:nvSpPr>
        <p:spPr>
          <a:xfrm>
            <a:off x="0" y="6395956"/>
            <a:ext cx="8524697" cy="430887"/>
          </a:xfrm>
          <a:prstGeom prst="rect">
            <a:avLst/>
          </a:prstGeom>
        </p:spPr>
        <p:txBody>
          <a:bodyPr wrap="square">
            <a:spAutoFit/>
          </a:bodyPr>
          <a:lstStyle/>
          <a:p>
            <a:r>
              <a:rPr lang="es-419" sz="1100" i="1" dirty="0" err="1">
                <a:solidFill>
                  <a:schemeClr val="bg1"/>
                </a:solidFill>
                <a:latin typeface="Biome" panose="020B0502040204020203" pitchFamily="34" charset="0"/>
                <a:cs typeface="Biome" panose="020B0502040204020203" pitchFamily="34" charset="0"/>
              </a:rPr>
              <a:t>Visualization</a:t>
            </a:r>
            <a:r>
              <a:rPr lang="es-419" sz="1100" i="1" dirty="0">
                <a:solidFill>
                  <a:schemeClr val="bg1"/>
                </a:solidFill>
                <a:latin typeface="Biome" panose="020B0502040204020203" pitchFamily="34" charset="0"/>
                <a:cs typeface="Biome" panose="020B0502040204020203" pitchFamily="34" charset="0"/>
              </a:rPr>
              <a:t> </a:t>
            </a:r>
            <a:r>
              <a:rPr lang="es-419" sz="1100" i="1" dirty="0" err="1">
                <a:solidFill>
                  <a:schemeClr val="bg1"/>
                </a:solidFill>
                <a:latin typeface="Biome" panose="020B0502040204020203" pitchFamily="34" charset="0"/>
                <a:cs typeface="Biome" panose="020B0502040204020203" pitchFamily="34" charset="0"/>
              </a:rPr>
              <a:t>of</a:t>
            </a:r>
            <a:r>
              <a:rPr lang="es-419" sz="1100" i="1" dirty="0">
                <a:solidFill>
                  <a:schemeClr val="bg1"/>
                </a:solidFill>
                <a:latin typeface="Biome" panose="020B0502040204020203" pitchFamily="34" charset="0"/>
                <a:cs typeface="Biome" panose="020B0502040204020203" pitchFamily="34" charset="0"/>
              </a:rPr>
              <a:t> a </a:t>
            </a:r>
            <a:r>
              <a:rPr lang="es-419" sz="1100" i="1" dirty="0" err="1">
                <a:solidFill>
                  <a:schemeClr val="bg1"/>
                </a:solidFill>
                <a:latin typeface="Biome" panose="020B0502040204020203" pitchFamily="34" charset="0"/>
                <a:cs typeface="Biome" panose="020B0502040204020203" pitchFamily="34" charset="0"/>
              </a:rPr>
              <a:t>Random</a:t>
            </a:r>
            <a:r>
              <a:rPr lang="es-419" sz="1100" i="1" dirty="0">
                <a:solidFill>
                  <a:schemeClr val="bg1"/>
                </a:solidFill>
                <a:latin typeface="Biome" panose="020B0502040204020203" pitchFamily="34" charset="0"/>
                <a:cs typeface="Biome" panose="020B0502040204020203" pitchFamily="34" charset="0"/>
              </a:rPr>
              <a:t> Forest </a:t>
            </a:r>
            <a:r>
              <a:rPr lang="es-419" sz="1100" i="1" dirty="0" err="1">
                <a:solidFill>
                  <a:schemeClr val="bg1"/>
                </a:solidFill>
                <a:latin typeface="Biome" panose="020B0502040204020203" pitchFamily="34" charset="0"/>
                <a:cs typeface="Biome" panose="020B0502040204020203" pitchFamily="34" charset="0"/>
              </a:rPr>
              <a:t>model</a:t>
            </a:r>
            <a:r>
              <a:rPr lang="es-419" sz="1100" i="1" dirty="0">
                <a:solidFill>
                  <a:schemeClr val="bg1"/>
                </a:solidFill>
                <a:latin typeface="Biome" panose="020B0502040204020203" pitchFamily="34" charset="0"/>
                <a:cs typeface="Biome" panose="020B0502040204020203" pitchFamily="34" charset="0"/>
              </a:rPr>
              <a:t> </a:t>
            </a:r>
            <a:r>
              <a:rPr lang="es-419" sz="1100" i="1" dirty="0" err="1">
                <a:solidFill>
                  <a:schemeClr val="bg1"/>
                </a:solidFill>
                <a:latin typeface="Biome" panose="020B0502040204020203" pitchFamily="34" charset="0"/>
                <a:cs typeface="Biome" panose="020B0502040204020203" pitchFamily="34" charset="0"/>
              </a:rPr>
              <a:t>making</a:t>
            </a:r>
            <a:r>
              <a:rPr lang="es-419" sz="1100" i="1" dirty="0">
                <a:solidFill>
                  <a:schemeClr val="bg1"/>
                </a:solidFill>
                <a:latin typeface="Biome" panose="020B0502040204020203" pitchFamily="34" charset="0"/>
                <a:cs typeface="Biome" panose="020B0502040204020203" pitchFamily="34" charset="0"/>
              </a:rPr>
              <a:t> a </a:t>
            </a:r>
            <a:r>
              <a:rPr lang="es-419" sz="1100" i="1" dirty="0" err="1">
                <a:solidFill>
                  <a:schemeClr val="bg1"/>
                </a:solidFill>
                <a:latin typeface="Biome" panose="020B0502040204020203" pitchFamily="34" charset="0"/>
                <a:cs typeface="Biome" panose="020B0502040204020203" pitchFamily="34" charset="0"/>
              </a:rPr>
              <a:t>prediction</a:t>
            </a:r>
            <a:r>
              <a:rPr lang="es-419" sz="1100" i="1" dirty="0">
                <a:solidFill>
                  <a:schemeClr val="bg1"/>
                </a:solidFill>
                <a:latin typeface="Biome" panose="020B0502040204020203" pitchFamily="34" charset="0"/>
                <a:cs typeface="Biome" panose="020B0502040204020203" pitchFamily="34" charset="0"/>
              </a:rPr>
              <a:t>. Recuperado de </a:t>
            </a:r>
            <a:r>
              <a:rPr lang="es-419" sz="1100" dirty="0">
                <a:hlinkClick r:id="rId3"/>
              </a:rPr>
              <a:t>https://towardsdatascience.com/understanding-random-forest-58381e0602d2</a:t>
            </a:r>
            <a:endParaRPr lang="es-ES" sz="11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92040" y="143280"/>
            <a:ext cx="9404280" cy="953640"/>
          </a:xfrm>
          <a:prstGeom prst="rect">
            <a:avLst/>
          </a:prstGeom>
          <a:noFill/>
          <a:ln>
            <a:noFill/>
          </a:ln>
        </p:spPr>
        <p:txBody>
          <a:bodyPr/>
          <a:lstStyle/>
          <a:p>
            <a:pPr>
              <a:lnSpc>
                <a:spcPct val="100000"/>
              </a:lnSpc>
            </a:pPr>
            <a:r>
              <a:rPr lang="en-US" sz="4800" b="0" strike="noStrike" spc="-1">
                <a:solidFill>
                  <a:srgbClr val="EBEBEB"/>
                </a:solidFill>
                <a:latin typeface="Century Gothic"/>
              </a:rPr>
              <a:t>Text Classification</a:t>
            </a:r>
            <a:endParaRPr lang="en-US" sz="4800" b="0" strike="noStrike" spc="-1">
              <a:solidFill>
                <a:srgbClr val="FFFFFF"/>
              </a:solidFill>
              <a:latin typeface="Century Gothic"/>
            </a:endParaRPr>
          </a:p>
        </p:txBody>
      </p:sp>
      <p:sp>
        <p:nvSpPr>
          <p:cNvPr id="187" name="TextShape 2"/>
          <p:cNvSpPr txBox="1"/>
          <p:nvPr/>
        </p:nvSpPr>
        <p:spPr>
          <a:xfrm>
            <a:off x="849960" y="230400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De acuerdo con </a:t>
            </a:r>
            <a:r>
              <a:rPr lang="en-US" sz="2000" b="0" u="sng" strike="noStrike" spc="-1">
                <a:solidFill>
                  <a:srgbClr val="FFFFFF"/>
                </a:solidFill>
                <a:uFillTx/>
                <a:latin typeface="Century Gothic"/>
              </a:rPr>
              <a:t>IBM,</a:t>
            </a:r>
            <a:r>
              <a:rPr lang="en-US" sz="2000" b="0" strike="noStrike" spc="-1">
                <a:solidFill>
                  <a:srgbClr val="FFFFFF"/>
                </a:solidFill>
                <a:latin typeface="Century Gothic"/>
              </a:rPr>
              <a:t> “...se estima que alrededor del 80% de toda la información existente no está estructurada, siendo los textos generalmente la información menos estructurada…” </a:t>
            </a:r>
          </a:p>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Analizar, Organizar y entender los diferentes textos es difícil y consume mucho tiempo. Por este motivo </a:t>
            </a:r>
            <a:r>
              <a:rPr lang="en-US" sz="2000" b="0" u="sng" strike="noStrike" spc="-1">
                <a:solidFill>
                  <a:srgbClr val="FFFFFF"/>
                </a:solidFill>
                <a:uFillTx/>
                <a:latin typeface="Century Gothic"/>
              </a:rPr>
              <a:t>text clasiffication</a:t>
            </a:r>
            <a:r>
              <a:rPr lang="en-US" sz="2000" b="0" strike="noStrike" spc="-1">
                <a:solidFill>
                  <a:srgbClr val="FFFFFF"/>
                </a:solidFill>
                <a:latin typeface="Century Gothic"/>
              </a:rPr>
              <a:t> con </a:t>
            </a:r>
            <a:r>
              <a:rPr lang="en-US" sz="2000" b="0" u="sng" strike="noStrike" spc="-1">
                <a:solidFill>
                  <a:srgbClr val="FFFFFF"/>
                </a:solidFill>
                <a:uFillTx/>
                <a:latin typeface="Century Gothic"/>
              </a:rPr>
              <a:t>machine learning </a:t>
            </a:r>
            <a:r>
              <a:rPr lang="en-US" sz="2000" b="0" strike="noStrike" spc="-1">
                <a:solidFill>
                  <a:srgbClr val="FFFFFF"/>
                </a:solidFill>
                <a:latin typeface="Century Gothic"/>
              </a:rPr>
              <a:t>es muy importante, usando clasificadores de texto, las compañías pueden estructurar y categorizar su información, como por ejemplo emails, documentos legales, paginas web, entre otros. </a:t>
            </a:r>
          </a:p>
        </p:txBody>
      </p:sp>
      <p:sp>
        <p:nvSpPr>
          <p:cNvPr id="188" name="CustomShape 3"/>
          <p:cNvSpPr/>
          <p:nvPr/>
        </p:nvSpPr>
        <p:spPr>
          <a:xfrm>
            <a:off x="64512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¿Por qué es importante la Clasificación de Textos?</a:t>
            </a:r>
            <a:endParaRPr lang="es-AR" sz="3200" b="0" strike="noStrike" spc="-1">
              <a:latin typeface="Arial"/>
            </a:endParaRPr>
          </a:p>
        </p:txBody>
      </p:sp>
      <p:sp>
        <p:nvSpPr>
          <p:cNvPr id="189"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90"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4800" b="0" strike="noStrike" spc="-1">
                <a:solidFill>
                  <a:srgbClr val="EBEBEB"/>
                </a:solidFill>
                <a:latin typeface="Century Gothic"/>
              </a:rPr>
              <a:t>Text Classification</a:t>
            </a:r>
            <a:endParaRPr lang="es-AR" sz="4800" b="0" strike="noStrike" spc="-1">
              <a:latin typeface="Arial"/>
            </a:endParaRPr>
          </a:p>
        </p:txBody>
      </p:sp>
      <p:sp>
        <p:nvSpPr>
          <p:cNvPr id="191" name="CustomShape 6"/>
          <p:cNvSpPr/>
          <p:nvPr/>
        </p:nvSpPr>
        <p:spPr>
          <a:xfrm>
            <a:off x="540000" y="86256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dirty="0">
                <a:solidFill>
                  <a:srgbClr val="EBEBEB"/>
                </a:solidFill>
                <a:latin typeface="Century Gothic"/>
              </a:rPr>
              <a:t>Text Classification</a:t>
            </a:r>
            <a:endParaRPr lang="en-US" sz="3600" b="0" strike="noStrike" spc="-1" dirty="0">
              <a:solidFill>
                <a:srgbClr val="FFFFFF"/>
              </a:solidFill>
              <a:latin typeface="Century Gothic"/>
            </a:endParaRPr>
          </a:p>
        </p:txBody>
      </p:sp>
      <p:sp>
        <p:nvSpPr>
          <p:cNvPr id="180" name="TextShape 2"/>
          <p:cNvSpPr txBox="1"/>
          <p:nvPr/>
        </p:nvSpPr>
        <p:spPr>
          <a:xfrm>
            <a:off x="849960" y="1648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endParaRPr lang="en-US" sz="2000"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r>
              <a:rPr lang="en-US" sz="2000" spc="-1" dirty="0" err="1">
                <a:solidFill>
                  <a:srgbClr val="FFFFFF"/>
                </a:solidFill>
                <a:latin typeface="Century Gothic"/>
              </a:rPr>
              <a:t>Estas</a:t>
            </a:r>
            <a:r>
              <a:rPr lang="en-US" sz="2000" spc="-1" dirty="0">
                <a:solidFill>
                  <a:srgbClr val="FFFFFF"/>
                </a:solidFill>
                <a:latin typeface="Century Gothic"/>
              </a:rPr>
              <a:t> </a:t>
            </a:r>
            <a:r>
              <a:rPr lang="en-US" sz="2000" spc="-1" dirty="0" err="1">
                <a:solidFill>
                  <a:srgbClr val="FFFFFF"/>
                </a:solidFill>
                <a:latin typeface="Century Gothic"/>
              </a:rPr>
              <a:t>diapositivas</a:t>
            </a:r>
            <a:r>
              <a:rPr lang="en-US" sz="2000" spc="-1" dirty="0">
                <a:solidFill>
                  <a:srgbClr val="FFFFFF"/>
                </a:solidFill>
                <a:latin typeface="Century Gothic"/>
              </a:rPr>
              <a:t> </a:t>
            </a:r>
            <a:r>
              <a:rPr lang="en-US" sz="2000" spc="-1" dirty="0" err="1">
                <a:solidFill>
                  <a:srgbClr val="FFFFFF"/>
                </a:solidFill>
                <a:latin typeface="Century Gothic"/>
              </a:rPr>
              <a:t>fueron</a:t>
            </a:r>
            <a:r>
              <a:rPr lang="en-US" sz="2000" spc="-1" dirty="0">
                <a:solidFill>
                  <a:srgbClr val="FFFFFF"/>
                </a:solidFill>
                <a:latin typeface="Century Gothic"/>
              </a:rPr>
              <a:t> </a:t>
            </a:r>
            <a:r>
              <a:rPr lang="en-US" sz="2000" spc="-1" dirty="0" err="1">
                <a:solidFill>
                  <a:srgbClr val="FFFFFF"/>
                </a:solidFill>
                <a:latin typeface="Century Gothic"/>
              </a:rPr>
              <a:t>inspitadas</a:t>
            </a:r>
            <a:r>
              <a:rPr lang="en-US" sz="2000" spc="-1" dirty="0">
                <a:solidFill>
                  <a:srgbClr val="FFFFFF"/>
                </a:solidFill>
                <a:latin typeface="Century Gothic"/>
              </a:rPr>
              <a:t> a </a:t>
            </a:r>
            <a:r>
              <a:rPr lang="en-US" sz="2000" spc="-1" dirty="0" err="1">
                <a:solidFill>
                  <a:srgbClr val="FFFFFF"/>
                </a:solidFill>
                <a:latin typeface="Century Gothic"/>
              </a:rPr>
              <a:t>partir</a:t>
            </a:r>
            <a:r>
              <a:rPr lang="en-US" sz="2000" spc="-1" dirty="0">
                <a:solidFill>
                  <a:srgbClr val="FFFFFF"/>
                </a:solidFill>
                <a:latin typeface="Century Gothic"/>
              </a:rPr>
              <a:t> de las </a:t>
            </a:r>
            <a:r>
              <a:rPr lang="en-US" sz="2000" spc="-1" dirty="0" err="1">
                <a:solidFill>
                  <a:srgbClr val="FFFFFF"/>
                </a:solidFill>
                <a:latin typeface="Century Gothic"/>
              </a:rPr>
              <a:t>diapositivas</a:t>
            </a:r>
            <a:r>
              <a:rPr lang="en-US" sz="2000" spc="-1" dirty="0">
                <a:solidFill>
                  <a:srgbClr val="FFFFFF"/>
                </a:solidFill>
                <a:latin typeface="Century Gothic"/>
              </a:rPr>
              <a:t> </a:t>
            </a:r>
            <a:r>
              <a:rPr lang="en-US" sz="2000" spc="-1" dirty="0" err="1">
                <a:solidFill>
                  <a:srgbClr val="FFFFFF"/>
                </a:solidFill>
                <a:latin typeface="Century Gothic"/>
              </a:rPr>
              <a:t>realizadas</a:t>
            </a:r>
            <a:r>
              <a:rPr lang="en-US" sz="2000" spc="-1" dirty="0">
                <a:solidFill>
                  <a:srgbClr val="FFFFFF"/>
                </a:solidFill>
                <a:latin typeface="Century Gothic"/>
              </a:rPr>
              <a:t> por Hernan </a:t>
            </a:r>
            <a:r>
              <a:rPr lang="en-US" sz="2000" spc="-1" dirty="0" err="1">
                <a:solidFill>
                  <a:srgbClr val="FFFFFF"/>
                </a:solidFill>
                <a:latin typeface="Century Gothic"/>
              </a:rPr>
              <a:t>Borre</a:t>
            </a:r>
            <a:r>
              <a:rPr lang="en-US" sz="2000" spc="-1" dirty="0">
                <a:solidFill>
                  <a:srgbClr val="FFFFFF"/>
                </a:solidFill>
                <a:latin typeface="Century Gothic"/>
              </a:rPr>
              <a:t>.</a:t>
            </a:r>
          </a:p>
          <a:p>
            <a:pPr marL="343080" indent="-342720">
              <a:lnSpc>
                <a:spcPct val="100000"/>
              </a:lnSpc>
              <a:spcBef>
                <a:spcPts val="1001"/>
              </a:spcBef>
              <a:buClr>
                <a:srgbClr val="8AD0D6"/>
              </a:buClr>
              <a:buSzPct val="80000"/>
              <a:buFont typeface="Wingdings 3" charset="2"/>
              <a:buChar char=""/>
            </a:pPr>
            <a:r>
              <a:rPr lang="en-US" sz="2000" spc="-1" dirty="0" err="1">
                <a:solidFill>
                  <a:srgbClr val="FFFFFF"/>
                </a:solidFill>
                <a:latin typeface="Century Gothic"/>
              </a:rPr>
              <a:t>Investigando</a:t>
            </a:r>
            <a:r>
              <a:rPr lang="en-US" sz="2000" spc="-1" dirty="0">
                <a:solidFill>
                  <a:srgbClr val="FFFFFF"/>
                </a:solidFill>
                <a:latin typeface="Century Gothic"/>
              </a:rPr>
              <a:t> de las </a:t>
            </a:r>
            <a:r>
              <a:rPr lang="en-US" sz="2000" spc="-1" dirty="0" err="1">
                <a:solidFill>
                  <a:srgbClr val="FFFFFF"/>
                </a:solidFill>
                <a:latin typeface="Century Gothic"/>
              </a:rPr>
              <a:t>siguientes</a:t>
            </a:r>
            <a:r>
              <a:rPr lang="en-US" sz="2000" spc="-1" dirty="0">
                <a:solidFill>
                  <a:srgbClr val="FFFFFF"/>
                </a:solidFill>
                <a:latin typeface="Century Gothic"/>
              </a:rPr>
              <a:t> </a:t>
            </a:r>
            <a:r>
              <a:rPr lang="en-US" sz="2000" spc="-1" dirty="0" err="1">
                <a:solidFill>
                  <a:srgbClr val="FFFFFF"/>
                </a:solidFill>
                <a:latin typeface="Century Gothic"/>
              </a:rPr>
              <a:t>fuentes</a:t>
            </a:r>
            <a:r>
              <a:rPr lang="en-US" sz="2000" spc="-1" dirty="0">
                <a:solidFill>
                  <a:srgbClr val="FFFFFF"/>
                </a:solidFill>
                <a:latin typeface="Century Gothic"/>
              </a:rPr>
              <a:t>:</a:t>
            </a:r>
          </a:p>
          <a:p>
            <a:pPr marL="1714680" lvl="3" indent="-342720">
              <a:spcBef>
                <a:spcPts val="1001"/>
              </a:spcBef>
              <a:buClr>
                <a:srgbClr val="8AD0D6"/>
              </a:buClr>
              <a:buSzPct val="80000"/>
              <a:buFont typeface="Wingdings 3" charset="2"/>
              <a:buChar char=""/>
            </a:pPr>
            <a:r>
              <a:rPr lang="es-419" sz="1600" dirty="0">
                <a:hlinkClick r:id="rId2"/>
              </a:rPr>
              <a:t>https://monkeylearn.com/text-classification/</a:t>
            </a:r>
            <a:endParaRPr lang="es-419" sz="1600" dirty="0"/>
          </a:p>
          <a:p>
            <a:pPr marL="1714680" lvl="3" indent="-342720">
              <a:spcBef>
                <a:spcPts val="1001"/>
              </a:spcBef>
              <a:buClr>
                <a:srgbClr val="8AD0D6"/>
              </a:buClr>
              <a:buSzPct val="80000"/>
              <a:buFont typeface="Wingdings 3" charset="2"/>
              <a:buChar char=""/>
            </a:pPr>
            <a:r>
              <a:rPr lang="es-419" sz="1600" dirty="0">
                <a:hlinkClick r:id="rId3"/>
              </a:rPr>
              <a:t>https://www.aprendemachinelearning.com/</a:t>
            </a:r>
            <a:endParaRPr lang="es-419" sz="1600" dirty="0"/>
          </a:p>
          <a:p>
            <a:pPr marL="1714680" lvl="3" indent="-342720">
              <a:spcBef>
                <a:spcPts val="1001"/>
              </a:spcBef>
              <a:buClr>
                <a:srgbClr val="8AD0D6"/>
              </a:buClr>
              <a:buSzPct val="80000"/>
              <a:buFont typeface="Wingdings 3" charset="2"/>
              <a:buChar char=""/>
            </a:pPr>
            <a:r>
              <a:rPr lang="es-419" sz="1600" dirty="0">
                <a:hlinkClick r:id="rId4"/>
              </a:rPr>
              <a:t>http://ligdigonzalez.com/</a:t>
            </a:r>
            <a:endParaRPr lang="es-419" sz="1600" dirty="0"/>
          </a:p>
          <a:p>
            <a:pPr marL="1714680" lvl="3" indent="-342720">
              <a:spcBef>
                <a:spcPts val="1001"/>
              </a:spcBef>
              <a:buClr>
                <a:srgbClr val="8AD0D6"/>
              </a:buClr>
              <a:buSzPct val="80000"/>
              <a:buFont typeface="Wingdings 3" charset="2"/>
              <a:buChar char=""/>
            </a:pPr>
            <a:r>
              <a:rPr lang="es-419" sz="1600" dirty="0">
                <a:hlinkClick r:id="rId5"/>
              </a:rPr>
              <a:t>https://towardsdatascience.com/</a:t>
            </a:r>
            <a:endParaRPr lang="es-419" sz="1600" dirty="0"/>
          </a:p>
        </p:txBody>
      </p:sp>
      <p:sp>
        <p:nvSpPr>
          <p:cNvPr id="181"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dirty="0">
                <a:solidFill>
                  <a:srgbClr val="8AD0D6"/>
                </a:solidFill>
                <a:latin typeface="Abadi"/>
              </a:rPr>
              <a:t>Fuentes</a:t>
            </a:r>
            <a:endParaRPr lang="es-AR" sz="3200" b="0" strike="noStrike" spc="-1" dirty="0">
              <a:latin typeface="Arial"/>
            </a:endParaRPr>
          </a:p>
        </p:txBody>
      </p:sp>
      <p:sp>
        <p:nvSpPr>
          <p:cNvPr id="182"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83"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84" name="CustomShape 6"/>
          <p:cNvSpPr/>
          <p:nvPr/>
        </p:nvSpPr>
        <p:spPr>
          <a:xfrm>
            <a:off x="568440" y="82188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40396216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5027760" y="2952000"/>
            <a:ext cx="166824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4800" b="0" strike="noStrike" spc="-1">
                <a:solidFill>
                  <a:srgbClr val="8AD0D6"/>
                </a:solidFill>
                <a:latin typeface="Abadi"/>
              </a:rPr>
              <a:t>FIN</a:t>
            </a:r>
            <a:endParaRPr lang="es-AR"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92040" y="143280"/>
            <a:ext cx="9404280" cy="953640"/>
          </a:xfrm>
          <a:prstGeom prst="rect">
            <a:avLst/>
          </a:prstGeom>
          <a:noFill/>
          <a:ln>
            <a:noFill/>
          </a:ln>
        </p:spPr>
        <p:txBody>
          <a:bodyPr/>
          <a:lstStyle/>
          <a:p>
            <a:pPr>
              <a:lnSpc>
                <a:spcPct val="100000"/>
              </a:lnSpc>
            </a:pPr>
            <a:r>
              <a:rPr lang="en-US" sz="4800" b="0" strike="noStrike" spc="-1">
                <a:solidFill>
                  <a:srgbClr val="EBEBEB"/>
                </a:solidFill>
                <a:latin typeface="Century Gothic"/>
              </a:rPr>
              <a:t>Text Classification</a:t>
            </a:r>
            <a:endParaRPr lang="en-US" sz="4800" b="0" strike="noStrike" spc="-1">
              <a:solidFill>
                <a:srgbClr val="FFFFFF"/>
              </a:solidFill>
              <a:latin typeface="Century Gothic"/>
            </a:endParaRPr>
          </a:p>
        </p:txBody>
      </p:sp>
      <p:sp>
        <p:nvSpPr>
          <p:cNvPr id="99" name="TextShape 2"/>
          <p:cNvSpPr txBox="1"/>
          <p:nvPr/>
        </p:nvSpPr>
        <p:spPr>
          <a:xfrm>
            <a:off x="1103400" y="2053080"/>
            <a:ext cx="8946360" cy="4195080"/>
          </a:xfrm>
          <a:prstGeom prst="rect">
            <a:avLst/>
          </a:prstGeom>
          <a:noFill/>
          <a:ln>
            <a:noFill/>
          </a:ln>
        </p:spPr>
        <p:txBody>
          <a:bodyPr/>
          <a:lstStyle/>
          <a:p>
            <a:pPr marL="343080" indent="-342720">
              <a:lnSpc>
                <a:spcPct val="100000"/>
              </a:lnSpc>
              <a:spcBef>
                <a:spcPts val="1001"/>
              </a:spcBef>
              <a:buClr>
                <a:srgbClr val="8AD0D6"/>
              </a:buClr>
              <a:buSzPct val="80000"/>
              <a:buFont typeface="Wingdings 3" charset="2"/>
              <a:buChar char=""/>
            </a:pPr>
            <a:r>
              <a:rPr lang="en-US" sz="2000" b="1" strike="noStrike" spc="-1">
                <a:solidFill>
                  <a:srgbClr val="FFFFFF"/>
                </a:solidFill>
                <a:latin typeface="Century Gothic"/>
              </a:rPr>
              <a:t>Text classification </a:t>
            </a:r>
            <a:r>
              <a:rPr lang="en-US" sz="2000" b="0" strike="noStrike" spc="-1">
                <a:solidFill>
                  <a:srgbClr val="FFFFFF"/>
                </a:solidFill>
                <a:latin typeface="Century Gothic"/>
              </a:rPr>
              <a:t>(clasificación de texto)</a:t>
            </a:r>
            <a:r>
              <a:rPr lang="en-US" sz="2000" b="1" strike="noStrike" spc="-1">
                <a:solidFill>
                  <a:srgbClr val="FFFFFF"/>
                </a:solidFill>
                <a:latin typeface="Century Gothic"/>
              </a:rPr>
              <a:t> </a:t>
            </a:r>
            <a:r>
              <a:rPr lang="en-US" sz="2000" b="0" strike="noStrike" spc="-1">
                <a:solidFill>
                  <a:srgbClr val="FFFFFF"/>
                </a:solidFill>
                <a:latin typeface="Century Gothic"/>
              </a:rPr>
              <a:t>es el proceso de asignar etiquetas o categorías a un texto, de acuerdo a su contenido. Es uno de las tareas fundamentales del </a:t>
            </a:r>
            <a:r>
              <a:rPr lang="en-US" sz="2000" b="0" u="sng" strike="noStrike" spc="-1">
                <a:solidFill>
                  <a:srgbClr val="FFFFFF"/>
                </a:solidFill>
                <a:uFillTx/>
                <a:latin typeface="Century Gothic"/>
              </a:rPr>
              <a:t>Procesamiento del Lenguaje Natural</a:t>
            </a:r>
            <a:r>
              <a:rPr lang="en-US" sz="2000" b="0" strike="noStrike" spc="-1">
                <a:solidFill>
                  <a:srgbClr val="FFFFFF"/>
                </a:solidFill>
                <a:latin typeface="Century Gothic"/>
              </a:rPr>
              <a:t>, cuyas principales aplicaciones son el Análisis de sentimientos, topic labeling, detección de spam, entre otros..       </a:t>
            </a:r>
          </a:p>
        </p:txBody>
      </p:sp>
      <p:sp>
        <p:nvSpPr>
          <p:cNvPr id="100"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¿Qué es?</a:t>
            </a:r>
            <a:endParaRPr lang="es-AR" sz="3200" b="0" strike="noStrike" spc="-1">
              <a:latin typeface="Arial"/>
            </a:endParaRPr>
          </a:p>
        </p:txBody>
      </p:sp>
      <p:sp>
        <p:nvSpPr>
          <p:cNvPr id="101"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02"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4800" b="0" strike="noStrike" spc="-1">
                <a:solidFill>
                  <a:srgbClr val="EBEBEB"/>
                </a:solidFill>
                <a:latin typeface="Century Gothic"/>
              </a:rPr>
              <a:t>Text Classification</a:t>
            </a:r>
            <a:endParaRPr lang="es-AR" sz="4800" b="0" strike="noStrike" spc="-1">
              <a:latin typeface="Arial"/>
            </a:endParaRPr>
          </a:p>
        </p:txBody>
      </p:sp>
      <p:sp>
        <p:nvSpPr>
          <p:cNvPr id="103" name="CustomShape 6"/>
          <p:cNvSpPr/>
          <p:nvPr/>
        </p:nvSpPr>
        <p:spPr>
          <a:xfrm>
            <a:off x="540000" y="86256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92040" y="143280"/>
            <a:ext cx="9404280" cy="953640"/>
          </a:xfrm>
          <a:prstGeom prst="rect">
            <a:avLst/>
          </a:prstGeom>
          <a:noFill/>
          <a:ln>
            <a:noFill/>
          </a:ln>
        </p:spPr>
        <p:txBody>
          <a:bodyPr/>
          <a:lstStyle/>
          <a:p>
            <a:pPr>
              <a:lnSpc>
                <a:spcPct val="100000"/>
              </a:lnSpc>
            </a:pPr>
            <a:r>
              <a:rPr lang="en-US" sz="4800" b="0" strike="noStrike" spc="-1">
                <a:solidFill>
                  <a:srgbClr val="EBEBEB"/>
                </a:solidFill>
                <a:latin typeface="Century Gothic"/>
              </a:rPr>
              <a:t>Text Classification</a:t>
            </a:r>
            <a:endParaRPr lang="en-US" sz="4800" b="0" strike="noStrike" spc="-1">
              <a:solidFill>
                <a:srgbClr val="FFFFFF"/>
              </a:solidFill>
              <a:latin typeface="Century Gothic"/>
            </a:endParaRPr>
          </a:p>
        </p:txBody>
      </p:sp>
      <p:sp>
        <p:nvSpPr>
          <p:cNvPr id="105" name="TextShape 2"/>
          <p:cNvSpPr txBox="1"/>
          <p:nvPr/>
        </p:nvSpPr>
        <p:spPr>
          <a:xfrm>
            <a:off x="1103400" y="2053080"/>
            <a:ext cx="8946360" cy="4195080"/>
          </a:xfrm>
          <a:prstGeom prst="rect">
            <a:avLst/>
          </a:prstGeom>
          <a:noFill/>
          <a:ln>
            <a:noFill/>
          </a:ln>
        </p:spPr>
        <p:txBody>
          <a:bodyPr>
            <a:normAutofit lnSpcReduction="10000"/>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Text classification puede realizarse de dos formas diferentes: manualmente o clasificación automática. En el primero, un humano interpreta el texto y lo categoriza según su contenido, este método brinda Buenos resultados pero consume mucho tiempo. La clasificación automática se basa en aplicar </a:t>
            </a:r>
            <a:r>
              <a:rPr lang="en-US" sz="2000" b="0" u="sng" strike="noStrike" spc="-1">
                <a:solidFill>
                  <a:srgbClr val="FFFFFF"/>
                </a:solidFill>
                <a:uFillTx/>
                <a:latin typeface="Century Gothic"/>
              </a:rPr>
              <a:t>machine learning</a:t>
            </a:r>
            <a:r>
              <a:rPr lang="en-US" sz="2000" b="1" strike="noStrike" spc="-1">
                <a:solidFill>
                  <a:srgbClr val="FFFFFF"/>
                </a:solidFill>
                <a:latin typeface="Century Gothic"/>
              </a:rPr>
              <a:t>, </a:t>
            </a:r>
            <a:r>
              <a:rPr lang="en-US" sz="2000" b="0" u="sng" strike="noStrike" spc="-1">
                <a:solidFill>
                  <a:srgbClr val="FFFFFF"/>
                </a:solidFill>
                <a:uFillTx/>
                <a:latin typeface="Century Gothic"/>
              </a:rPr>
              <a:t>procesamiento del lenguaje natural </a:t>
            </a:r>
            <a:r>
              <a:rPr lang="en-US" sz="2000" b="0" strike="noStrike" spc="-1">
                <a:solidFill>
                  <a:srgbClr val="FFFFFF"/>
                </a:solidFill>
                <a:latin typeface="Century Gothic"/>
              </a:rPr>
              <a:t>y otras técnicas para clasificar automáticamente  el texto, este método es mucho mas rápido y menos costoso que el primero. </a:t>
            </a:r>
          </a:p>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Hay varias formas de realizar la clasificación de texto automática, las cuales se pueden agrupar en tres distintos tipos. 	</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Rule-based systems</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Machine Learning based systems</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Hybrid systems</a:t>
            </a:r>
          </a:p>
          <a:p>
            <a:pPr>
              <a:lnSpc>
                <a:spcPct val="100000"/>
              </a:lnSpc>
              <a:spcBef>
                <a:spcPts val="1001"/>
              </a:spcBef>
            </a:pPr>
            <a:endParaRPr lang="en-US" sz="1600" b="0" strike="noStrike" spc="-1">
              <a:solidFill>
                <a:srgbClr val="FFFFFF"/>
              </a:solidFill>
              <a:latin typeface="Century Gothic"/>
            </a:endParaRPr>
          </a:p>
        </p:txBody>
      </p:sp>
      <p:sp>
        <p:nvSpPr>
          <p:cNvPr id="106"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¿Cómo trabaja?</a:t>
            </a:r>
            <a:endParaRPr lang="es-AR" sz="3200" b="0" strike="noStrike" spc="-1">
              <a:latin typeface="Arial"/>
            </a:endParaRPr>
          </a:p>
        </p:txBody>
      </p:sp>
      <p:sp>
        <p:nvSpPr>
          <p:cNvPr id="107"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08"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4800" b="0" strike="noStrike" spc="-1">
                <a:solidFill>
                  <a:srgbClr val="EBEBEB"/>
                </a:solidFill>
                <a:latin typeface="Century Gothic"/>
              </a:rPr>
              <a:t>Text Classification</a:t>
            </a:r>
            <a:endParaRPr lang="es-AR" sz="4800" b="0" strike="noStrike" spc="-1">
              <a:latin typeface="Arial"/>
            </a:endParaRPr>
          </a:p>
        </p:txBody>
      </p:sp>
      <p:sp>
        <p:nvSpPr>
          <p:cNvPr id="109" name="CustomShape 6"/>
          <p:cNvSpPr/>
          <p:nvPr/>
        </p:nvSpPr>
        <p:spPr>
          <a:xfrm>
            <a:off x="540000" y="86256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92040" y="143280"/>
            <a:ext cx="9404280" cy="953640"/>
          </a:xfrm>
          <a:prstGeom prst="rect">
            <a:avLst/>
          </a:prstGeom>
          <a:noFill/>
          <a:ln>
            <a:noFill/>
          </a:ln>
        </p:spPr>
        <p:txBody>
          <a:bodyPr/>
          <a:lstStyle/>
          <a:p>
            <a:pPr>
              <a:lnSpc>
                <a:spcPct val="100000"/>
              </a:lnSpc>
            </a:pPr>
            <a:r>
              <a:rPr lang="en-US" sz="4800" b="0" strike="noStrike" spc="-1">
                <a:solidFill>
                  <a:srgbClr val="EBEBEB"/>
                </a:solidFill>
                <a:latin typeface="Century Gothic"/>
              </a:rPr>
              <a:t>Text Classification</a:t>
            </a:r>
            <a:endParaRPr lang="en-US" sz="4800" b="0" strike="noStrike" spc="-1">
              <a:solidFill>
                <a:srgbClr val="FFFFFF"/>
              </a:solidFill>
              <a:latin typeface="Century Gothic"/>
            </a:endParaRPr>
          </a:p>
        </p:txBody>
      </p:sp>
      <p:sp>
        <p:nvSpPr>
          <p:cNvPr id="11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u="sng" strike="noStrike" spc="-1">
                <a:solidFill>
                  <a:srgbClr val="FFFFFF"/>
                </a:solidFill>
                <a:uFillTx/>
                <a:latin typeface="Century Gothic"/>
              </a:rPr>
              <a:t>Rule-Based System</a:t>
            </a:r>
            <a:r>
              <a:rPr lang="en-US" sz="2000" b="0" strike="noStrike" spc="-1">
                <a:solidFill>
                  <a:srgbClr val="FFFFFF"/>
                </a:solidFill>
                <a:latin typeface="Century Gothic"/>
              </a:rPr>
              <a:t> se basa en clasificar textos en  distintas categorías usando un conjunto de reglas lingüísticas precargadas. Estas reglas ayudan a identificar la semántica usada en un determinado texto y así lograr categorizarlo según su contenido. </a:t>
            </a:r>
          </a:p>
          <a:p>
            <a:pPr marL="743040" lvl="1" indent="-285480">
              <a:lnSpc>
                <a:spcPct val="100000"/>
              </a:lnSpc>
              <a:spcBef>
                <a:spcPts val="1001"/>
              </a:spcBef>
              <a:buClr>
                <a:srgbClr val="8AD0D6"/>
              </a:buClr>
              <a:buSzPct val="80000"/>
              <a:buFont typeface="Wingdings 3" charset="2"/>
              <a:buChar char=""/>
            </a:pPr>
            <a:r>
              <a:rPr lang="en-US" sz="1800" b="0" strike="noStrike" spc="-1">
                <a:solidFill>
                  <a:srgbClr val="FFFFFF"/>
                </a:solidFill>
                <a:latin typeface="Century Gothic"/>
              </a:rPr>
              <a:t>Consume mucho tiempo en cuanto al generado de las reglas.</a:t>
            </a:r>
          </a:p>
          <a:p>
            <a:pPr marL="743040" lvl="1" indent="-285480">
              <a:lnSpc>
                <a:spcPct val="100000"/>
              </a:lnSpc>
              <a:spcBef>
                <a:spcPts val="1001"/>
              </a:spcBef>
              <a:buClr>
                <a:srgbClr val="8AD0D6"/>
              </a:buClr>
              <a:buSzPct val="80000"/>
              <a:buFont typeface="Wingdings 3" charset="2"/>
              <a:buChar char=""/>
            </a:pPr>
            <a:r>
              <a:rPr lang="en-US" sz="1800" b="0" strike="noStrike" spc="-1">
                <a:solidFill>
                  <a:srgbClr val="FFFFFF"/>
                </a:solidFill>
                <a:latin typeface="Century Gothic"/>
              </a:rPr>
              <a:t>Su mantenimiento suele ser difícil</a:t>
            </a:r>
          </a:p>
          <a:p>
            <a:pPr marL="743040" lvl="1" indent="-285480">
              <a:lnSpc>
                <a:spcPct val="100000"/>
              </a:lnSpc>
              <a:spcBef>
                <a:spcPts val="1001"/>
              </a:spcBef>
              <a:buClr>
                <a:srgbClr val="8AD0D6"/>
              </a:buClr>
              <a:buSzPct val="80000"/>
              <a:buFont typeface="Wingdings 3" charset="2"/>
              <a:buChar char=""/>
            </a:pPr>
            <a:r>
              <a:rPr lang="en-US" sz="1800" b="0" strike="noStrike" spc="-1">
                <a:solidFill>
                  <a:srgbClr val="FFFFFF"/>
                </a:solidFill>
                <a:latin typeface="Century Gothic"/>
              </a:rPr>
              <a:t>Son poco escalables.</a:t>
            </a:r>
          </a:p>
        </p:txBody>
      </p:sp>
      <p:sp>
        <p:nvSpPr>
          <p:cNvPr id="112"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Ruled Based System</a:t>
            </a:r>
            <a:endParaRPr lang="es-AR" sz="3200" b="0" strike="noStrike" spc="-1">
              <a:latin typeface="Arial"/>
            </a:endParaRPr>
          </a:p>
        </p:txBody>
      </p:sp>
      <p:sp>
        <p:nvSpPr>
          <p:cNvPr id="113"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14"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4800" b="0" strike="noStrike" spc="-1">
                <a:solidFill>
                  <a:srgbClr val="EBEBEB"/>
                </a:solidFill>
                <a:latin typeface="Century Gothic"/>
              </a:rPr>
              <a:t>Text Classification</a:t>
            </a:r>
            <a:endParaRPr lang="es-AR" sz="4800" b="0" strike="noStrike" spc="-1">
              <a:latin typeface="Arial"/>
            </a:endParaRPr>
          </a:p>
        </p:txBody>
      </p:sp>
      <p:sp>
        <p:nvSpPr>
          <p:cNvPr id="115" name="CustomShape 6"/>
          <p:cNvSpPr/>
          <p:nvPr/>
        </p:nvSpPr>
        <p:spPr>
          <a:xfrm>
            <a:off x="540000" y="86256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pic>
        <p:nvPicPr>
          <p:cNvPr id="116" name="Imagen 8"/>
          <p:cNvPicPr/>
          <p:nvPr/>
        </p:nvPicPr>
        <p:blipFill>
          <a:blip r:embed="rId2"/>
          <a:stretch/>
        </p:blipFill>
        <p:spPr>
          <a:xfrm>
            <a:off x="6669440" y="3850893"/>
            <a:ext cx="5348520" cy="2674080"/>
          </a:xfrm>
          <a:prstGeom prst="rect">
            <a:avLst/>
          </a:prstGeom>
          <a:ln>
            <a:noFill/>
          </a:ln>
        </p:spPr>
      </p:pic>
      <p:sp>
        <p:nvSpPr>
          <p:cNvPr id="2" name="Rectángulo 1">
            <a:extLst>
              <a:ext uri="{FF2B5EF4-FFF2-40B4-BE49-F238E27FC236}">
                <a16:creationId xmlns:a16="http://schemas.microsoft.com/office/drawing/2014/main" id="{F7358B01-4C2E-4D47-9C63-8C3E5F188DC8}"/>
              </a:ext>
            </a:extLst>
          </p:cNvPr>
          <p:cNvSpPr/>
          <p:nvPr/>
        </p:nvSpPr>
        <p:spPr>
          <a:xfrm>
            <a:off x="7289800" y="6405453"/>
            <a:ext cx="6958380" cy="430887"/>
          </a:xfrm>
          <a:prstGeom prst="rect">
            <a:avLst/>
          </a:prstGeom>
        </p:spPr>
        <p:txBody>
          <a:bodyPr wrap="square">
            <a:spAutoFit/>
          </a:bodyPr>
          <a:lstStyle/>
          <a:p>
            <a:r>
              <a:rPr lang="es-419" sz="1100" i="1" dirty="0" err="1">
                <a:solidFill>
                  <a:schemeClr val="bg1"/>
                </a:solidFill>
                <a:latin typeface="Biome" panose="020B0502040204020203" pitchFamily="34" charset="0"/>
                <a:cs typeface="Biome" panose="020B0502040204020203" pitchFamily="34" charset="0"/>
              </a:rPr>
              <a:t>Ruled</a:t>
            </a:r>
            <a:r>
              <a:rPr lang="es-419" sz="1100" i="1" dirty="0">
                <a:solidFill>
                  <a:schemeClr val="bg1"/>
                </a:solidFill>
                <a:latin typeface="Biome" panose="020B0502040204020203" pitchFamily="34" charset="0"/>
                <a:cs typeface="Biome" panose="020B0502040204020203" pitchFamily="34" charset="0"/>
              </a:rPr>
              <a:t> </a:t>
            </a:r>
            <a:r>
              <a:rPr lang="es-419" sz="1100" i="1" dirty="0" err="1">
                <a:solidFill>
                  <a:schemeClr val="bg1"/>
                </a:solidFill>
                <a:latin typeface="Biome" panose="020B0502040204020203" pitchFamily="34" charset="0"/>
                <a:cs typeface="Biome" panose="020B0502040204020203" pitchFamily="34" charset="0"/>
              </a:rPr>
              <a:t>based</a:t>
            </a:r>
            <a:r>
              <a:rPr lang="es-419" sz="1100" i="1" dirty="0">
                <a:solidFill>
                  <a:schemeClr val="bg1"/>
                </a:solidFill>
                <a:latin typeface="Biome" panose="020B0502040204020203" pitchFamily="34" charset="0"/>
                <a:cs typeface="Biome" panose="020B0502040204020203" pitchFamily="34" charset="0"/>
              </a:rPr>
              <a:t> </a:t>
            </a:r>
            <a:r>
              <a:rPr lang="es-419" sz="1100" i="1" dirty="0" err="1">
                <a:solidFill>
                  <a:schemeClr val="bg1"/>
                </a:solidFill>
                <a:latin typeface="Biome" panose="020B0502040204020203" pitchFamily="34" charset="0"/>
                <a:cs typeface="Biome" panose="020B0502040204020203" pitchFamily="34" charset="0"/>
              </a:rPr>
              <a:t>system</a:t>
            </a:r>
            <a:r>
              <a:rPr lang="es-419" sz="1100" i="1" dirty="0">
                <a:solidFill>
                  <a:schemeClr val="bg1"/>
                </a:solidFill>
                <a:latin typeface="Biome" panose="020B0502040204020203" pitchFamily="34" charset="0"/>
                <a:cs typeface="Biome" panose="020B0502040204020203" pitchFamily="34" charset="0"/>
              </a:rPr>
              <a:t> </a:t>
            </a:r>
            <a:r>
              <a:rPr lang="es-419" sz="1100" i="1" dirty="0" err="1">
                <a:solidFill>
                  <a:schemeClr val="bg1"/>
                </a:solidFill>
                <a:latin typeface="Biome" panose="020B0502040204020203" pitchFamily="34" charset="0"/>
                <a:cs typeface="Biome" panose="020B0502040204020203" pitchFamily="34" charset="0"/>
              </a:rPr>
              <a:t>diagram</a:t>
            </a:r>
            <a:r>
              <a:rPr lang="es-419" sz="1100" i="1" dirty="0">
                <a:solidFill>
                  <a:schemeClr val="bg1"/>
                </a:solidFill>
                <a:latin typeface="Biome" panose="020B0502040204020203" pitchFamily="34" charset="0"/>
                <a:cs typeface="Biome" panose="020B0502040204020203" pitchFamily="34" charset="0"/>
              </a:rPr>
              <a:t>. Recuperado de </a:t>
            </a:r>
            <a:r>
              <a:rPr lang="es-419" sz="1100" dirty="0">
                <a:hlinkClick r:id="rId3"/>
              </a:rPr>
              <a:t>https://miro.medium.com/max/700/1*HgXA9v1EsqlrRDaC_iORhQ.png</a:t>
            </a:r>
            <a:endParaRPr lang="es-ES" sz="1100" i="1" dirty="0">
              <a:solidFill>
                <a:schemeClr val="bg1"/>
              </a:solidFill>
              <a:latin typeface="Biome" panose="020B0502040204020203" pitchFamily="34" charset="0"/>
              <a:cs typeface="Biome" panose="020B0502040204020203"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392040" y="143280"/>
            <a:ext cx="9404280" cy="953640"/>
          </a:xfrm>
          <a:prstGeom prst="rect">
            <a:avLst/>
          </a:prstGeom>
          <a:noFill/>
          <a:ln>
            <a:noFill/>
          </a:ln>
        </p:spPr>
        <p:txBody>
          <a:bodyPr/>
          <a:lstStyle/>
          <a:p>
            <a:pPr>
              <a:lnSpc>
                <a:spcPct val="100000"/>
              </a:lnSpc>
            </a:pPr>
            <a:r>
              <a:rPr lang="en-US" sz="4800" b="0" strike="noStrike" spc="-1">
                <a:solidFill>
                  <a:srgbClr val="EBEBEB"/>
                </a:solidFill>
                <a:latin typeface="Century Gothic"/>
              </a:rPr>
              <a:t>Text Classification</a:t>
            </a:r>
            <a:endParaRPr lang="en-US" sz="4800" b="0" strike="noStrike" spc="-1">
              <a:solidFill>
                <a:srgbClr val="FFFFFF"/>
              </a:solidFill>
              <a:latin typeface="Century Gothic"/>
            </a:endParaRPr>
          </a:p>
        </p:txBody>
      </p:sp>
      <p:sp>
        <p:nvSpPr>
          <p:cNvPr id="118"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En vez de cargar manualmente las reglas lingüísticas, </a:t>
            </a:r>
            <a:r>
              <a:rPr lang="en-US" sz="2000" b="1" strike="noStrike" spc="-1">
                <a:solidFill>
                  <a:srgbClr val="FFFFFF"/>
                </a:solidFill>
                <a:latin typeface="Century Gothic"/>
              </a:rPr>
              <a:t>Text Classification </a:t>
            </a:r>
            <a:r>
              <a:rPr lang="en-US" sz="2000" b="0" strike="noStrike" spc="-1">
                <a:solidFill>
                  <a:srgbClr val="FFFFFF"/>
                </a:solidFill>
                <a:latin typeface="Century Gothic"/>
              </a:rPr>
              <a:t>con </a:t>
            </a:r>
            <a:r>
              <a:rPr lang="en-US" sz="2000" b="0" u="sng" strike="noStrike" spc="-1">
                <a:solidFill>
                  <a:srgbClr val="FFFFFF"/>
                </a:solidFill>
                <a:uFillTx/>
                <a:latin typeface="Century Gothic"/>
              </a:rPr>
              <a:t>Machine learning</a:t>
            </a:r>
            <a:r>
              <a:rPr lang="en-US" sz="2000" b="0" strike="noStrike" spc="-1">
                <a:solidFill>
                  <a:srgbClr val="FFFFFF"/>
                </a:solidFill>
                <a:latin typeface="Century Gothic"/>
              </a:rPr>
              <a:t> aprende de sus observaciones pasadas, usando ejemplos de textos ya resueltos y usándolos para entrenar. Los algoritmos de machine learning pueden aprender las diferentes asociaciones entre las partes de un texto y su respectiva respuesta.   </a:t>
            </a:r>
          </a:p>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Una vez que entrenó con los suficientes ejemplos, </a:t>
            </a:r>
          </a:p>
          <a:p>
            <a:pPr>
              <a:lnSpc>
                <a:spcPct val="100000"/>
              </a:lnSpc>
              <a:spcBef>
                <a:spcPts val="1001"/>
              </a:spcBef>
            </a:pPr>
            <a:r>
              <a:rPr lang="en-US" sz="2000" b="0" strike="noStrike" spc="-1">
                <a:solidFill>
                  <a:srgbClr val="FFFFFF"/>
                </a:solidFill>
                <a:latin typeface="Century Gothic"/>
              </a:rPr>
              <a:t>	el modelo de machine learning comenzara a</a:t>
            </a:r>
          </a:p>
          <a:p>
            <a:pPr>
              <a:lnSpc>
                <a:spcPct val="100000"/>
              </a:lnSpc>
              <a:spcBef>
                <a:spcPts val="1001"/>
              </a:spcBef>
            </a:pPr>
            <a:r>
              <a:rPr lang="en-US" sz="2000" b="0" strike="noStrike" spc="-1">
                <a:solidFill>
                  <a:srgbClr val="FFFFFF"/>
                </a:solidFill>
                <a:latin typeface="Century Gothic"/>
              </a:rPr>
              <a:t>	acertar más en sus predicciones.</a:t>
            </a:r>
          </a:p>
        </p:txBody>
      </p:sp>
      <p:sp>
        <p:nvSpPr>
          <p:cNvPr id="119"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Machine Learning Based Systems</a:t>
            </a:r>
            <a:endParaRPr lang="es-AR" sz="3200" b="0" strike="noStrike" spc="-1">
              <a:latin typeface="Arial"/>
            </a:endParaRPr>
          </a:p>
        </p:txBody>
      </p:sp>
      <p:sp>
        <p:nvSpPr>
          <p:cNvPr id="120"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21"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4800" b="0" strike="noStrike" spc="-1">
                <a:solidFill>
                  <a:srgbClr val="EBEBEB"/>
                </a:solidFill>
                <a:latin typeface="Century Gothic"/>
              </a:rPr>
              <a:t>Text Classification</a:t>
            </a:r>
            <a:endParaRPr lang="es-AR" sz="4800" b="0" strike="noStrike" spc="-1">
              <a:latin typeface="Arial"/>
            </a:endParaRPr>
          </a:p>
        </p:txBody>
      </p:sp>
      <p:sp>
        <p:nvSpPr>
          <p:cNvPr id="122" name="CustomShape 6"/>
          <p:cNvSpPr/>
          <p:nvPr/>
        </p:nvSpPr>
        <p:spPr>
          <a:xfrm>
            <a:off x="540000" y="86256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pic>
        <p:nvPicPr>
          <p:cNvPr id="123" name="Picture 4"/>
          <p:cNvPicPr/>
          <p:nvPr/>
        </p:nvPicPr>
        <p:blipFill>
          <a:blip r:embed="rId2"/>
          <a:stretch/>
        </p:blipFill>
        <p:spPr>
          <a:xfrm>
            <a:off x="8183520" y="3746500"/>
            <a:ext cx="3537520" cy="29783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392040" y="143280"/>
            <a:ext cx="9404280" cy="953640"/>
          </a:xfrm>
          <a:prstGeom prst="rect">
            <a:avLst/>
          </a:prstGeom>
          <a:noFill/>
          <a:ln>
            <a:noFill/>
          </a:ln>
        </p:spPr>
        <p:txBody>
          <a:bodyPr/>
          <a:lstStyle/>
          <a:p>
            <a:pPr>
              <a:lnSpc>
                <a:spcPct val="100000"/>
              </a:lnSpc>
            </a:pPr>
            <a:r>
              <a:rPr lang="en-US" sz="4800" b="0" strike="noStrike" spc="-1">
                <a:solidFill>
                  <a:srgbClr val="EBEBEB"/>
                </a:solidFill>
                <a:latin typeface="Century Gothic"/>
              </a:rPr>
              <a:t>Text Classification</a:t>
            </a:r>
            <a:endParaRPr lang="en-US" sz="4800" b="0" strike="noStrike" spc="-1">
              <a:solidFill>
                <a:srgbClr val="FFFFFF"/>
              </a:solidFill>
              <a:latin typeface="Century Gothic"/>
            </a:endParaRPr>
          </a:p>
        </p:txBody>
      </p:sp>
      <p:sp>
        <p:nvSpPr>
          <p:cNvPr id="125" name="TextShape 2"/>
          <p:cNvSpPr txBox="1"/>
          <p:nvPr/>
        </p:nvSpPr>
        <p:spPr>
          <a:xfrm>
            <a:off x="849960" y="230400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Hybrid Systems combina una base de clasificación entrenada con machine learning y rule-based system. Esta forma de clasificación de textos se utiliza para lograr mejores resultados.</a:t>
            </a:r>
          </a:p>
        </p:txBody>
      </p:sp>
      <p:sp>
        <p:nvSpPr>
          <p:cNvPr id="126"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Hybrid Systems</a:t>
            </a:r>
            <a:endParaRPr lang="es-AR" sz="3200" b="0" strike="noStrike" spc="-1">
              <a:latin typeface="Arial"/>
            </a:endParaRPr>
          </a:p>
        </p:txBody>
      </p:sp>
      <p:sp>
        <p:nvSpPr>
          <p:cNvPr id="127"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28"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4800" b="0" strike="noStrike" spc="-1">
                <a:solidFill>
                  <a:srgbClr val="EBEBEB"/>
                </a:solidFill>
                <a:latin typeface="Century Gothic"/>
              </a:rPr>
              <a:t>Text Classification</a:t>
            </a:r>
            <a:endParaRPr lang="es-AR" sz="4800" b="0" strike="noStrike" spc="-1">
              <a:latin typeface="Arial"/>
            </a:endParaRPr>
          </a:p>
        </p:txBody>
      </p:sp>
      <p:sp>
        <p:nvSpPr>
          <p:cNvPr id="129" name="CustomShape 6"/>
          <p:cNvSpPr/>
          <p:nvPr/>
        </p:nvSpPr>
        <p:spPr>
          <a:xfrm>
            <a:off x="540000" y="86256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92040" y="143280"/>
            <a:ext cx="9404280" cy="953640"/>
          </a:xfrm>
          <a:prstGeom prst="rect">
            <a:avLst/>
          </a:prstGeom>
          <a:noFill/>
          <a:ln>
            <a:noFill/>
          </a:ln>
        </p:spPr>
        <p:txBody>
          <a:bodyPr/>
          <a:lstStyle/>
          <a:p>
            <a:pPr>
              <a:lnSpc>
                <a:spcPct val="100000"/>
              </a:lnSpc>
            </a:pPr>
            <a:r>
              <a:rPr lang="en-US" sz="4800" b="0" strike="noStrike" spc="-1">
                <a:solidFill>
                  <a:srgbClr val="EBEBEB"/>
                </a:solidFill>
                <a:latin typeface="Century Gothic"/>
              </a:rPr>
              <a:t>Text Classification</a:t>
            </a:r>
            <a:endParaRPr lang="en-US" sz="4800" b="0" strike="noStrike" spc="-1">
              <a:solidFill>
                <a:srgbClr val="FFFFFF"/>
              </a:solidFill>
              <a:latin typeface="Century Gothic"/>
            </a:endParaRPr>
          </a:p>
        </p:txBody>
      </p:sp>
      <p:sp>
        <p:nvSpPr>
          <p:cNvPr id="131" name="TextShape 2"/>
          <p:cNvSpPr txBox="1"/>
          <p:nvPr/>
        </p:nvSpPr>
        <p:spPr>
          <a:xfrm>
            <a:off x="849960" y="230400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Algunos de los algortimos de machine learning mas utilizados para la clasificación de textos son:</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Naive Bayes</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Support Vectos Machines</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K Nearest Neighbours</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Decision tree </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Random Forest</a:t>
            </a:r>
          </a:p>
        </p:txBody>
      </p:sp>
      <p:sp>
        <p:nvSpPr>
          <p:cNvPr id="132"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Algoritmos de Text Classification</a:t>
            </a:r>
            <a:endParaRPr lang="es-AR" sz="3200" b="0" strike="noStrike" spc="-1">
              <a:latin typeface="Arial"/>
            </a:endParaRPr>
          </a:p>
        </p:txBody>
      </p:sp>
      <p:sp>
        <p:nvSpPr>
          <p:cNvPr id="133"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34"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4800" b="0" strike="noStrike" spc="-1">
                <a:solidFill>
                  <a:srgbClr val="EBEBEB"/>
                </a:solidFill>
                <a:latin typeface="Century Gothic"/>
              </a:rPr>
              <a:t>Text Classification</a:t>
            </a:r>
            <a:endParaRPr lang="es-AR" sz="4800" b="0" strike="noStrike" spc="-1">
              <a:latin typeface="Arial"/>
            </a:endParaRPr>
          </a:p>
        </p:txBody>
      </p:sp>
      <p:sp>
        <p:nvSpPr>
          <p:cNvPr id="135" name="CustomShape 6"/>
          <p:cNvSpPr/>
          <p:nvPr/>
        </p:nvSpPr>
        <p:spPr>
          <a:xfrm>
            <a:off x="540000" y="86256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a:solidFill>
                  <a:srgbClr val="EBEBEB"/>
                </a:solidFill>
                <a:latin typeface="Century Gothic"/>
              </a:rPr>
              <a:t>Algoritmos de Text Classification</a:t>
            </a:r>
            <a:endParaRPr lang="en-US" sz="3600" b="0" strike="noStrike" spc="-1">
              <a:solidFill>
                <a:srgbClr val="FFFFFF"/>
              </a:solidFill>
              <a:latin typeface="Century Gothic"/>
            </a:endParaRPr>
          </a:p>
        </p:txBody>
      </p:sp>
      <p:sp>
        <p:nvSpPr>
          <p:cNvPr id="137" name="TextShape 2"/>
          <p:cNvSpPr txBox="1"/>
          <p:nvPr/>
        </p:nvSpPr>
        <p:spPr>
          <a:xfrm>
            <a:off x="849960" y="230400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Naive Bayes es una familia de algoritmos estadísticos que podemos usar para la clasificación de textos. Esta basado en el Teorema de Bayes, que nos ayuda a calcular las probabilidades de acierto de dos eventos basados en las probabilidades de acierto de cada evento individualmente.</a:t>
            </a:r>
          </a:p>
        </p:txBody>
      </p:sp>
      <p:sp>
        <p:nvSpPr>
          <p:cNvPr id="138"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Naive Bayes</a:t>
            </a:r>
            <a:endParaRPr lang="es-AR" sz="3200" b="0" strike="noStrike" spc="-1">
              <a:latin typeface="Arial"/>
            </a:endParaRPr>
          </a:p>
        </p:txBody>
      </p:sp>
      <p:sp>
        <p:nvSpPr>
          <p:cNvPr id="139"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40"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41" name="CustomShape 6"/>
          <p:cNvSpPr/>
          <p:nvPr/>
        </p:nvSpPr>
        <p:spPr>
          <a:xfrm>
            <a:off x="540000" y="86256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92040" y="143280"/>
            <a:ext cx="9404280" cy="953640"/>
          </a:xfrm>
          <a:prstGeom prst="rect">
            <a:avLst/>
          </a:prstGeom>
          <a:noFill/>
          <a:ln>
            <a:noFill/>
          </a:ln>
        </p:spPr>
        <p:txBody>
          <a:bodyPr/>
          <a:lstStyle/>
          <a:p>
            <a:pPr>
              <a:lnSpc>
                <a:spcPct val="100000"/>
              </a:lnSpc>
            </a:pPr>
            <a:r>
              <a:rPr lang="en-US" sz="3600" b="0" strike="noStrike" spc="-1">
                <a:solidFill>
                  <a:srgbClr val="EBEBEB"/>
                </a:solidFill>
                <a:latin typeface="Century Gothic"/>
              </a:rPr>
              <a:t>Algoritmos de Text Classification</a:t>
            </a:r>
            <a:endParaRPr lang="en-US" sz="3600" b="0" strike="noStrike" spc="-1">
              <a:solidFill>
                <a:srgbClr val="FFFFFF"/>
              </a:solidFill>
              <a:latin typeface="Century Gothic"/>
            </a:endParaRPr>
          </a:p>
        </p:txBody>
      </p:sp>
      <p:sp>
        <p:nvSpPr>
          <p:cNvPr id="143" name="TextShape 2"/>
          <p:cNvSpPr txBox="1"/>
          <p:nvPr/>
        </p:nvSpPr>
        <p:spPr>
          <a:xfrm>
            <a:off x="849960" y="193140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Support Vector Machines(SVM) es otro algoritmo para realizar clasificación de textos. Al igual que Naive Bayesm SVM no necesita de mucho entrenamiento para dar resultados acertados.</a:t>
            </a:r>
          </a:p>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SVM se encarga de separar con una “línea” en un hiperplano en dos grupos, un grupo contiene vectores que pertenecen a un tipo de categoría y el otro grupo a otra categoría. Esos vectores son representaciones del entrenamiento de los textos y los grupos serian por las etiquetas asignadas.</a:t>
            </a:r>
          </a:p>
        </p:txBody>
      </p:sp>
      <p:sp>
        <p:nvSpPr>
          <p:cNvPr id="144" name="CustomShape 3"/>
          <p:cNvSpPr/>
          <p:nvPr/>
        </p:nvSpPr>
        <p:spPr>
          <a:xfrm>
            <a:off x="1103400" y="1350000"/>
            <a:ext cx="9404280" cy="953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s-AR" sz="3200" b="0" strike="noStrike" spc="-1">
                <a:solidFill>
                  <a:srgbClr val="8AD0D6"/>
                </a:solidFill>
                <a:latin typeface="Abadi"/>
              </a:rPr>
              <a:t>Support Vector Machines</a:t>
            </a:r>
            <a:endParaRPr lang="es-AR" sz="3200" b="0" strike="noStrike" spc="-1">
              <a:latin typeface="Arial"/>
            </a:endParaRPr>
          </a:p>
        </p:txBody>
      </p:sp>
      <p:sp>
        <p:nvSpPr>
          <p:cNvPr id="145" name="CustomShape 4"/>
          <p:cNvSpPr/>
          <p:nvPr/>
        </p:nvSpPr>
        <p:spPr>
          <a:xfrm>
            <a:off x="540000" y="87300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
        <p:nvSpPr>
          <p:cNvPr id="146" name="CustomShape 5"/>
          <p:cNvSpPr/>
          <p:nvPr/>
        </p:nvSpPr>
        <p:spPr>
          <a:xfrm>
            <a:off x="392040" y="132480"/>
            <a:ext cx="9404280" cy="953640"/>
          </a:xfrm>
          <a:prstGeom prst="rect">
            <a:avLst/>
          </a:prstGeom>
          <a:noFill/>
          <a:ln>
            <a:noFill/>
          </a:ln>
        </p:spPr>
        <p:style>
          <a:lnRef idx="0">
            <a:scrgbClr r="0" g="0" b="0"/>
          </a:lnRef>
          <a:fillRef idx="0">
            <a:scrgbClr r="0" g="0" b="0"/>
          </a:fillRef>
          <a:effectRef idx="0">
            <a:scrgbClr r="0" g="0" b="0"/>
          </a:effectRef>
          <a:fontRef idx="minor"/>
        </p:style>
      </p:sp>
      <p:sp>
        <p:nvSpPr>
          <p:cNvPr id="147" name="CustomShape 6"/>
          <p:cNvSpPr/>
          <p:nvPr/>
        </p:nvSpPr>
        <p:spPr>
          <a:xfrm>
            <a:off x="568440" y="821880"/>
            <a:ext cx="9509400" cy="45360"/>
          </a:xfrm>
          <a:prstGeom prst="rect">
            <a:avLst/>
          </a:prstGeom>
          <a:solidFill>
            <a:srgbClr val="EBEBEB"/>
          </a:solidFill>
          <a:ln>
            <a:solidFill>
              <a:srgbClr val="16434E"/>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553</TotalTime>
  <Words>1102</Words>
  <Application>Microsoft Office PowerPoint</Application>
  <PresentationFormat>Panorámica</PresentationFormat>
  <Paragraphs>92</Paragraphs>
  <Slides>18</Slides>
  <Notes>1</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18</vt:i4>
      </vt:variant>
    </vt:vector>
  </HeadingPairs>
  <TitlesOfParts>
    <vt:vector size="29" baseType="lpstr">
      <vt:lpstr>Abadi</vt:lpstr>
      <vt:lpstr>Arial</vt:lpstr>
      <vt:lpstr>Biome</vt:lpstr>
      <vt:lpstr>Calibri</vt:lpstr>
      <vt:lpstr>Century Gothic</vt:lpstr>
      <vt:lpstr>Symbol</vt:lpstr>
      <vt:lpstr>Times New Roman</vt:lpstr>
      <vt:lpstr>Wingdings</vt:lpstr>
      <vt:lpstr>Wingdings 3</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Procesamiento del Lenguaje Natural</dc:title>
  <dc:subject/>
  <dc:creator>Leon Reynosa</dc:creator>
  <dc:description/>
  <cp:lastModifiedBy>Leon Reynosa</cp:lastModifiedBy>
  <cp:revision>31</cp:revision>
  <dcterms:created xsi:type="dcterms:W3CDTF">2019-11-18T18:20:38Z</dcterms:created>
  <dcterms:modified xsi:type="dcterms:W3CDTF">2019-11-22T17:05:31Z</dcterms:modified>
  <dc:language>es-AR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