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9"/>
  </p:notesMasterIdLst>
  <p:sldIdLst>
    <p:sldId id="256" r:id="rId2"/>
    <p:sldId id="259" r:id="rId3"/>
    <p:sldId id="321" r:id="rId4"/>
    <p:sldId id="322" r:id="rId5"/>
    <p:sldId id="323" r:id="rId6"/>
    <p:sldId id="324" r:id="rId7"/>
    <p:sldId id="325" r:id="rId8"/>
  </p:sldIdLst>
  <p:sldSz cx="9144000" cy="5143500" type="screen16x9"/>
  <p:notesSz cx="6858000" cy="9144000"/>
  <p:embeddedFontLst>
    <p:embeddedFont>
      <p:font typeface="Didact Gothic" panose="020B0604020202020204" charset="0"/>
      <p:regular r:id="rId10"/>
    </p:embeddedFont>
    <p:embeddedFont>
      <p:font typeface="Julius Sans One" panose="020B0604020202020204" charset="0"/>
      <p:regular r:id="rId11"/>
    </p:embeddedFont>
    <p:embeddedFont>
      <p:font typeface="Questrial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A7B1B6-D09D-47BF-B069-AE65C2D6DC41}">
  <a:tblStyle styleId="{32A7B1B6-D09D-47BF-B069-AE65C2D6D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30" y="84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53f580c5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53f580c5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b91fa3e73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b91fa3e73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51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10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1996725" y="-198567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5" r:id="rId5"/>
    <p:sldLayoutId id="2147483690" r:id="rId6"/>
    <p:sldLayoutId id="2147483695" r:id="rId7"/>
    <p:sldLayoutId id="2147483696" r:id="rId8"/>
    <p:sldLayoutId id="2147483703" r:id="rId9"/>
    <p:sldLayoutId id="2147483704" r:id="rId10"/>
    <p:sldLayoutId id="214748370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Learn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: Search Algorithms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9610A0-788B-4AD6-8BB9-3E48A74C8163}"/>
              </a:ext>
            </a:extLst>
          </p:cNvPr>
          <p:cNvSpPr txBox="1"/>
          <p:nvPr/>
        </p:nvSpPr>
        <p:spPr>
          <a:xfrm>
            <a:off x="9464780" y="4278575"/>
            <a:ext cx="1193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Didact Gothic"/>
                <a:sym typeface="Didact Gothic"/>
              </a:rPr>
              <a:t>Leon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lt1"/>
                </a:solidFill>
                <a:latin typeface="Didact Gothic"/>
                <a:sym typeface="Didact Gothic"/>
              </a:rPr>
              <a:t>Munene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 to Algorithms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Search Algorithms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Intro to Search Algorithms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Search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Search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132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Algorithms</a:t>
            </a:r>
            <a:endParaRPr dirty="0"/>
          </a:p>
        </p:txBody>
      </p:sp>
      <p:sp>
        <p:nvSpPr>
          <p:cNvPr id="1993" name="Google Shape;1993;p132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 algorithm is a step-by-step procedure to solve a problem or perform a task</a:t>
            </a:r>
          </a:p>
          <a:p>
            <a:pPr lvl="0"/>
            <a:r>
              <a:rPr lang="en-US" dirty="0"/>
              <a:t>Algorithms are used to solve problems or automate tasks in a systematic and efficient manner. They are a set of instructions or rules that guide the computer or software in performing a particular task or solving a problem.</a:t>
            </a:r>
          </a:p>
          <a:p>
            <a:pPr marL="139700" lvl="0" indent="0">
              <a:buNone/>
            </a:pPr>
            <a:r>
              <a:rPr lang="en-US" b="1" dirty="0"/>
              <a:t>Types of Algorithms</a:t>
            </a:r>
            <a:r>
              <a:rPr lang="en-US" dirty="0"/>
              <a:t>:</a:t>
            </a:r>
          </a:p>
          <a:p>
            <a:pPr fontAlgn="base"/>
            <a:r>
              <a:rPr lang="en-US" b="1" dirty="0"/>
              <a:t>Sorting algorithms: </a:t>
            </a:r>
            <a:r>
              <a:rPr lang="en-US" dirty="0"/>
              <a:t>Bubble Sort, insertion sort, and many more. These algorithms are used to sort the data in a particular format.</a:t>
            </a:r>
          </a:p>
          <a:p>
            <a:r>
              <a:rPr lang="en-US" b="1" dirty="0"/>
              <a:t>Searching algorithms: </a:t>
            </a:r>
            <a:r>
              <a:rPr lang="en-US" dirty="0"/>
              <a:t>Linear search, binary search, etc. These algorithms are used in finding a value or record that the user demands.</a:t>
            </a:r>
          </a:p>
          <a:p>
            <a:r>
              <a:rPr lang="en-US" b="1" dirty="0"/>
              <a:t>Graph/Pathfinding Algorithms</a:t>
            </a:r>
            <a:r>
              <a:rPr lang="en-US" dirty="0"/>
              <a:t>: It is used to find solutions to problems like finding the shortest path between cities, and real-life problems like traveling salesman problems.</a:t>
            </a:r>
          </a:p>
          <a:p>
            <a:endParaRPr dirty="0"/>
          </a:p>
        </p:txBody>
      </p:sp>
      <p:cxnSp>
        <p:nvCxnSpPr>
          <p:cNvPr id="1994" name="Google Shape;1994;p132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33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2. </a:t>
            </a:r>
            <a:r>
              <a:rPr lang="en-US" dirty="0"/>
              <a:t>Search Algorithms</a:t>
            </a:r>
            <a:endParaRPr dirty="0"/>
          </a:p>
        </p:txBody>
      </p:sp>
      <p:sp>
        <p:nvSpPr>
          <p:cNvPr id="2000" name="Google Shape;2000;p133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used to find an element or a value within a collection of data.</a:t>
            </a:r>
          </a:p>
          <a:p>
            <a:pPr marL="139700" lvl="0" indent="0">
              <a:buNone/>
            </a:pPr>
            <a:endParaRPr lang="en-US" dirty="0"/>
          </a:p>
          <a:p>
            <a:pPr marL="139700" lvl="0" indent="0">
              <a:buNone/>
            </a:pPr>
            <a:r>
              <a:rPr lang="en-US" b="1" dirty="0"/>
              <a:t>We will discuss:</a:t>
            </a:r>
          </a:p>
          <a:p>
            <a:r>
              <a:rPr lang="en-US" dirty="0"/>
              <a:t>Linear or Sequential Search</a:t>
            </a:r>
          </a:p>
          <a:p>
            <a:r>
              <a:rPr lang="en-US" dirty="0"/>
              <a:t>Binary Search</a:t>
            </a:r>
            <a:endParaRPr dirty="0"/>
          </a:p>
        </p:txBody>
      </p:sp>
      <p:cxnSp>
        <p:nvCxnSpPr>
          <p:cNvPr id="2001" name="Google Shape;2001;p133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It is a simple algorithm that checks every element in a list sequentially until the desired element is found.</a:t>
            </a:r>
          </a:p>
          <a:p>
            <a:pPr marL="139700" indent="0" fontAlgn="base">
              <a:buNone/>
            </a:pPr>
            <a:r>
              <a:rPr lang="en-US" b="1" dirty="0"/>
              <a:t>Steps:</a:t>
            </a:r>
          </a:p>
          <a:p>
            <a:pPr fontAlgn="base"/>
            <a:r>
              <a:rPr lang="en-US" dirty="0"/>
              <a:t>Start from the first element of the list.</a:t>
            </a:r>
          </a:p>
          <a:p>
            <a:pPr fontAlgn="base"/>
            <a:r>
              <a:rPr lang="en-US" dirty="0"/>
              <a:t>Compare each element of the list with the target value.</a:t>
            </a:r>
          </a:p>
          <a:p>
            <a:pPr fontAlgn="base"/>
            <a:r>
              <a:rPr lang="en-US" dirty="0"/>
              <a:t>If the element matches the target value, return its index.</a:t>
            </a:r>
          </a:p>
          <a:p>
            <a:pPr fontAlgn="base"/>
            <a:r>
              <a:rPr lang="en-US" dirty="0"/>
              <a:t>If the target value is not found after iterating through the entire list, return -1.</a:t>
            </a:r>
          </a:p>
          <a:p>
            <a:pPr fontAlgn="base"/>
            <a:endParaRPr lang="en-US" dirty="0"/>
          </a:p>
          <a:p>
            <a:pPr marL="139700" indent="0" fontAlgn="base">
              <a:buNone/>
            </a:pPr>
            <a:r>
              <a:rPr lang="en-US" b="1" dirty="0"/>
              <a:t>#NOTE: </a:t>
            </a:r>
            <a:r>
              <a:rPr lang="en-US" dirty="0"/>
              <a:t>Can work on both sorted and unsorted lists</a:t>
            </a:r>
          </a:p>
          <a:p>
            <a:pPr marL="139700" indent="0" fontAlgn="base">
              <a:buNone/>
            </a:pPr>
            <a:endParaRPr lang="en-US" dirty="0"/>
          </a:p>
          <a:p>
            <a:pPr marL="139700" indent="0" fontAlgn="base">
              <a:buNone/>
            </a:pPr>
            <a:r>
              <a:rPr lang="en-US" dirty="0"/>
              <a:t>* We’ll Cover it’s implementation in Visual Studio</a:t>
            </a:r>
          </a:p>
          <a:p>
            <a:pPr lvl="0"/>
            <a:endParaRPr dirty="0"/>
          </a:p>
        </p:txBody>
      </p:sp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2.1. </a:t>
            </a:r>
            <a:r>
              <a:rPr lang="en-US" dirty="0"/>
              <a:t>Linear Search</a:t>
            </a:r>
            <a:endParaRPr dirty="0"/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It is an efficient algorithm that works on sorted lists by repeatedly dividing the search interval in half till value is found.</a:t>
            </a:r>
          </a:p>
          <a:p>
            <a:pPr marL="139700" indent="0" fontAlgn="base">
              <a:buNone/>
            </a:pPr>
            <a:r>
              <a:rPr lang="en-US" b="1" dirty="0"/>
              <a:t>Steps:</a:t>
            </a:r>
          </a:p>
          <a:p>
            <a:pPr fontAlgn="base"/>
            <a:r>
              <a:rPr lang="en-US" dirty="0"/>
              <a:t>Start with the entire sorted list.</a:t>
            </a:r>
          </a:p>
          <a:p>
            <a:pPr fontAlgn="base"/>
            <a:r>
              <a:rPr lang="en-US" dirty="0"/>
              <a:t>Compute the middle element of the list.</a:t>
            </a:r>
          </a:p>
          <a:p>
            <a:pPr fontAlgn="base"/>
            <a:r>
              <a:rPr lang="en-US" dirty="0"/>
              <a:t>If the middle element is equal to the target value, return its index.</a:t>
            </a:r>
          </a:p>
          <a:p>
            <a:pPr fontAlgn="base"/>
            <a:r>
              <a:rPr lang="en-US" dirty="0"/>
              <a:t>If the middle element is less than the target value, search in the right half of the list.</a:t>
            </a:r>
          </a:p>
          <a:p>
            <a:pPr fontAlgn="base"/>
            <a:r>
              <a:rPr lang="en-US" dirty="0"/>
              <a:t>If the middle element is greater than the target value, search in the left half of the list.</a:t>
            </a:r>
          </a:p>
          <a:p>
            <a:pPr fontAlgn="base"/>
            <a:r>
              <a:rPr lang="en-US" dirty="0"/>
              <a:t>Repeat steps 2-5 until the target value is found or the search interval is empty.</a:t>
            </a:r>
          </a:p>
          <a:p>
            <a:pPr fontAlgn="base"/>
            <a:endParaRPr lang="en-US" dirty="0"/>
          </a:p>
          <a:p>
            <a:pPr marL="139700" indent="0" fontAlgn="base">
              <a:buNone/>
            </a:pPr>
            <a:r>
              <a:rPr lang="en-US" b="1" dirty="0"/>
              <a:t>#Note: </a:t>
            </a:r>
            <a:r>
              <a:rPr lang="en-US" dirty="0"/>
              <a:t>Faster that Linear but only works on sorted lists</a:t>
            </a:r>
          </a:p>
          <a:p>
            <a:pPr marL="139700" indent="0" fontAlgn="base">
              <a:buNone/>
            </a:pPr>
            <a:endParaRPr lang="en-US" dirty="0"/>
          </a:p>
          <a:p>
            <a:pPr marL="139700" indent="0" fontAlgn="base">
              <a:buNone/>
            </a:pPr>
            <a:r>
              <a:rPr lang="en-US" dirty="0"/>
              <a:t>* We’ll Cover it’s implementation in Visual Studio</a:t>
            </a:r>
          </a:p>
          <a:p>
            <a:pPr marL="139700" indent="0" fontAlgn="base">
              <a:buNone/>
            </a:pPr>
            <a:endParaRPr lang="en-US" dirty="0"/>
          </a:p>
          <a:p>
            <a:pPr lvl="0"/>
            <a:endParaRPr dirty="0"/>
          </a:p>
        </p:txBody>
      </p:sp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2.2. </a:t>
            </a:r>
            <a:r>
              <a:rPr lang="en-US" dirty="0"/>
              <a:t>Binary Search</a:t>
            </a:r>
            <a:endParaRPr dirty="0"/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731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134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cxnSp>
        <p:nvCxnSpPr>
          <p:cNvPr id="2008" name="Google Shape;2008;p134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7D6DDF2-A3DC-4592-9A31-4CF400CAC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81513"/>
              </p:ext>
            </p:extLst>
          </p:nvPr>
        </p:nvGraphicFramePr>
        <p:xfrm>
          <a:off x="711200" y="1391922"/>
          <a:ext cx="7071359" cy="322082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358469">
                  <a:extLst>
                    <a:ext uri="{9D8B030D-6E8A-4147-A177-3AD203B41FA5}">
                      <a16:colId xmlns:a16="http://schemas.microsoft.com/office/drawing/2014/main" val="4004179984"/>
                    </a:ext>
                  </a:extLst>
                </a:gridCol>
                <a:gridCol w="2356445">
                  <a:extLst>
                    <a:ext uri="{9D8B030D-6E8A-4147-A177-3AD203B41FA5}">
                      <a16:colId xmlns:a16="http://schemas.microsoft.com/office/drawing/2014/main" val="1638335953"/>
                    </a:ext>
                  </a:extLst>
                </a:gridCol>
                <a:gridCol w="2356445">
                  <a:extLst>
                    <a:ext uri="{9D8B030D-6E8A-4147-A177-3AD203B41FA5}">
                      <a16:colId xmlns:a16="http://schemas.microsoft.com/office/drawing/2014/main" val="110947857"/>
                    </a:ext>
                  </a:extLst>
                </a:gridCol>
              </a:tblGrid>
              <a:tr h="644165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46257"/>
                  </a:ext>
                </a:extLst>
              </a:tr>
              <a:tr h="644165">
                <a:tc>
                  <a:txBody>
                    <a:bodyPr/>
                    <a:lstStyle/>
                    <a:p>
                      <a:r>
                        <a:rPr lang="en-US" dirty="0"/>
                        <a:t>List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Unsorted or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27861"/>
                  </a:ext>
                </a:extLst>
              </a:tr>
              <a:tr h="644165">
                <a:tc>
                  <a:txBody>
                    <a:bodyPr/>
                    <a:lstStyle/>
                    <a:p>
                      <a:r>
                        <a:rPr lang="en-US" dirty="0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3583"/>
                  </a:ext>
                </a:extLst>
              </a:tr>
              <a:tr h="644165"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for large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for large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3054"/>
                  </a:ext>
                </a:extLst>
              </a:tr>
              <a:tr h="644165"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Slightly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13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6529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468</Words>
  <Application>Microsoft Office PowerPoint</Application>
  <PresentationFormat>On-screen Show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Questrial</vt:lpstr>
      <vt:lpstr>Julius Sans One</vt:lpstr>
      <vt:lpstr>Didact Gothic</vt:lpstr>
      <vt:lpstr>Arial</vt:lpstr>
      <vt:lpstr>Minimalist Grayscale Pitch Deck XL by Slidesgo</vt:lpstr>
      <vt:lpstr>Microsoft Learn</vt:lpstr>
      <vt:lpstr>Table of contents</vt:lpstr>
      <vt:lpstr>1. Algorithms</vt:lpstr>
      <vt:lpstr>2. Search Algorithms</vt:lpstr>
      <vt:lpstr>2.1. Linear Search</vt:lpstr>
      <vt:lpstr>2.2. Binary Search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Learn</dc:title>
  <dc:creator>Leon Munene</dc:creator>
  <cp:lastModifiedBy>Leon Munene</cp:lastModifiedBy>
  <cp:revision>4</cp:revision>
  <dcterms:modified xsi:type="dcterms:W3CDTF">2024-09-12T08:16:44Z</dcterms:modified>
</cp:coreProperties>
</file>