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</p:sldMasterIdLst>
  <p:notesMasterIdLst>
    <p:notesMasterId r:id="rId9"/>
  </p:notesMasterIdLst>
  <p:sldIdLst>
    <p:sldId id="256" r:id="rId2"/>
    <p:sldId id="259" r:id="rId3"/>
    <p:sldId id="321" r:id="rId4"/>
    <p:sldId id="322" r:id="rId5"/>
    <p:sldId id="323" r:id="rId6"/>
    <p:sldId id="324" r:id="rId7"/>
    <p:sldId id="325" r:id="rId8"/>
  </p:sldIdLst>
  <p:sldSz cx="9144000" cy="5143500" type="screen16x9"/>
  <p:notesSz cx="6858000" cy="9144000"/>
  <p:embeddedFontLst>
    <p:embeddedFont>
      <p:font typeface="Didact Gothic" panose="020B0604020202020204" charset="0"/>
      <p:regular r:id="rId10"/>
    </p:embeddedFont>
    <p:embeddedFont>
      <p:font typeface="Julius Sans One" panose="020B0604020202020204" charset="0"/>
      <p:regular r:id="rId11"/>
    </p:embeddedFont>
    <p:embeddedFont>
      <p:font typeface="Questrial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A7B1B6-D09D-47BF-B069-AE65C2D6DC41}">
  <a:tblStyle styleId="{32A7B1B6-D09D-47BF-B069-AE65C2D6DC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9" autoAdjust="0"/>
    <p:restoredTop sz="94660"/>
  </p:normalViewPr>
  <p:slideViewPr>
    <p:cSldViewPr snapToGrid="0">
      <p:cViewPr varScale="1">
        <p:scale>
          <a:sx n="94" d="100"/>
          <a:sy n="94" d="100"/>
        </p:scale>
        <p:origin x="930" y="84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53f580c5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53f580c5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gb91fa3e73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7" name="Google Shape;1997;gb91fa3e73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g7b0b4e69e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4" name="Google Shape;2004;g7b0b4e69e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g7b0b4e69e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4" name="Google Shape;2004;g7b0b4e69e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519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g7b0b4e69e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4" name="Google Shape;2004;g7b0b4e69e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108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5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35_1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9_1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1">
  <p:cSld name="TITLE_AND_BODY_1_1">
    <p:bg>
      <p:bgPr>
        <a:solidFill>
          <a:schemeClr val="accent5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6" name="Google Shape;366;p50"/>
          <p:cNvSpPr/>
          <p:nvPr/>
        </p:nvSpPr>
        <p:spPr>
          <a:xfrm flipH="1">
            <a:off x="7413700" y="248210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7" name="Google Shape;367;p50"/>
          <p:cNvSpPr/>
          <p:nvPr/>
        </p:nvSpPr>
        <p:spPr>
          <a:xfrm rot="10800000" flipH="1">
            <a:off x="-924550" y="-135407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8" name="Google Shape;368;p50"/>
          <p:cNvSpPr/>
          <p:nvPr/>
        </p:nvSpPr>
        <p:spPr>
          <a:xfrm rot="10800000" flipH="1">
            <a:off x="-1996725" y="-198567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50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85" r:id="rId5"/>
    <p:sldLayoutId id="2147483690" r:id="rId6"/>
    <p:sldLayoutId id="2147483695" r:id="rId7"/>
    <p:sldLayoutId id="2147483696" r:id="rId8"/>
    <p:sldLayoutId id="2147483703" r:id="rId9"/>
    <p:sldLayoutId id="2147483704" r:id="rId10"/>
    <p:sldLayoutId id="214748370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Microsoft</a:t>
            </a:r>
            <a:br>
              <a:rPr lang="en-US" dirty="0"/>
            </a:br>
            <a:r>
              <a:rPr lang="en-US" dirty="0"/>
              <a:t>Learn</a:t>
            </a:r>
            <a:endParaRPr dirty="0"/>
          </a:p>
        </p:txBody>
      </p:sp>
      <p:sp>
        <p:nvSpPr>
          <p:cNvPr id="464" name="Google Shape;464;p67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: Sorting Algorithms</a:t>
            </a:r>
            <a:endParaRPr dirty="0"/>
          </a:p>
        </p:txBody>
      </p:sp>
      <p:cxnSp>
        <p:nvCxnSpPr>
          <p:cNvPr id="465" name="Google Shape;465;p67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39610A0-788B-4AD6-8BB9-3E48A74C8163}"/>
              </a:ext>
            </a:extLst>
          </p:cNvPr>
          <p:cNvSpPr txBox="1"/>
          <p:nvPr/>
        </p:nvSpPr>
        <p:spPr>
          <a:xfrm>
            <a:off x="9464780" y="4278575"/>
            <a:ext cx="1193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Didact Gothic"/>
                <a:sym typeface="Didact Gothic"/>
              </a:rPr>
              <a:t>Leon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lt1"/>
                </a:solidFill>
                <a:latin typeface="Didact Gothic"/>
                <a:sym typeface="Didact Gothic"/>
              </a:rPr>
              <a:t>Munene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0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Table of contents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85" name="Google Shape;485;p70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 to Sorting Algorithms</a:t>
            </a:r>
            <a:endParaRPr dirty="0"/>
          </a:p>
        </p:txBody>
      </p:sp>
      <p:sp>
        <p:nvSpPr>
          <p:cNvPr id="486" name="Google Shape;486;p70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Sorting Algorithms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87" name="Google Shape;487;p70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Bubble Sort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89" name="Google Shape;489;p70"/>
          <p:cNvSpPr txBox="1">
            <a:spLocks noGrp="1"/>
          </p:cNvSpPr>
          <p:nvPr>
            <p:ph type="title" idx="2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0" name="Google Shape;490;p70"/>
          <p:cNvSpPr txBox="1">
            <a:spLocks noGrp="1"/>
          </p:cNvSpPr>
          <p:nvPr>
            <p:ph type="title" idx="3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91" name="Google Shape;491;p70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Quick Sort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93" name="Google Shape;493;p70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Merge Sort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95" name="Google Shape;495;p70"/>
          <p:cNvSpPr txBox="1">
            <a:spLocks noGrp="1"/>
          </p:cNvSpPr>
          <p:nvPr>
            <p:ph type="title" idx="7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96" name="Google Shape;496;p70"/>
          <p:cNvSpPr txBox="1">
            <a:spLocks noGrp="1"/>
          </p:cNvSpPr>
          <p:nvPr>
            <p:ph type="title" idx="8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</a:t>
            </a:r>
            <a:endParaRPr dirty="0"/>
          </a:p>
        </p:txBody>
      </p:sp>
      <p:cxnSp>
        <p:nvCxnSpPr>
          <p:cNvPr id="497" name="Google Shape;497;p70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132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1. Sorting Algorithms</a:t>
            </a:r>
          </a:p>
        </p:txBody>
      </p:sp>
      <p:sp>
        <p:nvSpPr>
          <p:cNvPr id="1993" name="Google Shape;1993;p132"/>
          <p:cNvSpPr txBox="1">
            <a:spLocks noGrp="1"/>
          </p:cNvSpPr>
          <p:nvPr>
            <p:ph type="body" idx="1"/>
          </p:nvPr>
        </p:nvSpPr>
        <p:spPr>
          <a:xfrm>
            <a:off x="713224" y="1386358"/>
            <a:ext cx="6670801" cy="32975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Sorting algorithms are fundamental tools for organizing data efficiently. They are pivotal in tasks like searching, optimizing data processing, and visualization. re: binary search</a:t>
            </a:r>
            <a:br>
              <a:rPr lang="en-US" sz="1800" dirty="0"/>
            </a:br>
            <a:endParaRPr lang="en-US" sz="1800" dirty="0"/>
          </a:p>
          <a:p>
            <a:pPr marL="139700" indent="0">
              <a:buNone/>
            </a:pPr>
            <a:r>
              <a:rPr lang="en-US" sz="1800" dirty="0"/>
              <a:t>Today, we will cover Bubble Sort, Quick Sort, and Merge Sort, examining their logic, implementation, and real-world applications.</a:t>
            </a:r>
            <a:endParaRPr sz="1800" dirty="0"/>
          </a:p>
        </p:txBody>
      </p:sp>
      <p:cxnSp>
        <p:nvCxnSpPr>
          <p:cNvPr id="1994" name="Google Shape;1994;p132"/>
          <p:cNvCxnSpPr/>
          <p:nvPr/>
        </p:nvCxnSpPr>
        <p:spPr>
          <a:xfrm>
            <a:off x="814975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p133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2. Bubble Sort</a:t>
            </a:r>
            <a:endParaRPr dirty="0"/>
          </a:p>
        </p:txBody>
      </p:sp>
      <p:sp>
        <p:nvSpPr>
          <p:cNvPr id="2000" name="Google Shape;2000;p133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/>
              <a:t>A simple yet inefficient algorithm, Bubble Sort repeatedly swaps adjacent elements if they are in the wrong order.</a:t>
            </a:r>
          </a:p>
          <a:p>
            <a:pPr lvl="0"/>
            <a:r>
              <a:rPr lang="en-US" sz="1800" dirty="0"/>
              <a:t>Best for small or nearly sorted datasets due to its quadratic time complexity 𝑂(𝑛2)O(n 2 ).</a:t>
            </a:r>
            <a:endParaRPr sz="1800" dirty="0"/>
          </a:p>
        </p:txBody>
      </p:sp>
      <p:cxnSp>
        <p:nvCxnSpPr>
          <p:cNvPr id="2001" name="Google Shape;2001;p133"/>
          <p:cNvCxnSpPr/>
          <p:nvPr/>
        </p:nvCxnSpPr>
        <p:spPr>
          <a:xfrm>
            <a:off x="814975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13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/>
              <a:t>Quick Sort uses a divide-and-conquer approach, partitioning the array around a pivot and recursively sorting partitions.</a:t>
            </a:r>
          </a:p>
          <a:p>
            <a:pPr marL="139700" lvl="0" indent="0">
              <a:buNone/>
            </a:pPr>
            <a:endParaRPr lang="en-US" sz="1800" dirty="0"/>
          </a:p>
          <a:p>
            <a:pPr marL="139700" lvl="0" indent="0">
              <a:buNone/>
            </a:pPr>
            <a:endParaRPr lang="en-US" sz="1800" dirty="0"/>
          </a:p>
          <a:p>
            <a:pPr marL="139700" lvl="0" indent="0">
              <a:buNone/>
            </a:pPr>
            <a:r>
              <a:rPr lang="en-US" sz="1800" dirty="0"/>
              <a:t>Known for its average-case time complexity of 𝑂(𝑛log⁡𝑛)O(</a:t>
            </a:r>
            <a:r>
              <a:rPr lang="en-US" sz="1800" dirty="0" err="1"/>
              <a:t>nlogn</a:t>
            </a:r>
            <a:r>
              <a:rPr lang="en-US" sz="1800" dirty="0"/>
              <a:t>), making it efficient for large datasets.</a:t>
            </a:r>
            <a:endParaRPr sz="1800" dirty="0"/>
          </a:p>
        </p:txBody>
      </p:sp>
      <p:sp>
        <p:nvSpPr>
          <p:cNvPr id="2007" name="Google Shape;2007;p134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Quick Sort</a:t>
            </a:r>
            <a:endParaRPr dirty="0"/>
          </a:p>
        </p:txBody>
      </p:sp>
      <p:cxnSp>
        <p:nvCxnSpPr>
          <p:cNvPr id="2008" name="Google Shape;2008;p134"/>
          <p:cNvCxnSpPr/>
          <p:nvPr/>
        </p:nvCxnSpPr>
        <p:spPr>
          <a:xfrm>
            <a:off x="814975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13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/>
              <a:t>A stable, divide-and-conquer algorithm that splits arrays into halves, sorts them recursively, and merges the sorted halves.</a:t>
            </a:r>
          </a:p>
          <a:p>
            <a:pPr lvl="0"/>
            <a:endParaRPr lang="en-US" sz="1800" dirty="0"/>
          </a:p>
          <a:p>
            <a:pPr lvl="0"/>
            <a:endParaRPr lang="en-US" sz="1800" dirty="0"/>
          </a:p>
          <a:p>
            <a:pPr lvl="0"/>
            <a:endParaRPr lang="en-US" sz="1800" dirty="0"/>
          </a:p>
          <a:p>
            <a:pPr marL="139700" lvl="0" indent="0">
              <a:buNone/>
            </a:pPr>
            <a:r>
              <a:rPr lang="en-US" sz="1800" dirty="0"/>
              <a:t>Offers consistent performance with a time complexity of 𝑂(𝑛log⁡𝑛)O(</a:t>
            </a:r>
            <a:r>
              <a:rPr lang="en-US" sz="1800" dirty="0" err="1"/>
              <a:t>nlogn</a:t>
            </a:r>
            <a:r>
              <a:rPr lang="en-US" sz="1800" dirty="0"/>
              <a:t>), making it ideal for large datasets; especially linked lists.</a:t>
            </a:r>
            <a:endParaRPr sz="1800" dirty="0"/>
          </a:p>
        </p:txBody>
      </p:sp>
      <p:sp>
        <p:nvSpPr>
          <p:cNvPr id="2007" name="Google Shape;2007;p134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Merge Sort</a:t>
            </a:r>
            <a:endParaRPr dirty="0"/>
          </a:p>
        </p:txBody>
      </p:sp>
      <p:cxnSp>
        <p:nvCxnSpPr>
          <p:cNvPr id="2008" name="Google Shape;2008;p134"/>
          <p:cNvCxnSpPr/>
          <p:nvPr/>
        </p:nvCxnSpPr>
        <p:spPr>
          <a:xfrm>
            <a:off x="814975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7314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134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</a:t>
            </a:r>
            <a:endParaRPr dirty="0"/>
          </a:p>
        </p:txBody>
      </p:sp>
      <p:cxnSp>
        <p:nvCxnSpPr>
          <p:cNvPr id="2008" name="Google Shape;2008;p134"/>
          <p:cNvCxnSpPr/>
          <p:nvPr/>
        </p:nvCxnSpPr>
        <p:spPr>
          <a:xfrm>
            <a:off x="814975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3381FE-56AC-4737-BA84-53BF15400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62161"/>
              </p:ext>
            </p:extLst>
          </p:nvPr>
        </p:nvGraphicFramePr>
        <p:xfrm>
          <a:off x="712788" y="1841817"/>
          <a:ext cx="7718425" cy="20726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543685">
                  <a:extLst>
                    <a:ext uri="{9D8B030D-6E8A-4147-A177-3AD203B41FA5}">
                      <a16:colId xmlns:a16="http://schemas.microsoft.com/office/drawing/2014/main" val="3881493688"/>
                    </a:ext>
                  </a:extLst>
                </a:gridCol>
                <a:gridCol w="1543685">
                  <a:extLst>
                    <a:ext uri="{9D8B030D-6E8A-4147-A177-3AD203B41FA5}">
                      <a16:colId xmlns:a16="http://schemas.microsoft.com/office/drawing/2014/main" val="3340269571"/>
                    </a:ext>
                  </a:extLst>
                </a:gridCol>
                <a:gridCol w="1543685">
                  <a:extLst>
                    <a:ext uri="{9D8B030D-6E8A-4147-A177-3AD203B41FA5}">
                      <a16:colId xmlns:a16="http://schemas.microsoft.com/office/drawing/2014/main" val="1756623553"/>
                    </a:ext>
                  </a:extLst>
                </a:gridCol>
                <a:gridCol w="1543685">
                  <a:extLst>
                    <a:ext uri="{9D8B030D-6E8A-4147-A177-3AD203B41FA5}">
                      <a16:colId xmlns:a16="http://schemas.microsoft.com/office/drawing/2014/main" val="3821906187"/>
                    </a:ext>
                  </a:extLst>
                </a:gridCol>
                <a:gridCol w="1543685">
                  <a:extLst>
                    <a:ext uri="{9D8B030D-6E8A-4147-A177-3AD203B41FA5}">
                      <a16:colId xmlns:a16="http://schemas.microsoft.com/office/drawing/2014/main" val="35897341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Time Complexity (Best)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Time Complexity (Worst)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 Cases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326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Bubble Sort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O(n^2)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Small or nearly sorted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385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Quick Sort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O(nlog⁡n)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O(n^2)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Large, random datasets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176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Merge Sort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O(nlog⁡n)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O(nlog⁡n)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Linked lists, large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5780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6529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308</Words>
  <Application>Microsoft Office PowerPoint</Application>
  <PresentationFormat>On-screen Show (16:9)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Didact Gothic</vt:lpstr>
      <vt:lpstr>Questrial</vt:lpstr>
      <vt:lpstr>Julius Sans One</vt:lpstr>
      <vt:lpstr>Minimalist Grayscale Pitch Deck XL by Slidesgo</vt:lpstr>
      <vt:lpstr>Microsoft Learn</vt:lpstr>
      <vt:lpstr>Table of contents</vt:lpstr>
      <vt:lpstr>1. Sorting Algorithms</vt:lpstr>
      <vt:lpstr>2. Bubble Sort</vt:lpstr>
      <vt:lpstr>3. Quick Sort</vt:lpstr>
      <vt:lpstr>4. Merge Sort</vt:lpstr>
      <vt:lpstr>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Learn</dc:title>
  <dc:creator>Leon Munene</dc:creator>
  <cp:lastModifiedBy>Leon Munene</cp:lastModifiedBy>
  <cp:revision>7</cp:revision>
  <dcterms:modified xsi:type="dcterms:W3CDTF">2024-11-27T13:51:47Z</dcterms:modified>
</cp:coreProperties>
</file>