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3"/>
  </p:notesMasterIdLst>
  <p:sldIdLst>
    <p:sldId id="256" r:id="rId2"/>
    <p:sldId id="259" r:id="rId3"/>
    <p:sldId id="321" r:id="rId4"/>
    <p:sldId id="322" r:id="rId5"/>
    <p:sldId id="323" r:id="rId6"/>
    <p:sldId id="326" r:id="rId7"/>
    <p:sldId id="324" r:id="rId8"/>
    <p:sldId id="327" r:id="rId9"/>
    <p:sldId id="328" r:id="rId10"/>
    <p:sldId id="329" r:id="rId11"/>
    <p:sldId id="325" r:id="rId12"/>
  </p:sldIdLst>
  <p:sldSz cx="9144000" cy="5143500" type="screen16x9"/>
  <p:notesSz cx="6858000" cy="9144000"/>
  <p:embeddedFontLst>
    <p:embeddedFont>
      <p:font typeface="Didact Gothic" panose="020B0604020202020204" charset="0"/>
      <p:regular r:id="rId14"/>
    </p:embeddedFont>
    <p:embeddedFont>
      <p:font typeface="Julius Sans One" panose="020B0604020202020204" charset="0"/>
      <p:regular r:id="rId15"/>
    </p:embeddedFon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A7B1B6-D09D-47BF-B069-AE65C2D6DC41}">
  <a:tblStyle styleId="{32A7B1B6-D09D-47BF-B069-AE65C2D6D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30" y="-54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4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10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53f580c5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53f580c5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b91fa3e7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b91fa3e7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77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51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13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72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1996725" y="-198567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5" r:id="rId5"/>
    <p:sldLayoutId id="2147483690" r:id="rId6"/>
    <p:sldLayoutId id="2147483695" r:id="rId7"/>
    <p:sldLayoutId id="2147483696" r:id="rId8"/>
    <p:sldLayoutId id="2147483703" r:id="rId9"/>
    <p:sldLayoutId id="2147483704" r:id="rId10"/>
    <p:sldLayoutId id="214748370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Learn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: Time and Space Complexity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9610A0-788B-4AD6-8BB9-3E48A74C8163}"/>
              </a:ext>
            </a:extLst>
          </p:cNvPr>
          <p:cNvSpPr txBox="1"/>
          <p:nvPr/>
        </p:nvSpPr>
        <p:spPr>
          <a:xfrm>
            <a:off x="9464780" y="4278575"/>
            <a:ext cx="119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idact Gothic"/>
                <a:sym typeface="Didact Gothic"/>
              </a:rPr>
              <a:t>Leon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lt1"/>
                </a:solidFill>
                <a:latin typeface="Didact Gothic"/>
                <a:sym typeface="Didact Gothic"/>
              </a:rPr>
              <a:t>Munene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Big-O Notation is a way to describe the worst-case scenario of an algorithm.</a:t>
            </a:r>
          </a:p>
          <a:p>
            <a:r>
              <a:rPr lang="en-US" sz="1800" dirty="0"/>
              <a:t>Helps us compare algorithms' performance as inputs grow. </a:t>
            </a:r>
          </a:p>
          <a:p>
            <a:r>
              <a:rPr lang="en-US" sz="1800" dirty="0"/>
              <a:t>Hierarchy (best to worst):</a:t>
            </a:r>
            <a:r>
              <a:rPr lang="en-US" sz="1800" b="1" dirty="0"/>
              <a:t>O(1) &lt; O(log n) &lt; O(n) &lt; O(n log n) &lt; O(n²) &lt; O(2ⁿ) &lt; O(n!)</a:t>
            </a:r>
            <a:endParaRPr sz="1800" b="1" dirty="0"/>
          </a:p>
        </p:txBody>
      </p:sp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Big-O Notation Overview</a:t>
            </a:r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40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Sorting algorithms table</a:t>
            </a:r>
            <a:endParaRPr dirty="0"/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3381FE-56AC-4737-BA84-53BF15400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62161"/>
              </p:ext>
            </p:extLst>
          </p:nvPr>
        </p:nvGraphicFramePr>
        <p:xfrm>
          <a:off x="712788" y="1841817"/>
          <a:ext cx="7718425" cy="20726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3881493688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3340269571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1756623553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3821906187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35897341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Time Complexity (Best)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Time Complexity (Worst)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O(n^2)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or nearly sorted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O(nlog⁡n)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O(n^2)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Large, random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7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Merge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O(nlog⁡n)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O(nlog⁡n)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lists, large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78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49" y="1319545"/>
            <a:ext cx="2873247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Introduction to Algorithm Efficiency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Efficiency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Why Do Time and Space Complexity Matter?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What is Time Complexity?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What is Space Complexity?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93;p70">
            <a:extLst>
              <a:ext uri="{FF2B5EF4-FFF2-40B4-BE49-F238E27FC236}">
                <a16:creationId xmlns:a16="http://schemas.microsoft.com/office/drawing/2014/main" id="{31882D66-02F3-4388-AC43-9467D7D7BEB7}"/>
              </a:ext>
            </a:extLst>
          </p:cNvPr>
          <p:cNvSpPr txBox="1">
            <a:spLocks/>
          </p:cNvSpPr>
          <p:nvPr/>
        </p:nvSpPr>
        <p:spPr>
          <a:xfrm>
            <a:off x="5056468" y="4494914"/>
            <a:ext cx="3713905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/>
              <a:t>Big-O Notation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132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 Algorithm Efficiency</a:t>
            </a:r>
          </a:p>
        </p:txBody>
      </p:sp>
      <p:sp>
        <p:nvSpPr>
          <p:cNvPr id="1993" name="Google Shape;1993;p132"/>
          <p:cNvSpPr txBox="1">
            <a:spLocks noGrp="1"/>
          </p:cNvSpPr>
          <p:nvPr>
            <p:ph type="body" idx="1"/>
          </p:nvPr>
        </p:nvSpPr>
        <p:spPr>
          <a:xfrm>
            <a:off x="713224" y="1386358"/>
            <a:ext cx="6670801" cy="3297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dirty="0"/>
              <a:t>When we write algorithms, we care about how well they perform.</a:t>
            </a:r>
          </a:p>
          <a:p>
            <a:pPr marL="139700" indent="0">
              <a:buNone/>
            </a:pPr>
            <a:r>
              <a:rPr lang="en-US" sz="1800" dirty="0"/>
              <a:t>Two key aspects to consider:</a:t>
            </a:r>
          </a:p>
          <a:p>
            <a:r>
              <a:rPr lang="en-US" sz="1800" b="1" dirty="0"/>
              <a:t>Time Complexity</a:t>
            </a:r>
            <a:r>
              <a:rPr lang="en-US" sz="1800" dirty="0"/>
              <a:t>: How long does the algorithm take to run?</a:t>
            </a:r>
          </a:p>
          <a:p>
            <a:r>
              <a:rPr lang="en-US" sz="1800" b="1" dirty="0"/>
              <a:t>Space Complexity</a:t>
            </a:r>
            <a:r>
              <a:rPr lang="en-US" sz="1800" dirty="0"/>
              <a:t>: How much memory does the algorithm use?</a:t>
            </a:r>
            <a:endParaRPr sz="1800" dirty="0"/>
          </a:p>
        </p:txBody>
      </p:sp>
      <p:cxnSp>
        <p:nvCxnSpPr>
          <p:cNvPr id="1994" name="Google Shape;1994;p132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33"/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818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 Why Do Time and Space Complexity Matter?</a:t>
            </a:r>
          </a:p>
        </p:txBody>
      </p:sp>
      <p:sp>
        <p:nvSpPr>
          <p:cNvPr id="2000" name="Google Shape;2000;p133"/>
          <p:cNvSpPr txBox="1">
            <a:spLocks noGrp="1"/>
          </p:cNvSpPr>
          <p:nvPr>
            <p:ph type="body" idx="1"/>
          </p:nvPr>
        </p:nvSpPr>
        <p:spPr>
          <a:xfrm>
            <a:off x="713224" y="1650292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1800" dirty="0"/>
          </a:p>
          <a:p>
            <a:pPr marL="139700" lvl="0" indent="0">
              <a:buNone/>
            </a:pPr>
            <a:r>
              <a:rPr lang="en-US" sz="1800" dirty="0"/>
              <a:t>Efficient algorithms save resources.</a:t>
            </a:r>
          </a:p>
          <a:p>
            <a:pPr marL="139700" lvl="0" indent="0">
              <a:buNone/>
            </a:pPr>
            <a:r>
              <a:rPr lang="en-US" sz="1800" dirty="0"/>
              <a:t>They are especially important when:</a:t>
            </a:r>
          </a:p>
          <a:p>
            <a:pPr lvl="0"/>
            <a:r>
              <a:rPr lang="en-US" sz="1800" dirty="0"/>
              <a:t>Working with large datasets.</a:t>
            </a:r>
          </a:p>
          <a:p>
            <a:pPr lvl="0"/>
            <a:r>
              <a:rPr lang="en-US" sz="1800" dirty="0"/>
              <a:t>Building applications that need to be fast or lightweight.</a:t>
            </a:r>
          </a:p>
          <a:p>
            <a:pPr marL="139700" lvl="0" indent="0">
              <a:buNone/>
            </a:pPr>
            <a:r>
              <a:rPr lang="en-US" sz="1800" dirty="0"/>
              <a:t>Understanding them helps you choose the right algorithm for the task.</a:t>
            </a:r>
            <a:endParaRPr sz="1800" dirty="0"/>
          </a:p>
        </p:txBody>
      </p:sp>
      <p:cxnSp>
        <p:nvCxnSpPr>
          <p:cNvPr id="2001" name="Google Shape;2001;p133"/>
          <p:cNvCxnSpPr/>
          <p:nvPr/>
        </p:nvCxnSpPr>
        <p:spPr>
          <a:xfrm>
            <a:off x="805143" y="165029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dirty="0"/>
              <a:t>This is the amount of time an algorithm takes as a function of the input size (denoted as </a:t>
            </a:r>
            <a:r>
              <a:rPr lang="en-US" sz="1800" i="1" dirty="0"/>
              <a:t>n</a:t>
            </a:r>
            <a:r>
              <a:rPr lang="en-US" sz="1800" dirty="0"/>
              <a:t>).</a:t>
            </a:r>
          </a:p>
          <a:p>
            <a:r>
              <a:rPr lang="en-US" sz="1800" b="1" dirty="0"/>
              <a:t>Key idea:</a:t>
            </a:r>
            <a:r>
              <a:rPr lang="en-US" sz="1800" dirty="0"/>
              <a:t> Larger inputs usually take more time.</a:t>
            </a:r>
          </a:p>
          <a:p>
            <a:r>
              <a:rPr lang="en-US" sz="1800" b="1" dirty="0"/>
              <a:t>Measured in steps, not actual time:</a:t>
            </a:r>
            <a:r>
              <a:rPr lang="en-US" sz="1800" dirty="0"/>
              <a:t> We care about the number of operations, not seconds or minutes.</a:t>
            </a:r>
          </a:p>
        </p:txBody>
      </p:sp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3. What is Time Complexity?</a:t>
            </a:r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Common Time Complexities</a:t>
            </a:r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BEFF5-9F38-4E73-B9A1-E83E3AD5D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2788" y="1761689"/>
            <a:ext cx="77460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/>
              <a:t> O(1) - Constant Time</a:t>
            </a:r>
            <a:r>
              <a:rPr lang="en-US" altLang="en-US" sz="1800" dirty="0"/>
              <a:t>: The time stays the same regardless of input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Example: Checking if a number is even.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/>
              <a:t> O(n) - Linear Time</a:t>
            </a:r>
            <a:r>
              <a:rPr lang="en-US" altLang="en-US" sz="1800" dirty="0"/>
              <a:t>: Time increases in direct proportion to input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Example: Finding an item in an unsorted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/>
              <a:t> O(n²) - Quadratic Time</a:t>
            </a:r>
            <a:r>
              <a:rPr lang="en-US" altLang="en-US" sz="1800" dirty="0"/>
              <a:t>: Time grows as the square of the input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Example: Comparing all pairs in a list (nested loops).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/>
              <a:t> O(log n) - Logarithmic Time</a:t>
            </a:r>
            <a:r>
              <a:rPr lang="en-US" altLang="en-US" sz="1800" dirty="0"/>
              <a:t>: Time grows much slower compared to input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Example: Binary search in a sorted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7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sz="1800" dirty="0"/>
              <a:t>This is the amount of memory an algorithm uses as a function of the input size.</a:t>
            </a:r>
          </a:p>
          <a:p>
            <a:pPr marL="139700" lvl="0" indent="0">
              <a:buNone/>
            </a:pPr>
            <a:r>
              <a:rPr lang="en-US" sz="1800" dirty="0"/>
              <a:t>Includes memory for:</a:t>
            </a:r>
          </a:p>
          <a:p>
            <a:pPr lvl="0"/>
            <a:r>
              <a:rPr lang="en-US" sz="1800" dirty="0"/>
              <a:t>Input Data: The data you are processing.</a:t>
            </a:r>
          </a:p>
          <a:p>
            <a:pPr lvl="0"/>
            <a:r>
              <a:rPr lang="en-US" sz="1800" dirty="0"/>
              <a:t>Temporary Variables: Extra space used during processing.</a:t>
            </a:r>
          </a:p>
          <a:p>
            <a:pPr lvl="0"/>
            <a:r>
              <a:rPr lang="en-US" sz="1800" dirty="0"/>
              <a:t>Output Data: The results of the algorithm.</a:t>
            </a:r>
            <a:endParaRPr sz="1800" dirty="0"/>
          </a:p>
        </p:txBody>
      </p:sp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4. What is Space Complexity?</a:t>
            </a:r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731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sz="1800" dirty="0"/>
              <a:t>This is the amount of memory an algorithm uses as a function of the input size.</a:t>
            </a:r>
          </a:p>
          <a:p>
            <a:pPr marL="139700" lvl="0" indent="0">
              <a:buNone/>
            </a:pPr>
            <a:r>
              <a:rPr lang="en-US" sz="1800" dirty="0"/>
              <a:t>Includes memory for:</a:t>
            </a:r>
          </a:p>
          <a:p>
            <a:pPr lvl="0"/>
            <a:r>
              <a:rPr lang="en-US" sz="1800" b="1" dirty="0"/>
              <a:t>Input Data: </a:t>
            </a:r>
            <a:r>
              <a:rPr lang="en-US" sz="1800" dirty="0"/>
              <a:t>The data you are processing.</a:t>
            </a:r>
          </a:p>
          <a:p>
            <a:pPr lvl="0"/>
            <a:r>
              <a:rPr lang="en-US" sz="1800" b="1" dirty="0"/>
              <a:t>Temporary Variables: </a:t>
            </a:r>
            <a:r>
              <a:rPr lang="en-US" sz="1800" dirty="0"/>
              <a:t>Extra space used during processing.</a:t>
            </a:r>
          </a:p>
          <a:p>
            <a:pPr lvl="0"/>
            <a:r>
              <a:rPr lang="en-US" sz="1800" b="1" dirty="0"/>
              <a:t>Output Data: </a:t>
            </a:r>
            <a:r>
              <a:rPr lang="en-US" sz="1800" dirty="0"/>
              <a:t>The results of the algorithm.</a:t>
            </a:r>
            <a:endParaRPr sz="1800" dirty="0"/>
          </a:p>
        </p:txBody>
      </p:sp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4. What is Space Complexity?</a:t>
            </a:r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384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O(1) - Constant Space</a:t>
            </a:r>
            <a:r>
              <a:rPr lang="en-US" sz="1800" dirty="0"/>
              <a:t>: Uses the same amount of memory regardless of input size.</a:t>
            </a:r>
          </a:p>
          <a:p>
            <a:pPr marL="139700" lvl="0" indent="0">
              <a:buNone/>
            </a:pPr>
            <a:r>
              <a:rPr lang="en-US" sz="1800" dirty="0"/>
              <a:t>Example: Swapping two variables.</a:t>
            </a:r>
          </a:p>
          <a:p>
            <a:r>
              <a:rPr lang="en-US" sz="1800" b="1" dirty="0"/>
              <a:t>O(n) - Linear Space: </a:t>
            </a:r>
            <a:r>
              <a:rPr lang="en-US" sz="1800" dirty="0"/>
              <a:t>Memory usage increases with input size.</a:t>
            </a:r>
          </a:p>
          <a:p>
            <a:pPr marL="139700" lvl="0" indent="0">
              <a:buNone/>
            </a:pPr>
            <a:r>
              <a:rPr lang="en-US" sz="1800" dirty="0"/>
              <a:t>Example: Storing all elements of a list in another list.</a:t>
            </a:r>
          </a:p>
          <a:p>
            <a:r>
              <a:rPr lang="en-US" sz="1800" b="1" dirty="0"/>
              <a:t>O(n²) - Quadratic Space: </a:t>
            </a:r>
            <a:r>
              <a:rPr lang="en-US" sz="1800" dirty="0"/>
              <a:t>Memory usage grows with the square of input size.</a:t>
            </a:r>
          </a:p>
          <a:p>
            <a:pPr marL="139700" indent="0">
              <a:buNone/>
            </a:pPr>
            <a:r>
              <a:rPr lang="en-US" sz="1800" dirty="0"/>
              <a:t>Example: Creating a 2D matrix of size n × n.</a:t>
            </a:r>
            <a:endParaRPr sz="1800" dirty="0"/>
          </a:p>
        </p:txBody>
      </p:sp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Common Space Complexities</a:t>
            </a:r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5234163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656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Didact Gothic</vt:lpstr>
      <vt:lpstr>Julius Sans One</vt:lpstr>
      <vt:lpstr>Questrial</vt:lpstr>
      <vt:lpstr>Minimalist Grayscale Pitch Deck XL by Slidesgo</vt:lpstr>
      <vt:lpstr>Microsoft Learn</vt:lpstr>
      <vt:lpstr>Table of contents</vt:lpstr>
      <vt:lpstr>1. Algorithm Efficiency</vt:lpstr>
      <vt:lpstr>2. Why Do Time and Space Complexity Matter?</vt:lpstr>
      <vt:lpstr>3. What is Time Complexity?</vt:lpstr>
      <vt:lpstr>Common Time Complexities</vt:lpstr>
      <vt:lpstr>4. What is Space Complexity?</vt:lpstr>
      <vt:lpstr>4. What is Space Complexity?</vt:lpstr>
      <vt:lpstr>Common Space Complexities</vt:lpstr>
      <vt:lpstr>Big-O Notation Overview</vt:lpstr>
      <vt:lpstr>Using Sorting algorithms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</dc:title>
  <dc:creator>Leon Munene</dc:creator>
  <cp:lastModifiedBy>Leon Munene</cp:lastModifiedBy>
  <cp:revision>9</cp:revision>
  <dcterms:modified xsi:type="dcterms:W3CDTF">2024-12-11T07:35:59Z</dcterms:modified>
</cp:coreProperties>
</file>