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425" r:id="rId3"/>
    <p:sldId id="426" r:id="rId4"/>
    <p:sldId id="427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33" r:id="rId13"/>
    <p:sldId id="434" r:id="rId14"/>
    <p:sldId id="444" r:id="rId15"/>
    <p:sldId id="445" r:id="rId16"/>
    <p:sldId id="435" r:id="rId17"/>
    <p:sldId id="432" r:id="rId18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D00"/>
    <a:srgbClr val="F9E3D3"/>
    <a:srgbClr val="BFE1FF"/>
    <a:srgbClr val="B5CA82"/>
    <a:srgbClr val="91AC6B"/>
    <a:srgbClr val="41BEFF"/>
    <a:srgbClr val="0099FF"/>
    <a:srgbClr val="CA213F"/>
    <a:srgbClr val="E53418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9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9FD003B-F55D-4842-A116-DBE40F6AC12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62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741E7853-A490-4F42-A560-8CD18868D99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0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54304-1901-4C60-AB3F-9EA11366805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50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E7853-A490-4F42-A560-8CD18868D99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282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7853-A490-4F42-A560-8CD18868D99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03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>
            <a:off x="6229350" y="2346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 userDrawn="1"/>
        </p:nvSpPr>
        <p:spPr bwMode="auto">
          <a:xfrm>
            <a:off x="0" y="441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 userDrawn="1"/>
        </p:nvSpPr>
        <p:spPr bwMode="auto">
          <a:xfrm>
            <a:off x="0" y="6432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806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508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pic>
        <p:nvPicPr>
          <p:cNvPr id="10242" name="Picture 2" descr="C:\Users\christian\Documents\vorlagen\logo\far_logo_tum_bl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000" y="414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9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029D1-0E51-4CD1-88C4-2A57B9FD20F4}" type="datetime1">
              <a:rPr lang="de-DE" smtClean="0"/>
              <a:t>07.01.2023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F8C94-1FE7-4B98-885D-30951FE77AD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8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0F3F7-04DB-4AEC-9E69-2E4A08EAFC85}" type="datetime1">
              <a:rPr lang="de-DE" smtClean="0"/>
              <a:t>07.01.2023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986AC-A27E-4BAF-96F8-8628315CA06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8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698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65399"/>
            <a:ext cx="8128000" cy="460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501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A3F98BD5-533E-488D-B096-49AD9C23EE3C}" type="datetime1">
              <a:rPr lang="de-DE" smtClean="0"/>
              <a:t>07.01.2023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5016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501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A2F13B0-8C01-4407-AA0B-8BD3C818751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2346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4254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806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441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829128" y="232393"/>
            <a:ext cx="176202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2"/>
                </a:solidFill>
              </a:rPr>
              <a:t>Fachgebiet Augmented</a:t>
            </a:r>
            <a:r>
              <a:rPr lang="de-DE" sz="900" baseline="0" dirty="0">
                <a:solidFill>
                  <a:schemeClr val="bg2"/>
                </a:solidFill>
              </a:rPr>
              <a:t> Reality</a:t>
            </a:r>
            <a:endParaRPr lang="de-DE" sz="900" dirty="0">
              <a:solidFill>
                <a:schemeClr val="bg2"/>
              </a:solidFill>
            </a:endParaRPr>
          </a:p>
        </p:txBody>
      </p:sp>
      <p:pic>
        <p:nvPicPr>
          <p:cNvPr id="1035" name="Picture 11" descr="C:\Users\christian\Documents\vorlagen\logo\far_logo_tum_blau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4" y="90390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 of an Augmented Reality Based eLearning Tool for Teaching the Basics of Harmonic Theory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08000" y="3429000"/>
            <a:ext cx="8128000" cy="2856390"/>
          </a:xfrm>
        </p:spPr>
        <p:txBody>
          <a:bodyPr/>
          <a:lstStyle/>
          <a:p>
            <a:r>
              <a:rPr lang="en-US" dirty="0"/>
              <a:t>Leon Brooks</a:t>
            </a:r>
          </a:p>
          <a:p>
            <a:r>
              <a:rPr lang="en-US" sz="1600" dirty="0"/>
              <a:t>16.01.2023</a:t>
            </a:r>
          </a:p>
          <a:p>
            <a:endParaRPr lang="en-US" sz="1600" dirty="0"/>
          </a:p>
          <a:p>
            <a:endParaRPr lang="en-US" dirty="0"/>
          </a:p>
          <a:p>
            <a:pPr algn="l"/>
            <a:r>
              <a:rPr lang="en-US" dirty="0"/>
              <a:t>Final: Bachelor of Informatics: Games Engineering</a:t>
            </a:r>
          </a:p>
          <a:p>
            <a:pPr algn="l"/>
            <a:r>
              <a:rPr lang="en-US" dirty="0"/>
              <a:t>Supervisor: Prof. Dr. Gudrun </a:t>
            </a:r>
            <a:r>
              <a:rPr lang="en-US" dirty="0" err="1"/>
              <a:t>Klinker</a:t>
            </a:r>
            <a:endParaRPr lang="en-US" dirty="0"/>
          </a:p>
          <a:p>
            <a:pPr algn="l"/>
            <a:r>
              <a:rPr lang="en-US" dirty="0"/>
              <a:t>Advisor: M.Sc. Sven Liedtke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9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Integrating AR Design Guidelines: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Enable and then challenge:</a:t>
            </a:r>
            <a:r>
              <a:rPr lang="en-US" sz="2000" dirty="0"/>
              <a:t> use text-to-speech to avoid visual overload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Drive by gamified story: </a:t>
            </a:r>
            <a:r>
              <a:rPr lang="en-US" sz="2000" dirty="0"/>
              <a:t>not feasible/focus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See the unseen: </a:t>
            </a:r>
            <a:r>
              <a:rPr lang="en-US" sz="2000" dirty="0"/>
              <a:t>emphasize relationship between keyboard and sheet music through synchronous changes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15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Design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DAB0F1-D9CE-A485-AE8B-A9E876BF6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70" y="1471567"/>
            <a:ext cx="7197660" cy="48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6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AA4E5204-69DD-EF94-BAD3-2B7CFF01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  <p:pic>
        <p:nvPicPr>
          <p:cNvPr id="9" name="Grafik 8" descr="Ein Bild, das Musik, Klavier, Tasteninstrument, elektrische Orgel enthält.&#10;&#10;Automatisch generierte Beschreibung">
            <a:extLst>
              <a:ext uri="{FF2B5EF4-FFF2-40B4-BE49-F238E27FC236}">
                <a16:creationId xmlns:a16="http://schemas.microsoft.com/office/drawing/2014/main" id="{F3017724-1E7D-9C20-47EB-6632F15400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73" y="577061"/>
            <a:ext cx="4321254" cy="2232626"/>
          </a:xfrm>
          <a:prstGeom prst="rect">
            <a:avLst/>
          </a:prstGeom>
        </p:spPr>
      </p:pic>
      <p:pic>
        <p:nvPicPr>
          <p:cNvPr id="11" name="Grafik 10" descr="Ein Bild, das Text, Musik, Klavier, elektrische Orgel enthält.&#10;&#10;Automatisch generierte Beschreibung">
            <a:extLst>
              <a:ext uri="{FF2B5EF4-FFF2-40B4-BE49-F238E27FC236}">
                <a16:creationId xmlns:a16="http://schemas.microsoft.com/office/drawing/2014/main" id="{80C07609-D60B-9C06-878A-E2532FB622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38" y="3070285"/>
            <a:ext cx="4198157" cy="3171162"/>
          </a:xfrm>
          <a:prstGeom prst="rect">
            <a:avLst/>
          </a:prstGeom>
        </p:spPr>
      </p:pic>
      <p:pic>
        <p:nvPicPr>
          <p:cNvPr id="13" name="Grafik 12" descr="Ein Bild, das Text, Musik, Klavier enthält.&#10;&#10;Automatisch generierte Beschreibung">
            <a:extLst>
              <a:ext uri="{FF2B5EF4-FFF2-40B4-BE49-F238E27FC236}">
                <a16:creationId xmlns:a16="http://schemas.microsoft.com/office/drawing/2014/main" id="{BEE97FF2-107D-8A16-6A84-2A78AD3881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5" y="3069840"/>
            <a:ext cx="4321254" cy="31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Study (n=7)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C10D46F6-4B5F-99EC-A295-CBFE8218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4E72CF6-9F4F-F2C7-B92B-1802B1B4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8" y="1650000"/>
            <a:ext cx="7847624" cy="382304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9AF0112-CECD-1D81-7BA7-08174BF7474F}"/>
              </a:ext>
            </a:extLst>
          </p:cNvPr>
          <p:cNvSpPr txBox="1"/>
          <p:nvPr/>
        </p:nvSpPr>
        <p:spPr>
          <a:xfrm>
            <a:off x="2064057" y="5759490"/>
            <a:ext cx="5015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Method Evaluation</a:t>
            </a:r>
          </a:p>
        </p:txBody>
      </p:sp>
    </p:spTree>
    <p:extLst>
      <p:ext uri="{BB962C8B-B14F-4D97-AF65-F5344CB8AC3E}">
        <p14:creationId xmlns:p14="http://schemas.microsoft.com/office/powerpoint/2010/main" val="424221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Study  (n=7)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C10D46F6-4B5F-99EC-A295-CBFE8218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40F2EF5-F134-EE25-9D87-6B0B2C76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76" y="1515425"/>
            <a:ext cx="5724124" cy="329694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253541-7D7B-EF48-C545-8E85ED7E5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56" y="5243952"/>
            <a:ext cx="3869740" cy="91564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DBF675B-286E-60B6-B5AC-35050C32EF2D}"/>
              </a:ext>
            </a:extLst>
          </p:cNvPr>
          <p:cNvSpPr txBox="1"/>
          <p:nvPr/>
        </p:nvSpPr>
        <p:spPr>
          <a:xfrm>
            <a:off x="357079" y="2713642"/>
            <a:ext cx="204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Tutorial Evaluation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53C2767-8099-B273-8502-49867916D27B}"/>
              </a:ext>
            </a:extLst>
          </p:cNvPr>
          <p:cNvSpPr txBox="1"/>
          <p:nvPr/>
        </p:nvSpPr>
        <p:spPr>
          <a:xfrm>
            <a:off x="5935215" y="5468110"/>
            <a:ext cx="2388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Overall Score</a:t>
            </a:r>
          </a:p>
        </p:txBody>
      </p:sp>
    </p:spTree>
    <p:extLst>
      <p:ext uri="{BB962C8B-B14F-4D97-AF65-F5344CB8AC3E}">
        <p14:creationId xmlns:p14="http://schemas.microsoft.com/office/powerpoint/2010/main" val="405483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790E7-6DDD-1904-3FF7-D683F59A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</a:t>
            </a:r>
            <a:r>
              <a:rPr lang="en-US" dirty="0" err="1"/>
              <a:t>Takaways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BF3FB-892E-F7F1-C51E-A692B125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Software Design:</a:t>
            </a:r>
          </a:p>
          <a:p>
            <a:r>
              <a:rPr lang="en-US" sz="2200" dirty="0"/>
              <a:t>Notes ≠ Keys</a:t>
            </a:r>
          </a:p>
          <a:p>
            <a:r>
              <a:rPr lang="en-US" sz="2200" dirty="0"/>
              <a:t>Multidirectional messaging/input can get confusing</a:t>
            </a:r>
          </a:p>
          <a:p>
            <a:r>
              <a:rPr lang="en-US" sz="2200" dirty="0"/>
              <a:t>One tone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Plan these systems in great detail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300" dirty="0"/>
          </a:p>
          <a:p>
            <a:pPr marL="0" indent="0">
              <a:buNone/>
            </a:pPr>
            <a:r>
              <a:rPr lang="en-US" b="1" dirty="0"/>
              <a:t>Usability (</a:t>
            </a:r>
            <a:r>
              <a:rPr lang="en-US" b="1" dirty="0" err="1"/>
              <a:t>Hololens</a:t>
            </a:r>
            <a:r>
              <a:rPr lang="en-US" b="1" dirty="0"/>
              <a:t>):</a:t>
            </a:r>
          </a:p>
          <a:p>
            <a:r>
              <a:rPr lang="en-US" sz="2200" dirty="0"/>
              <a:t>Limited field of view	=&gt;	creative solutions</a:t>
            </a:r>
          </a:p>
          <a:p>
            <a:r>
              <a:rPr lang="en-US" sz="2200" dirty="0"/>
              <a:t>Barrier of entry		=&gt;	gesture needed?</a:t>
            </a:r>
          </a:p>
          <a:p>
            <a:pPr marL="0" indent="0">
              <a:buNone/>
            </a:pPr>
            <a:r>
              <a:rPr lang="en-US" sz="2200" dirty="0"/>
              <a:t>					good tutorials</a:t>
            </a:r>
          </a:p>
          <a:p>
            <a:r>
              <a:rPr lang="en-US" sz="2200" dirty="0"/>
              <a:t>Hand Tracking limited	=&gt;	only simple tasks</a:t>
            </a:r>
          </a:p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03A651-803D-D49F-73DA-04F82C6E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FB6C1105-530D-E6AA-E1A0-3374B600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</p:spTree>
    <p:extLst>
      <p:ext uri="{BB962C8B-B14F-4D97-AF65-F5344CB8AC3E}">
        <p14:creationId xmlns:p14="http://schemas.microsoft.com/office/powerpoint/2010/main" val="1602176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Outlook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>
                <a:solidFill>
                  <a:schemeClr val="tx2"/>
                </a:solidFill>
              </a:rPr>
              <a:t>Physical Keyboard</a:t>
            </a:r>
            <a:r>
              <a:rPr lang="en-US" sz="2800" dirty="0"/>
              <a:t>, possibly with overlay 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dirty="0"/>
              <a:t>(</a:t>
            </a:r>
            <a:r>
              <a:rPr lang="en-US" sz="2200" b="1" dirty="0"/>
              <a:t>Hackl</a:t>
            </a:r>
            <a:r>
              <a:rPr lang="en-US" dirty="0"/>
              <a:t> </a:t>
            </a:r>
            <a:r>
              <a:rPr lang="en-US" sz="2300" dirty="0"/>
              <a:t>et al; 2015 and</a:t>
            </a:r>
            <a:r>
              <a:rPr lang="en-US" dirty="0"/>
              <a:t> </a:t>
            </a:r>
            <a:r>
              <a:rPr lang="en-US" sz="2200" b="1" dirty="0"/>
              <a:t>Huang</a:t>
            </a:r>
            <a:r>
              <a:rPr lang="en-US" dirty="0"/>
              <a:t> </a:t>
            </a:r>
            <a:r>
              <a:rPr lang="en-US" sz="2300" dirty="0"/>
              <a:t>et al; 2011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Gamification</a:t>
            </a:r>
          </a:p>
          <a:p>
            <a:r>
              <a:rPr lang="en-US" sz="2800" dirty="0"/>
              <a:t>Narrative</a:t>
            </a:r>
          </a:p>
          <a:p>
            <a:r>
              <a:rPr lang="en-US" sz="2800" dirty="0"/>
              <a:t>More pedagogy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703FABD-EF19-A2AC-F0F0-CC0EEDD3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077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References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…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D6AF8B14-51D2-70FB-D157-BCAE266E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5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 years of playing piano</a:t>
            </a:r>
          </a:p>
          <a:p>
            <a:r>
              <a:rPr lang="en-US" dirty="0"/>
              <a:t>Annoyed at reading introductions slandering sheet music</a:t>
            </a:r>
          </a:p>
          <a:p>
            <a:r>
              <a:rPr lang="en-US" dirty="0"/>
              <a:t>AR provides a unique opportunity for immersive holistic music 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Prototype an AR app for music theory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Could not find research on this specific combination of topics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8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Description: Issues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relate works with different combinations of the topics AR, music (theory), pedagogy/education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Condense into design guidelines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guidelines for requirements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Run User 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Reflect on the whole process</a:t>
            </a:r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47C7474-0425-B8F1-E0B1-E7D897C8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</p:spTree>
    <p:extLst>
      <p:ext uri="{BB962C8B-B14F-4D97-AF65-F5344CB8AC3E}">
        <p14:creationId xmlns:p14="http://schemas.microsoft.com/office/powerpoint/2010/main" val="202552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AR + Music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Music Tutoring apps:</a:t>
            </a:r>
          </a:p>
          <a:p>
            <a:r>
              <a:rPr lang="en-US" sz="1800" b="1" dirty="0"/>
              <a:t>O. </a:t>
            </a:r>
            <a:r>
              <a:rPr lang="en-US" sz="1800" b="1" dirty="0" err="1"/>
              <a:t>Cakmakci</a:t>
            </a:r>
            <a:r>
              <a:rPr lang="en-US" sz="1800" b="1" dirty="0"/>
              <a:t>, F. </a:t>
            </a:r>
            <a:r>
              <a:rPr lang="en-US" sz="1800" b="1" dirty="0" err="1"/>
              <a:t>Bérard</a:t>
            </a:r>
            <a:r>
              <a:rPr lang="en-US" sz="1800" b="1" dirty="0"/>
              <a:t>, and J. </a:t>
            </a:r>
            <a:r>
              <a:rPr lang="en-US" sz="1800" b="1" dirty="0" err="1"/>
              <a:t>Coutaz</a:t>
            </a:r>
            <a:r>
              <a:rPr lang="en-US" sz="1800" b="1" dirty="0"/>
              <a:t>. (2003):</a:t>
            </a:r>
            <a:r>
              <a:rPr lang="en-US" sz="1800" dirty="0"/>
              <a:t> </a:t>
            </a:r>
            <a:r>
              <a:rPr lang="en-US" sz="1800" i="1" dirty="0"/>
              <a:t>“An augmented reality based learning assistant for electric bass guitar.”</a:t>
            </a:r>
          </a:p>
          <a:p>
            <a:endParaRPr lang="en-US" sz="1800" i="1" dirty="0"/>
          </a:p>
          <a:p>
            <a:r>
              <a:rPr lang="en-US" sz="1800" b="1" dirty="0"/>
              <a:t>J. Chow, H. Feng, R. Amor, and B. C. </a:t>
            </a:r>
            <a:r>
              <a:rPr lang="en-US" sz="1800" b="1" dirty="0" err="1"/>
              <a:t>Wünsche</a:t>
            </a:r>
            <a:r>
              <a:rPr lang="en-US" sz="1800" b="1" dirty="0"/>
              <a:t>. (2013):</a:t>
            </a:r>
            <a:r>
              <a:rPr lang="en-US" sz="1800" dirty="0"/>
              <a:t> </a:t>
            </a:r>
            <a:r>
              <a:rPr lang="en-US" sz="1800" i="1" dirty="0"/>
              <a:t>“Music education using augmented reality with a head mounted display.”</a:t>
            </a:r>
          </a:p>
          <a:p>
            <a:endParaRPr lang="en-US" sz="1800" i="1" dirty="0"/>
          </a:p>
          <a:p>
            <a:r>
              <a:rPr lang="en-US" sz="1800" b="1" dirty="0"/>
              <a:t>D. Hackl and C. </a:t>
            </a:r>
            <a:r>
              <a:rPr lang="en-US" sz="1800" b="1" dirty="0" err="1"/>
              <a:t>Anthes</a:t>
            </a:r>
            <a:r>
              <a:rPr lang="en-US" sz="1800" b="1" dirty="0"/>
              <a:t>. (2017):</a:t>
            </a:r>
            <a:r>
              <a:rPr lang="en-US" sz="1800" i="1" dirty="0"/>
              <a:t> “</a:t>
            </a:r>
            <a:r>
              <a:rPr lang="en-US" sz="1800" i="1" dirty="0" err="1"/>
              <a:t>HoloKeys</a:t>
            </a:r>
            <a:r>
              <a:rPr lang="en-US" sz="1800" i="1" dirty="0"/>
              <a:t>-An Augmented Reality Application for Learning the Piano.”</a:t>
            </a:r>
          </a:p>
          <a:p>
            <a:endParaRPr lang="en-US" sz="1800" i="1" dirty="0"/>
          </a:p>
          <a:p>
            <a:r>
              <a:rPr lang="en-US" sz="1800" b="1" dirty="0"/>
              <a:t>B. Patzer, D. C. Smith, and J. R. Keebler. (2014):</a:t>
            </a:r>
            <a:r>
              <a:rPr lang="en-US" sz="1800" b="1" i="1" dirty="0"/>
              <a:t> </a:t>
            </a:r>
            <a:r>
              <a:rPr lang="en-US" sz="1800" i="1" dirty="0"/>
              <a:t>“Novelty and retention for two augmented reality learning systems.”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EFFA14FB-7933-D86F-EBB3-62A7AE42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</p:spTree>
    <p:extLst>
      <p:ext uri="{BB962C8B-B14F-4D97-AF65-F5344CB8AC3E}">
        <p14:creationId xmlns:p14="http://schemas.microsoft.com/office/powerpoint/2010/main" val="210684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01711-81E4-D263-A430-FE36B384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AR + Music Theory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2FF21-3BB8-8AA1-4CFD-489DE157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01E6AC0B-8269-2B05-5BBB-EDAE9570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87F92C7-81CB-8C4F-84D0-A5FFA992E9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13" y="1425331"/>
            <a:ext cx="7346573" cy="1652979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5B06627-77B9-D1E5-62E2-031080B75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89" y="3683115"/>
            <a:ext cx="3028679" cy="2116564"/>
          </a:xfrm>
          <a:prstGeom prst="rect">
            <a:avLst/>
          </a:prstGeom>
        </p:spPr>
      </p:pic>
      <p:pic>
        <p:nvPicPr>
          <p:cNvPr id="11" name="Grafik 10" descr="Ein Bild, das Vorhang, Person, Raum, Billardzimmer enthält.&#10;&#10;Automatisch generierte Beschreibung">
            <a:extLst>
              <a:ext uri="{FF2B5EF4-FFF2-40B4-BE49-F238E27FC236}">
                <a16:creationId xmlns:a16="http://schemas.microsoft.com/office/drawing/2014/main" id="{315E75D9-DFA7-B6CF-5187-90C60FA9B6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32" y="3683115"/>
            <a:ext cx="2959012" cy="211656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F73FAAC-8624-3E51-5C90-A738F611D24A}"/>
              </a:ext>
            </a:extLst>
          </p:cNvPr>
          <p:cNvSpPr txBox="1"/>
          <p:nvPr/>
        </p:nvSpPr>
        <p:spPr>
          <a:xfrm>
            <a:off x="3087146" y="3165269"/>
            <a:ext cx="2969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Y. Lu, X. Wang, J. Gong, and Y. Liang</a:t>
            </a:r>
          </a:p>
          <a:p>
            <a:pPr algn="ctr"/>
            <a:r>
              <a:rPr lang="en-US" sz="1100" b="1" dirty="0"/>
              <a:t>(2022)</a:t>
            </a:r>
            <a:endParaRPr lang="en-US" sz="1200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7339F0-7C2C-2625-C486-7A77AAF944AC}"/>
              </a:ext>
            </a:extLst>
          </p:cNvPr>
          <p:cNvSpPr txBox="1"/>
          <p:nvPr/>
        </p:nvSpPr>
        <p:spPr>
          <a:xfrm>
            <a:off x="1172067" y="5827403"/>
            <a:ext cx="26301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/>
              <a:t>F. Avanzini, A. Barate, C. Mauro, L. A. Ludovico, and M. Marcella </a:t>
            </a:r>
          </a:p>
          <a:p>
            <a:pPr algn="ctr"/>
            <a:r>
              <a:rPr lang="it-IT" sz="1050" b="1" dirty="0"/>
              <a:t>(2020)</a:t>
            </a:r>
            <a:endParaRPr lang="en-US" sz="105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F22F81A-D44C-A8EA-4F6D-E497A3757F1B}"/>
              </a:ext>
            </a:extLst>
          </p:cNvPr>
          <p:cNvSpPr txBox="1"/>
          <p:nvPr/>
        </p:nvSpPr>
        <p:spPr>
          <a:xfrm>
            <a:off x="5107689" y="5908194"/>
            <a:ext cx="3019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/>
              <a:t>S.-Y. Ho, W.-W. Jiang, Y.-M. </a:t>
            </a:r>
            <a:r>
              <a:rPr lang="it-IT" sz="1050" b="1" dirty="0" err="1"/>
              <a:t>Yu</a:t>
            </a:r>
            <a:r>
              <a:rPr lang="it-IT" sz="1050" b="1" dirty="0"/>
              <a:t>, and M.-Z. Li</a:t>
            </a:r>
          </a:p>
          <a:p>
            <a:pPr algn="ctr"/>
            <a:r>
              <a:rPr lang="it-IT" sz="1050" b="1" dirty="0"/>
              <a:t>(2017)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90585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AR + Pedagogy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General Advantages:</a:t>
            </a:r>
          </a:p>
          <a:p>
            <a:r>
              <a:rPr lang="en-US" sz="2000" dirty="0"/>
              <a:t>Can improve </a:t>
            </a:r>
            <a:r>
              <a:rPr lang="en-US" sz="2000" i="1" dirty="0">
                <a:solidFill>
                  <a:srgbClr val="0070C0"/>
                </a:solidFill>
              </a:rPr>
              <a:t>content understanding </a:t>
            </a:r>
            <a:r>
              <a:rPr lang="en-US" sz="2000" dirty="0"/>
              <a:t>if implemented correctly</a:t>
            </a:r>
          </a:p>
          <a:p>
            <a:r>
              <a:rPr lang="en-US" sz="2000" dirty="0"/>
              <a:t>Early studies show higher </a:t>
            </a:r>
            <a:r>
              <a:rPr lang="en-US" sz="2000" i="1" dirty="0">
                <a:solidFill>
                  <a:srgbClr val="0070C0"/>
                </a:solidFill>
              </a:rPr>
              <a:t>knowledge retention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Users commonly score </a:t>
            </a:r>
            <a:r>
              <a:rPr lang="en-US" sz="2000" i="1" dirty="0">
                <a:solidFill>
                  <a:srgbClr val="0070C0"/>
                </a:solidFill>
              </a:rPr>
              <a:t>motivation/enjoyment</a:t>
            </a:r>
            <a:r>
              <a:rPr lang="en-US" sz="2000" dirty="0"/>
              <a:t> highly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Affordances of AR (Santos et al; 2014):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Real world annotation: </a:t>
            </a:r>
            <a:r>
              <a:rPr lang="en-US" sz="2000" dirty="0"/>
              <a:t>info boxes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Context visualization: </a:t>
            </a:r>
            <a:r>
              <a:rPr lang="en-US" sz="2000" dirty="0"/>
              <a:t>familiar and/or real-world context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Vison-haptic visualization: </a:t>
            </a:r>
            <a:r>
              <a:rPr lang="en-US" sz="2000" dirty="0"/>
              <a:t>touching things or getting the body involved (embodiment)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78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AR + Pedagogy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 Design Guidelines (Dunleavy, 2014):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Enable and then challenge:</a:t>
            </a:r>
            <a:r>
              <a:rPr lang="en-US" sz="2000" dirty="0"/>
              <a:t> avoid cognitive overload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Drive by gamified story: </a:t>
            </a:r>
            <a:r>
              <a:rPr lang="en-US" sz="2000" dirty="0"/>
              <a:t>narrative story and usage of unique features (e.g. location)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See the unseen: </a:t>
            </a:r>
            <a:r>
              <a:rPr lang="en-US" sz="2000" dirty="0"/>
              <a:t>visualized concepts and invisible things (e.g. displaying organs over a human body model)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91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Music Theory + Pedagogy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College level classroom case study (Callahan, 2015):</a:t>
            </a:r>
          </a:p>
          <a:p>
            <a:r>
              <a:rPr lang="en-US" sz="2000" dirty="0"/>
              <a:t>Fill in the blank questions</a:t>
            </a:r>
          </a:p>
          <a:p>
            <a:r>
              <a:rPr lang="en-US" sz="2000" dirty="0"/>
              <a:t>Keyboard helpful for visualization</a:t>
            </a:r>
          </a:p>
          <a:p>
            <a:r>
              <a:rPr lang="en-US" sz="2000" dirty="0"/>
              <a:t>Hearing is very helpful</a:t>
            </a:r>
          </a:p>
          <a:p>
            <a:r>
              <a:rPr lang="en-US" sz="2000" dirty="0"/>
              <a:t>Improved motivation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41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01" y="1552799"/>
            <a:ext cx="8128000" cy="46068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General Requirements:</a:t>
            </a:r>
          </a:p>
          <a:p>
            <a:r>
              <a:rPr lang="en-US" sz="2000" dirty="0"/>
              <a:t>Teach harmonic theory</a:t>
            </a:r>
          </a:p>
          <a:p>
            <a:r>
              <a:rPr lang="en-US" sz="2000" dirty="0"/>
              <a:t>Include sheet music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Include Keyboard + sound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Integrating Affordances of AR: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Real world annotation: </a:t>
            </a:r>
            <a:r>
              <a:rPr lang="en-US" sz="2000" dirty="0"/>
              <a:t>annotate important sheet music elements + use coloring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Context visualization: </a:t>
            </a:r>
            <a:r>
              <a:rPr lang="en-US" sz="2000" dirty="0"/>
              <a:t>not feasible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Vison-haptic visualization: </a:t>
            </a:r>
            <a:r>
              <a:rPr lang="en-US" sz="2000" dirty="0"/>
              <a:t>touchable keyboard + note dragging (real keyboard not feasible)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160307"/>
      </p:ext>
    </p:extLst>
  </p:cSld>
  <p:clrMapOvr>
    <a:masterClrMapping/>
  </p:clrMapOvr>
</p:sld>
</file>

<file path=ppt/theme/theme1.xml><?xml version="1.0" encoding="utf-8"?>
<a:theme xmlns:a="http://schemas.openxmlformats.org/drawingml/2006/main" name="ARVIDA-TUMFAR-Folie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ARVIDA-TUMFAR-Folie</Template>
  <TotalTime>0</TotalTime>
  <Words>1003</Words>
  <Application>Microsoft Office PowerPoint</Application>
  <PresentationFormat>Bildschirmpräsentation (4:3)</PresentationFormat>
  <Paragraphs>140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Wingdings</vt:lpstr>
      <vt:lpstr>ARVIDA-TUMFAR-Folie</vt:lpstr>
      <vt:lpstr>Development of an Augmented Reality Based eLearning Tool for Teaching the Basics of Harmonic Theory</vt:lpstr>
      <vt:lpstr>Motivation</vt:lpstr>
      <vt:lpstr>Problem Description: Issues</vt:lpstr>
      <vt:lpstr>Related Work: AR + Music</vt:lpstr>
      <vt:lpstr>Related Work: AR + Music Theory</vt:lpstr>
      <vt:lpstr>Related Work: AR + Pedagogy</vt:lpstr>
      <vt:lpstr>Related Work: AR + Pedagogy</vt:lpstr>
      <vt:lpstr>Related Work: Music Theory + Pedagogy</vt:lpstr>
      <vt:lpstr>Software Design</vt:lpstr>
      <vt:lpstr>Software Design</vt:lpstr>
      <vt:lpstr>Software Design</vt:lpstr>
      <vt:lpstr>PowerPoint-Präsentation</vt:lpstr>
      <vt:lpstr>User Study (n=7)</vt:lpstr>
      <vt:lpstr>User Study  (n=7)</vt:lpstr>
      <vt:lpstr>Key Takaways</vt:lpstr>
      <vt:lpstr>Outlook</vt:lpstr>
      <vt:lpstr>List of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Gudrun Klinker</dc:creator>
  <cp:lastModifiedBy>LEON BROOKS</cp:lastModifiedBy>
  <cp:revision>96</cp:revision>
  <dcterms:created xsi:type="dcterms:W3CDTF">2013-09-19T08:44:11Z</dcterms:created>
  <dcterms:modified xsi:type="dcterms:W3CDTF">2023-01-07T06:18:47Z</dcterms:modified>
</cp:coreProperties>
</file>