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BE1-543B-4CEA-B0C1-1882D2AF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97033"/>
            <a:ext cx="9418320" cy="1990897"/>
          </a:xfrm>
        </p:spPr>
        <p:txBody>
          <a:bodyPr numCol="1"/>
          <a:lstStyle/>
          <a:p>
            <a:pPr algn="ctr"/>
            <a:r>
              <a:rPr lang="en-US"/>
              <a:t>Hospital 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4C7E-5170-4879-AA9D-025238C89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754" y="5336770"/>
            <a:ext cx="8294438" cy="1155469"/>
          </a:xfrm>
        </p:spPr>
        <p:txBody>
          <a:bodyPr/>
          <a:lstStyle/>
          <a:p>
            <a:r>
              <a:rPr lang="en-US" dirty="0"/>
              <a:t>Team Members: Zack Rosa, Branden Dao, and Leon Chen </a:t>
            </a:r>
          </a:p>
        </p:txBody>
      </p:sp>
    </p:spTree>
    <p:extLst>
      <p:ext uri="{BB962C8B-B14F-4D97-AF65-F5344CB8AC3E}">
        <p14:creationId xmlns:p14="http://schemas.microsoft.com/office/powerpoint/2010/main" val="10449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281D-74CB-43B9-9FFD-9412ACB2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7A11-725D-496D-B5A5-CB8AFA0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B2BF-163B-478D-9C57-2CEAB5BA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85344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72D528-030C-44D2-B304-7D7766A2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574" y="1581149"/>
            <a:ext cx="7939601" cy="4911090"/>
          </a:xfrm>
        </p:spPr>
      </p:pic>
    </p:spTree>
    <p:extLst>
      <p:ext uri="{BB962C8B-B14F-4D97-AF65-F5344CB8AC3E}">
        <p14:creationId xmlns:p14="http://schemas.microsoft.com/office/powerpoint/2010/main" val="368541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2A42-C1FD-48B9-B3CB-E26D273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6765"/>
          </a:xfrm>
        </p:spPr>
        <p:txBody>
          <a:bodyPr/>
          <a:lstStyle/>
          <a:p>
            <a:r>
              <a:rPr lang="en-US" dirty="0"/>
              <a:t>Relational Model (EERD)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21EB0B-B3F1-4EF9-912A-9394951E5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9" y="1504950"/>
            <a:ext cx="8467725" cy="4675188"/>
          </a:xfrm>
        </p:spPr>
      </p:pic>
    </p:spTree>
    <p:extLst>
      <p:ext uri="{BB962C8B-B14F-4D97-AF65-F5344CB8AC3E}">
        <p14:creationId xmlns:p14="http://schemas.microsoft.com/office/powerpoint/2010/main" val="190670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60E-D179-4C56-A68A-79ED8DBD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6765"/>
          </a:xfrm>
        </p:spPr>
        <p:txBody>
          <a:bodyPr>
            <a:normAutofit/>
          </a:bodyPr>
          <a:lstStyle/>
          <a:p>
            <a:r>
              <a:rPr lang="en-US" dirty="0"/>
              <a:t>Sample DDL (</a:t>
            </a:r>
            <a:r>
              <a:rPr lang="en-US"/>
              <a:t>Not Tested!)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D6D9-72C6-4C36-BEFA-1B50065C9282}"/>
              </a:ext>
            </a:extLst>
          </p:cNvPr>
          <p:cNvSpPr txBox="1"/>
          <p:nvPr/>
        </p:nvSpPr>
        <p:spPr>
          <a:xfrm>
            <a:off x="685800" y="1461671"/>
            <a:ext cx="98964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TABLE IF EXISTS WORKER;</a:t>
            </a:r>
          </a:p>
          <a:p>
            <a:r>
              <a:rPr lang="en-US" sz="900" dirty="0"/>
              <a:t>DROP TABLE IF EXISTS DEPARTMENT;</a:t>
            </a:r>
          </a:p>
          <a:p>
            <a:endParaRPr lang="en-US" sz="900" dirty="0"/>
          </a:p>
          <a:p>
            <a:r>
              <a:rPr lang="en-US" sz="900" dirty="0"/>
              <a:t># Checked </a:t>
            </a:r>
          </a:p>
          <a:p>
            <a:r>
              <a:rPr lang="en-US" sz="900" dirty="0"/>
              <a:t>CREATE TABLE DEPARTMENT (</a:t>
            </a:r>
          </a:p>
          <a:p>
            <a:r>
              <a:rPr lang="en-US" sz="900" dirty="0"/>
              <a:t>		</a:t>
            </a:r>
            <a:r>
              <a:rPr lang="en-US" sz="900" dirty="0" err="1"/>
              <a:t>Department_ID</a:t>
            </a:r>
            <a:r>
              <a:rPr lang="en-US" sz="900" dirty="0"/>
              <a:t>			varchar(15) NOT NULL,</a:t>
            </a:r>
          </a:p>
          <a:p>
            <a:r>
              <a:rPr lang="en-US" sz="900" dirty="0"/>
              <a:t>		Workers 			INT,</a:t>
            </a:r>
          </a:p>
          <a:p>
            <a:r>
              <a:rPr lang="en-US" sz="900" dirty="0"/>
              <a:t>		</a:t>
            </a:r>
            <a:r>
              <a:rPr lang="en-US" sz="900" dirty="0" err="1"/>
              <a:t>Building_Location</a:t>
            </a:r>
            <a:r>
              <a:rPr lang="en-US" sz="900" dirty="0"/>
              <a:t>		VARCHAR(15),</a:t>
            </a:r>
          </a:p>
          <a:p>
            <a:r>
              <a:rPr lang="en-US" sz="900" dirty="0"/>
              <a:t>	CONSTRAINT </a:t>
            </a:r>
            <a:r>
              <a:rPr lang="en-US" sz="900" dirty="0" err="1"/>
              <a:t>Department_PK</a:t>
            </a:r>
            <a:r>
              <a:rPr lang="en-US" sz="900" dirty="0"/>
              <a:t> PRIMARY KEY (</a:t>
            </a:r>
            <a:r>
              <a:rPr lang="en-US" sz="900" dirty="0" err="1"/>
              <a:t>Department_ID</a:t>
            </a:r>
            <a:r>
              <a:rPr lang="en-US" sz="900" dirty="0"/>
              <a:t>)</a:t>
            </a:r>
          </a:p>
          <a:p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# Checked</a:t>
            </a:r>
          </a:p>
          <a:p>
            <a:r>
              <a:rPr lang="en-US" sz="900" dirty="0"/>
              <a:t>CREATE TABLE WORKER (</a:t>
            </a:r>
          </a:p>
          <a:p>
            <a:r>
              <a:rPr lang="en-US" sz="900" dirty="0"/>
              <a:t>		</a:t>
            </a:r>
            <a:r>
              <a:rPr lang="en-US" sz="900" dirty="0" err="1"/>
              <a:t>Worker_ID</a:t>
            </a:r>
            <a:r>
              <a:rPr lang="en-US" sz="900" dirty="0"/>
              <a:t> 			INT NOT NULL,</a:t>
            </a:r>
          </a:p>
          <a:p>
            <a:r>
              <a:rPr lang="en-US" sz="900" dirty="0"/>
              <a:t>		fname 				VARCHAR(10),</a:t>
            </a:r>
          </a:p>
          <a:p>
            <a:r>
              <a:rPr lang="en-US" sz="900" dirty="0"/>
              <a:t>		lname 				VARCHAR(10),</a:t>
            </a:r>
          </a:p>
          <a:p>
            <a:r>
              <a:rPr lang="en-US" sz="900" dirty="0"/>
              <a:t>		Gender 				CHAR(1),</a:t>
            </a:r>
          </a:p>
          <a:p>
            <a:r>
              <a:rPr lang="en-US" sz="900" dirty="0"/>
              <a:t>		telephone 			VARCHAR(14),</a:t>
            </a:r>
          </a:p>
          <a:p>
            <a:r>
              <a:rPr lang="en-US" sz="900" dirty="0"/>
              <a:t>		Salary 				INT,</a:t>
            </a:r>
          </a:p>
          <a:p>
            <a:r>
              <a:rPr lang="en-US" sz="900" dirty="0"/>
              <a:t>	CONSTRAINT </a:t>
            </a:r>
            <a:r>
              <a:rPr lang="en-US" sz="900" dirty="0" err="1"/>
              <a:t>Worker_PK</a:t>
            </a:r>
            <a:r>
              <a:rPr lang="en-US" sz="900" dirty="0"/>
              <a:t> PRIMARY KEY (</a:t>
            </a:r>
            <a:r>
              <a:rPr lang="en-US" sz="900" dirty="0" err="1"/>
              <a:t>Worker_ID</a:t>
            </a:r>
            <a:r>
              <a:rPr lang="en-US" sz="900" dirty="0"/>
              <a:t>)</a:t>
            </a:r>
          </a:p>
          <a:p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INSERT INTO Department VALUES (' ICU ', ' 20 ', ' Dobson ');</a:t>
            </a:r>
          </a:p>
          <a:p>
            <a:r>
              <a:rPr lang="en-US" sz="900" dirty="0"/>
              <a:t>INSERT INTO Department VALUES (' Pediatric  ', ' 26 ', ' Wheeler ');</a:t>
            </a:r>
          </a:p>
          <a:p>
            <a:r>
              <a:rPr lang="en-US" sz="900" dirty="0"/>
              <a:t>INSERT INTO Department VALUES (' ER ', ' 32 ', ' Dobson ');</a:t>
            </a:r>
          </a:p>
          <a:p>
            <a:r>
              <a:rPr lang="en-US" sz="900" dirty="0"/>
              <a:t>INSERT INTO Department VALUES (' Burn Center ', ' 15 ', ' Campbell ');</a:t>
            </a:r>
          </a:p>
          <a:p>
            <a:r>
              <a:rPr lang="en-US" sz="900" dirty="0"/>
              <a:t>INSERT INTO Department VALUES (' Pharmacy ', ' 8 ', ' Wheeler ');</a:t>
            </a:r>
          </a:p>
          <a:p>
            <a:endParaRPr lang="en-US" sz="900" dirty="0"/>
          </a:p>
          <a:p>
            <a:r>
              <a:rPr lang="en-US" sz="900" dirty="0"/>
              <a:t>INSERT INTO Worker VALUES (' 119275 ', ' Henry ', ' Fuller ', ' M ', ' (978)123-1234 ', ' 127000 ');</a:t>
            </a:r>
          </a:p>
          <a:p>
            <a:r>
              <a:rPr lang="en-US" sz="900" dirty="0"/>
              <a:t>INSERT INTO Worker VALUES (' 122842 ', ' Zack ', ' </a:t>
            </a:r>
            <a:r>
              <a:rPr lang="en-US" sz="900" dirty="0" err="1"/>
              <a:t>Futa</a:t>
            </a:r>
            <a:r>
              <a:rPr lang="en-US" sz="900" dirty="0"/>
              <a:t> ', ' M ', ' (123)436-1236 ', ' 122000 ');</a:t>
            </a:r>
          </a:p>
          <a:p>
            <a:r>
              <a:rPr lang="en-US" sz="900" dirty="0"/>
              <a:t>INSERT INTO Worker VALUES (' 197531 ', ' Cam ', ' Ryder ', ' M ', ' (543)753-1327 ', ' 72000 ');</a:t>
            </a:r>
          </a:p>
          <a:p>
            <a:r>
              <a:rPr lang="en-US" sz="900" dirty="0"/>
              <a:t>INSERT INTO Worker VALUES (' 128575 ', ' Janet ', ' </a:t>
            </a:r>
            <a:r>
              <a:rPr lang="en-US" sz="900" dirty="0" err="1"/>
              <a:t>Grosmen</a:t>
            </a:r>
            <a:r>
              <a:rPr lang="en-US" sz="900" dirty="0"/>
              <a:t> ', ' F ', ' (617)355-7684 ', ' 150000 ');</a:t>
            </a:r>
          </a:p>
          <a:p>
            <a:r>
              <a:rPr lang="en-US" sz="900" dirty="0"/>
              <a:t>INSERT INTO Worker VALUES (' 124865 ', ' Michelle ', ' Haverhill ', ' F ', ' (631)125-1235 ', ' 125000 ');</a:t>
            </a:r>
          </a:p>
          <a:p>
            <a:r>
              <a:rPr lang="en-US" sz="900" dirty="0"/>
              <a:t>INSERT INTO Worker VALUES (' 118467 ', ' Oliver ', ' </a:t>
            </a:r>
            <a:r>
              <a:rPr lang="en-US" sz="900" dirty="0" err="1"/>
              <a:t>Mansman</a:t>
            </a:r>
            <a:r>
              <a:rPr lang="en-US" sz="900" dirty="0"/>
              <a:t> ', ' M ', ' (934)126-6421 ', ' 49000 ');</a:t>
            </a:r>
          </a:p>
          <a:p>
            <a:r>
              <a:rPr lang="en-US" sz="900" dirty="0"/>
              <a:t>INSERT INTO Worker VALUES (' 195538 ', ' Lisa ', ' Perez ', ' F ', ' (682)165-8523 ', ' 64000 ');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0657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69FF-0C93-4CBC-88AC-4DA126E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3866"/>
          </a:xfrm>
        </p:spPr>
        <p:txBody>
          <a:bodyPr/>
          <a:lstStyle/>
          <a:p>
            <a:r>
              <a:rPr lang="en-US" dirty="0"/>
              <a:t>4 Simple Queries (Lecture 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17625-4858-4028-ADCD-54A2C68FA2D7}"/>
              </a:ext>
            </a:extLst>
          </p:cNvPr>
          <p:cNvSpPr txBox="1"/>
          <p:nvPr/>
        </p:nvSpPr>
        <p:spPr>
          <a:xfrm>
            <a:off x="780176" y="1691322"/>
            <a:ext cx="10149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fname, lname</a:t>
            </a:r>
          </a:p>
          <a:p>
            <a:r>
              <a:rPr lang="en-US" sz="1200" dirty="0"/>
              <a:t>FROM worker													Output = Female Workers</a:t>
            </a:r>
          </a:p>
          <a:p>
            <a:r>
              <a:rPr lang="en-US" sz="1200" dirty="0"/>
              <a:t>WHERE gender = ‘F’ 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SELECT Salary</a:t>
            </a:r>
          </a:p>
          <a:p>
            <a:r>
              <a:rPr lang="en-US" sz="1200" dirty="0"/>
              <a:t>FROM worker													Output = Salaries of workers between 70000 and 180000</a:t>
            </a:r>
          </a:p>
          <a:p>
            <a:r>
              <a:rPr lang="en-US" sz="1200" dirty="0"/>
              <a:t>WHERE Salary BETWEEN 70000 AND 180000										(in decreasing order)</a:t>
            </a:r>
          </a:p>
          <a:p>
            <a:r>
              <a:rPr lang="en-US" sz="1200" dirty="0"/>
              <a:t>ORDER BY Salary DESC</a:t>
            </a:r>
          </a:p>
          <a:p>
            <a:r>
              <a:rPr lang="en-US" sz="1200" dirty="0"/>
              <a:t>   	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SELECT Doses</a:t>
            </a:r>
          </a:p>
          <a:p>
            <a:r>
              <a:rPr lang="en-US" sz="1200" dirty="0"/>
              <a:t>FROM medication												Output = the number of doses </a:t>
            </a:r>
          </a:p>
          <a:p>
            <a:r>
              <a:rPr lang="en-US" sz="1200" dirty="0"/>
              <a:t>WHERE Doses is NOT null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SELECT Address</a:t>
            </a:r>
          </a:p>
          <a:p>
            <a:r>
              <a:rPr lang="en-US" sz="1200" dirty="0"/>
              <a:t>FROM patient													Output = Address of patient who live at Vancouver Way</a:t>
            </a:r>
          </a:p>
          <a:p>
            <a:r>
              <a:rPr lang="en-US" sz="1200" dirty="0"/>
              <a:t>WHERE Address LIKE '%Vancouver Way%'</a:t>
            </a:r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B31F7-211F-4E07-97F2-232D4D6A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44" y="2789714"/>
            <a:ext cx="705372" cy="1046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C2605-386D-4128-A479-16CFA94E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44" y="1566045"/>
            <a:ext cx="1200150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A162E-32AB-4ED6-9EE5-8019F51B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244" y="4310436"/>
            <a:ext cx="58102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0D5A1-3C59-4585-86F6-26DF5CD03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244" y="5278382"/>
            <a:ext cx="1181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6251-B548-4F3C-AF24-A5B184BC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3 Intermediate Queries (Lecture 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8B25C-BAA5-4B1B-9E50-AC37FD348A32}"/>
              </a:ext>
            </a:extLst>
          </p:cNvPr>
          <p:cNvSpPr txBox="1"/>
          <p:nvPr/>
        </p:nvSpPr>
        <p:spPr>
          <a:xfrm>
            <a:off x="482138" y="1691322"/>
            <a:ext cx="1047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SELECT sum(Salary)</a:t>
            </a:r>
          </a:p>
          <a:p>
            <a:r>
              <a:rPr lang="en-US" dirty="0"/>
              <a:t>FROM worker								Output = the sum of all the workers combined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E67C-D0FC-49ED-A5F7-AEF41C24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09" y="2028304"/>
            <a:ext cx="1496728" cy="5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FCF1-9B2F-43B5-B7DE-C25AB34D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Advanced Queries (Lecture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3FD5-A480-462D-80B7-1A1324A0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53E4-BE88-41A1-B730-AE9EAAB2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5242-1173-4AC2-BD98-7A0F0861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5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101</TotalTime>
  <Words>78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Hospital Database</vt:lpstr>
      <vt:lpstr>PowerPoint Presentation</vt:lpstr>
      <vt:lpstr>ERD</vt:lpstr>
      <vt:lpstr>Relational Model (EERD)</vt:lpstr>
      <vt:lpstr>Sample DDL (Not Tested!)</vt:lpstr>
      <vt:lpstr>4 Simple Queries (Lecture 6)</vt:lpstr>
      <vt:lpstr>3 Intermediate Queries (Lecture 7)</vt:lpstr>
      <vt:lpstr>3 Advanced Queries (Lecture 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</dc:title>
  <dc:creator>Chen, Leon C.</dc:creator>
  <cp:lastModifiedBy>Rosa, Zack R.</cp:lastModifiedBy>
  <cp:revision>13</cp:revision>
  <dcterms:created xsi:type="dcterms:W3CDTF">2019-03-25T03:57:20Z</dcterms:created>
  <dcterms:modified xsi:type="dcterms:W3CDTF">2019-03-25T17:29:39Z</dcterms:modified>
</cp:coreProperties>
</file>