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87927-3F13-4ADA-B5BC-69D65A05B04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4BB3606-E57B-4BAE-A627-A269930C7E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BE0DDD95-C0F5-4B17-82A6-E1FE3C2792DF}"/>
              </a:ext>
            </a:extLst>
          </p:cNvPr>
          <p:cNvSpPr>
            <a:spLocks noGrp="1"/>
          </p:cNvSpPr>
          <p:nvPr>
            <p:ph type="dt" sz="half" idx="10"/>
          </p:nvPr>
        </p:nvSpPr>
        <p:spPr/>
        <p:txBody>
          <a:bodyPr/>
          <a:lstStyle/>
          <a:p>
            <a:fld id="{F0F724B0-354B-46F8-AE80-BCD4610ED03B}" type="datetimeFigureOut">
              <a:rPr lang="pt-BR" smtClean="0"/>
              <a:t>14/01/2021</a:t>
            </a:fld>
            <a:endParaRPr lang="pt-BR"/>
          </a:p>
        </p:txBody>
      </p:sp>
      <p:sp>
        <p:nvSpPr>
          <p:cNvPr id="5" name="Espaço Reservado para Rodapé 4">
            <a:extLst>
              <a:ext uri="{FF2B5EF4-FFF2-40B4-BE49-F238E27FC236}">
                <a16:creationId xmlns:a16="http://schemas.microsoft.com/office/drawing/2014/main" id="{FAB952B2-551A-4689-89D2-8DEAF5A96B9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0B609A8-2F41-4BA1-9F06-1DB58A1C1D9D}"/>
              </a:ext>
            </a:extLst>
          </p:cNvPr>
          <p:cNvSpPr>
            <a:spLocks noGrp="1"/>
          </p:cNvSpPr>
          <p:nvPr>
            <p:ph type="sldNum" sz="quarter" idx="12"/>
          </p:nvPr>
        </p:nvSpPr>
        <p:spPr/>
        <p:txBody>
          <a:bodyPr/>
          <a:lstStyle/>
          <a:p>
            <a:fld id="{E44F8BAA-8B57-4F13-8F78-1018E058E86E}" type="slidenum">
              <a:rPr lang="pt-BR" smtClean="0"/>
              <a:t>‹nº›</a:t>
            </a:fld>
            <a:endParaRPr lang="pt-BR"/>
          </a:p>
        </p:txBody>
      </p:sp>
    </p:spTree>
    <p:extLst>
      <p:ext uri="{BB962C8B-B14F-4D97-AF65-F5344CB8AC3E}">
        <p14:creationId xmlns:p14="http://schemas.microsoft.com/office/powerpoint/2010/main" val="3438403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2D113-2343-4447-8F02-9A84018CB87F}"/>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9973AA9-C9B5-47DB-B9A1-FFBA90FC982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07233E1-EFF8-417B-B0E7-4C902E191BA7}"/>
              </a:ext>
            </a:extLst>
          </p:cNvPr>
          <p:cNvSpPr>
            <a:spLocks noGrp="1"/>
          </p:cNvSpPr>
          <p:nvPr>
            <p:ph type="dt" sz="half" idx="10"/>
          </p:nvPr>
        </p:nvSpPr>
        <p:spPr/>
        <p:txBody>
          <a:bodyPr/>
          <a:lstStyle/>
          <a:p>
            <a:fld id="{F0F724B0-354B-46F8-AE80-BCD4610ED03B}" type="datetimeFigureOut">
              <a:rPr lang="pt-BR" smtClean="0"/>
              <a:t>14/01/2021</a:t>
            </a:fld>
            <a:endParaRPr lang="pt-BR"/>
          </a:p>
        </p:txBody>
      </p:sp>
      <p:sp>
        <p:nvSpPr>
          <p:cNvPr id="5" name="Espaço Reservado para Rodapé 4">
            <a:extLst>
              <a:ext uri="{FF2B5EF4-FFF2-40B4-BE49-F238E27FC236}">
                <a16:creationId xmlns:a16="http://schemas.microsoft.com/office/drawing/2014/main" id="{6E188D5C-F6C6-4D80-BD56-B6A911429B2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FD570C1-A463-4913-A6C4-394A7C07D904}"/>
              </a:ext>
            </a:extLst>
          </p:cNvPr>
          <p:cNvSpPr>
            <a:spLocks noGrp="1"/>
          </p:cNvSpPr>
          <p:nvPr>
            <p:ph type="sldNum" sz="quarter" idx="12"/>
          </p:nvPr>
        </p:nvSpPr>
        <p:spPr/>
        <p:txBody>
          <a:bodyPr/>
          <a:lstStyle/>
          <a:p>
            <a:fld id="{E44F8BAA-8B57-4F13-8F78-1018E058E86E}" type="slidenum">
              <a:rPr lang="pt-BR" smtClean="0"/>
              <a:t>‹nº›</a:t>
            </a:fld>
            <a:endParaRPr lang="pt-BR"/>
          </a:p>
        </p:txBody>
      </p:sp>
    </p:spTree>
    <p:extLst>
      <p:ext uri="{BB962C8B-B14F-4D97-AF65-F5344CB8AC3E}">
        <p14:creationId xmlns:p14="http://schemas.microsoft.com/office/powerpoint/2010/main" val="1583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82BE7EB-16DA-42F1-BB6B-78955E321EE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C1683E8-EEF6-4CCC-9EFE-B3BCD183D9B3}"/>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5C1C457-A793-41F9-8679-91D18DFB79AB}"/>
              </a:ext>
            </a:extLst>
          </p:cNvPr>
          <p:cNvSpPr>
            <a:spLocks noGrp="1"/>
          </p:cNvSpPr>
          <p:nvPr>
            <p:ph type="dt" sz="half" idx="10"/>
          </p:nvPr>
        </p:nvSpPr>
        <p:spPr/>
        <p:txBody>
          <a:bodyPr/>
          <a:lstStyle/>
          <a:p>
            <a:fld id="{F0F724B0-354B-46F8-AE80-BCD4610ED03B}" type="datetimeFigureOut">
              <a:rPr lang="pt-BR" smtClean="0"/>
              <a:t>14/01/2021</a:t>
            </a:fld>
            <a:endParaRPr lang="pt-BR"/>
          </a:p>
        </p:txBody>
      </p:sp>
      <p:sp>
        <p:nvSpPr>
          <p:cNvPr id="5" name="Espaço Reservado para Rodapé 4">
            <a:extLst>
              <a:ext uri="{FF2B5EF4-FFF2-40B4-BE49-F238E27FC236}">
                <a16:creationId xmlns:a16="http://schemas.microsoft.com/office/drawing/2014/main" id="{380DC8AE-B402-4D5C-B4D6-7FB920D595F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3DF25EC-6619-4437-B829-EC75D64D9E09}"/>
              </a:ext>
            </a:extLst>
          </p:cNvPr>
          <p:cNvSpPr>
            <a:spLocks noGrp="1"/>
          </p:cNvSpPr>
          <p:nvPr>
            <p:ph type="sldNum" sz="quarter" idx="12"/>
          </p:nvPr>
        </p:nvSpPr>
        <p:spPr/>
        <p:txBody>
          <a:bodyPr/>
          <a:lstStyle/>
          <a:p>
            <a:fld id="{E44F8BAA-8B57-4F13-8F78-1018E058E86E}" type="slidenum">
              <a:rPr lang="pt-BR" smtClean="0"/>
              <a:t>‹nº›</a:t>
            </a:fld>
            <a:endParaRPr lang="pt-BR"/>
          </a:p>
        </p:txBody>
      </p:sp>
    </p:spTree>
    <p:extLst>
      <p:ext uri="{BB962C8B-B14F-4D97-AF65-F5344CB8AC3E}">
        <p14:creationId xmlns:p14="http://schemas.microsoft.com/office/powerpoint/2010/main" val="242465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09F4BF-067B-4A2F-B937-DE3C02DA846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84FA2AB-B1A8-48E9-9696-1818C49CE29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805DFD9-D5B2-4122-825A-2B278EDA45CC}"/>
              </a:ext>
            </a:extLst>
          </p:cNvPr>
          <p:cNvSpPr>
            <a:spLocks noGrp="1"/>
          </p:cNvSpPr>
          <p:nvPr>
            <p:ph type="dt" sz="half" idx="10"/>
          </p:nvPr>
        </p:nvSpPr>
        <p:spPr/>
        <p:txBody>
          <a:bodyPr/>
          <a:lstStyle/>
          <a:p>
            <a:fld id="{F0F724B0-354B-46F8-AE80-BCD4610ED03B}" type="datetimeFigureOut">
              <a:rPr lang="pt-BR" smtClean="0"/>
              <a:t>14/01/2021</a:t>
            </a:fld>
            <a:endParaRPr lang="pt-BR"/>
          </a:p>
        </p:txBody>
      </p:sp>
      <p:sp>
        <p:nvSpPr>
          <p:cNvPr id="5" name="Espaço Reservado para Rodapé 4">
            <a:extLst>
              <a:ext uri="{FF2B5EF4-FFF2-40B4-BE49-F238E27FC236}">
                <a16:creationId xmlns:a16="http://schemas.microsoft.com/office/drawing/2014/main" id="{FEED4705-852A-429B-8D9A-32169895620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5ECB8DA-8C9C-4AB5-AFD4-E50ED3A56485}"/>
              </a:ext>
            </a:extLst>
          </p:cNvPr>
          <p:cNvSpPr>
            <a:spLocks noGrp="1"/>
          </p:cNvSpPr>
          <p:nvPr>
            <p:ph type="sldNum" sz="quarter" idx="12"/>
          </p:nvPr>
        </p:nvSpPr>
        <p:spPr/>
        <p:txBody>
          <a:bodyPr/>
          <a:lstStyle/>
          <a:p>
            <a:fld id="{E44F8BAA-8B57-4F13-8F78-1018E058E86E}" type="slidenum">
              <a:rPr lang="pt-BR" smtClean="0"/>
              <a:t>‹nº›</a:t>
            </a:fld>
            <a:endParaRPr lang="pt-BR"/>
          </a:p>
        </p:txBody>
      </p:sp>
    </p:spTree>
    <p:extLst>
      <p:ext uri="{BB962C8B-B14F-4D97-AF65-F5344CB8AC3E}">
        <p14:creationId xmlns:p14="http://schemas.microsoft.com/office/powerpoint/2010/main" val="3190228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47FDAF-E070-4164-9DA2-8E162C11408A}"/>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12C48FD8-8CBD-4BF5-873F-27008578EB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70EB5452-7BB1-428F-B17C-C6BF912E212C}"/>
              </a:ext>
            </a:extLst>
          </p:cNvPr>
          <p:cNvSpPr>
            <a:spLocks noGrp="1"/>
          </p:cNvSpPr>
          <p:nvPr>
            <p:ph type="dt" sz="half" idx="10"/>
          </p:nvPr>
        </p:nvSpPr>
        <p:spPr/>
        <p:txBody>
          <a:bodyPr/>
          <a:lstStyle/>
          <a:p>
            <a:fld id="{F0F724B0-354B-46F8-AE80-BCD4610ED03B}" type="datetimeFigureOut">
              <a:rPr lang="pt-BR" smtClean="0"/>
              <a:t>14/01/2021</a:t>
            </a:fld>
            <a:endParaRPr lang="pt-BR"/>
          </a:p>
        </p:txBody>
      </p:sp>
      <p:sp>
        <p:nvSpPr>
          <p:cNvPr id="5" name="Espaço Reservado para Rodapé 4">
            <a:extLst>
              <a:ext uri="{FF2B5EF4-FFF2-40B4-BE49-F238E27FC236}">
                <a16:creationId xmlns:a16="http://schemas.microsoft.com/office/drawing/2014/main" id="{268F668A-C334-401E-B174-80505DE4C54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573DD0-61E1-4578-A7B7-1EF83DABBD34}"/>
              </a:ext>
            </a:extLst>
          </p:cNvPr>
          <p:cNvSpPr>
            <a:spLocks noGrp="1"/>
          </p:cNvSpPr>
          <p:nvPr>
            <p:ph type="sldNum" sz="quarter" idx="12"/>
          </p:nvPr>
        </p:nvSpPr>
        <p:spPr/>
        <p:txBody>
          <a:bodyPr/>
          <a:lstStyle/>
          <a:p>
            <a:fld id="{E44F8BAA-8B57-4F13-8F78-1018E058E86E}" type="slidenum">
              <a:rPr lang="pt-BR" smtClean="0"/>
              <a:t>‹nº›</a:t>
            </a:fld>
            <a:endParaRPr lang="pt-BR"/>
          </a:p>
        </p:txBody>
      </p:sp>
    </p:spTree>
    <p:extLst>
      <p:ext uri="{BB962C8B-B14F-4D97-AF65-F5344CB8AC3E}">
        <p14:creationId xmlns:p14="http://schemas.microsoft.com/office/powerpoint/2010/main" val="3695628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FDCA4B-52CC-43FC-ADE7-6FFD4F76911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5932F25-25D7-47D1-A43C-1D8B7DEC84BA}"/>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504F5FF-EE1E-4F53-9209-1929B093734A}"/>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24B9FC1-E520-4523-ABCC-B7192232994B}"/>
              </a:ext>
            </a:extLst>
          </p:cNvPr>
          <p:cNvSpPr>
            <a:spLocks noGrp="1"/>
          </p:cNvSpPr>
          <p:nvPr>
            <p:ph type="dt" sz="half" idx="10"/>
          </p:nvPr>
        </p:nvSpPr>
        <p:spPr/>
        <p:txBody>
          <a:bodyPr/>
          <a:lstStyle/>
          <a:p>
            <a:fld id="{F0F724B0-354B-46F8-AE80-BCD4610ED03B}" type="datetimeFigureOut">
              <a:rPr lang="pt-BR" smtClean="0"/>
              <a:t>14/01/2021</a:t>
            </a:fld>
            <a:endParaRPr lang="pt-BR"/>
          </a:p>
        </p:txBody>
      </p:sp>
      <p:sp>
        <p:nvSpPr>
          <p:cNvPr id="6" name="Espaço Reservado para Rodapé 5">
            <a:extLst>
              <a:ext uri="{FF2B5EF4-FFF2-40B4-BE49-F238E27FC236}">
                <a16:creationId xmlns:a16="http://schemas.microsoft.com/office/drawing/2014/main" id="{C6DE5EBD-D9C2-49F2-BE9E-EAE86FE32DC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DA3C937-173F-4B2F-B20C-DF4145F51E6D}"/>
              </a:ext>
            </a:extLst>
          </p:cNvPr>
          <p:cNvSpPr>
            <a:spLocks noGrp="1"/>
          </p:cNvSpPr>
          <p:nvPr>
            <p:ph type="sldNum" sz="quarter" idx="12"/>
          </p:nvPr>
        </p:nvSpPr>
        <p:spPr/>
        <p:txBody>
          <a:bodyPr/>
          <a:lstStyle/>
          <a:p>
            <a:fld id="{E44F8BAA-8B57-4F13-8F78-1018E058E86E}" type="slidenum">
              <a:rPr lang="pt-BR" smtClean="0"/>
              <a:t>‹nº›</a:t>
            </a:fld>
            <a:endParaRPr lang="pt-BR"/>
          </a:p>
        </p:txBody>
      </p:sp>
    </p:spTree>
    <p:extLst>
      <p:ext uri="{BB962C8B-B14F-4D97-AF65-F5344CB8AC3E}">
        <p14:creationId xmlns:p14="http://schemas.microsoft.com/office/powerpoint/2010/main" val="174435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8A4AA-F64A-4A07-8AAE-7E5A624CEF5D}"/>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7B6E3416-2D65-48B7-8CEF-3FC9517951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32DB46C-2D0C-4359-B4FC-9372040CCF2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A51EBC9-CBE7-48E3-9EE2-B4752CF3AD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873F356-813D-4ECD-AB6F-0FD1892FE949}"/>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9DC0C833-2183-476F-989C-3AA4DBB1EB56}"/>
              </a:ext>
            </a:extLst>
          </p:cNvPr>
          <p:cNvSpPr>
            <a:spLocks noGrp="1"/>
          </p:cNvSpPr>
          <p:nvPr>
            <p:ph type="dt" sz="half" idx="10"/>
          </p:nvPr>
        </p:nvSpPr>
        <p:spPr/>
        <p:txBody>
          <a:bodyPr/>
          <a:lstStyle/>
          <a:p>
            <a:fld id="{F0F724B0-354B-46F8-AE80-BCD4610ED03B}" type="datetimeFigureOut">
              <a:rPr lang="pt-BR" smtClean="0"/>
              <a:t>14/01/2021</a:t>
            </a:fld>
            <a:endParaRPr lang="pt-BR"/>
          </a:p>
        </p:txBody>
      </p:sp>
      <p:sp>
        <p:nvSpPr>
          <p:cNvPr id="8" name="Espaço Reservado para Rodapé 7">
            <a:extLst>
              <a:ext uri="{FF2B5EF4-FFF2-40B4-BE49-F238E27FC236}">
                <a16:creationId xmlns:a16="http://schemas.microsoft.com/office/drawing/2014/main" id="{36A14703-9047-4FDB-804C-673F262AF3D8}"/>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00350D31-F42E-4FEE-A8C6-586D3A1AC9F2}"/>
              </a:ext>
            </a:extLst>
          </p:cNvPr>
          <p:cNvSpPr>
            <a:spLocks noGrp="1"/>
          </p:cNvSpPr>
          <p:nvPr>
            <p:ph type="sldNum" sz="quarter" idx="12"/>
          </p:nvPr>
        </p:nvSpPr>
        <p:spPr/>
        <p:txBody>
          <a:bodyPr/>
          <a:lstStyle/>
          <a:p>
            <a:fld id="{E44F8BAA-8B57-4F13-8F78-1018E058E86E}" type="slidenum">
              <a:rPr lang="pt-BR" smtClean="0"/>
              <a:t>‹nº›</a:t>
            </a:fld>
            <a:endParaRPr lang="pt-BR"/>
          </a:p>
        </p:txBody>
      </p:sp>
    </p:spTree>
    <p:extLst>
      <p:ext uri="{BB962C8B-B14F-4D97-AF65-F5344CB8AC3E}">
        <p14:creationId xmlns:p14="http://schemas.microsoft.com/office/powerpoint/2010/main" val="3924503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2105D3-11FF-4EBD-94DC-17F84C2809C9}"/>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0159251-D11B-47CC-852A-5982E5B8FE8D}"/>
              </a:ext>
            </a:extLst>
          </p:cNvPr>
          <p:cNvSpPr>
            <a:spLocks noGrp="1"/>
          </p:cNvSpPr>
          <p:nvPr>
            <p:ph type="dt" sz="half" idx="10"/>
          </p:nvPr>
        </p:nvSpPr>
        <p:spPr/>
        <p:txBody>
          <a:bodyPr/>
          <a:lstStyle/>
          <a:p>
            <a:fld id="{F0F724B0-354B-46F8-AE80-BCD4610ED03B}" type="datetimeFigureOut">
              <a:rPr lang="pt-BR" smtClean="0"/>
              <a:t>14/01/2021</a:t>
            </a:fld>
            <a:endParaRPr lang="pt-BR"/>
          </a:p>
        </p:txBody>
      </p:sp>
      <p:sp>
        <p:nvSpPr>
          <p:cNvPr id="4" name="Espaço Reservado para Rodapé 3">
            <a:extLst>
              <a:ext uri="{FF2B5EF4-FFF2-40B4-BE49-F238E27FC236}">
                <a16:creationId xmlns:a16="http://schemas.microsoft.com/office/drawing/2014/main" id="{DE5FA435-7C57-46B1-973F-2436D082BE78}"/>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09BBC8C3-BC16-4741-B43F-8B5BD0DC6128}"/>
              </a:ext>
            </a:extLst>
          </p:cNvPr>
          <p:cNvSpPr>
            <a:spLocks noGrp="1"/>
          </p:cNvSpPr>
          <p:nvPr>
            <p:ph type="sldNum" sz="quarter" idx="12"/>
          </p:nvPr>
        </p:nvSpPr>
        <p:spPr/>
        <p:txBody>
          <a:bodyPr/>
          <a:lstStyle/>
          <a:p>
            <a:fld id="{E44F8BAA-8B57-4F13-8F78-1018E058E86E}" type="slidenum">
              <a:rPr lang="pt-BR" smtClean="0"/>
              <a:t>‹nº›</a:t>
            </a:fld>
            <a:endParaRPr lang="pt-BR"/>
          </a:p>
        </p:txBody>
      </p:sp>
    </p:spTree>
    <p:extLst>
      <p:ext uri="{BB962C8B-B14F-4D97-AF65-F5344CB8AC3E}">
        <p14:creationId xmlns:p14="http://schemas.microsoft.com/office/powerpoint/2010/main" val="1945817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94A832B-61DB-4682-B4A0-E8D30ABDF169}"/>
              </a:ext>
            </a:extLst>
          </p:cNvPr>
          <p:cNvSpPr>
            <a:spLocks noGrp="1"/>
          </p:cNvSpPr>
          <p:nvPr>
            <p:ph type="dt" sz="half" idx="10"/>
          </p:nvPr>
        </p:nvSpPr>
        <p:spPr/>
        <p:txBody>
          <a:bodyPr/>
          <a:lstStyle/>
          <a:p>
            <a:fld id="{F0F724B0-354B-46F8-AE80-BCD4610ED03B}" type="datetimeFigureOut">
              <a:rPr lang="pt-BR" smtClean="0"/>
              <a:t>14/01/2021</a:t>
            </a:fld>
            <a:endParaRPr lang="pt-BR"/>
          </a:p>
        </p:txBody>
      </p:sp>
      <p:sp>
        <p:nvSpPr>
          <p:cNvPr id="3" name="Espaço Reservado para Rodapé 2">
            <a:extLst>
              <a:ext uri="{FF2B5EF4-FFF2-40B4-BE49-F238E27FC236}">
                <a16:creationId xmlns:a16="http://schemas.microsoft.com/office/drawing/2014/main" id="{A7AB33EB-0479-4E2A-8E50-288D62AF08A1}"/>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01DA3D18-2CBC-4DFD-AD0F-E51FB4C64A77}"/>
              </a:ext>
            </a:extLst>
          </p:cNvPr>
          <p:cNvSpPr>
            <a:spLocks noGrp="1"/>
          </p:cNvSpPr>
          <p:nvPr>
            <p:ph type="sldNum" sz="quarter" idx="12"/>
          </p:nvPr>
        </p:nvSpPr>
        <p:spPr/>
        <p:txBody>
          <a:bodyPr/>
          <a:lstStyle/>
          <a:p>
            <a:fld id="{E44F8BAA-8B57-4F13-8F78-1018E058E86E}" type="slidenum">
              <a:rPr lang="pt-BR" smtClean="0"/>
              <a:t>‹nº›</a:t>
            </a:fld>
            <a:endParaRPr lang="pt-BR"/>
          </a:p>
        </p:txBody>
      </p:sp>
    </p:spTree>
    <p:extLst>
      <p:ext uri="{BB962C8B-B14F-4D97-AF65-F5344CB8AC3E}">
        <p14:creationId xmlns:p14="http://schemas.microsoft.com/office/powerpoint/2010/main" val="655841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8CCEA9-6EC1-4D75-B783-7BF72774552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BBBA74E-6C94-44EF-9FD6-69BB45489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983FC8AF-275F-48D9-AA0B-105FB7D33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26DC916-C43F-4EC1-AEE2-E8B3B9893033}"/>
              </a:ext>
            </a:extLst>
          </p:cNvPr>
          <p:cNvSpPr>
            <a:spLocks noGrp="1"/>
          </p:cNvSpPr>
          <p:nvPr>
            <p:ph type="dt" sz="half" idx="10"/>
          </p:nvPr>
        </p:nvSpPr>
        <p:spPr/>
        <p:txBody>
          <a:bodyPr/>
          <a:lstStyle/>
          <a:p>
            <a:fld id="{F0F724B0-354B-46F8-AE80-BCD4610ED03B}" type="datetimeFigureOut">
              <a:rPr lang="pt-BR" smtClean="0"/>
              <a:t>14/01/2021</a:t>
            </a:fld>
            <a:endParaRPr lang="pt-BR"/>
          </a:p>
        </p:txBody>
      </p:sp>
      <p:sp>
        <p:nvSpPr>
          <p:cNvPr id="6" name="Espaço Reservado para Rodapé 5">
            <a:extLst>
              <a:ext uri="{FF2B5EF4-FFF2-40B4-BE49-F238E27FC236}">
                <a16:creationId xmlns:a16="http://schemas.microsoft.com/office/drawing/2014/main" id="{DD36BCA0-5388-4697-BCB2-F937AD19981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A958682-3341-4038-BAE5-655264FB63BE}"/>
              </a:ext>
            </a:extLst>
          </p:cNvPr>
          <p:cNvSpPr>
            <a:spLocks noGrp="1"/>
          </p:cNvSpPr>
          <p:nvPr>
            <p:ph type="sldNum" sz="quarter" idx="12"/>
          </p:nvPr>
        </p:nvSpPr>
        <p:spPr/>
        <p:txBody>
          <a:bodyPr/>
          <a:lstStyle/>
          <a:p>
            <a:fld id="{E44F8BAA-8B57-4F13-8F78-1018E058E86E}" type="slidenum">
              <a:rPr lang="pt-BR" smtClean="0"/>
              <a:t>‹nº›</a:t>
            </a:fld>
            <a:endParaRPr lang="pt-BR"/>
          </a:p>
        </p:txBody>
      </p:sp>
    </p:spTree>
    <p:extLst>
      <p:ext uri="{BB962C8B-B14F-4D97-AF65-F5344CB8AC3E}">
        <p14:creationId xmlns:p14="http://schemas.microsoft.com/office/powerpoint/2010/main" val="1054458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3E1F09-036B-4B60-9652-A1BE11522AF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7137DA8-61C0-4BA9-8D7C-DAE043C150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2999407F-8A2A-4F67-B5AD-6BC0ECB1D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FF432EC-5A6E-4DDF-A7F2-A59115709689}"/>
              </a:ext>
            </a:extLst>
          </p:cNvPr>
          <p:cNvSpPr>
            <a:spLocks noGrp="1"/>
          </p:cNvSpPr>
          <p:nvPr>
            <p:ph type="dt" sz="half" idx="10"/>
          </p:nvPr>
        </p:nvSpPr>
        <p:spPr/>
        <p:txBody>
          <a:bodyPr/>
          <a:lstStyle/>
          <a:p>
            <a:fld id="{F0F724B0-354B-46F8-AE80-BCD4610ED03B}" type="datetimeFigureOut">
              <a:rPr lang="pt-BR" smtClean="0"/>
              <a:t>14/01/2021</a:t>
            </a:fld>
            <a:endParaRPr lang="pt-BR"/>
          </a:p>
        </p:txBody>
      </p:sp>
      <p:sp>
        <p:nvSpPr>
          <p:cNvPr id="6" name="Espaço Reservado para Rodapé 5">
            <a:extLst>
              <a:ext uri="{FF2B5EF4-FFF2-40B4-BE49-F238E27FC236}">
                <a16:creationId xmlns:a16="http://schemas.microsoft.com/office/drawing/2014/main" id="{15B9F6F9-83BF-47BE-B8A9-AAA68C87452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E54CA25-E927-4C38-8D3C-243F1B1CBCDE}"/>
              </a:ext>
            </a:extLst>
          </p:cNvPr>
          <p:cNvSpPr>
            <a:spLocks noGrp="1"/>
          </p:cNvSpPr>
          <p:nvPr>
            <p:ph type="sldNum" sz="quarter" idx="12"/>
          </p:nvPr>
        </p:nvSpPr>
        <p:spPr/>
        <p:txBody>
          <a:bodyPr/>
          <a:lstStyle/>
          <a:p>
            <a:fld id="{E44F8BAA-8B57-4F13-8F78-1018E058E86E}" type="slidenum">
              <a:rPr lang="pt-BR" smtClean="0"/>
              <a:t>‹nº›</a:t>
            </a:fld>
            <a:endParaRPr lang="pt-BR"/>
          </a:p>
        </p:txBody>
      </p:sp>
    </p:spTree>
    <p:extLst>
      <p:ext uri="{BB962C8B-B14F-4D97-AF65-F5344CB8AC3E}">
        <p14:creationId xmlns:p14="http://schemas.microsoft.com/office/powerpoint/2010/main" val="413727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35ABC9F4-CBBA-4866-8161-01BDC74869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75AA1F9-AD9B-4197-AE1B-B28675E115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9E65DD3-4291-4E2D-9F08-C609D61BEA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724B0-354B-46F8-AE80-BCD4610ED03B}" type="datetimeFigureOut">
              <a:rPr lang="pt-BR" smtClean="0"/>
              <a:t>14/01/2021</a:t>
            </a:fld>
            <a:endParaRPr lang="pt-BR"/>
          </a:p>
        </p:txBody>
      </p:sp>
      <p:sp>
        <p:nvSpPr>
          <p:cNvPr id="5" name="Espaço Reservado para Rodapé 4">
            <a:extLst>
              <a:ext uri="{FF2B5EF4-FFF2-40B4-BE49-F238E27FC236}">
                <a16:creationId xmlns:a16="http://schemas.microsoft.com/office/drawing/2014/main" id="{E701A14D-AB07-4856-A025-3D53CBB96D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EB91B45-FC8C-4D32-890B-D70E16E36A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F8BAA-8B57-4F13-8F78-1018E058E86E}" type="slidenum">
              <a:rPr lang="pt-BR" smtClean="0"/>
              <a:t>‹nº›</a:t>
            </a:fld>
            <a:endParaRPr lang="pt-BR"/>
          </a:p>
        </p:txBody>
      </p:sp>
    </p:spTree>
    <p:extLst>
      <p:ext uri="{BB962C8B-B14F-4D97-AF65-F5344CB8AC3E}">
        <p14:creationId xmlns:p14="http://schemas.microsoft.com/office/powerpoint/2010/main" val="571007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EED38-539E-4F7D-89B1-67D13891F521}"/>
              </a:ext>
            </a:extLst>
          </p:cNvPr>
          <p:cNvSpPr>
            <a:spLocks noGrp="1"/>
          </p:cNvSpPr>
          <p:nvPr>
            <p:ph type="ctrTitle"/>
          </p:nvPr>
        </p:nvSpPr>
        <p:spPr/>
        <p:txBody>
          <a:bodyPr>
            <a:normAutofit/>
          </a:bodyPr>
          <a:lstStyle/>
          <a:p>
            <a:r>
              <a:rPr lang="en-GB" sz="4800" b="1" dirty="0">
                <a:solidFill>
                  <a:srgbClr val="002060"/>
                </a:solidFill>
                <a:latin typeface="OpenSans"/>
              </a:rPr>
              <a:t>I</a:t>
            </a:r>
            <a:r>
              <a:rPr lang="en-GB" sz="4800" b="1" i="0" dirty="0">
                <a:solidFill>
                  <a:srgbClr val="002060"/>
                </a:solidFill>
                <a:effectLst/>
                <a:latin typeface="OpenSans"/>
              </a:rPr>
              <a:t>dentifying Potential Locations to Establish an Armenian Restaurant in São Paulo, Brazil </a:t>
            </a:r>
            <a:r>
              <a:rPr lang="it-IT" sz="4800" b="1" i="0" dirty="0">
                <a:solidFill>
                  <a:srgbClr val="002060"/>
                </a:solidFill>
                <a:effectLst/>
                <a:latin typeface="OpenSans"/>
              </a:rPr>
              <a:t> </a:t>
            </a:r>
            <a:endParaRPr lang="pt-BR" sz="4800" b="1" dirty="0">
              <a:solidFill>
                <a:srgbClr val="002060"/>
              </a:solidFill>
            </a:endParaRPr>
          </a:p>
        </p:txBody>
      </p:sp>
      <p:sp>
        <p:nvSpPr>
          <p:cNvPr id="3" name="Subtítulo 2">
            <a:extLst>
              <a:ext uri="{FF2B5EF4-FFF2-40B4-BE49-F238E27FC236}">
                <a16:creationId xmlns:a16="http://schemas.microsoft.com/office/drawing/2014/main" id="{5A02042C-22AE-4EF5-9A04-3709BBAD9DBC}"/>
              </a:ext>
            </a:extLst>
          </p:cNvPr>
          <p:cNvSpPr>
            <a:spLocks noGrp="1"/>
          </p:cNvSpPr>
          <p:nvPr>
            <p:ph type="subTitle" idx="1"/>
          </p:nvPr>
        </p:nvSpPr>
        <p:spPr/>
        <p:txBody>
          <a:bodyPr>
            <a:normAutofit/>
          </a:bodyPr>
          <a:lstStyle/>
          <a:p>
            <a:endParaRPr lang="it-IT" sz="3200" b="1" i="0" u="none" strike="noStrike">
              <a:solidFill>
                <a:srgbClr val="002060"/>
              </a:solidFill>
              <a:effectLst/>
              <a:latin typeface="OpenSans"/>
            </a:endParaRPr>
          </a:p>
          <a:p>
            <a:r>
              <a:rPr lang="it-IT" sz="3200" b="1" i="0" u="none" strike="noStrike">
                <a:solidFill>
                  <a:srgbClr val="002060"/>
                </a:solidFill>
                <a:effectLst/>
                <a:latin typeface="OpenSans"/>
              </a:rPr>
              <a:t>IBM </a:t>
            </a:r>
            <a:r>
              <a:rPr lang="it-IT" sz="3200" b="1" i="0" u="none" strike="noStrike" dirty="0">
                <a:solidFill>
                  <a:srgbClr val="002060"/>
                </a:solidFill>
                <a:effectLst/>
                <a:latin typeface="OpenSans"/>
              </a:rPr>
              <a:t>Data Science Professional Certificate</a:t>
            </a:r>
          </a:p>
          <a:p>
            <a:r>
              <a:rPr lang="it-IT" b="1" dirty="0">
                <a:solidFill>
                  <a:srgbClr val="002060"/>
                </a:solidFill>
                <a:latin typeface="OpenSans"/>
              </a:rPr>
              <a:t>Applied Data Science Capstone</a:t>
            </a:r>
          </a:p>
          <a:p>
            <a:endParaRPr lang="pt-BR" dirty="0"/>
          </a:p>
        </p:txBody>
      </p:sp>
    </p:spTree>
    <p:extLst>
      <p:ext uri="{BB962C8B-B14F-4D97-AF65-F5344CB8AC3E}">
        <p14:creationId xmlns:p14="http://schemas.microsoft.com/office/powerpoint/2010/main" val="261614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2F6F8-F21F-47E9-906E-F022B129D391}"/>
              </a:ext>
            </a:extLst>
          </p:cNvPr>
          <p:cNvSpPr>
            <a:spLocks noGrp="1"/>
          </p:cNvSpPr>
          <p:nvPr>
            <p:ph type="title"/>
          </p:nvPr>
        </p:nvSpPr>
        <p:spPr>
          <a:xfrm>
            <a:off x="838200" y="139656"/>
            <a:ext cx="10515600" cy="1325563"/>
          </a:xfrm>
        </p:spPr>
        <p:txBody>
          <a:bodyPr>
            <a:normAutofit/>
          </a:bodyPr>
          <a:lstStyle/>
          <a:p>
            <a:r>
              <a:rPr lang="en-GB" sz="2800" b="1" dirty="0">
                <a:solidFill>
                  <a:srgbClr val="002060"/>
                </a:solidFill>
              </a:rPr>
              <a:t>CONCLUSION</a:t>
            </a:r>
            <a:endParaRPr lang="pt-BR" sz="2800" b="1" dirty="0">
              <a:solidFill>
                <a:srgbClr val="002060"/>
              </a:solidFill>
            </a:endParaRPr>
          </a:p>
        </p:txBody>
      </p:sp>
      <p:sp>
        <p:nvSpPr>
          <p:cNvPr id="3" name="Espaço Reservado para Conteúdo 2">
            <a:extLst>
              <a:ext uri="{FF2B5EF4-FFF2-40B4-BE49-F238E27FC236}">
                <a16:creationId xmlns:a16="http://schemas.microsoft.com/office/drawing/2014/main" id="{E0A63A67-8CB6-4DC7-B2D8-158FBEF7B3A6}"/>
              </a:ext>
            </a:extLst>
          </p:cNvPr>
          <p:cNvSpPr>
            <a:spLocks noGrp="1"/>
          </p:cNvSpPr>
          <p:nvPr>
            <p:ph idx="1"/>
          </p:nvPr>
        </p:nvSpPr>
        <p:spPr>
          <a:xfrm>
            <a:off x="838200" y="1377537"/>
            <a:ext cx="10515600" cy="4802187"/>
          </a:xfrm>
        </p:spPr>
        <p:txBody>
          <a:bodyPr vert="horz" lIns="91440" tIns="45720" rIns="91440" bIns="45720" rtlCol="0">
            <a:noAutofit/>
          </a:bodyPr>
          <a:lstStyle/>
          <a:p>
            <a:pPr>
              <a:lnSpc>
                <a:spcPct val="150000"/>
              </a:lnSpc>
              <a:spcAft>
                <a:spcPts val="600"/>
              </a:spcAft>
              <a:buFont typeface="Wingdings" panose="05000000000000000000" pitchFamily="2" charset="2"/>
              <a:buChar char="q"/>
            </a:pPr>
            <a:r>
              <a:rPr lang="en-GB" dirty="0">
                <a:solidFill>
                  <a:srgbClr val="002060"/>
                </a:solidFill>
                <a:latin typeface="Helvetica Neue"/>
              </a:rPr>
              <a:t> </a:t>
            </a:r>
            <a:r>
              <a:rPr lang="en-GB" b="0" i="0" dirty="0">
                <a:solidFill>
                  <a:srgbClr val="002060"/>
                </a:solidFill>
                <a:effectLst/>
                <a:latin typeface="Helvetica Neue"/>
              </a:rPr>
              <a:t>The key conclusion is that "</a:t>
            </a:r>
            <a:r>
              <a:rPr lang="en-GB" b="0" i="0" dirty="0" err="1">
                <a:solidFill>
                  <a:srgbClr val="002060"/>
                </a:solidFill>
                <a:effectLst/>
                <a:latin typeface="Helvetica Neue"/>
              </a:rPr>
              <a:t>Itaim</a:t>
            </a:r>
            <a:r>
              <a:rPr lang="en-GB" b="0" i="0" dirty="0">
                <a:solidFill>
                  <a:srgbClr val="002060"/>
                </a:solidFill>
                <a:effectLst/>
                <a:latin typeface="Helvetica Neue"/>
              </a:rPr>
              <a:t>" neighbourhood should be strongly recommended to the group of investors that commissioned this project.</a:t>
            </a:r>
          </a:p>
          <a:p>
            <a:pPr>
              <a:lnSpc>
                <a:spcPct val="150000"/>
              </a:lnSpc>
              <a:spcAft>
                <a:spcPts val="600"/>
              </a:spcAft>
              <a:buFont typeface="Wingdings" panose="05000000000000000000" pitchFamily="2" charset="2"/>
              <a:buChar char="q"/>
            </a:pPr>
            <a:r>
              <a:rPr lang="en-GB" b="0" i="0" dirty="0">
                <a:solidFill>
                  <a:srgbClr val="002060"/>
                </a:solidFill>
                <a:effectLst/>
                <a:latin typeface="Helvetica Neue"/>
              </a:rPr>
              <a:t> A detailed and follow-up study should be carried out, looking in details its micro-regions that can leverage the successful launching of an Armenian restaurant in São Paulo.</a:t>
            </a:r>
            <a:endParaRPr lang="pt-BR" dirty="0">
              <a:solidFill>
                <a:srgbClr val="002060"/>
              </a:solidFill>
              <a:latin typeface="Helvetica Neue"/>
            </a:endParaRPr>
          </a:p>
        </p:txBody>
      </p:sp>
    </p:spTree>
    <p:extLst>
      <p:ext uri="{BB962C8B-B14F-4D97-AF65-F5344CB8AC3E}">
        <p14:creationId xmlns:p14="http://schemas.microsoft.com/office/powerpoint/2010/main" val="1241230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2F6F8-F21F-47E9-906E-F022B129D391}"/>
              </a:ext>
            </a:extLst>
          </p:cNvPr>
          <p:cNvSpPr>
            <a:spLocks noGrp="1"/>
          </p:cNvSpPr>
          <p:nvPr>
            <p:ph type="title"/>
          </p:nvPr>
        </p:nvSpPr>
        <p:spPr/>
        <p:txBody>
          <a:bodyPr>
            <a:normAutofit/>
          </a:bodyPr>
          <a:lstStyle/>
          <a:p>
            <a:r>
              <a:rPr lang="en-GB" sz="2800" b="1" dirty="0">
                <a:solidFill>
                  <a:srgbClr val="002060"/>
                </a:solidFill>
              </a:rPr>
              <a:t>INTRODUCTION</a:t>
            </a:r>
            <a:endParaRPr lang="pt-BR" sz="2800" b="1" dirty="0">
              <a:solidFill>
                <a:srgbClr val="002060"/>
              </a:solidFill>
            </a:endParaRPr>
          </a:p>
        </p:txBody>
      </p:sp>
      <p:sp>
        <p:nvSpPr>
          <p:cNvPr id="3" name="Espaço Reservado para Conteúdo 2">
            <a:extLst>
              <a:ext uri="{FF2B5EF4-FFF2-40B4-BE49-F238E27FC236}">
                <a16:creationId xmlns:a16="http://schemas.microsoft.com/office/drawing/2014/main" id="{E0A63A67-8CB6-4DC7-B2D8-158FBEF7B3A6}"/>
              </a:ext>
            </a:extLst>
          </p:cNvPr>
          <p:cNvSpPr>
            <a:spLocks noGrp="1"/>
          </p:cNvSpPr>
          <p:nvPr>
            <p:ph idx="1"/>
          </p:nvPr>
        </p:nvSpPr>
        <p:spPr/>
        <p:txBody>
          <a:bodyPr>
            <a:normAutofit fontScale="92500" lnSpcReduction="20000"/>
          </a:bodyPr>
          <a:lstStyle/>
          <a:p>
            <a:pPr algn="l" rtl="0">
              <a:lnSpc>
                <a:spcPct val="200000"/>
              </a:lnSpc>
              <a:spcAft>
                <a:spcPts val="1200"/>
              </a:spcAft>
              <a:buFont typeface="Wingdings" panose="05000000000000000000" pitchFamily="2" charset="2"/>
              <a:buChar char="q"/>
            </a:pPr>
            <a:r>
              <a:rPr lang="en-GB" sz="2000" b="0" i="0" dirty="0">
                <a:solidFill>
                  <a:srgbClr val="002060"/>
                </a:solidFill>
                <a:effectLst/>
                <a:latin typeface="Helvetica Neue"/>
              </a:rPr>
              <a:t> The key objective of this project is to help a group of investors to identify potential locations in São Paulo, Brazil, in order to establish an Armenian restaurant, targeting its efforts not only to Armenian-origin residents but also to other market segments with long-lasting historical relationships with Armenians.</a:t>
            </a:r>
          </a:p>
          <a:p>
            <a:pPr algn="l" rtl="0">
              <a:lnSpc>
                <a:spcPct val="200000"/>
              </a:lnSpc>
              <a:spcAft>
                <a:spcPts val="1200"/>
              </a:spcAft>
              <a:buFont typeface="Wingdings" panose="05000000000000000000" pitchFamily="2" charset="2"/>
              <a:buChar char="q"/>
            </a:pPr>
            <a:r>
              <a:rPr lang="en-GB" sz="2000" b="0" i="0" dirty="0">
                <a:solidFill>
                  <a:srgbClr val="002060"/>
                </a:solidFill>
                <a:effectLst/>
                <a:latin typeface="Helvetica Neue"/>
              </a:rPr>
              <a:t> Our particular interest will be in neighbourhoods where there is already a strong gastronomic tradition, but that does not include an existing Armenian restaurant or other restaurants known for their Greek and Arab traditions.</a:t>
            </a:r>
          </a:p>
          <a:p>
            <a:pPr>
              <a:lnSpc>
                <a:spcPct val="200000"/>
              </a:lnSpc>
              <a:spcAft>
                <a:spcPts val="1200"/>
              </a:spcAft>
              <a:buFont typeface="Wingdings" panose="05000000000000000000" pitchFamily="2" charset="2"/>
              <a:buChar char="q"/>
            </a:pPr>
            <a:endParaRPr lang="pt-BR" sz="2000" dirty="0"/>
          </a:p>
        </p:txBody>
      </p:sp>
    </p:spTree>
    <p:extLst>
      <p:ext uri="{BB962C8B-B14F-4D97-AF65-F5344CB8AC3E}">
        <p14:creationId xmlns:p14="http://schemas.microsoft.com/office/powerpoint/2010/main" val="13472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2F6F8-F21F-47E9-906E-F022B129D391}"/>
              </a:ext>
            </a:extLst>
          </p:cNvPr>
          <p:cNvSpPr>
            <a:spLocks noGrp="1"/>
          </p:cNvSpPr>
          <p:nvPr>
            <p:ph type="title"/>
          </p:nvPr>
        </p:nvSpPr>
        <p:spPr/>
        <p:txBody>
          <a:bodyPr>
            <a:normAutofit/>
          </a:bodyPr>
          <a:lstStyle/>
          <a:p>
            <a:r>
              <a:rPr lang="en-GB" sz="2800" b="1" dirty="0">
                <a:solidFill>
                  <a:srgbClr val="002060"/>
                </a:solidFill>
              </a:rPr>
              <a:t>THE BUSINESS PROBLEM </a:t>
            </a:r>
            <a:endParaRPr lang="pt-BR" sz="2800" b="1" dirty="0">
              <a:solidFill>
                <a:srgbClr val="002060"/>
              </a:solidFill>
            </a:endParaRPr>
          </a:p>
        </p:txBody>
      </p:sp>
      <p:sp>
        <p:nvSpPr>
          <p:cNvPr id="3" name="Espaço Reservado para Conteúdo 2">
            <a:extLst>
              <a:ext uri="{FF2B5EF4-FFF2-40B4-BE49-F238E27FC236}">
                <a16:creationId xmlns:a16="http://schemas.microsoft.com/office/drawing/2014/main" id="{E0A63A67-8CB6-4DC7-B2D8-158FBEF7B3A6}"/>
              </a:ext>
            </a:extLst>
          </p:cNvPr>
          <p:cNvSpPr>
            <a:spLocks noGrp="1"/>
          </p:cNvSpPr>
          <p:nvPr>
            <p:ph idx="1"/>
          </p:nvPr>
        </p:nvSpPr>
        <p:spPr/>
        <p:txBody>
          <a:bodyPr vert="horz" lIns="91440" tIns="45720" rIns="91440" bIns="45720" rtlCol="0">
            <a:normAutofit lnSpcReduction="10000"/>
          </a:bodyPr>
          <a:lstStyle/>
          <a:p>
            <a:pPr>
              <a:lnSpc>
                <a:spcPct val="200000"/>
              </a:lnSpc>
              <a:spcAft>
                <a:spcPts val="1200"/>
              </a:spcAft>
              <a:buFont typeface="Wingdings" panose="05000000000000000000" pitchFamily="2" charset="2"/>
              <a:buChar char="q"/>
            </a:pPr>
            <a:r>
              <a:rPr lang="en-GB" sz="2000" dirty="0">
                <a:solidFill>
                  <a:srgbClr val="002060"/>
                </a:solidFill>
                <a:latin typeface="Helvetica Neue"/>
              </a:rPr>
              <a:t> São Paulo is a cosmopolitan city where restaurants of all types and origins abound. Our particular interest will be in neighbourhoods where there is already a gastronomic tradition, but that does not include other Greek and Arab-food restaurants, the latter including the Syrian and Lebanese cuisine.</a:t>
            </a:r>
          </a:p>
          <a:p>
            <a:pPr>
              <a:lnSpc>
                <a:spcPct val="200000"/>
              </a:lnSpc>
              <a:spcAft>
                <a:spcPts val="1200"/>
              </a:spcAft>
              <a:buFont typeface="Wingdings" panose="05000000000000000000" pitchFamily="2" charset="2"/>
              <a:buChar char="q"/>
            </a:pPr>
            <a:r>
              <a:rPr lang="en-GB" sz="2000" dirty="0">
                <a:solidFill>
                  <a:srgbClr val="002060"/>
                </a:solidFill>
                <a:latin typeface="Helvetica Neue"/>
              </a:rPr>
              <a:t> Data science-based techniques will be employed to generate potential and </a:t>
            </a:r>
            <a:r>
              <a:rPr lang="en-GB" sz="2000" dirty="0" err="1">
                <a:solidFill>
                  <a:srgbClr val="002060"/>
                </a:solidFill>
                <a:latin typeface="Helvetica Neue"/>
              </a:rPr>
              <a:t>promissing</a:t>
            </a:r>
            <a:r>
              <a:rPr lang="en-GB" sz="2000" dirty="0">
                <a:solidFill>
                  <a:srgbClr val="002060"/>
                </a:solidFill>
                <a:latin typeface="Helvetica Neue"/>
              </a:rPr>
              <a:t> neighbourhoods candidates. Advantages of each areas will then be clearly expressed so that best possible final location can be chosen by the stakeholders.</a:t>
            </a:r>
            <a:endParaRPr lang="pt-BR" sz="2000" dirty="0">
              <a:solidFill>
                <a:srgbClr val="002060"/>
              </a:solidFill>
              <a:latin typeface="Helvetica Neue"/>
            </a:endParaRPr>
          </a:p>
        </p:txBody>
      </p:sp>
    </p:spTree>
    <p:extLst>
      <p:ext uri="{BB962C8B-B14F-4D97-AF65-F5344CB8AC3E}">
        <p14:creationId xmlns:p14="http://schemas.microsoft.com/office/powerpoint/2010/main" val="1427951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2F6F8-F21F-47E9-906E-F022B129D391}"/>
              </a:ext>
            </a:extLst>
          </p:cNvPr>
          <p:cNvSpPr>
            <a:spLocks noGrp="1"/>
          </p:cNvSpPr>
          <p:nvPr>
            <p:ph type="title"/>
          </p:nvPr>
        </p:nvSpPr>
        <p:spPr/>
        <p:txBody>
          <a:bodyPr>
            <a:normAutofit/>
          </a:bodyPr>
          <a:lstStyle/>
          <a:p>
            <a:r>
              <a:rPr lang="en-GB" sz="2800" b="1" dirty="0">
                <a:solidFill>
                  <a:srgbClr val="002060"/>
                </a:solidFill>
              </a:rPr>
              <a:t>DATA </a:t>
            </a:r>
            <a:endParaRPr lang="pt-BR" sz="2800" b="1" dirty="0">
              <a:solidFill>
                <a:srgbClr val="002060"/>
              </a:solidFill>
            </a:endParaRPr>
          </a:p>
        </p:txBody>
      </p:sp>
      <p:sp>
        <p:nvSpPr>
          <p:cNvPr id="3" name="Espaço Reservado para Conteúdo 2">
            <a:extLst>
              <a:ext uri="{FF2B5EF4-FFF2-40B4-BE49-F238E27FC236}">
                <a16:creationId xmlns:a16="http://schemas.microsoft.com/office/drawing/2014/main" id="{E0A63A67-8CB6-4DC7-B2D8-158FBEF7B3A6}"/>
              </a:ext>
            </a:extLst>
          </p:cNvPr>
          <p:cNvSpPr>
            <a:spLocks noGrp="1"/>
          </p:cNvSpPr>
          <p:nvPr>
            <p:ph idx="1"/>
          </p:nvPr>
        </p:nvSpPr>
        <p:spPr/>
        <p:txBody>
          <a:bodyPr vert="horz" lIns="91440" tIns="45720" rIns="91440" bIns="45720" rtlCol="0">
            <a:normAutofit/>
          </a:bodyPr>
          <a:lstStyle/>
          <a:p>
            <a:pPr>
              <a:lnSpc>
                <a:spcPct val="200000"/>
              </a:lnSpc>
              <a:spcAft>
                <a:spcPts val="1200"/>
              </a:spcAft>
              <a:buFont typeface="Wingdings" panose="05000000000000000000" pitchFamily="2" charset="2"/>
              <a:buChar char="q"/>
            </a:pPr>
            <a:r>
              <a:rPr lang="en-GB" sz="2000" dirty="0">
                <a:solidFill>
                  <a:srgbClr val="002060"/>
                </a:solidFill>
                <a:latin typeface="Helvetica Neue"/>
              </a:rPr>
              <a:t> Based upon the stated business-problem, data sources will be needed to extract/generate the required information:</a:t>
            </a:r>
          </a:p>
          <a:p>
            <a:pPr>
              <a:lnSpc>
                <a:spcPct val="200000"/>
              </a:lnSpc>
              <a:spcAft>
                <a:spcPts val="1200"/>
              </a:spcAft>
              <a:buFont typeface="Wingdings" panose="05000000000000000000" pitchFamily="2" charset="2"/>
              <a:buChar char="q"/>
            </a:pPr>
            <a:r>
              <a:rPr lang="en-GB" sz="2000" dirty="0">
                <a:solidFill>
                  <a:srgbClr val="002060"/>
                </a:solidFill>
                <a:latin typeface="Helvetica Neue"/>
              </a:rPr>
              <a:t> Geolocation coordinates of candidate areas will be generated, and</a:t>
            </a:r>
          </a:p>
          <a:p>
            <a:pPr>
              <a:lnSpc>
                <a:spcPct val="200000"/>
              </a:lnSpc>
              <a:spcAft>
                <a:spcPts val="1200"/>
              </a:spcAft>
              <a:buFont typeface="Wingdings" panose="05000000000000000000" pitchFamily="2" charset="2"/>
              <a:buChar char="q"/>
            </a:pPr>
            <a:r>
              <a:rPr lang="en-GB" sz="2000" dirty="0">
                <a:solidFill>
                  <a:srgbClr val="002060"/>
                </a:solidFill>
                <a:latin typeface="Helvetica Neue"/>
              </a:rPr>
              <a:t> The number of restaurants and their type and location in every </a:t>
            </a:r>
            <a:r>
              <a:rPr lang="en-GB" sz="2000" dirty="0" err="1">
                <a:solidFill>
                  <a:srgbClr val="002060"/>
                </a:solidFill>
                <a:latin typeface="Helvetica Neue"/>
              </a:rPr>
              <a:t>neighborhood</a:t>
            </a:r>
            <a:r>
              <a:rPr lang="en-GB" sz="2000" dirty="0">
                <a:solidFill>
                  <a:srgbClr val="002060"/>
                </a:solidFill>
                <a:latin typeface="Helvetica Neue"/>
              </a:rPr>
              <a:t> will be obtained using available resources of Foursquare API.</a:t>
            </a:r>
            <a:endParaRPr lang="pt-BR" sz="2000" dirty="0">
              <a:solidFill>
                <a:srgbClr val="002060"/>
              </a:solidFill>
              <a:latin typeface="Helvetica Neue"/>
            </a:endParaRPr>
          </a:p>
        </p:txBody>
      </p:sp>
    </p:spTree>
    <p:extLst>
      <p:ext uri="{BB962C8B-B14F-4D97-AF65-F5344CB8AC3E}">
        <p14:creationId xmlns:p14="http://schemas.microsoft.com/office/powerpoint/2010/main" val="1850164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2F6F8-F21F-47E9-906E-F022B129D391}"/>
              </a:ext>
            </a:extLst>
          </p:cNvPr>
          <p:cNvSpPr>
            <a:spLocks noGrp="1"/>
          </p:cNvSpPr>
          <p:nvPr>
            <p:ph type="title"/>
          </p:nvPr>
        </p:nvSpPr>
        <p:spPr>
          <a:xfrm>
            <a:off x="838200" y="139656"/>
            <a:ext cx="10515600" cy="1325563"/>
          </a:xfrm>
        </p:spPr>
        <p:txBody>
          <a:bodyPr>
            <a:normAutofit/>
          </a:bodyPr>
          <a:lstStyle/>
          <a:p>
            <a:r>
              <a:rPr lang="en-GB" sz="2800" b="1" dirty="0">
                <a:solidFill>
                  <a:srgbClr val="002060"/>
                </a:solidFill>
              </a:rPr>
              <a:t>METHODOLOGY</a:t>
            </a:r>
            <a:endParaRPr lang="pt-BR" sz="2800" b="1" dirty="0">
              <a:solidFill>
                <a:srgbClr val="002060"/>
              </a:solidFill>
            </a:endParaRPr>
          </a:p>
        </p:txBody>
      </p:sp>
      <p:sp>
        <p:nvSpPr>
          <p:cNvPr id="3" name="Espaço Reservado para Conteúdo 2">
            <a:extLst>
              <a:ext uri="{FF2B5EF4-FFF2-40B4-BE49-F238E27FC236}">
                <a16:creationId xmlns:a16="http://schemas.microsoft.com/office/drawing/2014/main" id="{E0A63A67-8CB6-4DC7-B2D8-158FBEF7B3A6}"/>
              </a:ext>
            </a:extLst>
          </p:cNvPr>
          <p:cNvSpPr>
            <a:spLocks noGrp="1"/>
          </p:cNvSpPr>
          <p:nvPr>
            <p:ph idx="1"/>
          </p:nvPr>
        </p:nvSpPr>
        <p:spPr>
          <a:xfrm>
            <a:off x="838200" y="1377537"/>
            <a:ext cx="10515600" cy="4802187"/>
          </a:xfrm>
        </p:spPr>
        <p:txBody>
          <a:bodyPr vert="horz" lIns="91440" tIns="45720" rIns="91440" bIns="45720" rtlCol="0">
            <a:noAutofit/>
          </a:bodyPr>
          <a:lstStyle/>
          <a:p>
            <a:pPr>
              <a:lnSpc>
                <a:spcPct val="150000"/>
              </a:lnSpc>
              <a:spcAft>
                <a:spcPts val="600"/>
              </a:spcAft>
              <a:buFont typeface="Wingdings" panose="05000000000000000000" pitchFamily="2" charset="2"/>
              <a:buChar char="q"/>
            </a:pPr>
            <a:r>
              <a:rPr lang="en-GB" sz="1400" dirty="0">
                <a:solidFill>
                  <a:srgbClr val="002060"/>
                </a:solidFill>
                <a:latin typeface="Helvetica Neue"/>
              </a:rPr>
              <a:t> The methodology in this project will consist in the following steps:</a:t>
            </a:r>
          </a:p>
          <a:p>
            <a:pPr lvl="1">
              <a:lnSpc>
                <a:spcPct val="150000"/>
              </a:lnSpc>
              <a:spcAft>
                <a:spcPts val="600"/>
              </a:spcAft>
              <a:buFont typeface="Wingdings" panose="05000000000000000000" pitchFamily="2" charset="2"/>
              <a:buChar char="Ø"/>
            </a:pPr>
            <a:r>
              <a:rPr lang="en-GB" sz="1400" dirty="0">
                <a:solidFill>
                  <a:srgbClr val="002060"/>
                </a:solidFill>
                <a:latin typeface="Helvetica Neue"/>
              </a:rPr>
              <a:t>Import all needed libraries;</a:t>
            </a:r>
          </a:p>
          <a:p>
            <a:pPr lvl="1">
              <a:lnSpc>
                <a:spcPct val="150000"/>
              </a:lnSpc>
              <a:spcAft>
                <a:spcPts val="600"/>
              </a:spcAft>
              <a:buFont typeface="Wingdings" panose="05000000000000000000" pitchFamily="2" charset="2"/>
              <a:buChar char="Ø"/>
            </a:pPr>
            <a:r>
              <a:rPr lang="en-GB" sz="1400" dirty="0">
                <a:solidFill>
                  <a:srgbClr val="002060"/>
                </a:solidFill>
                <a:latin typeface="Helvetica Neue"/>
              </a:rPr>
              <a:t>Retrieve the geolocation coordinates of all boroughs and neighbourhoods that comprise the municipality of São Paulo;</a:t>
            </a:r>
          </a:p>
          <a:p>
            <a:pPr lvl="1">
              <a:lnSpc>
                <a:spcPct val="150000"/>
              </a:lnSpc>
              <a:spcAft>
                <a:spcPts val="600"/>
              </a:spcAft>
              <a:buFont typeface="Wingdings" panose="05000000000000000000" pitchFamily="2" charset="2"/>
              <a:buChar char="Ø"/>
            </a:pPr>
            <a:r>
              <a:rPr lang="en-GB" sz="1400" dirty="0">
                <a:solidFill>
                  <a:srgbClr val="002060"/>
                </a:solidFill>
                <a:latin typeface="Helvetica Neue"/>
              </a:rPr>
              <a:t>Visualize those neighbourhoods through folium maps;</a:t>
            </a:r>
          </a:p>
          <a:p>
            <a:pPr lvl="1">
              <a:lnSpc>
                <a:spcPct val="150000"/>
              </a:lnSpc>
              <a:spcAft>
                <a:spcPts val="600"/>
              </a:spcAft>
              <a:buFont typeface="Wingdings" panose="05000000000000000000" pitchFamily="2" charset="2"/>
              <a:buChar char="Ø"/>
            </a:pPr>
            <a:r>
              <a:rPr lang="en-GB" sz="1400" dirty="0">
                <a:solidFill>
                  <a:srgbClr val="002060"/>
                </a:solidFill>
                <a:latin typeface="Helvetica Neue"/>
              </a:rPr>
              <a:t>Adopting the "Elbow method" and the k-means classifier, explore the characteristics of those neighbourhoods in order to identify distinct clusters that might be attractive to host an Armenian restaurant;</a:t>
            </a:r>
          </a:p>
          <a:p>
            <a:pPr lvl="1">
              <a:lnSpc>
                <a:spcPct val="150000"/>
              </a:lnSpc>
              <a:spcAft>
                <a:spcPts val="600"/>
              </a:spcAft>
              <a:buFont typeface="Wingdings" panose="05000000000000000000" pitchFamily="2" charset="2"/>
              <a:buChar char="Ø"/>
            </a:pPr>
            <a:r>
              <a:rPr lang="en-GB" sz="1400" dirty="0">
                <a:solidFill>
                  <a:srgbClr val="002060"/>
                </a:solidFill>
                <a:latin typeface="Helvetica Neue"/>
              </a:rPr>
              <a:t>Through queries to Foursquare API, list all categories of restaurants aiming at identifying potential competing restaurants and their geolocations;</a:t>
            </a:r>
          </a:p>
          <a:p>
            <a:pPr lvl="1">
              <a:lnSpc>
                <a:spcPct val="150000"/>
              </a:lnSpc>
              <a:spcAft>
                <a:spcPts val="600"/>
              </a:spcAft>
              <a:buFont typeface="Wingdings" panose="05000000000000000000" pitchFamily="2" charset="2"/>
              <a:buChar char="Ø"/>
            </a:pPr>
            <a:r>
              <a:rPr lang="en-GB" sz="1400" dirty="0">
                <a:solidFill>
                  <a:srgbClr val="002060"/>
                </a:solidFill>
                <a:latin typeface="Helvetica Neue"/>
              </a:rPr>
              <a:t>Determine the gastronomic activity of each neighbourhood, selecting those that are more active and presenting low competition levels;</a:t>
            </a:r>
          </a:p>
          <a:p>
            <a:pPr lvl="1">
              <a:lnSpc>
                <a:spcPct val="150000"/>
              </a:lnSpc>
              <a:spcAft>
                <a:spcPts val="600"/>
              </a:spcAft>
              <a:buFont typeface="Wingdings" panose="05000000000000000000" pitchFamily="2" charset="2"/>
              <a:buChar char="Ø"/>
            </a:pPr>
            <a:r>
              <a:rPr lang="en-GB" sz="1400" dirty="0">
                <a:solidFill>
                  <a:srgbClr val="002060"/>
                </a:solidFill>
                <a:latin typeface="Helvetica Neue"/>
              </a:rPr>
              <a:t>Finally, suggest to the group of investors the potential neighbourhood candidates.</a:t>
            </a:r>
            <a:endParaRPr lang="pt-BR" sz="1400" dirty="0">
              <a:solidFill>
                <a:srgbClr val="002060"/>
              </a:solidFill>
              <a:latin typeface="Helvetica Neue"/>
            </a:endParaRPr>
          </a:p>
        </p:txBody>
      </p:sp>
    </p:spTree>
    <p:extLst>
      <p:ext uri="{BB962C8B-B14F-4D97-AF65-F5344CB8AC3E}">
        <p14:creationId xmlns:p14="http://schemas.microsoft.com/office/powerpoint/2010/main" val="406243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2F6F8-F21F-47E9-906E-F022B129D391}"/>
              </a:ext>
            </a:extLst>
          </p:cNvPr>
          <p:cNvSpPr>
            <a:spLocks noGrp="1"/>
          </p:cNvSpPr>
          <p:nvPr>
            <p:ph type="title"/>
          </p:nvPr>
        </p:nvSpPr>
        <p:spPr>
          <a:xfrm>
            <a:off x="838200" y="139656"/>
            <a:ext cx="10515600" cy="1325563"/>
          </a:xfrm>
        </p:spPr>
        <p:txBody>
          <a:bodyPr>
            <a:normAutofit/>
          </a:bodyPr>
          <a:lstStyle/>
          <a:p>
            <a:r>
              <a:rPr lang="en-GB" sz="2800" b="1" dirty="0">
                <a:solidFill>
                  <a:srgbClr val="002060"/>
                </a:solidFill>
              </a:rPr>
              <a:t>ANALYSIS: Geolocation of Restaurants in São Paulo</a:t>
            </a:r>
            <a:endParaRPr lang="pt-BR" sz="2800" b="1" dirty="0">
              <a:solidFill>
                <a:srgbClr val="002060"/>
              </a:solidFill>
            </a:endParaRPr>
          </a:p>
        </p:txBody>
      </p:sp>
      <p:pic>
        <p:nvPicPr>
          <p:cNvPr id="7" name="Espaço Reservado para Conteúdo 6">
            <a:extLst>
              <a:ext uri="{FF2B5EF4-FFF2-40B4-BE49-F238E27FC236}">
                <a16:creationId xmlns:a16="http://schemas.microsoft.com/office/drawing/2014/main" id="{A4F16309-4C9F-46AE-A76F-2342914A4DB5}"/>
              </a:ext>
            </a:extLst>
          </p:cNvPr>
          <p:cNvPicPr>
            <a:picLocks noGrp="1" noChangeAspect="1"/>
          </p:cNvPicPr>
          <p:nvPr>
            <p:ph idx="1"/>
          </p:nvPr>
        </p:nvPicPr>
        <p:blipFill>
          <a:blip r:embed="rId2"/>
          <a:stretch>
            <a:fillRect/>
          </a:stretch>
        </p:blipFill>
        <p:spPr>
          <a:xfrm>
            <a:off x="1655560" y="1465219"/>
            <a:ext cx="8853007" cy="4977386"/>
          </a:xfrm>
        </p:spPr>
      </p:pic>
    </p:spTree>
    <p:extLst>
      <p:ext uri="{BB962C8B-B14F-4D97-AF65-F5344CB8AC3E}">
        <p14:creationId xmlns:p14="http://schemas.microsoft.com/office/powerpoint/2010/main" val="634834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2F6F8-F21F-47E9-906E-F022B129D391}"/>
              </a:ext>
            </a:extLst>
          </p:cNvPr>
          <p:cNvSpPr>
            <a:spLocks noGrp="1"/>
          </p:cNvSpPr>
          <p:nvPr>
            <p:ph type="title"/>
          </p:nvPr>
        </p:nvSpPr>
        <p:spPr>
          <a:xfrm>
            <a:off x="838200" y="114605"/>
            <a:ext cx="10515600" cy="774744"/>
          </a:xfrm>
        </p:spPr>
        <p:txBody>
          <a:bodyPr>
            <a:normAutofit/>
          </a:bodyPr>
          <a:lstStyle/>
          <a:p>
            <a:r>
              <a:rPr lang="en-GB" sz="2800" b="1" dirty="0">
                <a:solidFill>
                  <a:srgbClr val="002060"/>
                </a:solidFill>
              </a:rPr>
              <a:t>ANALYSIS: Gastronomic Activity in Selected Neighbourhoods</a:t>
            </a:r>
            <a:endParaRPr lang="pt-BR" sz="2800" b="1" dirty="0">
              <a:solidFill>
                <a:srgbClr val="002060"/>
              </a:solidFill>
            </a:endParaRPr>
          </a:p>
        </p:txBody>
      </p:sp>
      <p:pic>
        <p:nvPicPr>
          <p:cNvPr id="6" name="Espaço Reservado para Conteúdo 5">
            <a:extLst>
              <a:ext uri="{FF2B5EF4-FFF2-40B4-BE49-F238E27FC236}">
                <a16:creationId xmlns:a16="http://schemas.microsoft.com/office/drawing/2014/main" id="{2CCAB40D-8510-4317-B12C-1B0A6C3DE646}"/>
              </a:ext>
            </a:extLst>
          </p:cNvPr>
          <p:cNvPicPr>
            <a:picLocks noGrp="1" noChangeAspect="1"/>
          </p:cNvPicPr>
          <p:nvPr>
            <p:ph idx="1"/>
          </p:nvPr>
        </p:nvPicPr>
        <p:blipFill>
          <a:blip r:embed="rId2"/>
          <a:stretch>
            <a:fillRect/>
          </a:stretch>
        </p:blipFill>
        <p:spPr>
          <a:xfrm>
            <a:off x="2145239" y="1225238"/>
            <a:ext cx="7943590" cy="5134708"/>
          </a:xfrm>
          <a:prstGeom prst="rect">
            <a:avLst/>
          </a:prstGeom>
        </p:spPr>
      </p:pic>
    </p:spTree>
    <p:extLst>
      <p:ext uri="{BB962C8B-B14F-4D97-AF65-F5344CB8AC3E}">
        <p14:creationId xmlns:p14="http://schemas.microsoft.com/office/powerpoint/2010/main" val="50854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2F6F8-F21F-47E9-906E-F022B129D391}"/>
              </a:ext>
            </a:extLst>
          </p:cNvPr>
          <p:cNvSpPr>
            <a:spLocks noGrp="1"/>
          </p:cNvSpPr>
          <p:nvPr>
            <p:ph type="title"/>
          </p:nvPr>
        </p:nvSpPr>
        <p:spPr>
          <a:xfrm>
            <a:off x="838200" y="139656"/>
            <a:ext cx="10515600" cy="1325563"/>
          </a:xfrm>
        </p:spPr>
        <p:txBody>
          <a:bodyPr>
            <a:normAutofit/>
          </a:bodyPr>
          <a:lstStyle/>
          <a:p>
            <a:r>
              <a:rPr lang="en-GB" sz="2800" b="1" dirty="0">
                <a:solidFill>
                  <a:srgbClr val="002060"/>
                </a:solidFill>
              </a:rPr>
              <a:t>ANALYSIS: Potential Competitors</a:t>
            </a:r>
            <a:endParaRPr lang="pt-BR" sz="2800" b="1" dirty="0">
              <a:solidFill>
                <a:srgbClr val="002060"/>
              </a:solidFill>
            </a:endParaRPr>
          </a:p>
        </p:txBody>
      </p:sp>
      <p:pic>
        <p:nvPicPr>
          <p:cNvPr id="12" name="Espaço Reservado para Conteúdo 11">
            <a:extLst>
              <a:ext uri="{FF2B5EF4-FFF2-40B4-BE49-F238E27FC236}">
                <a16:creationId xmlns:a16="http://schemas.microsoft.com/office/drawing/2014/main" id="{F83ABC13-FEC6-4E24-A29C-CC831DB72A73}"/>
              </a:ext>
            </a:extLst>
          </p:cNvPr>
          <p:cNvPicPr>
            <a:picLocks noGrp="1" noChangeAspect="1"/>
          </p:cNvPicPr>
          <p:nvPr>
            <p:ph idx="1"/>
          </p:nvPr>
        </p:nvPicPr>
        <p:blipFill>
          <a:blip r:embed="rId2"/>
          <a:stretch>
            <a:fillRect/>
          </a:stretch>
        </p:blipFill>
        <p:spPr>
          <a:xfrm>
            <a:off x="1231045" y="1266092"/>
            <a:ext cx="9530740" cy="5358425"/>
          </a:xfrm>
        </p:spPr>
      </p:pic>
    </p:spTree>
    <p:extLst>
      <p:ext uri="{BB962C8B-B14F-4D97-AF65-F5344CB8AC3E}">
        <p14:creationId xmlns:p14="http://schemas.microsoft.com/office/powerpoint/2010/main" val="19919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62F6F8-F21F-47E9-906E-F022B129D391}"/>
              </a:ext>
            </a:extLst>
          </p:cNvPr>
          <p:cNvSpPr>
            <a:spLocks noGrp="1"/>
          </p:cNvSpPr>
          <p:nvPr>
            <p:ph type="title"/>
          </p:nvPr>
        </p:nvSpPr>
        <p:spPr>
          <a:xfrm>
            <a:off x="838200" y="139656"/>
            <a:ext cx="10515600" cy="1325563"/>
          </a:xfrm>
        </p:spPr>
        <p:txBody>
          <a:bodyPr>
            <a:normAutofit/>
          </a:bodyPr>
          <a:lstStyle/>
          <a:p>
            <a:r>
              <a:rPr lang="en-GB" sz="2800" b="1" dirty="0">
                <a:solidFill>
                  <a:srgbClr val="002060"/>
                </a:solidFill>
              </a:rPr>
              <a:t>RESULTS AND DISCUSSION</a:t>
            </a:r>
            <a:endParaRPr lang="pt-BR" sz="2800" b="1" dirty="0">
              <a:solidFill>
                <a:srgbClr val="002060"/>
              </a:solidFill>
            </a:endParaRPr>
          </a:p>
        </p:txBody>
      </p:sp>
      <p:sp>
        <p:nvSpPr>
          <p:cNvPr id="3" name="Espaço Reservado para Conteúdo 2">
            <a:extLst>
              <a:ext uri="{FF2B5EF4-FFF2-40B4-BE49-F238E27FC236}">
                <a16:creationId xmlns:a16="http://schemas.microsoft.com/office/drawing/2014/main" id="{E0A63A67-8CB6-4DC7-B2D8-158FBEF7B3A6}"/>
              </a:ext>
            </a:extLst>
          </p:cNvPr>
          <p:cNvSpPr>
            <a:spLocks noGrp="1"/>
          </p:cNvSpPr>
          <p:nvPr>
            <p:ph idx="1"/>
          </p:nvPr>
        </p:nvSpPr>
        <p:spPr>
          <a:xfrm>
            <a:off x="838200" y="1377537"/>
            <a:ext cx="10515600" cy="5023263"/>
          </a:xfrm>
        </p:spPr>
        <p:txBody>
          <a:bodyPr vert="horz" lIns="91440" tIns="45720" rIns="91440" bIns="45720" rtlCol="0">
            <a:noAutofit/>
          </a:bodyPr>
          <a:lstStyle/>
          <a:p>
            <a:pPr>
              <a:lnSpc>
                <a:spcPct val="150000"/>
              </a:lnSpc>
              <a:spcAft>
                <a:spcPts val="600"/>
              </a:spcAft>
              <a:buFont typeface="Wingdings" panose="05000000000000000000" pitchFamily="2" charset="2"/>
              <a:buChar char="q"/>
            </a:pPr>
            <a:r>
              <a:rPr lang="en-GB" sz="1400" dirty="0">
                <a:solidFill>
                  <a:srgbClr val="002060"/>
                </a:solidFill>
                <a:latin typeface="Helvetica Neue"/>
              </a:rPr>
              <a:t> From the above mentioned analytical procedures, the following observations emerge:</a:t>
            </a:r>
          </a:p>
          <a:p>
            <a:pPr lvl="1">
              <a:lnSpc>
                <a:spcPct val="150000"/>
              </a:lnSpc>
              <a:spcAft>
                <a:spcPts val="600"/>
              </a:spcAft>
              <a:buFont typeface="Wingdings" panose="05000000000000000000" pitchFamily="2" charset="2"/>
              <a:buChar char="Ø"/>
            </a:pPr>
            <a:r>
              <a:rPr lang="en-GB" sz="1400" dirty="0">
                <a:solidFill>
                  <a:srgbClr val="002060"/>
                </a:solidFill>
                <a:latin typeface="Helvetica Neue"/>
              </a:rPr>
              <a:t>São Paulo is a pretty much an homogeneous city with a "huge" cluster comprising by the bulk of its neighbourhoods. The distinct clusters are two neighbourhoods at the low-income outskirts of the city and, therefore, not eligible for potential candidates for hosting an Armenian restaurant;</a:t>
            </a:r>
          </a:p>
          <a:p>
            <a:pPr lvl="1">
              <a:lnSpc>
                <a:spcPct val="150000"/>
              </a:lnSpc>
              <a:spcAft>
                <a:spcPts val="600"/>
              </a:spcAft>
              <a:buFont typeface="Wingdings" panose="05000000000000000000" pitchFamily="2" charset="2"/>
              <a:buChar char="Ø"/>
            </a:pPr>
            <a:r>
              <a:rPr lang="en-GB" sz="1400" dirty="0">
                <a:solidFill>
                  <a:srgbClr val="002060"/>
                </a:solidFill>
                <a:latin typeface="Helvetica Neue"/>
              </a:rPr>
              <a:t>The 458 restaurants delivered by the queries to the Foursquare API can be grouped into 44 distinct categories that do not include the "Armenian" and "Arab" as well, but include two other categories that indirectly compete with the Armenian cuisine: "Falafel" (2 individuals) and "Kebab" (1 individual);</a:t>
            </a:r>
          </a:p>
          <a:p>
            <a:pPr lvl="1">
              <a:lnSpc>
                <a:spcPct val="150000"/>
              </a:lnSpc>
              <a:spcAft>
                <a:spcPts val="600"/>
              </a:spcAft>
              <a:buFont typeface="Wingdings" panose="05000000000000000000" pitchFamily="2" charset="2"/>
              <a:buChar char="Ø"/>
            </a:pPr>
            <a:r>
              <a:rPr lang="en-GB" sz="1400" dirty="0">
                <a:solidFill>
                  <a:srgbClr val="002060"/>
                </a:solidFill>
                <a:latin typeface="Helvetica Neue"/>
              </a:rPr>
              <a:t>Those 3 restaurants mentioned in the preceding comment are in popular neighbourhoods, somewhat far from the gastronomic epicentre frequented by middle and high income class consumers;</a:t>
            </a:r>
          </a:p>
          <a:p>
            <a:pPr lvl="1">
              <a:lnSpc>
                <a:spcPct val="150000"/>
              </a:lnSpc>
              <a:spcAft>
                <a:spcPts val="600"/>
              </a:spcAft>
              <a:buFont typeface="Wingdings" panose="05000000000000000000" pitchFamily="2" charset="2"/>
              <a:buChar char="Ø"/>
            </a:pPr>
            <a:r>
              <a:rPr lang="en-GB" sz="1400" dirty="0">
                <a:solidFill>
                  <a:srgbClr val="002060"/>
                </a:solidFill>
                <a:latin typeface="Helvetica Neue"/>
              </a:rPr>
              <a:t>The strongest potential competitor is a Greek restaurant located within the Sao Paulo's gastronomic belt, in the "</a:t>
            </a:r>
            <a:r>
              <a:rPr lang="en-GB" sz="1400" dirty="0" err="1">
                <a:solidFill>
                  <a:srgbClr val="002060"/>
                </a:solidFill>
                <a:latin typeface="Helvetica Neue"/>
              </a:rPr>
              <a:t>Consolação</a:t>
            </a:r>
            <a:r>
              <a:rPr lang="en-GB" sz="1400" dirty="0">
                <a:solidFill>
                  <a:srgbClr val="002060"/>
                </a:solidFill>
                <a:latin typeface="Helvetica Neue"/>
              </a:rPr>
              <a:t>" neighbourhood;</a:t>
            </a:r>
          </a:p>
          <a:p>
            <a:pPr lvl="1">
              <a:lnSpc>
                <a:spcPct val="150000"/>
              </a:lnSpc>
              <a:spcAft>
                <a:spcPts val="600"/>
              </a:spcAft>
              <a:buFont typeface="Wingdings" panose="05000000000000000000" pitchFamily="2" charset="2"/>
              <a:buChar char="Ø"/>
            </a:pPr>
            <a:r>
              <a:rPr lang="en-GB" sz="1400" dirty="0">
                <a:solidFill>
                  <a:srgbClr val="002060"/>
                </a:solidFill>
                <a:latin typeface="Helvetica Neue"/>
              </a:rPr>
              <a:t>One strong candidate emerge as the most attractive neighbourhood, "</a:t>
            </a:r>
            <a:r>
              <a:rPr lang="en-GB" sz="1400" dirty="0" err="1">
                <a:solidFill>
                  <a:srgbClr val="002060"/>
                </a:solidFill>
                <a:latin typeface="Helvetica Neue"/>
              </a:rPr>
              <a:t>Itaim</a:t>
            </a:r>
            <a:r>
              <a:rPr lang="en-GB" sz="1400" dirty="0">
                <a:solidFill>
                  <a:srgbClr val="002060"/>
                </a:solidFill>
                <a:latin typeface="Helvetica Neue"/>
              </a:rPr>
              <a:t>", popularly known as the charming venue that hosts a bunch of well-known restaurants in São Paulo.</a:t>
            </a:r>
            <a:endParaRPr lang="pt-BR" sz="1400" dirty="0">
              <a:solidFill>
                <a:srgbClr val="002060"/>
              </a:solidFill>
              <a:latin typeface="Helvetica Neue"/>
            </a:endParaRPr>
          </a:p>
        </p:txBody>
      </p:sp>
    </p:spTree>
    <p:extLst>
      <p:ext uri="{BB962C8B-B14F-4D97-AF65-F5344CB8AC3E}">
        <p14:creationId xmlns:p14="http://schemas.microsoft.com/office/powerpoint/2010/main" val="109379788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672</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10</vt:i4>
      </vt:variant>
    </vt:vector>
  </HeadingPairs>
  <TitlesOfParts>
    <vt:vector size="17" baseType="lpstr">
      <vt:lpstr>Arial</vt:lpstr>
      <vt:lpstr>Calibri</vt:lpstr>
      <vt:lpstr>Calibri Light</vt:lpstr>
      <vt:lpstr>Helvetica Neue</vt:lpstr>
      <vt:lpstr>OpenSans</vt:lpstr>
      <vt:lpstr>Wingdings</vt:lpstr>
      <vt:lpstr>Tema do Office</vt:lpstr>
      <vt:lpstr>Identifying Potential Locations to Establish an Armenian Restaurant in São Paulo, Brazil  </vt:lpstr>
      <vt:lpstr>INTRODUCTION</vt:lpstr>
      <vt:lpstr>THE BUSINESS PROBLEM </vt:lpstr>
      <vt:lpstr>DATA </vt:lpstr>
      <vt:lpstr>METHODOLOGY</vt:lpstr>
      <vt:lpstr>ANALYSIS: Geolocation of Restaurants in São Paulo</vt:lpstr>
      <vt:lpstr>ANALYSIS: Gastronomic Activity in Selected Neighbourhoods</vt:lpstr>
      <vt:lpstr>ANALYSIS: Potential Competitors</vt:lpstr>
      <vt:lpstr>RESULTS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Leon Dakessian</dc:creator>
  <cp:lastModifiedBy>Leon Dakessian</cp:lastModifiedBy>
  <cp:revision>12</cp:revision>
  <dcterms:created xsi:type="dcterms:W3CDTF">2021-01-14T02:51:30Z</dcterms:created>
  <dcterms:modified xsi:type="dcterms:W3CDTF">2021-01-14T03:53:15Z</dcterms:modified>
</cp:coreProperties>
</file>