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400" r:id="rId9"/>
    <p:sldId id="401" r:id="rId10"/>
    <p:sldId id="402" r:id="rId11"/>
    <p:sldId id="403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isanta" initials="u" lastIdx="5" clrIdx="0">
    <p:extLst>
      <p:ext uri="{19B8F6BF-5375-455C-9EA6-DF929625EA0E}">
        <p15:presenceInfo xmlns:p15="http://schemas.microsoft.com/office/powerpoint/2012/main" userId="unisan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9999"/>
    <a:srgbClr val="003399"/>
    <a:srgbClr val="DDDDDD"/>
    <a:srgbClr val="C0C0C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769" autoAdjust="0"/>
    <p:restoredTop sz="85484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944"/>
    </p:cViewPr>
  </p:sorterViewPr>
  <p:notesViewPr>
    <p:cSldViewPr>
      <p:cViewPr varScale="1">
        <p:scale>
          <a:sx n="40" d="100"/>
          <a:sy n="40" d="100"/>
        </p:scale>
        <p:origin x="-9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18:54:01.637" idx="5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8BFA96-52AB-4D04-8559-08CC58EBF1C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4CB5D9-F1C0-41AA-8CD9-F386E5093D6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5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3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6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5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09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7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15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3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29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1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4CB5D9-F1C0-41AA-8CD9-F386E5093D6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71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1278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21425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 userDrawn="1"/>
        </p:nvSpPr>
        <p:spPr bwMode="auto">
          <a:xfrm>
            <a:off x="0" y="6526213"/>
            <a:ext cx="9144000" cy="355600"/>
          </a:xfrm>
          <a:prstGeom prst="rect">
            <a:avLst/>
          </a:pr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979613" y="1217613"/>
          <a:ext cx="55451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CorelDRAW" r:id="rId4" imgW="5826240" imgH="1038240" progId="">
                  <p:embed/>
                </p:oleObj>
              </mc:Choice>
              <mc:Fallback>
                <p:oleObj name="CorelDRAW" r:id="rId4" imgW="5826240" imgH="10382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17613"/>
                        <a:ext cx="55451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 userDrawn="1"/>
        </p:nvSpPr>
        <p:spPr bwMode="auto">
          <a:xfrm>
            <a:off x="0" y="6308725"/>
            <a:ext cx="9144000" cy="573088"/>
          </a:xfrm>
          <a:prstGeom prst="rect">
            <a:avLst/>
          </a:pr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1275" name="Rectangle 11"/>
          <p:cNvSpPr>
            <a:spLocks noChangeArrowheads="1"/>
          </p:cNvSpPr>
          <p:nvPr userDrawn="1"/>
        </p:nvSpPr>
        <p:spPr bwMode="auto">
          <a:xfrm>
            <a:off x="4067175" y="6421438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chemeClr val="bg1"/>
                </a:solidFill>
              </a:rPr>
              <a:t>Santos / SP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F3DB-9E43-4BF9-8908-8362C58B39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228600" y="228600"/>
            <a:ext cx="8686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Sistemas Operacionais II</a:t>
            </a:r>
            <a:b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 userDrawn="1">
            <p:ph type="title" hasCustomPrompt="1"/>
          </p:nvPr>
        </p:nvSpPr>
        <p:spPr bwMode="auto">
          <a:xfrm>
            <a:off x="228600" y="228600"/>
            <a:ext cx="86868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pt-BR" sz="3200" dirty="0"/>
              <a:t>Sistemas Operacionais I</a:t>
            </a:r>
            <a:br>
              <a:rPr lang="pt-BR" sz="3200" dirty="0"/>
            </a:br>
            <a:r>
              <a:rPr lang="pt-BR" sz="2400" dirty="0" err="1"/>
              <a:t>Virtualização</a:t>
            </a:r>
            <a:br>
              <a:rPr lang="pt-BR" sz="2400" dirty="0"/>
            </a:br>
            <a:endParaRPr lang="pt-BR" sz="2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100000">
              <a:srgbClr val="0066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>
                <a:solidFill>
                  <a:schemeClr val="bg1"/>
                </a:solidFill>
              </a:rPr>
              <a:t>Universidade Santa Cecília – Santos / SP</a:t>
            </a:r>
          </a:p>
        </p:txBody>
      </p:sp>
      <p:pic>
        <p:nvPicPr>
          <p:cNvPr id="1053" name="Picture 2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3214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6284913"/>
            <a:ext cx="9144000" cy="573087"/>
          </a:xfrm>
          <a:prstGeom prst="rect">
            <a:avLst/>
          </a:pr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000">
              <a:solidFill>
                <a:schemeClr val="bg1"/>
              </a:solidFill>
            </a:endParaRPr>
          </a:p>
        </p:txBody>
      </p:sp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323850" y="188913"/>
          <a:ext cx="18002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CorelDRAW" r:id="rId16" imgW="2076480" imgH="1579680" progId="">
                  <p:embed/>
                </p:oleObj>
              </mc:Choice>
              <mc:Fallback>
                <p:oleObj name="CorelDRAW" r:id="rId16" imgW="2076480" imgH="157968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18002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Text Box 28"/>
          <p:cNvSpPr txBox="1">
            <a:spLocks noChangeArrowheads="1"/>
          </p:cNvSpPr>
          <p:nvPr userDrawn="1"/>
        </p:nvSpPr>
        <p:spPr bwMode="auto">
          <a:xfrm>
            <a:off x="2124075" y="6381750"/>
            <a:ext cx="511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>
                <a:solidFill>
                  <a:schemeClr val="bg1"/>
                </a:solidFill>
              </a:rPr>
              <a:t>Universidade Santa Cecília – Santos / SP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>
            <a:off x="2362200" y="1371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hyperlink" Target="arquivos%20teste/Thanos%20Dance.mp4" TargetMode="External"/><Relationship Id="rId10" Type="http://schemas.openxmlformats.org/officeDocument/2006/relationships/oleObject" Target="../embeddings/oleObject4.bin"/><Relationship Id="rId4" Type="http://schemas.openxmlformats.org/officeDocument/2006/relationships/image" Target="../media/image9.png"/><Relationship Id="rId9" Type="http://schemas.openxmlformats.org/officeDocument/2006/relationships/hyperlink" Target="arquivos%20teste/Arquivo%20teste.tx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arquivos%20teste/Curr&#237;culo%20Teste.docx" TargetMode="External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12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_Worksheet.xlsx"/><Relationship Id="rId11" Type="http://schemas.openxmlformats.org/officeDocument/2006/relationships/hyperlink" Target="file:///D:\&#193;rea%20de%20Trabalho\Inclus&#227;o%20Digital\Slide%202\arquivos%20teste\Apresenta&#231;&#227;o%20teste.pptx" TargetMode="External"/><Relationship Id="rId5" Type="http://schemas.openxmlformats.org/officeDocument/2006/relationships/hyperlink" Target="arquivos%20teste/Excel%20teste.xlsx" TargetMode="External"/><Relationship Id="rId10" Type="http://schemas.openxmlformats.org/officeDocument/2006/relationships/image" Target="../media/image12.wmf"/><Relationship Id="rId4" Type="http://schemas.openxmlformats.org/officeDocument/2006/relationships/image" Target="../media/image14.png"/><Relationship Id="rId9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500306"/>
            <a:ext cx="7772400" cy="1100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z="4000" dirty="0"/>
              <a:t>Curso de Inclusão Digital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8728" y="34290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pt-BR" sz="2400" dirty="0">
                <a:cs typeface="Arial" charset="0"/>
              </a:rPr>
              <a:t>Módulo 2:</a:t>
            </a:r>
          </a:p>
          <a:p>
            <a:pPr marL="284163" indent="-284163">
              <a:buSzPct val="80000"/>
              <a:buFont typeface="Wingdings" pitchFamily="2" charset="2"/>
              <a:buChar char="§"/>
            </a:pPr>
            <a:r>
              <a:rPr lang="pt-BR" sz="2400" dirty="0"/>
              <a:t>Gerenciamento de arquivos</a:t>
            </a:r>
          </a:p>
          <a:p>
            <a:pPr marL="284163" indent="-284163">
              <a:buSzPct val="80000"/>
              <a:buFont typeface="Wingdings" pitchFamily="2" charset="2"/>
              <a:buChar char="§"/>
            </a:pPr>
            <a:endParaRPr lang="pt-BR" sz="2400" dirty="0"/>
          </a:p>
          <a:p>
            <a:pPr marL="0" indent="0" algn="ctr">
              <a:buFontTx/>
              <a:buNone/>
            </a:pPr>
            <a:endParaRPr lang="pt-BR" dirty="0"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453C6B-49ED-4D85-868A-00C63494882D}"/>
              </a:ext>
            </a:extLst>
          </p:cNvPr>
          <p:cNvSpPr txBox="1"/>
          <p:nvPr/>
        </p:nvSpPr>
        <p:spPr>
          <a:xfrm>
            <a:off x="0" y="5373216"/>
            <a:ext cx="370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Vitor Fernandes.</a:t>
            </a:r>
          </a:p>
          <a:p>
            <a:r>
              <a:rPr lang="pt-BR" dirty="0"/>
              <a:t>Juana Paiva.</a:t>
            </a:r>
          </a:p>
          <a:p>
            <a:r>
              <a:rPr lang="pt-BR" dirty="0"/>
              <a:t>Leon Dennis Soares de Lira.</a:t>
            </a:r>
          </a:p>
        </p:txBody>
      </p:sp>
    </p:spTree>
    <p:extLst>
      <p:ext uri="{BB962C8B-B14F-4D97-AF65-F5344CB8AC3E}">
        <p14:creationId xmlns:p14="http://schemas.microsoft.com/office/powerpoint/2010/main" val="148454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Arquivos</a:t>
            </a:r>
            <a:r>
              <a:rPr lang="en-US" sz="2400" b="1" dirty="0"/>
              <a:t> </a:t>
            </a:r>
            <a:r>
              <a:rPr lang="en-US" sz="2400" b="1" dirty="0" err="1"/>
              <a:t>comuns</a:t>
            </a:r>
            <a:r>
              <a:rPr lang="en-US" sz="2400" b="1" dirty="0"/>
              <a:t> do </a:t>
            </a:r>
            <a:r>
              <a:rPr lang="en-US" sz="2400" b="1" dirty="0" err="1"/>
              <a:t>computador</a:t>
            </a:r>
            <a:endParaRPr lang="pt-BR" sz="24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79747-6EF1-4FAA-9AE0-06411935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572" y="1772816"/>
            <a:ext cx="7200800" cy="414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pt-BR" b="1" dirty="0"/>
              <a:t>Outros ícones: </a:t>
            </a:r>
            <a:r>
              <a:rPr lang="pt-BR" dirty="0"/>
              <a:t>A sua Área de Trabalho pode conter diversos outros ícones, como esses (mostrados ao lado):</a:t>
            </a:r>
          </a:p>
          <a:p>
            <a:pPr lvl="0"/>
            <a:endParaRPr lang="pt-BR" sz="1750" dirty="0"/>
          </a:p>
          <a:p>
            <a:pPr lvl="0"/>
            <a:r>
              <a:rPr lang="pt-BR" sz="1750" b="1" dirty="0"/>
              <a:t>Google Chrome: </a:t>
            </a:r>
            <a:r>
              <a:rPr lang="pt-BR" sz="1750" dirty="0"/>
              <a:t>É um navegador, serve para utilizar os recursos da internet. É um dos mais populares, mas existem outros, como por exemplo: Mozilla Firefox, Microsoft Edge, etc.</a:t>
            </a:r>
            <a:br>
              <a:rPr lang="pt-BR" sz="1750" b="1" dirty="0"/>
            </a:br>
            <a:br>
              <a:rPr lang="pt-BR" sz="1750" b="1" dirty="0"/>
            </a:br>
            <a:br>
              <a:rPr lang="pt-BR" sz="1750" b="1" dirty="0"/>
            </a:br>
            <a:br>
              <a:rPr lang="pt-BR" sz="1750" b="1" dirty="0"/>
            </a:br>
            <a:br>
              <a:rPr lang="pt-BR" sz="1750" b="1" dirty="0"/>
            </a:br>
            <a:r>
              <a:rPr lang="pt-BR" sz="1750" b="1" dirty="0" err="1"/>
              <a:t>Winrar</a:t>
            </a:r>
            <a:r>
              <a:rPr lang="pt-BR" sz="1750" b="1" dirty="0"/>
              <a:t>: </a:t>
            </a:r>
            <a:r>
              <a:rPr lang="pt-BR" sz="1750" dirty="0"/>
              <a:t>O </a:t>
            </a:r>
            <a:r>
              <a:rPr lang="pt-BR" sz="1750" dirty="0" err="1"/>
              <a:t>Winrar</a:t>
            </a:r>
            <a:r>
              <a:rPr lang="pt-BR" sz="1750" dirty="0"/>
              <a:t> é um compactador de arquivos. Tem funcionalidades semelhantes a de uma pasta, pois ele pode agrupar arquivos. Porém, ele reduz (compacta) o tamanho dos arquivos dentro dele, como também, dispõe de outras funcionalidades (a capacidade de colocar senhas, reduzir ainda mais o tamanho dos arquivos, </a:t>
            </a:r>
            <a:r>
              <a:rPr lang="pt-BR" sz="1750" dirty="0" err="1"/>
              <a:t>etc</a:t>
            </a:r>
            <a:r>
              <a:rPr lang="pt-BR" sz="1750" dirty="0"/>
              <a:t>).</a:t>
            </a:r>
            <a:endParaRPr lang="pt-BR" sz="175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FB869F-0BD2-49AA-86DF-2802EF23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7" y="2636912"/>
            <a:ext cx="1007015" cy="8919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5B04CE-2AA6-4925-A180-8E83D21F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7" y="4509120"/>
            <a:ext cx="1007015" cy="8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6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2 – </a:t>
            </a:r>
            <a:r>
              <a:rPr lang="en-US" sz="2400" b="1" dirty="0" err="1"/>
              <a:t>Documentos</a:t>
            </a:r>
            <a:endParaRPr lang="pt-BR" sz="24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79747-6EF1-4FAA-9AE0-06411935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572" y="1772816"/>
            <a:ext cx="72008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Documentos: </a:t>
            </a:r>
            <a:r>
              <a:rPr lang="pt-BR" dirty="0"/>
              <a:t>Bloco de notas, Word, Excel, Powerpoint são os principais documentos utilizados no computador.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criar e abrir um documento novo: Clique com o </a:t>
            </a:r>
            <a:r>
              <a:rPr lang="pt-BR" b="1" dirty="0"/>
              <a:t>botão direito</a:t>
            </a:r>
            <a:r>
              <a:rPr lang="pt-BR" dirty="0"/>
              <a:t> em um campo vazio (por exemplo, na Área de trabalho), selecione a opção “Novo”, e depois selecione o arquivo que quer criar (por exemplo, vamos utilizar o “Documento de texto”, que é o Bloco de Notas).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50" dirty="0"/>
              <a:t>Após terminar de escrever seu texto, repare na caixa de opções:</a:t>
            </a:r>
          </a:p>
          <a:p>
            <a:br>
              <a:rPr lang="pt-BR" sz="1650" dirty="0"/>
            </a:br>
            <a:br>
              <a:rPr lang="pt-BR" sz="1650" dirty="0"/>
            </a:br>
            <a:r>
              <a:rPr lang="pt-BR" sz="1650" dirty="0"/>
              <a:t>Para salvar o arquivo, é simples: Apenas pressione em arquivo, e em “salvar” (para salvar em cima do documento atual) ou “salvar como...” (para salvar em um novo documento, que será criado automaticamente).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606BB6-4176-4137-B3F5-86344329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581128"/>
            <a:ext cx="5943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3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771800" y="764704"/>
            <a:ext cx="5715040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>
                <a:latin typeface="Arial" charset="0"/>
              </a:rPr>
              <a:t>Resumo</a:t>
            </a:r>
            <a:r>
              <a:rPr lang="en-US" sz="2400" b="1" dirty="0">
                <a:latin typeface="Arial" charset="0"/>
              </a:rPr>
              <a:t> do </a:t>
            </a:r>
            <a:r>
              <a:rPr lang="en-US" sz="2400" b="1" dirty="0" err="1">
                <a:latin typeface="Arial" charset="0"/>
              </a:rPr>
              <a:t>Módulo</a:t>
            </a:r>
            <a:r>
              <a:rPr lang="en-US" sz="2400" b="1" dirty="0">
                <a:latin typeface="Arial" charset="0"/>
              </a:rPr>
              <a:t> 1 - </a:t>
            </a:r>
            <a:r>
              <a:rPr lang="en-US" sz="2400" b="1" dirty="0" err="1">
                <a:latin typeface="Arial" charset="0"/>
              </a:rPr>
              <a:t>Computadores</a:t>
            </a:r>
            <a:endParaRPr lang="pt-BR" sz="2400" b="1" dirty="0">
              <a:latin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56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b="1" dirty="0">
                <a:cs typeface="Courier New" pitchFamily="49" charset="0"/>
              </a:rPr>
              <a:t>Movimentação do mouse: </a:t>
            </a:r>
            <a:r>
              <a:rPr lang="pt-BR" sz="1500" dirty="0">
                <a:cs typeface="Courier New" pitchFamily="49" charset="0"/>
              </a:rPr>
              <a:t>O</a:t>
            </a:r>
            <a:r>
              <a:rPr lang="pt-BR" sz="1500" dirty="0"/>
              <a:t> mouse é um aparelho que se comunica com o computador para mover um cursor em sua tela. Esse cursor serve para manipular e mover determinados recursos exibidos. Para isso, o cursor deve se movimentar na tela conforme a movimentação do mouse feita pelo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500" b="1" dirty="0"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>
                <a:cs typeface="Courier New" pitchFamily="49" charset="0"/>
              </a:rPr>
              <a:t>O mouse contém três botões: o botão esquerdo, o do meio (scroll) e o direito. </a:t>
            </a:r>
            <a:r>
              <a:rPr lang="pt-BR" sz="1500" dirty="0"/>
              <a:t>Movimentar o mouse não é suficiente para utilizá-lo a contento, afinal, essa ação apenas movimenta o cursor na tela do computador, nada mais. É necessário também o uso de botões para que o usuário informe à máquina que ações deseja executar: pressionar botões, arrastar itens, desenhar, selecionar arquivos, etc.</a:t>
            </a:r>
            <a:r>
              <a:rPr lang="pt-BR" sz="1500" b="1" dirty="0">
                <a:cs typeface="Courier New" pitchFamily="49" charset="0"/>
              </a:rPr>
              <a:t> </a:t>
            </a:r>
            <a:endParaRPr lang="pt-BR" dirty="0">
              <a:cs typeface="Courier New" pitchFamily="49" charset="0"/>
            </a:endParaRPr>
          </a:p>
          <a:p>
            <a:endParaRPr lang="pt-BR" dirty="0">
              <a:cs typeface="Courier New" pitchFamily="49" charset="0"/>
            </a:endParaRPr>
          </a:p>
          <a:p>
            <a:r>
              <a:rPr lang="pt-BR" sz="1500" dirty="0">
                <a:cs typeface="Courier New" pitchFamily="49" charset="0"/>
              </a:rPr>
              <a:t>As principais funções do mouse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b="1" dirty="0">
                <a:cs typeface="Courier New" pitchFamily="49" charset="0"/>
              </a:rPr>
              <a:t>Clique simples: </a:t>
            </a:r>
            <a:r>
              <a:rPr lang="pt-BR" sz="1500" dirty="0">
                <a:cs typeface="Courier New" pitchFamily="49" charset="0"/>
              </a:rPr>
              <a:t>pressionar apenas uma vez o botão esquerdo do mouse.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b="1" dirty="0">
                <a:cs typeface="Courier New" pitchFamily="49" charset="0"/>
              </a:rPr>
              <a:t>Clique duplo: </a:t>
            </a:r>
            <a:r>
              <a:rPr lang="pt-BR" sz="1500" dirty="0">
                <a:cs typeface="Courier New" pitchFamily="49" charset="0"/>
              </a:rPr>
              <a:t>pressionar duas vezes o botão esquerdo do mouse.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b="1" dirty="0">
                <a:cs typeface="Courier New" pitchFamily="49" charset="0"/>
              </a:rPr>
              <a:t>Clique com botão direito: </a:t>
            </a:r>
            <a:r>
              <a:rPr lang="pt-BR" sz="1500" dirty="0"/>
              <a:t>exibe uma janela de diálogo com opções para livre escolha do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b="1" dirty="0">
                <a:cs typeface="Courier New" pitchFamily="49" charset="0"/>
              </a:rPr>
              <a:t>Scroll (botão do meio): </a:t>
            </a:r>
            <a:r>
              <a:rPr lang="pt-BR" sz="1500" dirty="0">
                <a:cs typeface="Courier New" pitchFamily="49" charset="0"/>
              </a:rPr>
              <a:t>Utilizado para rolar a página para cima e para baixo.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500" dirty="0">
                <a:cs typeface="Courier New" pitchFamily="49" charset="0"/>
              </a:rPr>
              <a:t>Ele também serve como botão, abrindo links em uma nova aba do navegador.</a:t>
            </a:r>
            <a:endParaRPr lang="pt-BR" sz="1750" b="1" dirty="0">
              <a:latin typeface="+mj-lt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771800" y="771814"/>
            <a:ext cx="5715040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Resumo</a:t>
            </a:r>
            <a:r>
              <a:rPr lang="en-US" sz="2400" b="1" dirty="0"/>
              <a:t> do </a:t>
            </a:r>
            <a:r>
              <a:rPr lang="en-US" sz="2400" b="1" dirty="0" err="1"/>
              <a:t>Módulo</a:t>
            </a:r>
            <a:r>
              <a:rPr lang="en-US" sz="2400" b="1" dirty="0"/>
              <a:t> 1 - </a:t>
            </a:r>
            <a:r>
              <a:rPr lang="en-US" sz="2400" b="1" dirty="0" err="1"/>
              <a:t>Computadores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Teclas específicas: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Alt</a:t>
            </a:r>
            <a:r>
              <a:rPr lang="pt-BR" sz="1600" b="1" dirty="0"/>
              <a:t>: </a:t>
            </a:r>
            <a:r>
              <a:rPr lang="pt-BR" sz="1600" dirty="0"/>
              <a:t>Tecla </a:t>
            </a:r>
            <a:r>
              <a:rPr lang="pt-BR" sz="1600" b="1" dirty="0"/>
              <a:t>alt</a:t>
            </a:r>
            <a:r>
              <a:rPr lang="pt-BR" sz="1600" dirty="0"/>
              <a:t>ernativa, serve para abrir menus sem o uso do mouse.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Esc</a:t>
            </a:r>
            <a:r>
              <a:rPr lang="pt-BR" sz="1600" b="1" dirty="0"/>
              <a:t>: “esc</a:t>
            </a:r>
            <a:r>
              <a:rPr lang="pt-BR" sz="1600" dirty="0"/>
              <a:t>ape”, serve para sair de uma tarefa ou cancelar uma ação. 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Ctrl</a:t>
            </a:r>
            <a:r>
              <a:rPr lang="pt-BR" sz="1600" b="1" dirty="0"/>
              <a:t>: </a:t>
            </a:r>
            <a:r>
              <a:rPr lang="pt-BR" sz="1600" dirty="0"/>
              <a:t>Tecla de controle, sempre utilizada com outra tecla. (</a:t>
            </a:r>
            <a:r>
              <a:rPr lang="pt-BR" sz="1600" dirty="0" err="1"/>
              <a:t>Ctrl</a:t>
            </a:r>
            <a:r>
              <a:rPr lang="pt-BR" sz="1600" dirty="0"/>
              <a:t> + </a:t>
            </a:r>
            <a:r>
              <a:rPr lang="pt-BR" sz="1600" dirty="0" err="1"/>
              <a:t>Alt</a:t>
            </a:r>
            <a:r>
              <a:rPr lang="pt-BR" sz="1600" dirty="0"/>
              <a:t> + Del)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Tab</a:t>
            </a:r>
            <a:r>
              <a:rPr lang="pt-BR" sz="1600" b="1" dirty="0"/>
              <a:t>: </a:t>
            </a:r>
            <a:r>
              <a:rPr lang="pt-BR" sz="1600" dirty="0"/>
              <a:t>Utilizada para tabulação de parágrafo.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Shift: </a:t>
            </a:r>
            <a:r>
              <a:rPr lang="pt-BR" sz="1600" dirty="0"/>
              <a:t>Tecla utilizada para comandos com duas funções, também utilizada para acentos. (Shift + 3)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Fixa/</a:t>
            </a:r>
            <a:r>
              <a:rPr lang="pt-BR" sz="1600" b="1" dirty="0" err="1"/>
              <a:t>Caps</a:t>
            </a:r>
            <a:r>
              <a:rPr lang="pt-BR" sz="1600" b="1" dirty="0"/>
              <a:t> </a:t>
            </a:r>
            <a:r>
              <a:rPr lang="pt-BR" sz="1600" b="1" dirty="0" err="1"/>
              <a:t>lock</a:t>
            </a:r>
            <a:r>
              <a:rPr lang="pt-BR" sz="1600" b="1" dirty="0"/>
              <a:t>: </a:t>
            </a:r>
            <a:r>
              <a:rPr lang="pt-BR" sz="1600" dirty="0"/>
              <a:t>Serve para alternar letras MAIÚSCULAS e minúsculas.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Home: </a:t>
            </a:r>
            <a:r>
              <a:rPr lang="pt-BR" sz="1600" dirty="0"/>
              <a:t>Posiciona o cursor no começo da linha selecionada.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End</a:t>
            </a:r>
            <a:r>
              <a:rPr lang="pt-BR" sz="1600" b="1" dirty="0"/>
              <a:t>: P</a:t>
            </a:r>
            <a:r>
              <a:rPr lang="pt-BR" sz="1600" dirty="0"/>
              <a:t>osiciona o cursor no final da linha editada.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PG </a:t>
            </a:r>
            <a:r>
              <a:rPr lang="pt-BR" sz="1600" b="1" dirty="0" err="1"/>
              <a:t>Up</a:t>
            </a:r>
            <a:r>
              <a:rPr lang="pt-BR" sz="1600" b="1" dirty="0"/>
              <a:t>/PG </a:t>
            </a:r>
            <a:r>
              <a:rPr lang="pt-BR" sz="1600" b="1" dirty="0" err="1"/>
              <a:t>Dn</a:t>
            </a:r>
            <a:r>
              <a:rPr lang="pt-BR" sz="1600" b="1" dirty="0"/>
              <a:t>: </a:t>
            </a:r>
            <a:r>
              <a:rPr lang="pt-BR" sz="1600" dirty="0"/>
              <a:t>Move a tela para cima e para baixo, respectivamente.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PS/Print </a:t>
            </a:r>
            <a:r>
              <a:rPr lang="pt-BR" sz="1600" b="1" dirty="0" err="1"/>
              <a:t>Screen</a:t>
            </a:r>
            <a:r>
              <a:rPr lang="pt-BR" sz="1600" b="1" dirty="0"/>
              <a:t>: </a:t>
            </a:r>
            <a:r>
              <a:rPr lang="pt-BR" sz="1600" dirty="0"/>
              <a:t>Serve para tirar uma “foto” da tela, guardando-a.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Backspace</a:t>
            </a:r>
            <a:r>
              <a:rPr lang="pt-BR" sz="1600" b="1" dirty="0"/>
              <a:t>: </a:t>
            </a:r>
            <a:r>
              <a:rPr lang="pt-BR" sz="1600" dirty="0"/>
              <a:t>Serve para deletar caracteres. 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Barra/Space: </a:t>
            </a:r>
            <a:r>
              <a:rPr lang="pt-BR" sz="1600" dirty="0"/>
              <a:t>Serve para adicionar um espaço entre os caracteres.</a:t>
            </a:r>
          </a:p>
        </p:txBody>
      </p:sp>
    </p:spTree>
    <p:extLst>
      <p:ext uri="{BB962C8B-B14F-4D97-AF65-F5344CB8AC3E}">
        <p14:creationId xmlns:p14="http://schemas.microsoft.com/office/powerpoint/2010/main" val="29500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771800" y="764704"/>
            <a:ext cx="5715040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Resumo</a:t>
            </a:r>
            <a:r>
              <a:rPr lang="en-US" sz="2400" b="1" dirty="0"/>
              <a:t> do </a:t>
            </a:r>
            <a:r>
              <a:rPr lang="en-US" sz="2400" b="1" dirty="0" err="1"/>
              <a:t>Módulo</a:t>
            </a:r>
            <a:r>
              <a:rPr lang="en-US" sz="2400" b="1" dirty="0"/>
              <a:t> 1 - </a:t>
            </a:r>
            <a:r>
              <a:rPr lang="en-US" sz="2400" b="1" dirty="0" err="1"/>
              <a:t>Computadores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Combinações de teclas específicas - atalhos:</a:t>
            </a:r>
            <a:br>
              <a:rPr lang="pt-BR" b="1" dirty="0"/>
            </a:br>
            <a:r>
              <a:rPr lang="pt-BR" dirty="0"/>
              <a:t>(o “+” significa que você tem que pressionar as teclas juntas)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Ctrl</a:t>
            </a:r>
            <a:r>
              <a:rPr lang="pt-BR" sz="1600" b="1" dirty="0"/>
              <a:t> + </a:t>
            </a:r>
            <a:r>
              <a:rPr lang="pt-BR" sz="1600" b="1" dirty="0" err="1"/>
              <a:t>Alt</a:t>
            </a:r>
            <a:r>
              <a:rPr lang="pt-BR" sz="1600" b="1" dirty="0"/>
              <a:t> + Del: </a:t>
            </a:r>
            <a:r>
              <a:rPr lang="pt-BR" sz="1600" dirty="0"/>
              <a:t>Abre o gerenciador de tarefas.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Ctrl</a:t>
            </a:r>
            <a:r>
              <a:rPr lang="pt-BR" sz="1600" b="1" dirty="0"/>
              <a:t> + Z: </a:t>
            </a:r>
            <a:r>
              <a:rPr lang="pt-BR" sz="1600" dirty="0"/>
              <a:t>Desfaz uma ação.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Ctrl</a:t>
            </a:r>
            <a:r>
              <a:rPr lang="pt-BR" sz="1600" b="1" dirty="0"/>
              <a:t> + Y: </a:t>
            </a:r>
            <a:r>
              <a:rPr lang="pt-BR" sz="1600" dirty="0"/>
              <a:t>Refaz uma ação desfeita.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Ctrl</a:t>
            </a:r>
            <a:r>
              <a:rPr lang="pt-BR" sz="1600" b="1" dirty="0"/>
              <a:t> + A: </a:t>
            </a:r>
            <a:r>
              <a:rPr lang="pt-BR" sz="1600" dirty="0"/>
              <a:t>Seleciona todo o texto.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Ctrl</a:t>
            </a:r>
            <a:r>
              <a:rPr lang="pt-BR" sz="1600" b="1" dirty="0"/>
              <a:t> + X: </a:t>
            </a:r>
            <a:r>
              <a:rPr lang="pt-BR" sz="1550" dirty="0"/>
              <a:t>“Recortar” um trecho do texto, ou seja, retirá-lo da sua posição atual.</a:t>
            </a:r>
            <a:endParaRPr lang="pt-BR" sz="155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Alt</a:t>
            </a:r>
            <a:r>
              <a:rPr lang="pt-BR" sz="1600" b="1" dirty="0"/>
              <a:t> + F4: </a:t>
            </a:r>
            <a:r>
              <a:rPr lang="pt-BR" sz="1600" dirty="0"/>
              <a:t>Fechar o programa atual aberto.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Alt</a:t>
            </a:r>
            <a:r>
              <a:rPr lang="pt-BR" sz="1600" b="1" dirty="0"/>
              <a:t> + </a:t>
            </a:r>
            <a:r>
              <a:rPr lang="pt-BR" sz="1600" b="1" dirty="0" err="1"/>
              <a:t>Tab</a:t>
            </a:r>
            <a:r>
              <a:rPr lang="pt-BR" sz="1600" b="1" dirty="0"/>
              <a:t>: </a:t>
            </a:r>
            <a:r>
              <a:rPr lang="pt-BR" sz="1600" dirty="0" err="1"/>
              <a:t>Cicla</a:t>
            </a:r>
            <a:r>
              <a:rPr lang="pt-BR" sz="1600" dirty="0"/>
              <a:t> entre programas abertos.</a:t>
            </a:r>
            <a:endParaRPr lang="pt-B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 err="1"/>
              <a:t>Alt</a:t>
            </a:r>
            <a:r>
              <a:rPr lang="pt-BR" sz="1600" b="1" dirty="0"/>
              <a:t> + F4: </a:t>
            </a:r>
            <a:r>
              <a:rPr lang="pt-BR" sz="1600" dirty="0"/>
              <a:t>Fechar a página atual.</a:t>
            </a:r>
            <a:r>
              <a:rPr lang="pt-BR" sz="1600" b="1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dirty="0"/>
              <a:t>F5: </a:t>
            </a:r>
            <a:r>
              <a:rPr lang="pt-BR" sz="1600" dirty="0"/>
              <a:t>Recarregar a página atual. 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25724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Módulo</a:t>
            </a:r>
            <a:r>
              <a:rPr lang="en-US" sz="2400" b="1" dirty="0"/>
              <a:t> 2 – </a:t>
            </a:r>
            <a:r>
              <a:rPr lang="en-US" sz="2400" b="1" dirty="0" err="1"/>
              <a:t>Gerenciamento</a:t>
            </a:r>
            <a:r>
              <a:rPr lang="en-US" sz="2400" b="1" dirty="0"/>
              <a:t> de </a:t>
            </a:r>
            <a:r>
              <a:rPr lang="en-US" sz="2400" b="1" dirty="0" err="1"/>
              <a:t>arquivos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5720" y="1714488"/>
            <a:ext cx="842962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endParaRPr lang="pt-B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Identificar os tipos de arquivos do computador: </a:t>
            </a:r>
            <a:br>
              <a:rPr lang="pt-BR" b="1" dirty="0"/>
            </a:br>
            <a:r>
              <a:rPr lang="pt-BR" dirty="0"/>
              <a:t>Abaixo, há exemplos dos arquivos mais comuns em um computador.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4C3A58-755B-4F76-AF12-8C4B5391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840782"/>
            <a:ext cx="3963482" cy="32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Arquivos</a:t>
            </a:r>
            <a:r>
              <a:rPr lang="en-US" sz="2400" b="1" dirty="0"/>
              <a:t> </a:t>
            </a:r>
            <a:r>
              <a:rPr lang="en-US" sz="2400" b="1" dirty="0" err="1"/>
              <a:t>comuns</a:t>
            </a:r>
            <a:r>
              <a:rPr lang="en-US" sz="2400" b="1" dirty="0"/>
              <a:t> do </a:t>
            </a:r>
            <a:r>
              <a:rPr lang="en-US" sz="2400" b="1" dirty="0" err="1"/>
              <a:t>computador</a:t>
            </a:r>
            <a:endParaRPr lang="pt-BR" sz="24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370529" y="1777436"/>
            <a:ext cx="72008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Nova pasta: </a:t>
            </a:r>
            <a:r>
              <a:rPr lang="pt-BR" dirty="0"/>
              <a:t>Como o próprio nome já diz, é uma pasta. Ela serve para armazenar diversos arquivos, organizando-os em um local só.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Você pode criar uma nova pasta desta maneira: </a:t>
            </a:r>
            <a:r>
              <a:rPr lang="pt-BR" dirty="0"/>
              <a:t>Clique com o </a:t>
            </a:r>
            <a:r>
              <a:rPr lang="pt-BR" b="1" dirty="0"/>
              <a:t>botão direito</a:t>
            </a:r>
            <a:r>
              <a:rPr lang="pt-BR" dirty="0"/>
              <a:t> em um campo vazio (por exemplo, na Área de trabalho), selecione a opção “Novo”, e depois “Pasta”.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4F2F226-2920-499F-9579-DAFABB1F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5" y="1777436"/>
            <a:ext cx="902985" cy="7653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7EB2BD-D31F-4B5A-B93E-52BF5ECB4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55" y="3429000"/>
            <a:ext cx="3429528" cy="27645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6AAD76-C742-4D7E-A9F6-4FE90E62943D}"/>
              </a:ext>
            </a:extLst>
          </p:cNvPr>
          <p:cNvSpPr txBox="1"/>
          <p:nvPr/>
        </p:nvSpPr>
        <p:spPr>
          <a:xfrm>
            <a:off x="3951874" y="3465188"/>
            <a:ext cx="4619455" cy="25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Note que ao abrir a aba “Novo”, você pode criar diversos outros arquivos além de uma pasta, por exemplo: Arquivos de texto, documentos, etc. Além disso, você também pode alterar a organização da sua área de trabalho, como também a resolução da sua tela, etc.</a:t>
            </a:r>
          </a:p>
          <a:p>
            <a:endParaRPr lang="pt-BR" sz="1600" dirty="0"/>
          </a:p>
          <a:p>
            <a:r>
              <a:rPr lang="pt-BR" sz="1550" b="1" dirty="0"/>
              <a:t>Você também pode renomear pastas, arquivos </a:t>
            </a:r>
            <a:r>
              <a:rPr lang="pt-BR" sz="1550" b="1" dirty="0" err="1"/>
              <a:t>etc</a:t>
            </a:r>
            <a:r>
              <a:rPr lang="pt-BR" sz="1550" b="1" dirty="0"/>
              <a:t> ao clicar no tal ícone com o botão direito, e selecionar a opção “renomear”.</a:t>
            </a:r>
          </a:p>
        </p:txBody>
      </p:sp>
    </p:spTree>
    <p:extLst>
      <p:ext uri="{BB962C8B-B14F-4D97-AF65-F5344CB8AC3E}">
        <p14:creationId xmlns:p14="http://schemas.microsoft.com/office/powerpoint/2010/main" val="419264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Arquivos</a:t>
            </a:r>
            <a:r>
              <a:rPr lang="en-US" sz="2400" b="1" dirty="0"/>
              <a:t> </a:t>
            </a:r>
            <a:r>
              <a:rPr lang="en-US" sz="2400" b="1" dirty="0" err="1"/>
              <a:t>comuns</a:t>
            </a:r>
            <a:r>
              <a:rPr lang="en-US" sz="2400" b="1" dirty="0"/>
              <a:t> do </a:t>
            </a:r>
            <a:r>
              <a:rPr lang="en-US" sz="2400" b="1" dirty="0" err="1"/>
              <a:t>computador</a:t>
            </a:r>
            <a:endParaRPr lang="pt-BR" sz="24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054A06-4CB8-424B-A30C-E910BF79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16832"/>
            <a:ext cx="902985" cy="731863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E079747-6EF1-4FAA-9AE0-06411935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529" y="1517616"/>
            <a:ext cx="720080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pt-BR" b="1" dirty="0"/>
          </a:p>
          <a:p>
            <a:pPr lvl="0"/>
            <a:r>
              <a:rPr lang="pt-BR" b="1" dirty="0"/>
              <a:t>Arquivo de vídeo: </a:t>
            </a:r>
            <a:r>
              <a:rPr lang="pt-BR" sz="1750" dirty="0"/>
              <a:t>Vídeos. Preste atenção no ícone ao lado do vídeo, pois ele mostra o player utilizado (no caso, o da imagem acima, estamos utilizando o Windows Media Player, padrão do Windows.)</a:t>
            </a:r>
          </a:p>
          <a:p>
            <a:pPr lvl="0"/>
            <a:r>
              <a:rPr lang="pt-BR" sz="1750" dirty="0"/>
              <a:t>Outros players podem ser utilizados também, com um dos mais populares sendo o “VLC Media Player”.</a:t>
            </a:r>
            <a:br>
              <a:rPr lang="pt-BR" sz="1750" dirty="0"/>
            </a:br>
            <a:br>
              <a:rPr lang="pt-BR" sz="1750" dirty="0"/>
            </a:br>
            <a:r>
              <a:rPr lang="pt-BR" sz="1750" b="1" dirty="0"/>
              <a:t>Exemplo de vídeo:</a:t>
            </a:r>
          </a:p>
        </p:txBody>
      </p:sp>
      <p:graphicFrame>
        <p:nvGraphicFramePr>
          <p:cNvPr id="6" name="Objeto 5">
            <a:hlinkClick r:id="rId5" action="ppaction://hlinkfile"/>
            <a:extLst>
              <a:ext uri="{FF2B5EF4-FFF2-40B4-BE49-F238E27FC236}">
                <a16:creationId xmlns:a16="http://schemas.microsoft.com/office/drawing/2014/main" id="{450A76F3-213B-4795-88C5-BAC40A31B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66582"/>
              </p:ext>
            </p:extLst>
          </p:nvPr>
        </p:nvGraphicFramePr>
        <p:xfrm>
          <a:off x="3635896" y="3284984"/>
          <a:ext cx="162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Objeto de Shell de Gerenciador" showAsIcon="1" r:id="rId6" imgW="1626120" imgH="685800" progId="Package">
                  <p:embed/>
                </p:oleObj>
              </mc:Choice>
              <mc:Fallback>
                <p:oleObj name="Objeto de Shell de Gerenciador" showAsIcon="1" r:id="rId6" imgW="1626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5896" y="3284984"/>
                        <a:ext cx="1625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F8A5E9E3-4604-4189-879C-698BDEA5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338" y="4185496"/>
            <a:ext cx="7200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Arquivo de texto: </a:t>
            </a:r>
            <a:r>
              <a:rPr lang="pt-BR" sz="1750" dirty="0"/>
              <a:t>Este ícone é do bloco de notas (extensão .</a:t>
            </a:r>
            <a:r>
              <a:rPr lang="pt-BR" sz="1750" dirty="0" err="1"/>
              <a:t>txt</a:t>
            </a:r>
            <a:r>
              <a:rPr lang="pt-BR" sz="1750" dirty="0"/>
              <a:t>).</a:t>
            </a:r>
            <a:br>
              <a:rPr lang="pt-BR" sz="1750" dirty="0"/>
            </a:br>
            <a:r>
              <a:rPr lang="pt-BR" sz="1750" dirty="0"/>
              <a:t>Você pode criar um novo arquivo de texto seguindo os passos do slide 30 (Nova pasta).</a:t>
            </a:r>
            <a:br>
              <a:rPr lang="pt-BR" sz="1750" dirty="0"/>
            </a:br>
            <a:br>
              <a:rPr lang="pt-BR" sz="1750" dirty="0"/>
            </a:br>
            <a:r>
              <a:rPr lang="pt-BR" sz="1750" b="1" dirty="0"/>
              <a:t>Exemplo de arquivo: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AAA602-7180-433A-9DB5-1A281309C9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307" y="4242775"/>
            <a:ext cx="890097" cy="743038"/>
          </a:xfrm>
          <a:prstGeom prst="rect">
            <a:avLst/>
          </a:prstGeom>
        </p:spPr>
      </p:pic>
      <p:graphicFrame>
        <p:nvGraphicFramePr>
          <p:cNvPr id="10" name="Objeto 9">
            <a:hlinkClick r:id="rId9" action="ppaction://hlinkfile"/>
            <a:extLst>
              <a:ext uri="{FF2B5EF4-FFF2-40B4-BE49-F238E27FC236}">
                <a16:creationId xmlns:a16="http://schemas.microsoft.com/office/drawing/2014/main" id="{B1B296EF-5BC8-4F69-91E5-EDB6B5C35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304998"/>
              </p:ext>
            </p:extLst>
          </p:nvPr>
        </p:nvGraphicFramePr>
        <p:xfrm>
          <a:off x="3762896" y="5157172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Objeto de Shell de Gerenciador" showAsIcon="1" r:id="rId10" imgW="1371960" imgH="685800" progId="Package">
                  <p:embed/>
                </p:oleObj>
              </mc:Choice>
              <mc:Fallback>
                <p:oleObj name="Objeto de Shell de Gerenciador" showAsIcon="1" r:id="rId10" imgW="1371960" imgH="685800" progId="Package">
                  <p:embed/>
                  <p:pic>
                    <p:nvPicPr>
                      <p:cNvPr id="5" name="Objeto 4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48CF0D1A-ABEA-4B89-A20C-91C020203A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62896" y="5157172"/>
                        <a:ext cx="1371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5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Arquivos</a:t>
            </a:r>
            <a:r>
              <a:rPr lang="en-US" sz="2400" b="1" dirty="0"/>
              <a:t> </a:t>
            </a:r>
            <a:r>
              <a:rPr lang="en-US" sz="2400" b="1" dirty="0" err="1"/>
              <a:t>comuns</a:t>
            </a:r>
            <a:r>
              <a:rPr lang="en-US" sz="2400" b="1" dirty="0"/>
              <a:t> do </a:t>
            </a:r>
            <a:r>
              <a:rPr lang="en-US" sz="2400" b="1" dirty="0" err="1"/>
              <a:t>computador</a:t>
            </a:r>
            <a:endParaRPr lang="pt-BR" sz="24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79747-6EF1-4FAA-9AE0-06411935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572" y="1772816"/>
            <a:ext cx="72008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Arquivos Office: </a:t>
            </a:r>
            <a:r>
              <a:rPr lang="pt-BR" sz="1750" dirty="0"/>
              <a:t>Estes são os arquivos do Pacote Office (de cima para baixo, respectivamente: </a:t>
            </a:r>
            <a:r>
              <a:rPr lang="pt-BR" sz="1750" b="1" dirty="0"/>
              <a:t>Word, Powerpoint e Excel)</a:t>
            </a:r>
            <a:r>
              <a:rPr lang="pt-BR" sz="1750" dirty="0"/>
              <a:t>. Ambos são ferramentas poderosas para edição de texto, criação de apresentações, editor de planilha/gráficos, etc. No módulo 4, iremos utilizar alguns desses para mostrar suas capacidades.</a:t>
            </a:r>
            <a:br>
              <a:rPr lang="pt-BR" sz="1750" dirty="0"/>
            </a:br>
            <a:br>
              <a:rPr lang="pt-BR" sz="1750" dirty="0"/>
            </a:br>
            <a:r>
              <a:rPr lang="pt-BR" sz="1750" b="1" dirty="0"/>
              <a:t>Exemplos de arquivos: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7F1203-23A2-4299-947F-0E4FA0CDC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66" y="1772816"/>
            <a:ext cx="1134506" cy="2655226"/>
          </a:xfrm>
          <a:prstGeom prst="rect">
            <a:avLst/>
          </a:prstGeom>
        </p:spPr>
      </p:pic>
      <p:graphicFrame>
        <p:nvGraphicFramePr>
          <p:cNvPr id="8" name="Objeto 7">
            <a:hlinkClick r:id="rId5" action="ppaction://hlinkfile"/>
            <a:extLst>
              <a:ext uri="{FF2B5EF4-FFF2-40B4-BE49-F238E27FC236}">
                <a16:creationId xmlns:a16="http://schemas.microsoft.com/office/drawing/2014/main" id="{1E260ECF-940C-4E5D-A59D-2CB36DAEF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103353"/>
              </p:ext>
            </p:extLst>
          </p:nvPr>
        </p:nvGraphicFramePr>
        <p:xfrm>
          <a:off x="7122258" y="3302192"/>
          <a:ext cx="1334340" cy="112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2258" y="3302192"/>
                        <a:ext cx="1334340" cy="1125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hlinkClick r:id="rId8" action="ppaction://hlinkfile"/>
            <a:extLst>
              <a:ext uri="{FF2B5EF4-FFF2-40B4-BE49-F238E27FC236}">
                <a16:creationId xmlns:a16="http://schemas.microsoft.com/office/drawing/2014/main" id="{4A6173AF-164E-488C-BEC0-A180A7E6B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14723"/>
              </p:ext>
            </p:extLst>
          </p:nvPr>
        </p:nvGraphicFramePr>
        <p:xfrm>
          <a:off x="4111183" y="3302192"/>
          <a:ext cx="1334339" cy="112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showAsIcon="1" r:id="rId9" imgW="914400" imgH="771480" progId="Word.Document.12">
                  <p:embed/>
                </p:oleObj>
              </mc:Choice>
              <mc:Fallback>
                <p:oleObj name="Document" showAsIcon="1" r:id="rId9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1183" y="3302192"/>
                        <a:ext cx="1334339" cy="1125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hlinkClick r:id="rId11" action="ppaction://hlinkpres?slideindex=1&amp;slidetitle="/>
            <a:extLst>
              <a:ext uri="{FF2B5EF4-FFF2-40B4-BE49-F238E27FC236}">
                <a16:creationId xmlns:a16="http://schemas.microsoft.com/office/drawing/2014/main" id="{304FB4FB-ECD1-445A-86FC-DE68BCD0D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52907"/>
              </p:ext>
            </p:extLst>
          </p:nvPr>
        </p:nvGraphicFramePr>
        <p:xfrm>
          <a:off x="5612470" y="3302192"/>
          <a:ext cx="1334340" cy="11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Presentation" showAsIcon="1" r:id="rId12" imgW="914400" imgH="771480" progId="PowerPoint.Show.12">
                  <p:embed/>
                </p:oleObj>
              </mc:Choice>
              <mc:Fallback>
                <p:oleObj name="Presentation" showAsIcon="1" r:id="rId12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2470" y="3302192"/>
                        <a:ext cx="1334340" cy="11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31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627784" y="836712"/>
            <a:ext cx="5943545" cy="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 b="1" dirty="0" err="1"/>
              <a:t>Arquivos</a:t>
            </a:r>
            <a:r>
              <a:rPr lang="en-US" sz="2400" b="1" dirty="0"/>
              <a:t> </a:t>
            </a:r>
            <a:r>
              <a:rPr lang="en-US" sz="2400" b="1" dirty="0" err="1"/>
              <a:t>comuns</a:t>
            </a:r>
            <a:r>
              <a:rPr lang="en-US" sz="2400" b="1" dirty="0"/>
              <a:t> do </a:t>
            </a:r>
            <a:r>
              <a:rPr lang="en-US" sz="2400" b="1" dirty="0" err="1"/>
              <a:t>computador</a:t>
            </a:r>
            <a:endParaRPr lang="pt-BR" sz="24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79747-6EF1-4FAA-9AE0-06411935F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572" y="1772816"/>
            <a:ext cx="7200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b="1" dirty="0"/>
              <a:t>Lixeira: </a:t>
            </a:r>
            <a:r>
              <a:rPr lang="pt-BR" sz="1750" dirty="0"/>
              <a:t>Como mostrado no módulo anterior, a Lixeira é uma das maneiras de se desfazer de arquivos sem uso. A Lixeira sempre está localizada na Área de Trabalho, com o seu ícone estando cheio (mostrado ao lado) quando há arquivos, e vazia quando não há nada.</a:t>
            </a:r>
          </a:p>
          <a:p>
            <a:pPr lvl="0"/>
            <a:endParaRPr lang="pt-BR" sz="175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50" b="1" dirty="0"/>
              <a:t>Resumo do funcionamento da lixeira:</a:t>
            </a:r>
          </a:p>
          <a:p>
            <a:r>
              <a:rPr lang="pt-BR" dirty="0"/>
              <a:t>A lixeira serve para deletar arquivos que você não precisa mais. Quando um arquivo é colocado na lixeira, ele não é deletado permanentemente, ele apenas fica lá.</a:t>
            </a:r>
          </a:p>
          <a:p>
            <a:r>
              <a:rPr lang="pt-BR" dirty="0"/>
              <a:t>Antes dele ser deletado, você pode recuperá-lo apenas arrastando o arquivo de volta para a sua área de trabalho.</a:t>
            </a:r>
          </a:p>
          <a:p>
            <a:r>
              <a:rPr lang="pt-BR" dirty="0"/>
              <a:t>Para deletar todos os arquivos definitivamente, aperte sobre a lixeira com o botão direito e selecione a opção desejada.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5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8F18BC-E8F1-4A36-BE98-EE395FBA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7" y="1809259"/>
            <a:ext cx="8858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3132"/>
      </p:ext>
    </p:extLst>
  </p:cSld>
  <p:clrMapOvr>
    <a:masterClrMapping/>
  </p:clrMapOvr>
</p:sld>
</file>

<file path=ppt/theme/theme1.xml><?xml version="1.0" encoding="utf-8"?>
<a:theme xmlns:a="http://schemas.openxmlformats.org/drawingml/2006/main" name="Título">
  <a:themeElements>
    <a:clrScheme name="Títu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ítul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ítul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ítul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1042</Words>
  <Application>Microsoft Office PowerPoint</Application>
  <PresentationFormat>Apresentação na tela (4:3)</PresentationFormat>
  <Paragraphs>90</Paragraphs>
  <Slides>11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5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Courier New</vt:lpstr>
      <vt:lpstr>Wingdings</vt:lpstr>
      <vt:lpstr>Título</vt:lpstr>
      <vt:lpstr>CorelDRAW</vt:lpstr>
      <vt:lpstr>Objeto de Shell de Gerenciador</vt:lpstr>
      <vt:lpstr>Worksheet</vt:lpstr>
      <vt:lpstr>Document</vt:lpstr>
      <vt:lpstr>Presentation</vt:lpstr>
      <vt:lpstr>Curso de Inclusão Digital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</dc:creator>
  <cp:lastModifiedBy>WILLMACK</cp:lastModifiedBy>
  <cp:revision>296</cp:revision>
  <dcterms:created xsi:type="dcterms:W3CDTF">2008-10-06T16:57:53Z</dcterms:created>
  <dcterms:modified xsi:type="dcterms:W3CDTF">2019-10-30T17:01:40Z</dcterms:modified>
</cp:coreProperties>
</file>