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92" r:id="rId2"/>
    <p:sldId id="393" r:id="rId3"/>
    <p:sldId id="394"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isanta" initials="u" lastIdx="5" clrIdx="0">
    <p:extLst>
      <p:ext uri="{19B8F6BF-5375-455C-9EA6-DF929625EA0E}">
        <p15:presenceInfo xmlns:p15="http://schemas.microsoft.com/office/powerpoint/2012/main" userId="unisan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9999"/>
    <a:srgbClr val="003399"/>
    <a:srgbClr val="DDDDDD"/>
    <a:srgbClr val="C0C0C0"/>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1769" autoAdjust="0"/>
    <p:restoredTop sz="85484" autoAdjust="0"/>
  </p:normalViewPr>
  <p:slideViewPr>
    <p:cSldViewPr>
      <p:cViewPr varScale="1">
        <p:scale>
          <a:sx n="72" d="100"/>
          <a:sy n="72" d="100"/>
        </p:scale>
        <p:origin x="66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944"/>
    </p:cViewPr>
  </p:sorterViewPr>
  <p:notesViewPr>
    <p:cSldViewPr>
      <p:cViewPr varScale="1">
        <p:scale>
          <a:sx n="40" d="100"/>
          <a:sy n="40" d="100"/>
        </p:scale>
        <p:origin x="-9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3T18:54:01.637" idx="5">
    <p:pos x="10" y="10"/>
    <p:text/>
    <p:extLst>
      <p:ext uri="{C676402C-5697-4E1C-873F-D02D1690AC5C}">
        <p15:threadingInfo xmlns:p15="http://schemas.microsoft.com/office/powerpoint/2012/main" timeZoneBias="1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pt-BR"/>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pt-BR"/>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pt-BR"/>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8BFA96-52AB-4D04-8559-08CC58EBF1CA}" type="slidenum">
              <a:rPr lang="pt-BR"/>
              <a:pPr/>
              <a:t>‹nº›</a:t>
            </a:fld>
            <a:endParaRPr lang="pt-BR"/>
          </a:p>
        </p:txBody>
      </p:sp>
    </p:spTree>
    <p:extLst>
      <p:ext uri="{BB962C8B-B14F-4D97-AF65-F5344CB8AC3E}">
        <p14:creationId xmlns:p14="http://schemas.microsoft.com/office/powerpoint/2010/main" val="2204068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pt-BR"/>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pt-BR"/>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pt-BR"/>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4CB5D9-F1C0-41AA-8CD9-F386E5093D6E}" type="slidenum">
              <a:rPr lang="pt-BR"/>
              <a:pPr/>
              <a:t>‹nº›</a:t>
            </a:fld>
            <a:endParaRPr lang="pt-BR"/>
          </a:p>
        </p:txBody>
      </p:sp>
    </p:spTree>
    <p:extLst>
      <p:ext uri="{BB962C8B-B14F-4D97-AF65-F5344CB8AC3E}">
        <p14:creationId xmlns:p14="http://schemas.microsoft.com/office/powerpoint/2010/main" val="39865061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2</a:t>
            </a:fld>
            <a:endParaRPr lang="pt-BR"/>
          </a:p>
        </p:txBody>
      </p:sp>
    </p:spTree>
    <p:extLst>
      <p:ext uri="{BB962C8B-B14F-4D97-AF65-F5344CB8AC3E}">
        <p14:creationId xmlns:p14="http://schemas.microsoft.com/office/powerpoint/2010/main" val="2254038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11</a:t>
            </a:fld>
            <a:endParaRPr lang="pt-BR"/>
          </a:p>
        </p:txBody>
      </p:sp>
    </p:spTree>
    <p:extLst>
      <p:ext uri="{BB962C8B-B14F-4D97-AF65-F5344CB8AC3E}">
        <p14:creationId xmlns:p14="http://schemas.microsoft.com/office/powerpoint/2010/main" val="2602042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12</a:t>
            </a:fld>
            <a:endParaRPr lang="pt-BR"/>
          </a:p>
        </p:txBody>
      </p:sp>
    </p:spTree>
    <p:extLst>
      <p:ext uri="{BB962C8B-B14F-4D97-AF65-F5344CB8AC3E}">
        <p14:creationId xmlns:p14="http://schemas.microsoft.com/office/powerpoint/2010/main" val="8245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13</a:t>
            </a:fld>
            <a:endParaRPr lang="pt-BR"/>
          </a:p>
        </p:txBody>
      </p:sp>
    </p:spTree>
    <p:extLst>
      <p:ext uri="{BB962C8B-B14F-4D97-AF65-F5344CB8AC3E}">
        <p14:creationId xmlns:p14="http://schemas.microsoft.com/office/powerpoint/2010/main" val="1412527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14</a:t>
            </a:fld>
            <a:endParaRPr lang="pt-BR"/>
          </a:p>
        </p:txBody>
      </p:sp>
    </p:spTree>
    <p:extLst>
      <p:ext uri="{BB962C8B-B14F-4D97-AF65-F5344CB8AC3E}">
        <p14:creationId xmlns:p14="http://schemas.microsoft.com/office/powerpoint/2010/main" val="2297270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15</a:t>
            </a:fld>
            <a:endParaRPr lang="pt-BR"/>
          </a:p>
        </p:txBody>
      </p:sp>
    </p:spTree>
    <p:extLst>
      <p:ext uri="{BB962C8B-B14F-4D97-AF65-F5344CB8AC3E}">
        <p14:creationId xmlns:p14="http://schemas.microsoft.com/office/powerpoint/2010/main" val="1845293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16</a:t>
            </a:fld>
            <a:endParaRPr lang="pt-BR"/>
          </a:p>
        </p:txBody>
      </p:sp>
    </p:spTree>
    <p:extLst>
      <p:ext uri="{BB962C8B-B14F-4D97-AF65-F5344CB8AC3E}">
        <p14:creationId xmlns:p14="http://schemas.microsoft.com/office/powerpoint/2010/main" val="329789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3</a:t>
            </a:fld>
            <a:endParaRPr lang="pt-BR"/>
          </a:p>
        </p:txBody>
      </p:sp>
    </p:spTree>
    <p:extLst>
      <p:ext uri="{BB962C8B-B14F-4D97-AF65-F5344CB8AC3E}">
        <p14:creationId xmlns:p14="http://schemas.microsoft.com/office/powerpoint/2010/main" val="141795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4</a:t>
            </a:fld>
            <a:endParaRPr lang="pt-BR"/>
          </a:p>
        </p:txBody>
      </p:sp>
    </p:spTree>
    <p:extLst>
      <p:ext uri="{BB962C8B-B14F-4D97-AF65-F5344CB8AC3E}">
        <p14:creationId xmlns:p14="http://schemas.microsoft.com/office/powerpoint/2010/main" val="74409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5</a:t>
            </a:fld>
            <a:endParaRPr lang="pt-BR"/>
          </a:p>
        </p:txBody>
      </p:sp>
    </p:spTree>
    <p:extLst>
      <p:ext uri="{BB962C8B-B14F-4D97-AF65-F5344CB8AC3E}">
        <p14:creationId xmlns:p14="http://schemas.microsoft.com/office/powerpoint/2010/main" val="370737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6</a:t>
            </a:fld>
            <a:endParaRPr lang="pt-BR"/>
          </a:p>
        </p:txBody>
      </p:sp>
    </p:spTree>
    <p:extLst>
      <p:ext uri="{BB962C8B-B14F-4D97-AF65-F5344CB8AC3E}">
        <p14:creationId xmlns:p14="http://schemas.microsoft.com/office/powerpoint/2010/main" val="402611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7</a:t>
            </a:fld>
            <a:endParaRPr lang="pt-BR"/>
          </a:p>
        </p:txBody>
      </p:sp>
    </p:spTree>
    <p:extLst>
      <p:ext uri="{BB962C8B-B14F-4D97-AF65-F5344CB8AC3E}">
        <p14:creationId xmlns:p14="http://schemas.microsoft.com/office/powerpoint/2010/main" val="1937149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8</a:t>
            </a:fld>
            <a:endParaRPr lang="pt-BR"/>
          </a:p>
        </p:txBody>
      </p:sp>
    </p:spTree>
    <p:extLst>
      <p:ext uri="{BB962C8B-B14F-4D97-AF65-F5344CB8AC3E}">
        <p14:creationId xmlns:p14="http://schemas.microsoft.com/office/powerpoint/2010/main" val="85553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9</a:t>
            </a:fld>
            <a:endParaRPr lang="pt-BR"/>
          </a:p>
        </p:txBody>
      </p:sp>
    </p:spTree>
    <p:extLst>
      <p:ext uri="{BB962C8B-B14F-4D97-AF65-F5344CB8AC3E}">
        <p14:creationId xmlns:p14="http://schemas.microsoft.com/office/powerpoint/2010/main" val="153700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10</a:t>
            </a:fld>
            <a:endParaRPr lang="pt-BR"/>
          </a:p>
        </p:txBody>
      </p:sp>
    </p:spTree>
    <p:extLst>
      <p:ext uri="{BB962C8B-B14F-4D97-AF65-F5344CB8AC3E}">
        <p14:creationId xmlns:p14="http://schemas.microsoft.com/office/powerpoint/2010/main" val="4261605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266" name="Rectangle 2"/>
          <p:cNvSpPr>
            <a:spLocks noChangeArrowheads="1"/>
          </p:cNvSpPr>
          <p:nvPr userDrawn="1"/>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a:p>
        </p:txBody>
      </p:sp>
      <p:pic>
        <p:nvPicPr>
          <p:cNvPr id="11278" name="Picture 14"/>
          <p:cNvPicPr>
            <a:picLocks noChangeAspect="1" noChangeArrowheads="1"/>
          </p:cNvPicPr>
          <p:nvPr userDrawn="1"/>
        </p:nvPicPr>
        <p:blipFill>
          <a:blip r:embed="rId3" cstate="print"/>
          <a:srcRect/>
          <a:stretch>
            <a:fillRect/>
          </a:stretch>
        </p:blipFill>
        <p:spPr bwMode="auto">
          <a:xfrm>
            <a:off x="0" y="0"/>
            <a:ext cx="9144000" cy="6321425"/>
          </a:xfrm>
          <a:prstGeom prst="rect">
            <a:avLst/>
          </a:prstGeom>
          <a:noFill/>
        </p:spPr>
      </p:pic>
      <p:sp>
        <p:nvSpPr>
          <p:cNvPr id="11267" name="Rectangle 3"/>
          <p:cNvSpPr>
            <a:spLocks noChangeArrowheads="1"/>
          </p:cNvSpPr>
          <p:nvPr userDrawn="1"/>
        </p:nvSpPr>
        <p:spPr bwMode="auto">
          <a:xfrm>
            <a:off x="0" y="6526213"/>
            <a:ext cx="9144000" cy="355600"/>
          </a:xfrm>
          <a:prstGeom prst="rect">
            <a:avLst/>
          </a:prstGeom>
          <a:solidFill>
            <a:srgbClr val="003399"/>
          </a:solidFill>
          <a:ln w="9525" algn="ctr">
            <a:noFill/>
            <a:miter lim="800000"/>
            <a:headEnd/>
            <a:tailEnd/>
          </a:ln>
          <a:effectLst/>
        </p:spPr>
        <p:txBody>
          <a:bodyPr wrap="none" anchor="ctr"/>
          <a:lstStyle/>
          <a:p>
            <a:pPr algn="ctr"/>
            <a:endParaRPr lang="pt-BR">
              <a:solidFill>
                <a:schemeClr val="bg1"/>
              </a:solidFill>
            </a:endParaRPr>
          </a:p>
        </p:txBody>
      </p:sp>
      <p:graphicFrame>
        <p:nvGraphicFramePr>
          <p:cNvPr id="11273" name="Object 9"/>
          <p:cNvGraphicFramePr>
            <a:graphicFrameLocks noChangeAspect="1"/>
          </p:cNvGraphicFramePr>
          <p:nvPr/>
        </p:nvGraphicFramePr>
        <p:xfrm>
          <a:off x="1979613" y="1217613"/>
          <a:ext cx="5545137" cy="987425"/>
        </p:xfrm>
        <a:graphic>
          <a:graphicData uri="http://schemas.openxmlformats.org/presentationml/2006/ole">
            <mc:AlternateContent xmlns:mc="http://schemas.openxmlformats.org/markup-compatibility/2006">
              <mc:Choice xmlns:v="urn:schemas-microsoft-com:vml" Requires="v">
                <p:oleObj spid="_x0000_s11301" name="CorelDRAW" r:id="rId4" imgW="5826240" imgH="1038240" progId="">
                  <p:embed/>
                </p:oleObj>
              </mc:Choice>
              <mc:Fallback>
                <p:oleObj name="CorelDRAW" r:id="rId4" imgW="5826240" imgH="103824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217613"/>
                        <a:ext cx="5545137"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4" name="Rectangle 10"/>
          <p:cNvSpPr>
            <a:spLocks noChangeArrowheads="1"/>
          </p:cNvSpPr>
          <p:nvPr userDrawn="1"/>
        </p:nvSpPr>
        <p:spPr bwMode="auto">
          <a:xfrm>
            <a:off x="0" y="6308725"/>
            <a:ext cx="9144000" cy="573088"/>
          </a:xfrm>
          <a:prstGeom prst="rect">
            <a:avLst/>
          </a:prstGeom>
          <a:solidFill>
            <a:srgbClr val="003399"/>
          </a:solidFill>
          <a:ln w="9525" algn="ctr">
            <a:noFill/>
            <a:miter lim="800000"/>
            <a:headEnd/>
            <a:tailEnd/>
          </a:ln>
          <a:effectLst/>
        </p:spPr>
        <p:txBody>
          <a:bodyPr wrap="none" anchor="ctr"/>
          <a:lstStyle/>
          <a:p>
            <a:pPr algn="ctr"/>
            <a:endParaRPr lang="pt-BR">
              <a:solidFill>
                <a:schemeClr val="bg1"/>
              </a:solidFill>
            </a:endParaRPr>
          </a:p>
        </p:txBody>
      </p:sp>
      <p:sp>
        <p:nvSpPr>
          <p:cNvPr id="11275" name="Rectangle 11"/>
          <p:cNvSpPr>
            <a:spLocks noChangeArrowheads="1"/>
          </p:cNvSpPr>
          <p:nvPr userDrawn="1"/>
        </p:nvSpPr>
        <p:spPr bwMode="auto">
          <a:xfrm>
            <a:off x="4067175" y="6421438"/>
            <a:ext cx="1524000" cy="396875"/>
          </a:xfrm>
          <a:prstGeom prst="rect">
            <a:avLst/>
          </a:prstGeom>
          <a:noFill/>
          <a:ln w="9525">
            <a:noFill/>
            <a:miter lim="800000"/>
            <a:headEnd/>
            <a:tailEnd/>
          </a:ln>
          <a:effectLst/>
        </p:spPr>
        <p:txBody>
          <a:bodyPr wrap="none">
            <a:spAutoFit/>
          </a:bodyPr>
          <a:lstStyle/>
          <a:p>
            <a:pPr>
              <a:spcBef>
                <a:spcPct val="50000"/>
              </a:spcBef>
            </a:pPr>
            <a:r>
              <a:rPr lang="pt-BR" sz="2000">
                <a:solidFill>
                  <a:schemeClr val="bg1"/>
                </a:solidFill>
              </a:rPr>
              <a:t>Santos / SP</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1162050" y="6243638"/>
            <a:ext cx="1905000" cy="457200"/>
          </a:xfrm>
          <a:prstGeom prst="rect">
            <a:avLst/>
          </a:prstGeom>
        </p:spPr>
        <p:txBody>
          <a:bodyPr/>
          <a:lstStyle>
            <a:lvl1pPr>
              <a:defRPr/>
            </a:lvl1pPr>
          </a:lstStyle>
          <a:p>
            <a:pPr>
              <a:defRPr/>
            </a:pPr>
            <a:endParaRPr lang="pt-BR"/>
          </a:p>
        </p:txBody>
      </p:sp>
      <p:sp>
        <p:nvSpPr>
          <p:cNvPr id="3" name="Espaço Reservado para Rodapé 2"/>
          <p:cNvSpPr>
            <a:spLocks noGrp="1"/>
          </p:cNvSpPr>
          <p:nvPr>
            <p:ph type="ftr" sz="quarter" idx="11"/>
          </p:nvPr>
        </p:nvSpPr>
        <p:spPr>
          <a:xfrm>
            <a:off x="3657600" y="6243638"/>
            <a:ext cx="2895600" cy="457200"/>
          </a:xfrm>
          <a:prstGeom prst="rect">
            <a:avLst/>
          </a:prstGeom>
        </p:spPr>
        <p:txBody>
          <a:bodyPr/>
          <a:lstStyle>
            <a:lvl1pPr>
              <a:defRPr/>
            </a:lvl1pPr>
          </a:lstStyle>
          <a:p>
            <a:pPr>
              <a:defRPr/>
            </a:pPr>
            <a:endParaRPr lang="pt-BR"/>
          </a:p>
        </p:txBody>
      </p:sp>
      <p:sp>
        <p:nvSpPr>
          <p:cNvPr id="4" name="Espaço Reservado para Número de Slide 3"/>
          <p:cNvSpPr>
            <a:spLocks noGrp="1"/>
          </p:cNvSpPr>
          <p:nvPr>
            <p:ph type="sldNum" sz="quarter" idx="12"/>
          </p:nvPr>
        </p:nvSpPr>
        <p:spPr>
          <a:xfrm>
            <a:off x="7042150" y="6243638"/>
            <a:ext cx="1905000" cy="457200"/>
          </a:xfrm>
          <a:prstGeom prst="rect">
            <a:avLst/>
          </a:prstGeom>
        </p:spPr>
        <p:txBody>
          <a:bodyPr/>
          <a:lstStyle>
            <a:lvl1pPr>
              <a:defRPr/>
            </a:lvl1pPr>
          </a:lstStyle>
          <a:p>
            <a:pPr>
              <a:defRPr/>
            </a:pPr>
            <a:fld id="{6127F3DB-9E43-4BF9-8908-8362C58B394C}" type="slidenum">
              <a:rPr lang="pt-BR"/>
              <a:pPr>
                <a:defRPr/>
              </a:pPr>
              <a:t>‹nº›</a:t>
            </a:fld>
            <a:endParaRPr lang="pt-BR"/>
          </a:p>
        </p:txBody>
      </p:sp>
    </p:spTree>
    <p:extLst>
      <p:ext uri="{BB962C8B-B14F-4D97-AF65-F5344CB8AC3E}">
        <p14:creationId xmlns:p14="http://schemas.microsoft.com/office/powerpoint/2010/main" val="276777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2"/>
          <p:cNvSpPr txBox="1">
            <a:spLocks noChangeArrowheads="1"/>
          </p:cNvSpPr>
          <p:nvPr userDrawn="1"/>
        </p:nvSpPr>
        <p:spPr bwMode="auto">
          <a:xfrm>
            <a:off x="228600" y="228600"/>
            <a:ext cx="868680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sz="3200" b="0" i="0" u="none" strike="noStrike" kern="0" cap="none" spc="0" normalizeH="0" baseline="0" noProof="0" dirty="0">
                <a:ln>
                  <a:noFill/>
                </a:ln>
                <a:solidFill>
                  <a:schemeClr val="tx2"/>
                </a:solidFill>
                <a:effectLst/>
                <a:uLnTx/>
                <a:uFillTx/>
                <a:latin typeface="+mj-lt"/>
                <a:ea typeface="+mj-ea"/>
                <a:cs typeface="+mj-cs"/>
              </a:rPr>
              <a:t>Sistemas Operacionais II</a:t>
            </a:r>
            <a:br>
              <a:rPr kumimoji="0" lang="pt-BR" sz="3200" b="0" i="0" u="none" strike="noStrike" kern="0" cap="none" spc="0" normalizeH="0" baseline="0" noProof="0" dirty="0">
                <a:ln>
                  <a:noFill/>
                </a:ln>
                <a:solidFill>
                  <a:schemeClr val="tx2"/>
                </a:solidFill>
                <a:effectLst/>
                <a:uLnTx/>
                <a:uFillTx/>
                <a:latin typeface="+mj-lt"/>
                <a:ea typeface="+mj-ea"/>
                <a:cs typeface="+mj-cs"/>
              </a:rPr>
            </a:br>
            <a:br>
              <a:rPr kumimoji="0" lang="pt-BR" sz="2400" b="0" i="0" u="none" strike="noStrike" kern="0" cap="none" spc="0" normalizeH="0" baseline="0" noProof="0" dirty="0">
                <a:ln>
                  <a:noFill/>
                </a:ln>
                <a:solidFill>
                  <a:schemeClr val="tx2"/>
                </a:solidFill>
                <a:effectLst/>
                <a:uLnTx/>
                <a:uFillTx/>
                <a:latin typeface="+mj-lt"/>
                <a:ea typeface="+mj-ea"/>
                <a:cs typeface="+mj-cs"/>
              </a:rPr>
            </a:br>
            <a:endParaRPr kumimoji="0" lang="pt-BR" sz="2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Rectangle 2"/>
          <p:cNvSpPr>
            <a:spLocks noGrp="1" noChangeArrowheads="1"/>
          </p:cNvSpPr>
          <p:nvPr userDrawn="1">
            <p:ph type="title" hasCustomPrompt="1"/>
          </p:nvPr>
        </p:nvSpPr>
        <p:spPr bwMode="auto">
          <a:xfrm>
            <a:off x="228600" y="228600"/>
            <a:ext cx="868680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a:lvl1pPr>
          </a:lstStyle>
          <a:p>
            <a:r>
              <a:rPr lang="pt-BR" sz="3200" dirty="0"/>
              <a:t>Sistemas Operacionais I</a:t>
            </a:r>
            <a:br>
              <a:rPr lang="pt-BR" sz="3200" dirty="0"/>
            </a:br>
            <a:r>
              <a:rPr lang="pt-BR" sz="2400" dirty="0" err="1"/>
              <a:t>Virtualização</a:t>
            </a:r>
            <a:br>
              <a:rPr lang="pt-BR" sz="2400" dirty="0"/>
            </a:br>
            <a:endParaRPr lang="pt-BR" sz="2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0066FF"/>
            </a:gs>
          </a:gsLst>
          <a:lin ang="0" scaled="1"/>
        </a:gra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6858000"/>
          </a:xfrm>
          <a:prstGeom prst="rect">
            <a:avLst/>
          </a:prstGeom>
          <a:solidFill>
            <a:schemeClr val="bg1"/>
          </a:solidFill>
          <a:ln w="9525">
            <a:noFill/>
            <a:miter lim="800000"/>
            <a:headEnd/>
            <a:tailEnd/>
          </a:ln>
          <a:effectLst/>
        </p:spPr>
        <p:txBody>
          <a:bodyPr wrap="none" anchor="ctr"/>
          <a:lstStyle/>
          <a:p>
            <a:pPr algn="ctr"/>
            <a:r>
              <a:rPr lang="pt-BR">
                <a:solidFill>
                  <a:schemeClr val="bg1"/>
                </a:solidFill>
              </a:rPr>
              <a:t>Universidade Santa Cecília – Santos / SP</a:t>
            </a:r>
          </a:p>
        </p:txBody>
      </p:sp>
      <p:pic>
        <p:nvPicPr>
          <p:cNvPr id="1053" name="Picture 29"/>
          <p:cNvPicPr>
            <a:picLocks noChangeAspect="1" noChangeArrowheads="1"/>
          </p:cNvPicPr>
          <p:nvPr userDrawn="1"/>
        </p:nvPicPr>
        <p:blipFill>
          <a:blip r:embed="rId15" cstate="print"/>
          <a:srcRect/>
          <a:stretch>
            <a:fillRect/>
          </a:stretch>
        </p:blipFill>
        <p:spPr bwMode="auto">
          <a:xfrm>
            <a:off x="0" y="0"/>
            <a:ext cx="9144000" cy="6321425"/>
          </a:xfrm>
          <a:prstGeom prst="rect">
            <a:avLst/>
          </a:prstGeom>
          <a:noFill/>
        </p:spPr>
      </p:pic>
      <p:sp>
        <p:nvSpPr>
          <p:cNvPr id="1035" name="Rectangle 11"/>
          <p:cNvSpPr>
            <a:spLocks noChangeArrowheads="1"/>
          </p:cNvSpPr>
          <p:nvPr userDrawn="1"/>
        </p:nvSpPr>
        <p:spPr bwMode="auto">
          <a:xfrm>
            <a:off x="0" y="6284913"/>
            <a:ext cx="9144000" cy="573087"/>
          </a:xfrm>
          <a:prstGeom prst="rect">
            <a:avLst/>
          </a:prstGeom>
          <a:solidFill>
            <a:srgbClr val="003399"/>
          </a:solidFill>
          <a:ln w="9525" algn="ctr">
            <a:noFill/>
            <a:miter lim="800000"/>
            <a:headEnd/>
            <a:tailEnd/>
          </a:ln>
          <a:effectLst/>
        </p:spPr>
        <p:txBody>
          <a:bodyPr wrap="none" anchor="ctr"/>
          <a:lstStyle/>
          <a:p>
            <a:pPr algn="ctr"/>
            <a:endParaRPr lang="pt-BR" sz="2000">
              <a:solidFill>
                <a:schemeClr val="bg1"/>
              </a:solidFill>
            </a:endParaRPr>
          </a:p>
        </p:txBody>
      </p:sp>
      <p:graphicFrame>
        <p:nvGraphicFramePr>
          <p:cNvPr id="1048" name="Object 24"/>
          <p:cNvGraphicFramePr>
            <a:graphicFrameLocks noChangeAspect="1"/>
          </p:cNvGraphicFramePr>
          <p:nvPr/>
        </p:nvGraphicFramePr>
        <p:xfrm>
          <a:off x="323850" y="188913"/>
          <a:ext cx="1800225" cy="1368425"/>
        </p:xfrm>
        <a:graphic>
          <a:graphicData uri="http://schemas.openxmlformats.org/presentationml/2006/ole">
            <mc:AlternateContent xmlns:mc="http://schemas.openxmlformats.org/markup-compatibility/2006">
              <mc:Choice xmlns:v="urn:schemas-microsoft-com:vml" Requires="v">
                <p:oleObj spid="_x0000_s1076" name="CorelDRAW" r:id="rId16" imgW="2076480" imgH="1579680" progId="">
                  <p:embed/>
                </p:oleObj>
              </mc:Choice>
              <mc:Fallback>
                <p:oleObj name="CorelDRAW" r:id="rId16" imgW="2076480" imgH="1579680" progId="">
                  <p:embed/>
                  <p:pic>
                    <p:nvPicPr>
                      <p:cNvPr id="0" name="Picture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850" y="188913"/>
                        <a:ext cx="1800225" cy="136842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52" name="Text Box 28"/>
          <p:cNvSpPr txBox="1">
            <a:spLocks noChangeArrowheads="1"/>
          </p:cNvSpPr>
          <p:nvPr userDrawn="1"/>
        </p:nvSpPr>
        <p:spPr bwMode="auto">
          <a:xfrm>
            <a:off x="2124075" y="6381750"/>
            <a:ext cx="5111750" cy="396875"/>
          </a:xfrm>
          <a:prstGeom prst="rect">
            <a:avLst/>
          </a:prstGeom>
          <a:noFill/>
          <a:ln w="9525">
            <a:noFill/>
            <a:miter lim="800000"/>
            <a:headEnd/>
            <a:tailEnd/>
          </a:ln>
          <a:effectLst/>
        </p:spPr>
        <p:txBody>
          <a:bodyPr>
            <a:spAutoFit/>
          </a:bodyPr>
          <a:lstStyle/>
          <a:p>
            <a:pPr>
              <a:spcBef>
                <a:spcPct val="50000"/>
              </a:spcBef>
            </a:pPr>
            <a:r>
              <a:rPr lang="pt-BR" sz="2000">
                <a:solidFill>
                  <a:schemeClr val="bg1"/>
                </a:solidFill>
              </a:rPr>
              <a:t>Universidade Santa Cecília – Santos / SP</a:t>
            </a:r>
          </a:p>
        </p:txBody>
      </p:sp>
      <p:sp>
        <p:nvSpPr>
          <p:cNvPr id="1054" name="Line 30"/>
          <p:cNvSpPr>
            <a:spLocks noChangeShapeType="1"/>
          </p:cNvSpPr>
          <p:nvPr userDrawn="1"/>
        </p:nvSpPr>
        <p:spPr bwMode="auto">
          <a:xfrm>
            <a:off x="2362200" y="1371600"/>
            <a:ext cx="6400800" cy="0"/>
          </a:xfrm>
          <a:prstGeom prst="line">
            <a:avLst/>
          </a:prstGeom>
          <a:noFill/>
          <a:ln w="9525">
            <a:solidFill>
              <a:schemeClr val="tx1"/>
            </a:solidFill>
            <a:round/>
            <a:headEnd/>
            <a:tailEnd/>
          </a:ln>
          <a:effectLst/>
        </p:spPr>
        <p:txBody>
          <a:bodyPr/>
          <a:lstStyle/>
          <a:p>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acebook.com/" TargetMode="External"/><Relationship Id="rId7" Type="http://schemas.openxmlformats.org/officeDocument/2006/relationships/hyperlink" Target="https://web.whatsapp.com/"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www.twitch.tv/" TargetMode="External"/><Relationship Id="rId5" Type="http://schemas.openxmlformats.org/officeDocument/2006/relationships/hyperlink" Target="https://www.instagram.com/?hl=pt-br" TargetMode="External"/><Relationship Id="rId4" Type="http://schemas.openxmlformats.org/officeDocument/2006/relationships/hyperlink" Target="https://twitter.com/login?lang=p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google.com/gmai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outlook.live.com/owa/"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dropbox.com/pt_BR/"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hyperlink" Target="https://banco.bradesco/html/classic/index.shtm" TargetMode="External"/><Relationship Id="rId3" Type="http://schemas.openxmlformats.org/officeDocument/2006/relationships/hyperlink" Target="https://www.mercadolivre.com.br/" TargetMode="External"/><Relationship Id="rId7" Type="http://schemas.openxmlformats.org/officeDocument/2006/relationships/hyperlink" Target="https://nubank.com.br/"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www.itau.com.br/" TargetMode="External"/><Relationship Id="rId5" Type="http://schemas.openxmlformats.org/officeDocument/2006/relationships/hyperlink" Target="https://www.olx.com.br/" TargetMode="External"/><Relationship Id="rId4" Type="http://schemas.openxmlformats.org/officeDocument/2006/relationships/hyperlink" Target="https://www.americanas.com.b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avast.com/pt-br/index#pc"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tudo.com.br/listas/2019/03/sete-dicas-para-descobrir-se-um-site-e-falso-e-evitar-golpes-online.g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www.ecosia.org/" TargetMode="External"/><Relationship Id="rId5" Type="http://schemas.openxmlformats.org/officeDocument/2006/relationships/hyperlink" Target="https://duckduckgo.com/" TargetMode="External"/><Relationship Id="rId4" Type="http://schemas.openxmlformats.org/officeDocument/2006/relationships/hyperlink" Target="https://www.bing.com/?cc=b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bwMode="auto">
          <a:xfrm>
            <a:off x="685800" y="2500306"/>
            <a:ext cx="7772400" cy="1100144"/>
          </a:xfrm>
          <a:prstGeom prst="rect">
            <a:avLst/>
          </a:prstGeom>
          <a:noFill/>
          <a:ln>
            <a:miter lim="800000"/>
            <a:headEnd/>
            <a:tailEnd/>
          </a:ln>
        </p:spPr>
        <p:txBody>
          <a:bodyPr/>
          <a:lstStyle/>
          <a:p>
            <a:r>
              <a:rPr lang="pt-BR" sz="4000" dirty="0"/>
              <a:t>Curso de Inclusão Digital</a:t>
            </a:r>
          </a:p>
        </p:txBody>
      </p:sp>
      <p:sp>
        <p:nvSpPr>
          <p:cNvPr id="2065" name="Rectangle 17"/>
          <p:cNvSpPr>
            <a:spLocks noGrp="1" noChangeArrowheads="1"/>
          </p:cNvSpPr>
          <p:nvPr>
            <p:ph type="subTitle" idx="1"/>
          </p:nvPr>
        </p:nvSpPr>
        <p:spPr bwMode="auto">
          <a:xfrm>
            <a:off x="1428728" y="3429000"/>
            <a:ext cx="6400800" cy="1752600"/>
          </a:xfrm>
          <a:prstGeom prst="rect">
            <a:avLst/>
          </a:prstGeom>
          <a:noFill/>
          <a:ln>
            <a:miter lim="800000"/>
            <a:headEnd/>
            <a:tailEnd/>
          </a:ln>
        </p:spPr>
        <p:txBody>
          <a:bodyPr/>
          <a:lstStyle/>
          <a:p>
            <a:pPr marL="0" indent="0">
              <a:buFontTx/>
              <a:buNone/>
            </a:pPr>
            <a:r>
              <a:rPr lang="pt-BR" sz="2400" dirty="0">
                <a:cs typeface="Arial" charset="0"/>
              </a:rPr>
              <a:t>Módulo 3:</a:t>
            </a:r>
          </a:p>
          <a:p>
            <a:pPr marL="284163" indent="-284163">
              <a:buSzPct val="80000"/>
              <a:buFont typeface="Wingdings" pitchFamily="2" charset="2"/>
              <a:buChar char="§"/>
            </a:pPr>
            <a:r>
              <a:rPr lang="pt-BR" sz="2400" dirty="0"/>
              <a:t>O Ambiente Virtual</a:t>
            </a:r>
          </a:p>
          <a:p>
            <a:pPr marL="284163" indent="-284163">
              <a:buSzPct val="80000"/>
              <a:buFont typeface="Wingdings" pitchFamily="2" charset="2"/>
              <a:buChar char="§"/>
            </a:pPr>
            <a:endParaRPr lang="pt-BR" sz="2400" dirty="0"/>
          </a:p>
          <a:p>
            <a:pPr marL="0" indent="0" algn="ctr">
              <a:buFontTx/>
              <a:buNone/>
            </a:pPr>
            <a:endParaRPr lang="pt-BR" dirty="0">
              <a:cs typeface="Arial" charset="0"/>
            </a:endParaRPr>
          </a:p>
        </p:txBody>
      </p:sp>
      <p:sp>
        <p:nvSpPr>
          <p:cNvPr id="4" name="CaixaDeTexto 3">
            <a:extLst>
              <a:ext uri="{FF2B5EF4-FFF2-40B4-BE49-F238E27FC236}">
                <a16:creationId xmlns:a16="http://schemas.microsoft.com/office/drawing/2014/main" id="{A5453C6B-49ED-4D85-868A-00C63494882D}"/>
              </a:ext>
            </a:extLst>
          </p:cNvPr>
          <p:cNvSpPr txBox="1"/>
          <p:nvPr/>
        </p:nvSpPr>
        <p:spPr>
          <a:xfrm>
            <a:off x="0" y="5373216"/>
            <a:ext cx="3707904" cy="923330"/>
          </a:xfrm>
          <a:prstGeom prst="rect">
            <a:avLst/>
          </a:prstGeom>
          <a:noFill/>
        </p:spPr>
        <p:txBody>
          <a:bodyPr wrap="square" rtlCol="0">
            <a:spAutoFit/>
          </a:bodyPr>
          <a:lstStyle/>
          <a:p>
            <a:r>
              <a:rPr lang="pt-BR" dirty="0"/>
              <a:t>João Vitor Fernandes.</a:t>
            </a:r>
          </a:p>
          <a:p>
            <a:r>
              <a:rPr lang="pt-BR" dirty="0"/>
              <a:t>Juana Paiva.</a:t>
            </a:r>
          </a:p>
          <a:p>
            <a:r>
              <a:rPr lang="pt-BR" dirty="0"/>
              <a:t>Leon Dennis Soares de Lira.</a:t>
            </a:r>
          </a:p>
        </p:txBody>
      </p:sp>
    </p:spTree>
    <p:extLst>
      <p:ext uri="{BB962C8B-B14F-4D97-AF65-F5344CB8AC3E}">
        <p14:creationId xmlns:p14="http://schemas.microsoft.com/office/powerpoint/2010/main" val="148454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5016758"/>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Redes sociais: </a:t>
            </a:r>
            <a:r>
              <a:rPr lang="pt-BR" dirty="0"/>
              <a:t>As redes sociais mais populares são:</a:t>
            </a:r>
          </a:p>
          <a:p>
            <a:pPr marL="742950" lvl="1" indent="-285750">
              <a:buFont typeface="Arial" panose="020B0604020202020204" pitchFamily="34" charset="0"/>
              <a:buChar char="•"/>
            </a:pPr>
            <a:endParaRPr lang="pt-BR" b="1" dirty="0"/>
          </a:p>
          <a:p>
            <a:pPr lvl="1"/>
            <a:r>
              <a:rPr lang="pt-BR" b="1" dirty="0"/>
              <a:t>Facebook </a:t>
            </a:r>
            <a:r>
              <a:rPr lang="pt-BR" dirty="0">
                <a:hlinkClick r:id="rId3"/>
              </a:rPr>
              <a:t>https://www.facebook.com/</a:t>
            </a:r>
            <a:endParaRPr lang="pt-BR" dirty="0"/>
          </a:p>
          <a:p>
            <a:pPr lvl="1"/>
            <a:r>
              <a:rPr lang="pt-BR" b="1" dirty="0"/>
              <a:t>Twitter </a:t>
            </a:r>
            <a:r>
              <a:rPr lang="pt-BR" dirty="0">
                <a:hlinkClick r:id="rId4"/>
              </a:rPr>
              <a:t>https://twitter.com/login?lang=pt</a:t>
            </a:r>
            <a:endParaRPr lang="pt-BR" dirty="0"/>
          </a:p>
          <a:p>
            <a:pPr lvl="1"/>
            <a:r>
              <a:rPr lang="pt-BR" b="1" dirty="0"/>
              <a:t>Instagram </a:t>
            </a:r>
            <a:r>
              <a:rPr lang="pt-BR" dirty="0">
                <a:hlinkClick r:id="rId5"/>
              </a:rPr>
              <a:t>https://www.instagram.com/?hl=pt-br</a:t>
            </a:r>
            <a:endParaRPr lang="pt-BR" dirty="0"/>
          </a:p>
          <a:p>
            <a:pPr lvl="1"/>
            <a:r>
              <a:rPr lang="pt-BR" b="1" dirty="0"/>
              <a:t>Twitch </a:t>
            </a:r>
            <a:r>
              <a:rPr lang="pt-BR" dirty="0">
                <a:hlinkClick r:id="rId6"/>
              </a:rPr>
              <a:t>https://www.twitch.tv/</a:t>
            </a:r>
            <a:endParaRPr lang="pt-BR" dirty="0"/>
          </a:p>
          <a:p>
            <a:pPr lvl="1"/>
            <a:r>
              <a:rPr lang="pt-BR" b="1" dirty="0" err="1"/>
              <a:t>Whatsapp</a:t>
            </a:r>
            <a:r>
              <a:rPr lang="pt-BR" b="1" dirty="0"/>
              <a:t> Web </a:t>
            </a:r>
            <a:r>
              <a:rPr lang="pt-BR" dirty="0">
                <a:hlinkClick r:id="rId7"/>
              </a:rPr>
              <a:t>https://web.whatsapp.com/</a:t>
            </a:r>
            <a:endParaRPr lang="pt-BR" b="1" dirty="0"/>
          </a:p>
          <a:p>
            <a:pPr lvl="1"/>
            <a:endParaRPr lang="pt-BR" b="1" dirty="0"/>
          </a:p>
          <a:p>
            <a:pPr lvl="1"/>
            <a:r>
              <a:rPr lang="pt-BR" sz="1400" dirty="0"/>
              <a:t>As redes sociais servem para manter contato com outras pessoas, como também ver o dia-a-dia delas, postar sobre o seu próprio dia-a-dia, etc.</a:t>
            </a:r>
          </a:p>
          <a:p>
            <a:pPr lvl="1"/>
            <a:r>
              <a:rPr lang="pt-BR" sz="1400" dirty="0"/>
              <a:t>Todos eles tem um diferencial: o Facebook contém quase todas as funções das outras redes sociais, o Twitter é mais focado em textos (pela sua restrição de caracteres), o Instagram é mais focado em fotos, e o Twitch é completamente focado em streaming (vídeos em tempo real).</a:t>
            </a:r>
          </a:p>
          <a:p>
            <a:pPr lvl="1"/>
            <a:endParaRPr lang="pt-BR" sz="1400" b="1" dirty="0"/>
          </a:p>
          <a:p>
            <a:pPr lvl="1"/>
            <a:r>
              <a:rPr lang="pt-BR" sz="1400" b="1" dirty="0"/>
              <a:t>Já o </a:t>
            </a:r>
            <a:r>
              <a:rPr lang="pt-BR" sz="1400" b="1" dirty="0" err="1"/>
              <a:t>Whatsapp</a:t>
            </a:r>
            <a:r>
              <a:rPr lang="pt-BR" sz="1400" b="1" dirty="0"/>
              <a:t> Web não é uma rede social em si, e sim apenas uma interface para utilizar o </a:t>
            </a:r>
            <a:r>
              <a:rPr lang="pt-BR" sz="1400" b="1" dirty="0" err="1"/>
              <a:t>Whatsapp</a:t>
            </a:r>
            <a:r>
              <a:rPr lang="pt-BR" sz="1400" b="1" dirty="0"/>
              <a:t> do celular no computador. Para utilizá-la, entre na opção “</a:t>
            </a:r>
            <a:r>
              <a:rPr lang="pt-BR" sz="1400" b="1" dirty="0" err="1"/>
              <a:t>Whatsapp</a:t>
            </a:r>
            <a:r>
              <a:rPr lang="pt-BR" sz="1400" b="1" dirty="0"/>
              <a:t> Web” dentro do </a:t>
            </a:r>
            <a:r>
              <a:rPr lang="pt-BR" sz="1400" b="1" dirty="0" err="1"/>
              <a:t>Whatsapp</a:t>
            </a:r>
            <a:r>
              <a:rPr lang="pt-BR" sz="1400" b="1" dirty="0"/>
              <a:t> do seu celular, e </a:t>
            </a:r>
            <a:r>
              <a:rPr lang="pt-BR" sz="1400" b="1" dirty="0" err="1"/>
              <a:t>escaneie</a:t>
            </a:r>
            <a:r>
              <a:rPr lang="pt-BR" sz="1400" b="1" dirty="0"/>
              <a:t> o QR </a:t>
            </a:r>
            <a:r>
              <a:rPr lang="pt-BR" sz="1400" b="1" dirty="0" err="1"/>
              <a:t>Code</a:t>
            </a:r>
            <a:r>
              <a:rPr lang="pt-BR" sz="1400" b="1" dirty="0"/>
              <a:t> (basta apenas apontar a câmera).</a:t>
            </a:r>
            <a:br>
              <a:rPr lang="pt-BR" b="1" dirty="0"/>
            </a:br>
            <a:endParaRPr lang="pt-BR" b="1" dirty="0"/>
          </a:p>
          <a:p>
            <a:pPr marL="742950" lvl="1" indent="-285750">
              <a:buFont typeface="Arial" panose="020B0604020202020204" pitchFamily="34" charset="0"/>
              <a:buChar char="•"/>
            </a:pPr>
            <a:endParaRPr lang="pt-BR" sz="1600" b="1" dirty="0"/>
          </a:p>
        </p:txBody>
      </p:sp>
    </p:spTree>
    <p:extLst>
      <p:ext uri="{BB962C8B-B14F-4D97-AF65-F5344CB8AC3E}">
        <p14:creationId xmlns:p14="http://schemas.microsoft.com/office/powerpoint/2010/main" val="33163107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3385542"/>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Correio eletrônico: </a:t>
            </a:r>
            <a:r>
              <a:rPr lang="pt-BR" dirty="0"/>
              <a:t>Os provedores de e-mail mais populares são:</a:t>
            </a:r>
          </a:p>
          <a:p>
            <a:pPr marL="742950" lvl="1" indent="-285750">
              <a:buFont typeface="Arial" panose="020B0604020202020204" pitchFamily="34" charset="0"/>
              <a:buChar char="•"/>
            </a:pPr>
            <a:endParaRPr lang="pt-BR" b="1" dirty="0"/>
          </a:p>
          <a:p>
            <a:pPr lvl="1"/>
            <a:r>
              <a:rPr lang="pt-BR" b="1" dirty="0"/>
              <a:t>Gmail </a:t>
            </a:r>
            <a:r>
              <a:rPr lang="pt-BR" dirty="0">
                <a:hlinkClick r:id="rId3"/>
              </a:rPr>
              <a:t>http://google.com/gmail</a:t>
            </a:r>
            <a:endParaRPr lang="pt-BR" dirty="0"/>
          </a:p>
          <a:p>
            <a:pPr lvl="1"/>
            <a:r>
              <a:rPr lang="pt-BR" b="1" dirty="0"/>
              <a:t>Outlook/Hotmail </a:t>
            </a:r>
            <a:r>
              <a:rPr lang="pt-BR" dirty="0">
                <a:hlinkClick r:id="rId4"/>
              </a:rPr>
              <a:t>https://outlook.live.com/owa/</a:t>
            </a:r>
            <a:endParaRPr lang="pt-BR" dirty="0"/>
          </a:p>
          <a:p>
            <a:pPr lvl="1"/>
            <a:endParaRPr lang="pt-BR" b="1" dirty="0"/>
          </a:p>
          <a:p>
            <a:pPr lvl="1"/>
            <a:r>
              <a:rPr lang="pt-BR" dirty="0"/>
              <a:t>Ambos tem a mesma função: mandar e-mails (o e-mail é um correio eletrônico: pense na analogia de que você está mandando uma carta, onde você precisa de um remetente e um destinatário.)</a:t>
            </a:r>
            <a:br>
              <a:rPr lang="pt-BR" dirty="0"/>
            </a:br>
            <a:r>
              <a:rPr lang="pt-BR" dirty="0"/>
              <a:t>Pessoalmente, eu recomendo utilizar o Gmail, pois além de correio eletrônico, ele também tem outras funções, como o Google Drive (serviço de </a:t>
            </a:r>
            <a:r>
              <a:rPr lang="pt-BR" b="1" dirty="0"/>
              <a:t>nuvem). </a:t>
            </a:r>
            <a:r>
              <a:rPr lang="pt-BR" dirty="0"/>
              <a:t>Ele também contém o YouTube e </a:t>
            </a:r>
            <a:r>
              <a:rPr lang="pt-BR" dirty="0" err="1"/>
              <a:t>etc</a:t>
            </a:r>
            <a:r>
              <a:rPr lang="pt-BR" dirty="0"/>
              <a:t> (explicados no próximo slide)</a:t>
            </a:r>
            <a:endParaRPr lang="pt-BR" b="1" dirty="0"/>
          </a:p>
        </p:txBody>
      </p:sp>
    </p:spTree>
    <p:extLst>
      <p:ext uri="{BB962C8B-B14F-4D97-AF65-F5344CB8AC3E}">
        <p14:creationId xmlns:p14="http://schemas.microsoft.com/office/powerpoint/2010/main" val="26611932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4585871"/>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Serviços do Google: YouTube e Google Drive:</a:t>
            </a:r>
          </a:p>
          <a:p>
            <a:pPr lvl="1"/>
            <a:r>
              <a:rPr lang="pt-BR" dirty="0"/>
              <a:t>Para a melhor utilização de ambos, sugiro criar um Gmail antes.</a:t>
            </a:r>
          </a:p>
          <a:p>
            <a:pPr lvl="1"/>
            <a:r>
              <a:rPr lang="pt-BR" dirty="0"/>
              <a:t>(O YouTube pode ser utilizado sem um Gmail, mas o Google Drive, não.)</a:t>
            </a:r>
          </a:p>
          <a:p>
            <a:pPr lvl="1"/>
            <a:endParaRPr lang="pt-BR" b="1" dirty="0"/>
          </a:p>
          <a:p>
            <a:pPr lvl="1"/>
            <a:r>
              <a:rPr lang="pt-BR" b="1" dirty="0"/>
              <a:t>YouTube: </a:t>
            </a:r>
            <a:r>
              <a:rPr lang="pt-BR" dirty="0"/>
              <a:t>Site de compartilhamento de vídeos enviados pelos usuários através da internet. Você pode visualizar vídeos como também enviar vídeos. Não apenas isso, você também pode ver e criar </a:t>
            </a:r>
            <a:r>
              <a:rPr lang="pt-BR" dirty="0" err="1"/>
              <a:t>lives</a:t>
            </a:r>
            <a:r>
              <a:rPr lang="pt-BR" dirty="0"/>
              <a:t> (sinônimo para streaming: vídeos em tempo real.)</a:t>
            </a:r>
          </a:p>
          <a:p>
            <a:pPr lvl="1"/>
            <a:endParaRPr lang="pt-BR" b="1" dirty="0"/>
          </a:p>
          <a:p>
            <a:pPr lvl="1"/>
            <a:r>
              <a:rPr lang="pt-BR" b="1" dirty="0"/>
              <a:t>Google Drive: </a:t>
            </a:r>
            <a:r>
              <a:rPr lang="pt-BR" dirty="0"/>
              <a:t>Serviço de </a:t>
            </a:r>
            <a:r>
              <a:rPr lang="pt-BR" b="1" dirty="0"/>
              <a:t>Nuvem </a:t>
            </a:r>
            <a:r>
              <a:rPr lang="pt-BR" dirty="0"/>
              <a:t>para o Gmail.</a:t>
            </a:r>
          </a:p>
          <a:p>
            <a:pPr marL="742950" lvl="1" indent="-285750">
              <a:buFont typeface="Arial" panose="020B0604020202020204" pitchFamily="34" charset="0"/>
              <a:buChar char="•"/>
            </a:pPr>
            <a:r>
              <a:rPr lang="pt-BR" sz="1600" b="1" dirty="0"/>
              <a:t>O que é a nuvem: </a:t>
            </a:r>
            <a:r>
              <a:rPr lang="pt-BR" sz="1600" dirty="0"/>
              <a:t>A Nuvem é um termo que significa “armazenamento na web”. Em resumo, isso significa que seus dados não estarão salvos no seu computador em si, mas sim em um servidor da internet. Ajuda a economizar espaço no computador, pois os arquivos na nuvem não consomem espaço. A maioria dos serviços de nuvem são pagos, mas há alguns gratuitos, com limitações. Outro serviço de nuvem excelente (e gratuito): </a:t>
            </a:r>
            <a:r>
              <a:rPr lang="pt-BR" sz="1600" dirty="0">
                <a:hlinkClick r:id="rId3"/>
              </a:rPr>
              <a:t>https://www.dropbox.com/pt_BR/</a:t>
            </a:r>
            <a:endParaRPr lang="pt-BR" sz="1600" dirty="0"/>
          </a:p>
        </p:txBody>
      </p:sp>
    </p:spTree>
    <p:extLst>
      <p:ext uri="{BB962C8B-B14F-4D97-AF65-F5344CB8AC3E}">
        <p14:creationId xmlns:p14="http://schemas.microsoft.com/office/powerpoint/2010/main" val="26374478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5139869"/>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Comércio eletrônico: </a:t>
            </a:r>
            <a:r>
              <a:rPr lang="pt-BR" dirty="0"/>
              <a:t>Os sites mais populares são:</a:t>
            </a:r>
          </a:p>
          <a:p>
            <a:pPr marL="742950" lvl="1" indent="-285750">
              <a:buFont typeface="Arial" panose="020B0604020202020204" pitchFamily="34" charset="0"/>
              <a:buChar char="•"/>
            </a:pPr>
            <a:endParaRPr lang="pt-BR" b="1" dirty="0"/>
          </a:p>
          <a:p>
            <a:pPr lvl="1"/>
            <a:r>
              <a:rPr lang="pt-BR" sz="1600" b="1" dirty="0"/>
              <a:t>Mercado Livre </a:t>
            </a:r>
            <a:r>
              <a:rPr lang="pt-BR" sz="1600" dirty="0">
                <a:hlinkClick r:id="rId3"/>
              </a:rPr>
              <a:t>https://www.mercadolivre.com.br/</a:t>
            </a:r>
            <a:endParaRPr lang="pt-BR" sz="1600" dirty="0"/>
          </a:p>
          <a:p>
            <a:pPr lvl="1"/>
            <a:r>
              <a:rPr lang="pt-BR" sz="1600" b="1" dirty="0"/>
              <a:t>Americanas </a:t>
            </a:r>
            <a:r>
              <a:rPr lang="pt-BR" sz="1600" dirty="0">
                <a:hlinkClick r:id="rId4"/>
              </a:rPr>
              <a:t>https://www.americanas.com.br/</a:t>
            </a:r>
            <a:endParaRPr lang="pt-BR" sz="1600" b="1" dirty="0"/>
          </a:p>
          <a:p>
            <a:pPr lvl="1"/>
            <a:r>
              <a:rPr lang="pt-BR" sz="1600" b="1" dirty="0"/>
              <a:t>OLX </a:t>
            </a:r>
            <a:r>
              <a:rPr lang="pt-BR" sz="1600" dirty="0">
                <a:hlinkClick r:id="rId5"/>
              </a:rPr>
              <a:t>https://www.olx.com.br/</a:t>
            </a:r>
            <a:endParaRPr lang="pt-BR" sz="1600" b="1" dirty="0"/>
          </a:p>
          <a:p>
            <a:pPr lvl="1"/>
            <a:r>
              <a:rPr lang="pt-BR" sz="1600" dirty="0"/>
              <a:t>Estes são exemplos de sites de compra, venda e (ou troca) de coisas.</a:t>
            </a:r>
          </a:p>
          <a:p>
            <a:pPr lvl="1"/>
            <a:r>
              <a:rPr lang="pt-BR" sz="1600" dirty="0"/>
              <a:t>Você pode comprar várias coisas através desses sites, desde celulares a brinquedos, roupas, mobília, e até mesmo carros. </a:t>
            </a:r>
          </a:p>
          <a:p>
            <a:pPr lvl="1"/>
            <a:endParaRPr lang="pt-BR" sz="1600" dirty="0"/>
          </a:p>
          <a:p>
            <a:pPr marL="742950" lvl="1" indent="-285750">
              <a:buFont typeface="Arial" panose="020B0604020202020204" pitchFamily="34" charset="0"/>
              <a:buChar char="•"/>
            </a:pPr>
            <a:r>
              <a:rPr lang="pt-BR" sz="1600" b="1" dirty="0"/>
              <a:t>Sites de bancos on-line:</a:t>
            </a:r>
          </a:p>
          <a:p>
            <a:pPr lvl="1"/>
            <a:r>
              <a:rPr lang="pt-BR" sz="1600" b="1" dirty="0"/>
              <a:t>Itaú </a:t>
            </a:r>
            <a:r>
              <a:rPr lang="pt-BR" sz="1600" dirty="0">
                <a:hlinkClick r:id="rId6"/>
              </a:rPr>
              <a:t>https://www.itau.com.br/</a:t>
            </a:r>
            <a:endParaRPr lang="pt-BR" sz="1600" dirty="0"/>
          </a:p>
          <a:p>
            <a:pPr lvl="1"/>
            <a:r>
              <a:rPr lang="pt-BR" sz="1600" b="1" dirty="0" err="1"/>
              <a:t>NuBank</a:t>
            </a:r>
            <a:r>
              <a:rPr lang="pt-BR" sz="1600" b="1" dirty="0"/>
              <a:t> </a:t>
            </a:r>
            <a:r>
              <a:rPr lang="pt-BR" sz="1600" dirty="0">
                <a:hlinkClick r:id="rId7"/>
              </a:rPr>
              <a:t>https://nubank.com.br/</a:t>
            </a:r>
            <a:endParaRPr lang="pt-BR" sz="1600" dirty="0"/>
          </a:p>
          <a:p>
            <a:pPr lvl="1"/>
            <a:r>
              <a:rPr lang="pt-BR" sz="1600" b="1" dirty="0"/>
              <a:t>Bradesco </a:t>
            </a:r>
            <a:r>
              <a:rPr lang="pt-BR" sz="1600" dirty="0">
                <a:hlinkClick r:id="rId8"/>
              </a:rPr>
              <a:t>https://banco.bradesco/html/classic/index.shtm</a:t>
            </a:r>
            <a:endParaRPr lang="pt-BR" sz="1600" dirty="0"/>
          </a:p>
          <a:p>
            <a:pPr lvl="1"/>
            <a:r>
              <a:rPr lang="pt-BR" sz="1600" dirty="0"/>
              <a:t>Estes são exemplos de sites de bancos, onde você pode gerenciar seus cartões de crédito. Os bancos Itaú e Bradesco todos conhecem, já o </a:t>
            </a:r>
            <a:r>
              <a:rPr lang="pt-BR" sz="1600" dirty="0" err="1"/>
              <a:t>NuBank</a:t>
            </a:r>
            <a:r>
              <a:rPr lang="pt-BR" sz="1600" dirty="0"/>
              <a:t>, é diferente: É um banco totalmente online, que você pode gerenciar pelo celular. É necessário ter cuidado ao utilizar esses sites, no qual chegamos no próximo tópico: Os vírus.</a:t>
            </a:r>
          </a:p>
          <a:p>
            <a:pPr lvl="1"/>
            <a:endParaRPr lang="pt-BR" b="1" dirty="0"/>
          </a:p>
          <a:p>
            <a:pPr lvl="1"/>
            <a:endParaRPr lang="pt-BR" b="1" dirty="0"/>
          </a:p>
        </p:txBody>
      </p:sp>
    </p:spTree>
    <p:extLst>
      <p:ext uri="{BB962C8B-B14F-4D97-AF65-F5344CB8AC3E}">
        <p14:creationId xmlns:p14="http://schemas.microsoft.com/office/powerpoint/2010/main" val="33474255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3939540"/>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Perigo na rede: Vírus e programas maliciosos</a:t>
            </a:r>
          </a:p>
          <a:p>
            <a:pPr lvl="1"/>
            <a:r>
              <a:rPr lang="pt-BR" dirty="0"/>
              <a:t>No contexto do computador, a definição de vírus é um programa ou trecho de código projetado para danificar seu PC através da corrupção de arquivos do sistema, utilização de recursos, destruição de dados ou sendo, de algum outro modo, um aborrecimento. Existem vários tipos de vírus, como por exemplo: </a:t>
            </a:r>
            <a:r>
              <a:rPr lang="pt-BR" b="1" dirty="0"/>
              <a:t>Cavalo de Tróia, </a:t>
            </a:r>
            <a:r>
              <a:rPr lang="pt-BR" b="1" dirty="0" err="1"/>
              <a:t>Ransomware</a:t>
            </a:r>
            <a:r>
              <a:rPr lang="pt-BR" b="1" dirty="0"/>
              <a:t>, </a:t>
            </a:r>
            <a:r>
              <a:rPr lang="pt-BR" b="1" dirty="0" err="1"/>
              <a:t>Spyware</a:t>
            </a:r>
            <a:r>
              <a:rPr lang="pt-BR" b="1" dirty="0"/>
              <a:t>, Adware, e </a:t>
            </a:r>
            <a:r>
              <a:rPr lang="pt-BR" b="1" dirty="0" err="1"/>
              <a:t>Worm</a:t>
            </a:r>
            <a:r>
              <a:rPr lang="pt-BR" b="1" dirty="0"/>
              <a:t>.</a:t>
            </a:r>
          </a:p>
          <a:p>
            <a:pPr lvl="1"/>
            <a:endParaRPr lang="pt-BR" b="1" dirty="0"/>
          </a:p>
          <a:p>
            <a:pPr lvl="1"/>
            <a:r>
              <a:rPr lang="pt-BR" dirty="0"/>
              <a:t>Uma maneira de se proteger passivamente é instalando um </a:t>
            </a:r>
            <a:r>
              <a:rPr lang="pt-BR" dirty="0" err="1"/>
              <a:t>anti-vírus</a:t>
            </a:r>
            <a:r>
              <a:rPr lang="pt-BR" dirty="0"/>
              <a:t> no seu computador. Existem vários gratuitos, mas o que eu considero o melhor, é o Avast </a:t>
            </a:r>
            <a:r>
              <a:rPr lang="pt-BR" dirty="0">
                <a:hlinkClick r:id="rId3"/>
              </a:rPr>
              <a:t>https://www.avast.com/pt-br/index#pc</a:t>
            </a:r>
            <a:r>
              <a:rPr lang="pt-BR" dirty="0"/>
              <a:t> . Considero o Avast o melhor pois além de </a:t>
            </a:r>
            <a:r>
              <a:rPr lang="pt-BR" dirty="0" err="1"/>
              <a:t>escanear</a:t>
            </a:r>
            <a:r>
              <a:rPr lang="pt-BR" dirty="0"/>
              <a:t> vírus no seu computador, ele também contém outros módulos como: </a:t>
            </a:r>
            <a:r>
              <a:rPr lang="pt-BR" b="1" dirty="0"/>
              <a:t>Firewall</a:t>
            </a:r>
            <a:r>
              <a:rPr lang="pt-BR" dirty="0"/>
              <a:t>, </a:t>
            </a:r>
            <a:r>
              <a:rPr lang="pt-BR" dirty="0" err="1"/>
              <a:t>Anti-</a:t>
            </a:r>
            <a:r>
              <a:rPr lang="pt-BR" b="1" dirty="0" err="1"/>
              <a:t>Site</a:t>
            </a:r>
            <a:r>
              <a:rPr lang="pt-BR" b="1" dirty="0"/>
              <a:t> Falso</a:t>
            </a:r>
            <a:r>
              <a:rPr lang="pt-BR" dirty="0"/>
              <a:t>, etc. </a:t>
            </a:r>
          </a:p>
          <a:p>
            <a:pPr lvl="1"/>
            <a:endParaRPr lang="pt-BR" b="1" dirty="0"/>
          </a:p>
        </p:txBody>
      </p:sp>
    </p:spTree>
    <p:extLst>
      <p:ext uri="{BB962C8B-B14F-4D97-AF65-F5344CB8AC3E}">
        <p14:creationId xmlns:p14="http://schemas.microsoft.com/office/powerpoint/2010/main" val="1509921090"/>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3662541"/>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O Firewall: </a:t>
            </a:r>
            <a:r>
              <a:rPr lang="pt-BR" dirty="0"/>
              <a:t>“parede de fogo”, o firewall é uma proteção do seu computador que decide qual tráfego de rede pode passar e qual tráfego é considerado perigoso. Basicamente, ele atua como um filtro, separando o que é bom do que é ruim, o confiável do não confiável.</a:t>
            </a:r>
            <a:endParaRPr lang="pt-BR" b="1" dirty="0"/>
          </a:p>
          <a:p>
            <a:pPr lvl="1"/>
            <a:endParaRPr lang="pt-BR" b="1" dirty="0"/>
          </a:p>
          <a:p>
            <a:pPr marL="742950" lvl="1" indent="-285750">
              <a:buFont typeface="Arial" panose="020B0604020202020204" pitchFamily="34" charset="0"/>
              <a:buChar char="•"/>
            </a:pPr>
            <a:r>
              <a:rPr lang="pt-BR" b="1" dirty="0"/>
              <a:t>O Site falso: </a:t>
            </a:r>
            <a:r>
              <a:rPr lang="pt-BR" dirty="0"/>
              <a:t>O Site falso é uma modalidade de vírus no qual altera o site em que você está sem você perceber, criando uma cópia quase que idêntica do site. Graças a isso, o “hacker” pode roubar suas informações, como sua identidade, senhas do seu cartão de crédito, e etc. Para aprender a identificar e evitar sites falsos, segue o link abaixo:</a:t>
            </a:r>
          </a:p>
          <a:p>
            <a:pPr lvl="1"/>
            <a:r>
              <a:rPr lang="pt-BR" dirty="0">
                <a:hlinkClick r:id="rId3"/>
              </a:rPr>
              <a:t>https://www.techtudo.com.br/listas/2019/03/sete-dicas-para-descobrir-se-um-site-e-falso-e-evitar-golpes-online.ghtml</a:t>
            </a:r>
            <a:endParaRPr lang="pt-BR" b="1" dirty="0"/>
          </a:p>
        </p:txBody>
      </p:sp>
    </p:spTree>
    <p:extLst>
      <p:ext uri="{BB962C8B-B14F-4D97-AF65-F5344CB8AC3E}">
        <p14:creationId xmlns:p14="http://schemas.microsoft.com/office/powerpoint/2010/main" val="2524848063"/>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Bônus</a:t>
            </a:r>
            <a:r>
              <a:rPr lang="en-US" sz="2400" b="1" dirty="0"/>
              <a:t>: Material </a:t>
            </a:r>
            <a:r>
              <a:rPr lang="en-US" sz="2400" b="1" dirty="0" err="1"/>
              <a:t>utilizado</a:t>
            </a:r>
            <a:r>
              <a:rPr lang="en-US" sz="2400" b="1" dirty="0"/>
              <a:t> </a:t>
            </a:r>
            <a:r>
              <a:rPr lang="en-US" sz="2400" b="1" dirty="0" err="1"/>
              <a:t>nas</a:t>
            </a:r>
            <a:r>
              <a:rPr lang="en-US" sz="2400" b="1" dirty="0"/>
              <a:t> aulas</a:t>
            </a:r>
            <a:endParaRPr lang="pt-BR" sz="2400" b="1" dirty="0"/>
          </a:p>
        </p:txBody>
      </p:sp>
      <p:sp>
        <p:nvSpPr>
          <p:cNvPr id="29699" name="Text Box 3"/>
          <p:cNvSpPr txBox="1">
            <a:spLocks noChangeArrowheads="1"/>
          </p:cNvSpPr>
          <p:nvPr/>
        </p:nvSpPr>
        <p:spPr bwMode="auto">
          <a:xfrm>
            <a:off x="285720" y="1714488"/>
            <a:ext cx="8429625" cy="4978286"/>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Segue o link abaixo para baixar os slides utilizados até esta aula (e lembrando que é um arquivo .</a:t>
            </a:r>
            <a:r>
              <a:rPr lang="pt-BR" b="1" dirty="0" err="1"/>
              <a:t>rar</a:t>
            </a:r>
            <a:r>
              <a:rPr lang="pt-BR" b="1" dirty="0"/>
              <a:t>, ou seja, um arquivo comprimido, que deve ser extraído utilizando o </a:t>
            </a:r>
            <a:r>
              <a:rPr lang="pt-BR" b="1" dirty="0" err="1"/>
              <a:t>WinRar</a:t>
            </a:r>
            <a:r>
              <a:rPr lang="pt-BR" b="1" dirty="0"/>
              <a:t>). Lembre-se também de diferenciar as letras minúsculas das maiúsculas (</a:t>
            </a:r>
            <a:r>
              <a:rPr lang="pt-BR" b="1" dirty="0" err="1"/>
              <a:t>Caps</a:t>
            </a:r>
            <a:r>
              <a:rPr lang="pt-BR" b="1" dirty="0"/>
              <a:t> </a:t>
            </a:r>
            <a:r>
              <a:rPr lang="pt-BR" b="1" dirty="0" err="1"/>
              <a:t>Lock</a:t>
            </a:r>
            <a:r>
              <a:rPr lang="pt-BR" b="1" dirty="0"/>
              <a:t>)!</a:t>
            </a:r>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lvl="1" algn="ctr"/>
            <a:r>
              <a:rPr lang="pt-BR" dirty="0"/>
              <a:t>shorturl.at/dkEZ5</a:t>
            </a:r>
            <a:br>
              <a:rPr lang="pt-BR" dirty="0"/>
            </a:br>
            <a:endParaRPr lang="pt-BR" dirty="0"/>
          </a:p>
          <a:p>
            <a:pPr lvl="1" algn="ctr"/>
            <a:endParaRPr lang="pt-BR" b="1" dirty="0"/>
          </a:p>
          <a:p>
            <a:pPr lvl="1"/>
            <a:r>
              <a:rPr lang="pt-BR" b="1" dirty="0"/>
              <a:t>Para baixar o arquivo do site, basta clicar aqui:</a:t>
            </a:r>
          </a:p>
          <a:p>
            <a:pPr lvl="1"/>
            <a:endParaRPr lang="pt-BR" b="1" dirty="0"/>
          </a:p>
          <a:p>
            <a:pPr lvl="1"/>
            <a:endParaRPr lang="pt-BR" b="1" dirty="0"/>
          </a:p>
          <a:p>
            <a:pPr lvl="1"/>
            <a:r>
              <a:rPr lang="pt-BR" sz="1650" b="1" dirty="0"/>
              <a:t>(Para ver o conteúdo, é necessário ter o Office Powerpoint instalado em seu dispositivo. Em breve iremos criar uma apostila com todo o conteúdo dado até agora, que assim não será necessário o uso de aplicativos adicionais.)</a:t>
            </a:r>
          </a:p>
          <a:p>
            <a:pPr lvl="1"/>
            <a:endParaRPr lang="pt-BR" b="1" dirty="0"/>
          </a:p>
          <a:p>
            <a:pPr lvl="1"/>
            <a:endParaRPr lang="pt-BR" b="1" dirty="0"/>
          </a:p>
        </p:txBody>
      </p:sp>
      <p:pic>
        <p:nvPicPr>
          <p:cNvPr id="2" name="Imagem 1">
            <a:extLst>
              <a:ext uri="{FF2B5EF4-FFF2-40B4-BE49-F238E27FC236}">
                <a16:creationId xmlns:a16="http://schemas.microsoft.com/office/drawing/2014/main" id="{50A9CEA1-7ACE-4CF4-BA78-29D37E136CC5}"/>
              </a:ext>
            </a:extLst>
          </p:cNvPr>
          <p:cNvPicPr>
            <a:picLocks noChangeAspect="1"/>
          </p:cNvPicPr>
          <p:nvPr/>
        </p:nvPicPr>
        <p:blipFill>
          <a:blip r:embed="rId3"/>
          <a:stretch>
            <a:fillRect/>
          </a:stretch>
        </p:blipFill>
        <p:spPr>
          <a:xfrm>
            <a:off x="6084168" y="3574981"/>
            <a:ext cx="2324100" cy="1257300"/>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956554159"/>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771800" y="764704"/>
            <a:ext cx="5715040"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latin typeface="Arial" charset="0"/>
              </a:rPr>
              <a:t>Módulo</a:t>
            </a:r>
            <a:r>
              <a:rPr lang="en-US" sz="2400" b="1" dirty="0">
                <a:latin typeface="Arial" charset="0"/>
              </a:rPr>
              <a:t> 3 – A Internet</a:t>
            </a:r>
            <a:endParaRPr lang="pt-BR" sz="2400" b="1" dirty="0">
              <a:latin typeface="Arial" charset="0"/>
            </a:endParaRPr>
          </a:p>
        </p:txBody>
      </p:sp>
      <p:sp>
        <p:nvSpPr>
          <p:cNvPr id="29699" name="Text Box 3"/>
          <p:cNvSpPr txBox="1">
            <a:spLocks noChangeArrowheads="1"/>
          </p:cNvSpPr>
          <p:nvPr/>
        </p:nvSpPr>
        <p:spPr bwMode="auto">
          <a:xfrm>
            <a:off x="285720" y="1714488"/>
            <a:ext cx="8429625" cy="3970318"/>
          </a:xfrm>
          <a:prstGeom prst="rect">
            <a:avLst/>
          </a:prstGeom>
          <a:noFill/>
          <a:ln w="9525">
            <a:noFill/>
            <a:miter lim="800000"/>
            <a:headEnd/>
            <a:tailEnd/>
          </a:ln>
        </p:spPr>
        <p:txBody>
          <a:bodyPr>
            <a:spAutoFit/>
          </a:bodyPr>
          <a:lstStyle/>
          <a:p>
            <a:pPr marL="285750" indent="-285750">
              <a:buFont typeface="Arial" panose="020B0604020202020204" pitchFamily="34" charset="0"/>
              <a:buChar char="•"/>
            </a:pPr>
            <a:r>
              <a:rPr lang="pt-BR" b="1" dirty="0">
                <a:cs typeface="Courier New" pitchFamily="49" charset="0"/>
              </a:rPr>
              <a:t>A Internet e as redes de computadores: </a:t>
            </a:r>
            <a:r>
              <a:rPr lang="pt-BR" dirty="0">
                <a:cs typeface="Courier New" pitchFamily="49" charset="0"/>
              </a:rPr>
              <a:t>De maneira um pouco complexa, a Internet é uma rede de computadores interligados entre si, </a:t>
            </a:r>
            <a:r>
              <a:rPr lang="pt-BR" dirty="0"/>
              <a:t>que permite o acesso e troca de informações em qualquer lugar do planeta. Os documentos da Internet podem estar na forma de vídeos, sons, hipertextos e figuras, e para visualizar a informação, utiliza-se um programa de computador chamado </a:t>
            </a:r>
            <a:r>
              <a:rPr lang="pt-BR" b="1" dirty="0"/>
              <a:t>navegador</a:t>
            </a:r>
            <a:r>
              <a:rPr lang="pt-BR" dirty="0"/>
              <a:t> para descarregar essas informações, e mostrá-los na tela do usuário. O usuário pode então seguir os links na página para outros documentos ou mesmo enviar informações de volta para o servidor.</a:t>
            </a:r>
          </a:p>
          <a:p>
            <a:pPr marL="285750" indent="-285750">
              <a:buFont typeface="Arial" panose="020B0604020202020204" pitchFamily="34" charset="0"/>
              <a:buChar char="•"/>
            </a:pPr>
            <a:endParaRPr lang="pt-BR" dirty="0">
              <a:cs typeface="Courier New" pitchFamily="49" charset="0"/>
            </a:endParaRPr>
          </a:p>
          <a:p>
            <a:pPr marL="742950" lvl="1" indent="-285750">
              <a:buFont typeface="Arial" panose="020B0604020202020204" pitchFamily="34" charset="0"/>
              <a:buChar char="•"/>
            </a:pPr>
            <a:r>
              <a:rPr lang="pt-BR" b="1" dirty="0">
                <a:cs typeface="Courier New" pitchFamily="49" charset="0"/>
              </a:rPr>
              <a:t>O WWW: </a:t>
            </a:r>
            <a:r>
              <a:rPr lang="pt-BR" dirty="0">
                <a:cs typeface="Courier New" pitchFamily="49" charset="0"/>
              </a:rPr>
              <a:t>Os três caracteres que estão atrás dos links da maioria dos sites, </a:t>
            </a:r>
            <a:r>
              <a:rPr lang="pt-BR" dirty="0"/>
              <a:t>significam </a:t>
            </a:r>
            <a:r>
              <a:rPr lang="pt-BR" b="1" i="1" dirty="0"/>
              <a:t>World </a:t>
            </a:r>
            <a:r>
              <a:rPr lang="pt-BR" b="1" i="1" dirty="0" err="1"/>
              <a:t>Wide</a:t>
            </a:r>
            <a:r>
              <a:rPr lang="pt-BR" b="1" i="1" dirty="0"/>
              <a:t> Web </a:t>
            </a:r>
            <a:r>
              <a:rPr lang="pt-BR" dirty="0"/>
              <a:t>(rede de alcance mundial, em português.) É utilizado o protocolo (linguagem de programação) HTML, que é utilizado para a criação de sites.</a:t>
            </a:r>
            <a:endParaRPr lang="pt-BR" b="1" dirty="0">
              <a:cs typeface="Courier New" pitchFamily="49" charset="0"/>
            </a:endParaRPr>
          </a:p>
          <a:p>
            <a:endParaRPr lang="pt-BR" dirty="0">
              <a:cs typeface="Courier New" pitchFamily="49" charset="0"/>
            </a:endParaRPr>
          </a:p>
        </p:txBody>
      </p:sp>
    </p:spTree>
    <p:extLst>
      <p:ext uri="{BB962C8B-B14F-4D97-AF65-F5344CB8AC3E}">
        <p14:creationId xmlns:p14="http://schemas.microsoft.com/office/powerpoint/2010/main" val="17722839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771800" y="771814"/>
            <a:ext cx="5715040"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2523768"/>
          </a:xfrm>
          <a:prstGeom prst="rect">
            <a:avLst/>
          </a:prstGeom>
          <a:noFill/>
          <a:ln w="9525">
            <a:noFill/>
            <a:miter lim="800000"/>
            <a:headEnd/>
            <a:tailEnd/>
          </a:ln>
        </p:spPr>
        <p:txBody>
          <a:bodyPr>
            <a:spAutoFit/>
          </a:bodyPr>
          <a:lstStyle/>
          <a:p>
            <a:pPr lvl="0"/>
            <a:endParaRPr lang="pt-BR" dirty="0"/>
          </a:p>
          <a:p>
            <a:pPr marL="742950" lvl="1" indent="-285750">
              <a:buFont typeface="Arial" panose="020B0604020202020204" pitchFamily="34" charset="0"/>
              <a:buChar char="•"/>
            </a:pPr>
            <a:r>
              <a:rPr lang="pt-BR" sz="2000" b="1" dirty="0"/>
              <a:t>Tipos de navegadores e navegação na rede:</a:t>
            </a:r>
          </a:p>
          <a:p>
            <a:pPr lvl="1"/>
            <a:endParaRPr lang="pt-BR" sz="2000" b="1" dirty="0"/>
          </a:p>
          <a:p>
            <a:pPr lvl="1"/>
            <a:r>
              <a:rPr lang="pt-BR" sz="2000" dirty="0"/>
              <a:t>Estes são os navegadores mais populares: Google Chrome          ,</a:t>
            </a:r>
            <a:br>
              <a:rPr lang="pt-BR" sz="2000" dirty="0"/>
            </a:br>
            <a:br>
              <a:rPr lang="pt-BR" sz="2000" dirty="0"/>
            </a:br>
            <a:r>
              <a:rPr lang="pt-BR" sz="2000" dirty="0"/>
              <a:t>Mozilla Firefox           , Microsoft Edge         . Para utilizá-los, basta</a:t>
            </a:r>
            <a:br>
              <a:rPr lang="pt-BR" sz="2000" dirty="0"/>
            </a:br>
            <a:br>
              <a:rPr lang="pt-BR" sz="2000" dirty="0"/>
            </a:br>
            <a:r>
              <a:rPr lang="pt-BR" sz="2000" dirty="0"/>
              <a:t> apenas dar um clique duplo em algum deles. </a:t>
            </a:r>
          </a:p>
        </p:txBody>
      </p:sp>
      <p:pic>
        <p:nvPicPr>
          <p:cNvPr id="2" name="Imagem 1">
            <a:extLst>
              <a:ext uri="{FF2B5EF4-FFF2-40B4-BE49-F238E27FC236}">
                <a16:creationId xmlns:a16="http://schemas.microsoft.com/office/drawing/2014/main" id="{9BFCD27F-C7A0-4CCA-BCE8-641A977D16E3}"/>
              </a:ext>
            </a:extLst>
          </p:cNvPr>
          <p:cNvPicPr>
            <a:picLocks noChangeAspect="1"/>
          </p:cNvPicPr>
          <p:nvPr/>
        </p:nvPicPr>
        <p:blipFill>
          <a:blip r:embed="rId3"/>
          <a:stretch>
            <a:fillRect/>
          </a:stretch>
        </p:blipFill>
        <p:spPr>
          <a:xfrm>
            <a:off x="7596336" y="2502325"/>
            <a:ext cx="600075" cy="504825"/>
          </a:xfrm>
          <a:prstGeom prst="rect">
            <a:avLst/>
          </a:prstGeom>
        </p:spPr>
      </p:pic>
      <p:pic>
        <p:nvPicPr>
          <p:cNvPr id="3" name="Imagem 2">
            <a:extLst>
              <a:ext uri="{FF2B5EF4-FFF2-40B4-BE49-F238E27FC236}">
                <a16:creationId xmlns:a16="http://schemas.microsoft.com/office/drawing/2014/main" id="{D1F51A23-CE0F-41EA-B8EB-D6C03F4C3B6B}"/>
              </a:ext>
            </a:extLst>
          </p:cNvPr>
          <p:cNvPicPr>
            <a:picLocks noChangeAspect="1"/>
          </p:cNvPicPr>
          <p:nvPr/>
        </p:nvPicPr>
        <p:blipFill>
          <a:blip r:embed="rId4"/>
          <a:stretch>
            <a:fillRect/>
          </a:stretch>
        </p:blipFill>
        <p:spPr>
          <a:xfrm>
            <a:off x="2627784" y="3159076"/>
            <a:ext cx="592290" cy="539848"/>
          </a:xfrm>
          <a:prstGeom prst="rect">
            <a:avLst/>
          </a:prstGeom>
        </p:spPr>
      </p:pic>
      <p:pic>
        <p:nvPicPr>
          <p:cNvPr id="4" name="Imagem 3">
            <a:extLst>
              <a:ext uri="{FF2B5EF4-FFF2-40B4-BE49-F238E27FC236}">
                <a16:creationId xmlns:a16="http://schemas.microsoft.com/office/drawing/2014/main" id="{0BDAF176-929A-4E7D-BD85-CABA212D7686}"/>
              </a:ext>
            </a:extLst>
          </p:cNvPr>
          <p:cNvPicPr>
            <a:picLocks noChangeAspect="1"/>
          </p:cNvPicPr>
          <p:nvPr/>
        </p:nvPicPr>
        <p:blipFill>
          <a:blip r:embed="rId5"/>
          <a:stretch>
            <a:fillRect/>
          </a:stretch>
        </p:blipFill>
        <p:spPr>
          <a:xfrm>
            <a:off x="5095231" y="3135867"/>
            <a:ext cx="592290" cy="563057"/>
          </a:xfrm>
          <a:prstGeom prst="rect">
            <a:avLst/>
          </a:prstGeom>
        </p:spPr>
      </p:pic>
    </p:spTree>
    <p:extLst>
      <p:ext uri="{BB962C8B-B14F-4D97-AF65-F5344CB8AC3E}">
        <p14:creationId xmlns:p14="http://schemas.microsoft.com/office/powerpoint/2010/main" val="2950088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771800" y="764704"/>
            <a:ext cx="5715040"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830997"/>
          </a:xfrm>
          <a:prstGeom prst="rect">
            <a:avLst/>
          </a:prstGeom>
          <a:noFill/>
          <a:ln w="9525">
            <a:noFill/>
            <a:miter lim="800000"/>
            <a:headEnd/>
            <a:tailEnd/>
          </a:ln>
        </p:spPr>
        <p:txBody>
          <a:bodyPr>
            <a:spAutoFit/>
          </a:bodyPr>
          <a:lstStyle/>
          <a:p>
            <a:pPr lvl="0"/>
            <a:endParaRPr lang="pt-BR" sz="1600" dirty="0"/>
          </a:p>
          <a:p>
            <a:pPr lvl="1"/>
            <a:r>
              <a:rPr lang="pt-BR" sz="1600" dirty="0"/>
              <a:t>Ao abrir um navegador (irei utilizar o Google Chrome por exemplo), você irá se deparar com essa tela:</a:t>
            </a:r>
          </a:p>
        </p:txBody>
      </p:sp>
      <p:pic>
        <p:nvPicPr>
          <p:cNvPr id="4" name="Imagem 3">
            <a:extLst>
              <a:ext uri="{FF2B5EF4-FFF2-40B4-BE49-F238E27FC236}">
                <a16:creationId xmlns:a16="http://schemas.microsoft.com/office/drawing/2014/main" id="{2449C2B1-CA30-4DB8-83F3-FECA5AC53DCE}"/>
              </a:ext>
            </a:extLst>
          </p:cNvPr>
          <p:cNvPicPr>
            <a:picLocks noChangeAspect="1"/>
          </p:cNvPicPr>
          <p:nvPr/>
        </p:nvPicPr>
        <p:blipFill>
          <a:blip r:embed="rId3"/>
          <a:stretch>
            <a:fillRect/>
          </a:stretch>
        </p:blipFill>
        <p:spPr>
          <a:xfrm>
            <a:off x="1691680" y="2646161"/>
            <a:ext cx="6131232" cy="3447135"/>
          </a:xfrm>
          <a:prstGeom prst="rect">
            <a:avLst/>
          </a:prstGeom>
        </p:spPr>
      </p:pic>
    </p:spTree>
    <p:extLst>
      <p:ext uri="{BB962C8B-B14F-4D97-AF65-F5344CB8AC3E}">
        <p14:creationId xmlns:p14="http://schemas.microsoft.com/office/powerpoint/2010/main" val="3257245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113877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A parte de cima do navegador (1): </a:t>
            </a:r>
            <a:br>
              <a:rPr lang="pt-BR" b="1" dirty="0"/>
            </a:br>
            <a:endParaRPr lang="pt-BR" b="1" dirty="0"/>
          </a:p>
          <a:p>
            <a:pPr marL="742950" lvl="1" indent="-285750">
              <a:buFont typeface="Arial" panose="020B0604020202020204" pitchFamily="34" charset="0"/>
              <a:buChar char="•"/>
            </a:pPr>
            <a:endParaRPr lang="pt-BR" sz="1600" b="1" dirty="0"/>
          </a:p>
        </p:txBody>
      </p:sp>
      <p:pic>
        <p:nvPicPr>
          <p:cNvPr id="2" name="Imagem 1">
            <a:extLst>
              <a:ext uri="{FF2B5EF4-FFF2-40B4-BE49-F238E27FC236}">
                <a16:creationId xmlns:a16="http://schemas.microsoft.com/office/drawing/2014/main" id="{29C86BE4-50A6-4F7A-8232-7A5A1CA7DF3C}"/>
              </a:ext>
            </a:extLst>
          </p:cNvPr>
          <p:cNvPicPr>
            <a:picLocks noChangeAspect="1"/>
          </p:cNvPicPr>
          <p:nvPr/>
        </p:nvPicPr>
        <p:blipFill>
          <a:blip r:embed="rId3"/>
          <a:stretch>
            <a:fillRect/>
          </a:stretch>
        </p:blipFill>
        <p:spPr>
          <a:xfrm>
            <a:off x="142860" y="2367431"/>
            <a:ext cx="8858280" cy="693877"/>
          </a:xfrm>
          <a:prstGeom prst="rect">
            <a:avLst/>
          </a:prstGeom>
        </p:spPr>
      </p:pic>
      <p:sp>
        <p:nvSpPr>
          <p:cNvPr id="8" name="Retângulo: Cantos Arredondados 7">
            <a:extLst>
              <a:ext uri="{FF2B5EF4-FFF2-40B4-BE49-F238E27FC236}">
                <a16:creationId xmlns:a16="http://schemas.microsoft.com/office/drawing/2014/main" id="{61B777D2-0A0A-4AF7-BDE4-7924B7B037FB}"/>
              </a:ext>
            </a:extLst>
          </p:cNvPr>
          <p:cNvSpPr/>
          <p:nvPr/>
        </p:nvSpPr>
        <p:spPr>
          <a:xfrm>
            <a:off x="142860" y="2367431"/>
            <a:ext cx="8858280" cy="2054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0A89215A-DF6D-4E05-A736-D4A0B0A550B3}"/>
              </a:ext>
            </a:extLst>
          </p:cNvPr>
          <p:cNvSpPr/>
          <p:nvPr/>
        </p:nvSpPr>
        <p:spPr>
          <a:xfrm>
            <a:off x="2159732" y="3268489"/>
            <a:ext cx="482453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50" dirty="0">
                <a:solidFill>
                  <a:srgbClr val="FF0000"/>
                </a:solidFill>
              </a:rPr>
              <a:t>Esta é o lugar onde as guias (os sites abertos) ficam. Você pode fechar uma aba aperta clicando no ‘X’, abrir uma nova apertando no ‘+’, ou selecionar outras opções apertando com o botão direito em uma aba.</a:t>
            </a:r>
          </a:p>
        </p:txBody>
      </p:sp>
    </p:spTree>
    <p:extLst>
      <p:ext uri="{BB962C8B-B14F-4D97-AF65-F5344CB8AC3E}">
        <p14:creationId xmlns:p14="http://schemas.microsoft.com/office/powerpoint/2010/main" val="534059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113877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A parte de cima do navegador (1): </a:t>
            </a:r>
            <a:br>
              <a:rPr lang="pt-BR" b="1" dirty="0"/>
            </a:br>
            <a:endParaRPr lang="pt-BR" b="1" dirty="0"/>
          </a:p>
          <a:p>
            <a:pPr marL="742950" lvl="1" indent="-285750">
              <a:buFont typeface="Arial" panose="020B0604020202020204" pitchFamily="34" charset="0"/>
              <a:buChar char="•"/>
            </a:pPr>
            <a:endParaRPr lang="pt-BR" sz="1600" b="1" dirty="0"/>
          </a:p>
        </p:txBody>
      </p:sp>
      <p:pic>
        <p:nvPicPr>
          <p:cNvPr id="2" name="Imagem 1">
            <a:extLst>
              <a:ext uri="{FF2B5EF4-FFF2-40B4-BE49-F238E27FC236}">
                <a16:creationId xmlns:a16="http://schemas.microsoft.com/office/drawing/2014/main" id="{29C86BE4-50A6-4F7A-8232-7A5A1CA7DF3C}"/>
              </a:ext>
            </a:extLst>
          </p:cNvPr>
          <p:cNvPicPr>
            <a:picLocks noChangeAspect="1"/>
          </p:cNvPicPr>
          <p:nvPr/>
        </p:nvPicPr>
        <p:blipFill>
          <a:blip r:embed="rId3"/>
          <a:stretch>
            <a:fillRect/>
          </a:stretch>
        </p:blipFill>
        <p:spPr>
          <a:xfrm>
            <a:off x="142860" y="2367431"/>
            <a:ext cx="8858280" cy="693877"/>
          </a:xfrm>
          <a:prstGeom prst="rect">
            <a:avLst/>
          </a:prstGeom>
        </p:spPr>
      </p:pic>
      <p:sp>
        <p:nvSpPr>
          <p:cNvPr id="6" name="Retângulo: Cantos Arredondados 5">
            <a:extLst>
              <a:ext uri="{FF2B5EF4-FFF2-40B4-BE49-F238E27FC236}">
                <a16:creationId xmlns:a16="http://schemas.microsoft.com/office/drawing/2014/main" id="{79AD31B9-B0C8-446C-B61C-ECAF676EAABF}"/>
              </a:ext>
            </a:extLst>
          </p:cNvPr>
          <p:cNvSpPr/>
          <p:nvPr/>
        </p:nvSpPr>
        <p:spPr>
          <a:xfrm>
            <a:off x="142860" y="2780929"/>
            <a:ext cx="8858280" cy="2803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F511AF50-0862-4895-A36E-05CA1C9277E2}"/>
              </a:ext>
            </a:extLst>
          </p:cNvPr>
          <p:cNvSpPr/>
          <p:nvPr/>
        </p:nvSpPr>
        <p:spPr>
          <a:xfrm>
            <a:off x="2159732" y="3266759"/>
            <a:ext cx="482453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Esta é a aba dos favoritos, é aqui que os sites que você </a:t>
            </a:r>
            <a:r>
              <a:rPr lang="pt-BR" dirty="0" err="1">
                <a:solidFill>
                  <a:srgbClr val="FF0000"/>
                </a:solidFill>
              </a:rPr>
              <a:t>favoritar</a:t>
            </a:r>
            <a:r>
              <a:rPr lang="pt-BR" dirty="0">
                <a:solidFill>
                  <a:srgbClr val="FF0000"/>
                </a:solidFill>
              </a:rPr>
              <a:t> irão aparecer (pra </a:t>
            </a:r>
            <a:r>
              <a:rPr lang="pt-BR" dirty="0" err="1">
                <a:solidFill>
                  <a:srgbClr val="FF0000"/>
                </a:solidFill>
              </a:rPr>
              <a:t>favoritar</a:t>
            </a:r>
            <a:r>
              <a:rPr lang="pt-BR" dirty="0">
                <a:solidFill>
                  <a:srgbClr val="FF0000"/>
                </a:solidFill>
              </a:rPr>
              <a:t> um site, basta apenas apertar na estrela acima, na caixa do link.) </a:t>
            </a:r>
          </a:p>
        </p:txBody>
      </p:sp>
    </p:spTree>
    <p:extLst>
      <p:ext uri="{BB962C8B-B14F-4D97-AF65-F5344CB8AC3E}">
        <p14:creationId xmlns:p14="http://schemas.microsoft.com/office/powerpoint/2010/main" val="11361056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113877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A parte de cima do navegador (1): </a:t>
            </a:r>
            <a:br>
              <a:rPr lang="pt-BR" b="1" dirty="0"/>
            </a:br>
            <a:endParaRPr lang="pt-BR" b="1" dirty="0"/>
          </a:p>
          <a:p>
            <a:pPr marL="742950" lvl="1" indent="-285750">
              <a:buFont typeface="Arial" panose="020B0604020202020204" pitchFamily="34" charset="0"/>
              <a:buChar char="•"/>
            </a:pPr>
            <a:endParaRPr lang="pt-BR" sz="1600" b="1" dirty="0"/>
          </a:p>
        </p:txBody>
      </p:sp>
      <p:pic>
        <p:nvPicPr>
          <p:cNvPr id="2" name="Imagem 1">
            <a:extLst>
              <a:ext uri="{FF2B5EF4-FFF2-40B4-BE49-F238E27FC236}">
                <a16:creationId xmlns:a16="http://schemas.microsoft.com/office/drawing/2014/main" id="{29C86BE4-50A6-4F7A-8232-7A5A1CA7DF3C}"/>
              </a:ext>
            </a:extLst>
          </p:cNvPr>
          <p:cNvPicPr>
            <a:picLocks noChangeAspect="1"/>
          </p:cNvPicPr>
          <p:nvPr/>
        </p:nvPicPr>
        <p:blipFill>
          <a:blip r:embed="rId3"/>
          <a:stretch>
            <a:fillRect/>
          </a:stretch>
        </p:blipFill>
        <p:spPr>
          <a:xfrm>
            <a:off x="142860" y="2367431"/>
            <a:ext cx="8858280" cy="693877"/>
          </a:xfrm>
          <a:prstGeom prst="rect">
            <a:avLst/>
          </a:prstGeom>
        </p:spPr>
      </p:pic>
      <p:sp>
        <p:nvSpPr>
          <p:cNvPr id="6" name="Retângulo: Cantos Arredondados 5">
            <a:extLst>
              <a:ext uri="{FF2B5EF4-FFF2-40B4-BE49-F238E27FC236}">
                <a16:creationId xmlns:a16="http://schemas.microsoft.com/office/drawing/2014/main" id="{79AD31B9-B0C8-446C-B61C-ECAF676EAABF}"/>
              </a:ext>
            </a:extLst>
          </p:cNvPr>
          <p:cNvSpPr/>
          <p:nvPr/>
        </p:nvSpPr>
        <p:spPr>
          <a:xfrm>
            <a:off x="141304" y="2564903"/>
            <a:ext cx="8858280" cy="2508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F511AF50-0862-4895-A36E-05CA1C9277E2}"/>
              </a:ext>
            </a:extLst>
          </p:cNvPr>
          <p:cNvSpPr/>
          <p:nvPr/>
        </p:nvSpPr>
        <p:spPr>
          <a:xfrm>
            <a:off x="2159732" y="3266758"/>
            <a:ext cx="4824536" cy="174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Esta é a aba dos links. A página atual que você está, será mostrada aqui.</a:t>
            </a:r>
            <a:br>
              <a:rPr lang="pt-BR" dirty="0">
                <a:solidFill>
                  <a:srgbClr val="FF0000"/>
                </a:solidFill>
              </a:rPr>
            </a:br>
            <a:r>
              <a:rPr lang="pt-BR" dirty="0">
                <a:solidFill>
                  <a:srgbClr val="FF0000"/>
                </a:solidFill>
              </a:rPr>
              <a:t>No canto esquerdo, temos: os botões de avançar, retroceder, e recarregar página.</a:t>
            </a:r>
            <a:br>
              <a:rPr lang="pt-BR" dirty="0">
                <a:solidFill>
                  <a:srgbClr val="FF0000"/>
                </a:solidFill>
              </a:rPr>
            </a:br>
            <a:r>
              <a:rPr lang="pt-BR" dirty="0">
                <a:solidFill>
                  <a:srgbClr val="FF0000"/>
                </a:solidFill>
              </a:rPr>
              <a:t>No canto direito: favoritos, extensões, usuário conectado e opções do navegador.</a:t>
            </a:r>
          </a:p>
        </p:txBody>
      </p:sp>
    </p:spTree>
    <p:extLst>
      <p:ext uri="{BB962C8B-B14F-4D97-AF65-F5344CB8AC3E}">
        <p14:creationId xmlns:p14="http://schemas.microsoft.com/office/powerpoint/2010/main" val="21347220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113877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A parte de baixo do navegador (2): </a:t>
            </a:r>
            <a:br>
              <a:rPr lang="pt-BR" b="1" dirty="0"/>
            </a:br>
            <a:endParaRPr lang="pt-BR" b="1" dirty="0"/>
          </a:p>
          <a:p>
            <a:pPr marL="742950" lvl="1" indent="-285750">
              <a:buFont typeface="Arial" panose="020B0604020202020204" pitchFamily="34" charset="0"/>
              <a:buChar char="•"/>
            </a:pPr>
            <a:endParaRPr lang="pt-BR" sz="1600" b="1" dirty="0"/>
          </a:p>
        </p:txBody>
      </p:sp>
      <p:sp>
        <p:nvSpPr>
          <p:cNvPr id="7" name="Retângulo 6">
            <a:extLst>
              <a:ext uri="{FF2B5EF4-FFF2-40B4-BE49-F238E27FC236}">
                <a16:creationId xmlns:a16="http://schemas.microsoft.com/office/drawing/2014/main" id="{F511AF50-0862-4895-A36E-05CA1C9277E2}"/>
              </a:ext>
            </a:extLst>
          </p:cNvPr>
          <p:cNvSpPr/>
          <p:nvPr/>
        </p:nvSpPr>
        <p:spPr>
          <a:xfrm>
            <a:off x="285719" y="5013176"/>
            <a:ext cx="8429624" cy="102521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Esta é a aba padrão (em branco) do Google </a:t>
            </a:r>
            <a:r>
              <a:rPr lang="pt-BR" dirty="0" err="1">
                <a:solidFill>
                  <a:schemeClr val="tx1"/>
                </a:solidFill>
              </a:rPr>
              <a:t>chrome</a:t>
            </a:r>
            <a:r>
              <a:rPr lang="pt-BR" dirty="0">
                <a:solidFill>
                  <a:schemeClr val="tx1"/>
                </a:solidFill>
              </a:rPr>
              <a:t>. Nela há a aba de pesquisa rápida, ícones de sites visitados, os serviços do </a:t>
            </a:r>
            <a:r>
              <a:rPr lang="pt-BR" dirty="0" err="1">
                <a:solidFill>
                  <a:schemeClr val="tx1"/>
                </a:solidFill>
              </a:rPr>
              <a:t>google</a:t>
            </a:r>
            <a:r>
              <a:rPr lang="pt-BR" dirty="0">
                <a:solidFill>
                  <a:schemeClr val="tx1"/>
                </a:solidFill>
              </a:rPr>
              <a:t> (no canto superior direito), e o tema (se aplicado).</a:t>
            </a:r>
          </a:p>
        </p:txBody>
      </p:sp>
      <p:pic>
        <p:nvPicPr>
          <p:cNvPr id="3" name="Imagem 2">
            <a:extLst>
              <a:ext uri="{FF2B5EF4-FFF2-40B4-BE49-F238E27FC236}">
                <a16:creationId xmlns:a16="http://schemas.microsoft.com/office/drawing/2014/main" id="{F0961A06-FBC1-4E72-9AD7-572E7BE0F643}"/>
              </a:ext>
            </a:extLst>
          </p:cNvPr>
          <p:cNvPicPr>
            <a:picLocks noChangeAspect="1"/>
          </p:cNvPicPr>
          <p:nvPr/>
        </p:nvPicPr>
        <p:blipFill>
          <a:blip r:embed="rId3"/>
          <a:stretch>
            <a:fillRect/>
          </a:stretch>
        </p:blipFill>
        <p:spPr>
          <a:xfrm>
            <a:off x="1898479" y="2420888"/>
            <a:ext cx="5204105" cy="2373468"/>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871370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3 – A Internet</a:t>
            </a:r>
            <a:endParaRPr lang="pt-BR" sz="2400" b="1" dirty="0"/>
          </a:p>
        </p:txBody>
      </p:sp>
      <p:sp>
        <p:nvSpPr>
          <p:cNvPr id="29699" name="Text Box 3"/>
          <p:cNvSpPr txBox="1">
            <a:spLocks noChangeArrowheads="1"/>
          </p:cNvSpPr>
          <p:nvPr/>
        </p:nvSpPr>
        <p:spPr bwMode="auto">
          <a:xfrm>
            <a:off x="285720" y="1714488"/>
            <a:ext cx="8429625" cy="3908762"/>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Buscadores e pesquisa na web: </a:t>
            </a:r>
            <a:r>
              <a:rPr lang="pt-BR" dirty="0"/>
              <a:t>Os pesquisadores mais populares são:</a:t>
            </a:r>
          </a:p>
          <a:p>
            <a:pPr marL="742950" lvl="1" indent="-285750">
              <a:buFont typeface="Arial" panose="020B0604020202020204" pitchFamily="34" charset="0"/>
              <a:buChar char="•"/>
            </a:pPr>
            <a:endParaRPr lang="pt-BR" b="1" dirty="0"/>
          </a:p>
          <a:p>
            <a:pPr lvl="1"/>
            <a:r>
              <a:rPr lang="pt-BR" b="1" dirty="0"/>
              <a:t>Google </a:t>
            </a:r>
            <a:r>
              <a:rPr lang="pt-BR" dirty="0">
                <a:hlinkClick r:id="rId3"/>
              </a:rPr>
              <a:t>https://www.google.com/</a:t>
            </a:r>
            <a:endParaRPr lang="pt-BR" dirty="0"/>
          </a:p>
          <a:p>
            <a:pPr lvl="1"/>
            <a:r>
              <a:rPr lang="pt-BR" b="1" dirty="0"/>
              <a:t>Bing </a:t>
            </a:r>
            <a:r>
              <a:rPr lang="pt-BR" dirty="0">
                <a:hlinkClick r:id="rId4"/>
              </a:rPr>
              <a:t>https://www.bing.com/?cc=br</a:t>
            </a:r>
            <a:endParaRPr lang="pt-BR" dirty="0"/>
          </a:p>
          <a:p>
            <a:pPr lvl="1"/>
            <a:r>
              <a:rPr lang="pt-BR" b="1" dirty="0" err="1"/>
              <a:t>DuckDuckGo</a:t>
            </a:r>
            <a:r>
              <a:rPr lang="pt-BR" b="1" dirty="0"/>
              <a:t> </a:t>
            </a:r>
            <a:r>
              <a:rPr lang="pt-BR" dirty="0">
                <a:hlinkClick r:id="rId5"/>
              </a:rPr>
              <a:t>https://duckduckgo.com/</a:t>
            </a:r>
            <a:endParaRPr lang="pt-BR" dirty="0"/>
          </a:p>
          <a:p>
            <a:pPr lvl="1"/>
            <a:r>
              <a:rPr lang="pt-BR" b="1" dirty="0" err="1"/>
              <a:t>Ecosia</a:t>
            </a:r>
            <a:r>
              <a:rPr lang="pt-BR" b="1" dirty="0"/>
              <a:t> </a:t>
            </a:r>
            <a:r>
              <a:rPr lang="pt-BR" dirty="0">
                <a:hlinkClick r:id="rId6"/>
              </a:rPr>
              <a:t>https://www.ecosia.org/</a:t>
            </a:r>
            <a:endParaRPr lang="pt-BR" dirty="0"/>
          </a:p>
          <a:p>
            <a:pPr lvl="1"/>
            <a:endParaRPr lang="pt-BR" b="1" dirty="0"/>
          </a:p>
          <a:p>
            <a:pPr lvl="1"/>
            <a:r>
              <a:rPr lang="pt-BR" dirty="0"/>
              <a:t>Todos eles fazem a mesma função: pesquisar sites da internet. Porém, alguns tem diferenciais: o </a:t>
            </a:r>
            <a:r>
              <a:rPr lang="pt-BR" dirty="0" err="1"/>
              <a:t>DuckDuckGo</a:t>
            </a:r>
            <a:r>
              <a:rPr lang="pt-BR" dirty="0"/>
              <a:t> é focado na privacidade, de manter os dados dos usuários em sigilo, e o </a:t>
            </a:r>
            <a:r>
              <a:rPr lang="pt-BR" dirty="0" err="1"/>
              <a:t>Ecosia</a:t>
            </a:r>
            <a:r>
              <a:rPr lang="pt-BR" dirty="0"/>
              <a:t> é focado no bem do meio-ambiente: o site diz plantar árvores pelas pesquisas dos seus usuários.</a:t>
            </a:r>
            <a:br>
              <a:rPr lang="pt-BR" b="1" dirty="0"/>
            </a:br>
            <a:endParaRPr lang="pt-BR" b="1" dirty="0"/>
          </a:p>
          <a:p>
            <a:pPr marL="742950" lvl="1" indent="-285750">
              <a:buFont typeface="Arial" panose="020B0604020202020204" pitchFamily="34" charset="0"/>
              <a:buChar char="•"/>
            </a:pPr>
            <a:endParaRPr lang="pt-BR" sz="1600" b="1" dirty="0"/>
          </a:p>
        </p:txBody>
      </p:sp>
    </p:spTree>
    <p:extLst>
      <p:ext uri="{BB962C8B-B14F-4D97-AF65-F5344CB8AC3E}">
        <p14:creationId xmlns:p14="http://schemas.microsoft.com/office/powerpoint/2010/main" val="2607987616"/>
      </p:ext>
    </p:extLst>
  </p:cSld>
  <p:clrMapOvr>
    <a:masterClrMapping/>
  </p:clrMapOvr>
  <p:transition spd="slow">
    <p:comb/>
  </p:transition>
</p:sld>
</file>

<file path=ppt/theme/theme1.xml><?xml version="1.0" encoding="utf-8"?>
<a:theme xmlns:a="http://schemas.openxmlformats.org/drawingml/2006/main" name="Título">
  <a:themeElements>
    <a:clrScheme name="Títul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ítul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ítul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ítul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ítul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ítul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ítul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ítul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ítul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ítul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ítul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ítul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ítul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2248</TotalTime>
  <Words>1453</Words>
  <Application>Microsoft Office PowerPoint</Application>
  <PresentationFormat>Apresentação na tela (4:3)</PresentationFormat>
  <Paragraphs>129</Paragraphs>
  <Slides>16</Slides>
  <Notes>15</Notes>
  <HiddenSlides>0</HiddenSlides>
  <MMClips>0</MMClips>
  <ScaleCrop>false</ScaleCrop>
  <HeadingPairs>
    <vt:vector size="8" baseType="variant">
      <vt:variant>
        <vt:lpstr>Fontes usadas</vt:lpstr>
      </vt:variant>
      <vt:variant>
        <vt:i4>2</vt:i4>
      </vt:variant>
      <vt:variant>
        <vt:lpstr>Tema</vt:lpstr>
      </vt:variant>
      <vt:variant>
        <vt:i4>1</vt:i4>
      </vt:variant>
      <vt:variant>
        <vt:lpstr>Servidores OLE inseridos</vt:lpstr>
      </vt:variant>
      <vt:variant>
        <vt:i4>1</vt:i4>
      </vt:variant>
      <vt:variant>
        <vt:lpstr>Títulos de slides</vt:lpstr>
      </vt:variant>
      <vt:variant>
        <vt:i4>16</vt:i4>
      </vt:variant>
    </vt:vector>
  </HeadingPairs>
  <TitlesOfParts>
    <vt:vector size="20" baseType="lpstr">
      <vt:lpstr>Arial</vt:lpstr>
      <vt:lpstr>Wingdings</vt:lpstr>
      <vt:lpstr>Título</vt:lpstr>
      <vt:lpstr>CorelDRAW</vt:lpstr>
      <vt:lpstr>Curso de Inclusão Digital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WILLMACK</cp:lastModifiedBy>
  <cp:revision>315</cp:revision>
  <dcterms:created xsi:type="dcterms:W3CDTF">2008-10-06T16:57:53Z</dcterms:created>
  <dcterms:modified xsi:type="dcterms:W3CDTF">2019-11-07T02:46:38Z</dcterms:modified>
</cp:coreProperties>
</file>