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92" r:id="rId2"/>
    <p:sldId id="393" r:id="rId3"/>
    <p:sldId id="396" r:id="rId4"/>
    <p:sldId id="397" r:id="rId5"/>
    <p:sldId id="398" r:id="rId6"/>
    <p:sldId id="408" r:id="rId7"/>
    <p:sldId id="400" r:id="rId8"/>
    <p:sldId id="409" r:id="rId9"/>
    <p:sldId id="410" r:id="rId10"/>
    <p:sldId id="411" r:id="rId11"/>
    <p:sldId id="412" r:id="rId12"/>
    <p:sldId id="414" r:id="rId13"/>
    <p:sldId id="413" r:id="rId14"/>
    <p:sldId id="415" r:id="rId15"/>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isanta" initials="u" lastIdx="5" clrIdx="0">
    <p:extLst>
      <p:ext uri="{19B8F6BF-5375-455C-9EA6-DF929625EA0E}">
        <p15:presenceInfo xmlns:p15="http://schemas.microsoft.com/office/powerpoint/2012/main" userId="unisan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9999"/>
    <a:srgbClr val="003399"/>
    <a:srgbClr val="DDDDDD"/>
    <a:srgbClr val="C0C0C0"/>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1769" autoAdjust="0"/>
    <p:restoredTop sz="85484" autoAdjust="0"/>
  </p:normalViewPr>
  <p:slideViewPr>
    <p:cSldViewPr>
      <p:cViewPr varScale="1">
        <p:scale>
          <a:sx n="72" d="100"/>
          <a:sy n="72" d="100"/>
        </p:scale>
        <p:origin x="6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944"/>
    </p:cViewPr>
  </p:sorterViewPr>
  <p:notesViewPr>
    <p:cSldViewPr>
      <p:cViewPr varScale="1">
        <p:scale>
          <a:sx n="40" d="100"/>
          <a:sy n="40" d="100"/>
        </p:scale>
        <p:origin x="-9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3T18:54:01.637" idx="5">
    <p:pos x="10" y="10"/>
    <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pt-BR"/>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pt-BR"/>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pt-BR"/>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8BFA96-52AB-4D04-8559-08CC58EBF1CA}" type="slidenum">
              <a:rPr lang="pt-BR"/>
              <a:pPr/>
              <a:t>‹nº›</a:t>
            </a:fld>
            <a:endParaRPr lang="pt-BR"/>
          </a:p>
        </p:txBody>
      </p:sp>
    </p:spTree>
    <p:extLst>
      <p:ext uri="{BB962C8B-B14F-4D97-AF65-F5344CB8AC3E}">
        <p14:creationId xmlns:p14="http://schemas.microsoft.com/office/powerpoint/2010/main" val="2204068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pt-BR"/>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pt-BR"/>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pt-BR"/>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4CB5D9-F1C0-41AA-8CD9-F386E5093D6E}" type="slidenum">
              <a:rPr lang="pt-BR"/>
              <a:pPr/>
              <a:t>‹nº›</a:t>
            </a:fld>
            <a:endParaRPr lang="pt-BR"/>
          </a:p>
        </p:txBody>
      </p:sp>
    </p:spTree>
    <p:extLst>
      <p:ext uri="{BB962C8B-B14F-4D97-AF65-F5344CB8AC3E}">
        <p14:creationId xmlns:p14="http://schemas.microsoft.com/office/powerpoint/2010/main" val="39865061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2</a:t>
            </a:fld>
            <a:endParaRPr lang="pt-BR"/>
          </a:p>
        </p:txBody>
      </p:sp>
    </p:spTree>
    <p:extLst>
      <p:ext uri="{BB962C8B-B14F-4D97-AF65-F5344CB8AC3E}">
        <p14:creationId xmlns:p14="http://schemas.microsoft.com/office/powerpoint/2010/main" val="2254038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11</a:t>
            </a:fld>
            <a:endParaRPr lang="pt-BR"/>
          </a:p>
        </p:txBody>
      </p:sp>
    </p:spTree>
    <p:extLst>
      <p:ext uri="{BB962C8B-B14F-4D97-AF65-F5344CB8AC3E}">
        <p14:creationId xmlns:p14="http://schemas.microsoft.com/office/powerpoint/2010/main" val="459633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12</a:t>
            </a:fld>
            <a:endParaRPr lang="pt-BR"/>
          </a:p>
        </p:txBody>
      </p:sp>
    </p:spTree>
    <p:extLst>
      <p:ext uri="{BB962C8B-B14F-4D97-AF65-F5344CB8AC3E}">
        <p14:creationId xmlns:p14="http://schemas.microsoft.com/office/powerpoint/2010/main" val="327970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13</a:t>
            </a:fld>
            <a:endParaRPr lang="pt-BR"/>
          </a:p>
        </p:txBody>
      </p:sp>
    </p:spTree>
    <p:extLst>
      <p:ext uri="{BB962C8B-B14F-4D97-AF65-F5344CB8AC3E}">
        <p14:creationId xmlns:p14="http://schemas.microsoft.com/office/powerpoint/2010/main" val="961848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14</a:t>
            </a:fld>
            <a:endParaRPr lang="pt-BR"/>
          </a:p>
        </p:txBody>
      </p:sp>
    </p:spTree>
    <p:extLst>
      <p:ext uri="{BB962C8B-B14F-4D97-AF65-F5344CB8AC3E}">
        <p14:creationId xmlns:p14="http://schemas.microsoft.com/office/powerpoint/2010/main" val="28049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3</a:t>
            </a:fld>
            <a:endParaRPr lang="pt-BR"/>
          </a:p>
        </p:txBody>
      </p:sp>
    </p:spTree>
    <p:extLst>
      <p:ext uri="{BB962C8B-B14F-4D97-AF65-F5344CB8AC3E}">
        <p14:creationId xmlns:p14="http://schemas.microsoft.com/office/powerpoint/2010/main" val="370737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4</a:t>
            </a:fld>
            <a:endParaRPr lang="pt-BR"/>
          </a:p>
        </p:txBody>
      </p:sp>
    </p:spTree>
    <p:extLst>
      <p:ext uri="{BB962C8B-B14F-4D97-AF65-F5344CB8AC3E}">
        <p14:creationId xmlns:p14="http://schemas.microsoft.com/office/powerpoint/2010/main" val="402611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5</a:t>
            </a:fld>
            <a:endParaRPr lang="pt-BR"/>
          </a:p>
        </p:txBody>
      </p:sp>
    </p:spTree>
    <p:extLst>
      <p:ext uri="{BB962C8B-B14F-4D97-AF65-F5344CB8AC3E}">
        <p14:creationId xmlns:p14="http://schemas.microsoft.com/office/powerpoint/2010/main" val="1937149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6</a:t>
            </a:fld>
            <a:endParaRPr lang="pt-BR"/>
          </a:p>
        </p:txBody>
      </p:sp>
    </p:spTree>
    <p:extLst>
      <p:ext uri="{BB962C8B-B14F-4D97-AF65-F5344CB8AC3E}">
        <p14:creationId xmlns:p14="http://schemas.microsoft.com/office/powerpoint/2010/main" val="186705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7</a:t>
            </a:fld>
            <a:endParaRPr lang="pt-BR"/>
          </a:p>
        </p:txBody>
      </p:sp>
    </p:spTree>
    <p:extLst>
      <p:ext uri="{BB962C8B-B14F-4D97-AF65-F5344CB8AC3E}">
        <p14:creationId xmlns:p14="http://schemas.microsoft.com/office/powerpoint/2010/main" val="153700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8</a:t>
            </a:fld>
            <a:endParaRPr lang="pt-BR"/>
          </a:p>
        </p:txBody>
      </p:sp>
    </p:spTree>
    <p:extLst>
      <p:ext uri="{BB962C8B-B14F-4D97-AF65-F5344CB8AC3E}">
        <p14:creationId xmlns:p14="http://schemas.microsoft.com/office/powerpoint/2010/main" val="102456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9</a:t>
            </a:fld>
            <a:endParaRPr lang="pt-BR"/>
          </a:p>
        </p:txBody>
      </p:sp>
    </p:spTree>
    <p:extLst>
      <p:ext uri="{BB962C8B-B14F-4D97-AF65-F5344CB8AC3E}">
        <p14:creationId xmlns:p14="http://schemas.microsoft.com/office/powerpoint/2010/main" val="100995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4CB5D9-F1C0-41AA-8CD9-F386E5093D6E}" type="slidenum">
              <a:rPr lang="pt-BR" smtClean="0"/>
              <a:pPr/>
              <a:t>10</a:t>
            </a:fld>
            <a:endParaRPr lang="pt-BR"/>
          </a:p>
        </p:txBody>
      </p:sp>
    </p:spTree>
    <p:extLst>
      <p:ext uri="{BB962C8B-B14F-4D97-AF65-F5344CB8AC3E}">
        <p14:creationId xmlns:p14="http://schemas.microsoft.com/office/powerpoint/2010/main" val="2468876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266" name="Rectangle 2"/>
          <p:cNvSpPr>
            <a:spLocks noChangeArrowheads="1"/>
          </p:cNvSpPr>
          <p:nvPr userDrawn="1"/>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a:p>
        </p:txBody>
      </p:sp>
      <p:pic>
        <p:nvPicPr>
          <p:cNvPr id="11278" name="Picture 14"/>
          <p:cNvPicPr>
            <a:picLocks noChangeAspect="1" noChangeArrowheads="1"/>
          </p:cNvPicPr>
          <p:nvPr userDrawn="1"/>
        </p:nvPicPr>
        <p:blipFill>
          <a:blip r:embed="rId3" cstate="print"/>
          <a:srcRect/>
          <a:stretch>
            <a:fillRect/>
          </a:stretch>
        </p:blipFill>
        <p:spPr bwMode="auto">
          <a:xfrm>
            <a:off x="0" y="0"/>
            <a:ext cx="9144000" cy="6321425"/>
          </a:xfrm>
          <a:prstGeom prst="rect">
            <a:avLst/>
          </a:prstGeom>
          <a:noFill/>
        </p:spPr>
      </p:pic>
      <p:sp>
        <p:nvSpPr>
          <p:cNvPr id="11267" name="Rectangle 3"/>
          <p:cNvSpPr>
            <a:spLocks noChangeArrowheads="1"/>
          </p:cNvSpPr>
          <p:nvPr userDrawn="1"/>
        </p:nvSpPr>
        <p:spPr bwMode="auto">
          <a:xfrm>
            <a:off x="0" y="6526213"/>
            <a:ext cx="9144000" cy="355600"/>
          </a:xfrm>
          <a:prstGeom prst="rect">
            <a:avLst/>
          </a:prstGeom>
          <a:solidFill>
            <a:srgbClr val="003399"/>
          </a:solidFill>
          <a:ln w="9525" algn="ctr">
            <a:noFill/>
            <a:miter lim="800000"/>
            <a:headEnd/>
            <a:tailEnd/>
          </a:ln>
          <a:effectLst/>
        </p:spPr>
        <p:txBody>
          <a:bodyPr wrap="none" anchor="ctr"/>
          <a:lstStyle/>
          <a:p>
            <a:pPr algn="ctr"/>
            <a:endParaRPr lang="pt-BR">
              <a:solidFill>
                <a:schemeClr val="bg1"/>
              </a:solidFill>
            </a:endParaRPr>
          </a:p>
        </p:txBody>
      </p:sp>
      <p:graphicFrame>
        <p:nvGraphicFramePr>
          <p:cNvPr id="11273" name="Object 9"/>
          <p:cNvGraphicFramePr>
            <a:graphicFrameLocks noChangeAspect="1"/>
          </p:cNvGraphicFramePr>
          <p:nvPr/>
        </p:nvGraphicFramePr>
        <p:xfrm>
          <a:off x="1979613" y="1217613"/>
          <a:ext cx="5545137" cy="987425"/>
        </p:xfrm>
        <a:graphic>
          <a:graphicData uri="http://schemas.openxmlformats.org/presentationml/2006/ole">
            <mc:AlternateContent xmlns:mc="http://schemas.openxmlformats.org/markup-compatibility/2006">
              <mc:Choice xmlns:v="urn:schemas-microsoft-com:vml" Requires="v">
                <p:oleObj spid="_x0000_s11303" name="CorelDRAW" r:id="rId4" imgW="5826240" imgH="1038240" progId="">
                  <p:embed/>
                </p:oleObj>
              </mc:Choice>
              <mc:Fallback>
                <p:oleObj name="CorelDRAW" r:id="rId4" imgW="5826240" imgH="10382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217613"/>
                        <a:ext cx="5545137"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4" name="Rectangle 10"/>
          <p:cNvSpPr>
            <a:spLocks noChangeArrowheads="1"/>
          </p:cNvSpPr>
          <p:nvPr userDrawn="1"/>
        </p:nvSpPr>
        <p:spPr bwMode="auto">
          <a:xfrm>
            <a:off x="0" y="6308725"/>
            <a:ext cx="9144000" cy="573088"/>
          </a:xfrm>
          <a:prstGeom prst="rect">
            <a:avLst/>
          </a:prstGeom>
          <a:solidFill>
            <a:srgbClr val="003399"/>
          </a:solidFill>
          <a:ln w="9525" algn="ctr">
            <a:noFill/>
            <a:miter lim="800000"/>
            <a:headEnd/>
            <a:tailEnd/>
          </a:ln>
          <a:effectLst/>
        </p:spPr>
        <p:txBody>
          <a:bodyPr wrap="none" anchor="ctr"/>
          <a:lstStyle/>
          <a:p>
            <a:pPr algn="ctr"/>
            <a:endParaRPr lang="pt-BR">
              <a:solidFill>
                <a:schemeClr val="bg1"/>
              </a:solidFill>
            </a:endParaRPr>
          </a:p>
        </p:txBody>
      </p:sp>
      <p:sp>
        <p:nvSpPr>
          <p:cNvPr id="11275" name="Rectangle 11"/>
          <p:cNvSpPr>
            <a:spLocks noChangeArrowheads="1"/>
          </p:cNvSpPr>
          <p:nvPr userDrawn="1"/>
        </p:nvSpPr>
        <p:spPr bwMode="auto">
          <a:xfrm>
            <a:off x="4067175" y="6421438"/>
            <a:ext cx="1524000" cy="396875"/>
          </a:xfrm>
          <a:prstGeom prst="rect">
            <a:avLst/>
          </a:prstGeom>
          <a:noFill/>
          <a:ln w="9525">
            <a:noFill/>
            <a:miter lim="800000"/>
            <a:headEnd/>
            <a:tailEnd/>
          </a:ln>
          <a:effectLst/>
        </p:spPr>
        <p:txBody>
          <a:bodyPr wrap="none">
            <a:spAutoFit/>
          </a:bodyPr>
          <a:lstStyle/>
          <a:p>
            <a:pPr>
              <a:spcBef>
                <a:spcPct val="50000"/>
              </a:spcBef>
            </a:pPr>
            <a:r>
              <a:rPr lang="pt-BR" sz="2000">
                <a:solidFill>
                  <a:schemeClr val="bg1"/>
                </a:solidFill>
              </a:rPr>
              <a:t>Santos / SP</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1162050" y="6243638"/>
            <a:ext cx="1905000" cy="457200"/>
          </a:xfrm>
          <a:prstGeom prst="rect">
            <a:avLst/>
          </a:prstGeom>
        </p:spPr>
        <p:txBody>
          <a:bodyPr/>
          <a:lstStyle>
            <a:lvl1pPr>
              <a:defRPr/>
            </a:lvl1pPr>
          </a:lstStyle>
          <a:p>
            <a:pPr>
              <a:defRPr/>
            </a:pPr>
            <a:endParaRPr lang="pt-BR"/>
          </a:p>
        </p:txBody>
      </p:sp>
      <p:sp>
        <p:nvSpPr>
          <p:cNvPr id="3" name="Espaço Reservado para Rodapé 2"/>
          <p:cNvSpPr>
            <a:spLocks noGrp="1"/>
          </p:cNvSpPr>
          <p:nvPr>
            <p:ph type="ftr" sz="quarter" idx="11"/>
          </p:nvPr>
        </p:nvSpPr>
        <p:spPr>
          <a:xfrm>
            <a:off x="3657600" y="6243638"/>
            <a:ext cx="2895600" cy="457200"/>
          </a:xfrm>
          <a:prstGeom prst="rect">
            <a:avLst/>
          </a:prstGeom>
        </p:spPr>
        <p:txBody>
          <a:bodyPr/>
          <a:lstStyle>
            <a:lvl1pPr>
              <a:defRPr/>
            </a:lvl1pPr>
          </a:lstStyle>
          <a:p>
            <a:pPr>
              <a:defRPr/>
            </a:pPr>
            <a:endParaRPr lang="pt-BR"/>
          </a:p>
        </p:txBody>
      </p:sp>
      <p:sp>
        <p:nvSpPr>
          <p:cNvPr id="4" name="Espaço Reservado para Número de Slide 3"/>
          <p:cNvSpPr>
            <a:spLocks noGrp="1"/>
          </p:cNvSpPr>
          <p:nvPr>
            <p:ph type="sldNum" sz="quarter" idx="12"/>
          </p:nvPr>
        </p:nvSpPr>
        <p:spPr>
          <a:xfrm>
            <a:off x="7042150" y="6243638"/>
            <a:ext cx="1905000" cy="457200"/>
          </a:xfrm>
          <a:prstGeom prst="rect">
            <a:avLst/>
          </a:prstGeom>
        </p:spPr>
        <p:txBody>
          <a:bodyPr/>
          <a:lstStyle>
            <a:lvl1pPr>
              <a:defRPr/>
            </a:lvl1pPr>
          </a:lstStyle>
          <a:p>
            <a:pPr>
              <a:defRPr/>
            </a:pPr>
            <a:fld id="{6127F3DB-9E43-4BF9-8908-8362C58B394C}" type="slidenum">
              <a:rPr lang="pt-BR"/>
              <a:pPr>
                <a:defRPr/>
              </a:pPr>
              <a:t>‹nº›</a:t>
            </a:fld>
            <a:endParaRPr lang="pt-BR"/>
          </a:p>
        </p:txBody>
      </p:sp>
    </p:spTree>
    <p:extLst>
      <p:ext uri="{BB962C8B-B14F-4D97-AF65-F5344CB8AC3E}">
        <p14:creationId xmlns:p14="http://schemas.microsoft.com/office/powerpoint/2010/main" val="276777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2"/>
          <p:cNvSpPr txBox="1">
            <a:spLocks noChangeArrowheads="1"/>
          </p:cNvSpPr>
          <p:nvPr userDrawn="1"/>
        </p:nvSpPr>
        <p:spPr bwMode="auto">
          <a:xfrm>
            <a:off x="228600" y="228600"/>
            <a:ext cx="86868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sz="3200" b="0" i="0" u="none" strike="noStrike" kern="0" cap="none" spc="0" normalizeH="0" baseline="0" noProof="0" dirty="0">
                <a:ln>
                  <a:noFill/>
                </a:ln>
                <a:solidFill>
                  <a:schemeClr val="tx2"/>
                </a:solidFill>
                <a:effectLst/>
                <a:uLnTx/>
                <a:uFillTx/>
                <a:latin typeface="+mj-lt"/>
                <a:ea typeface="+mj-ea"/>
                <a:cs typeface="+mj-cs"/>
              </a:rPr>
              <a:t>Sistemas Operacionais II</a:t>
            </a:r>
            <a:br>
              <a:rPr kumimoji="0" lang="pt-BR" sz="3200" b="0" i="0" u="none" strike="noStrike" kern="0" cap="none" spc="0" normalizeH="0" baseline="0" noProof="0" dirty="0">
                <a:ln>
                  <a:noFill/>
                </a:ln>
                <a:solidFill>
                  <a:schemeClr val="tx2"/>
                </a:solidFill>
                <a:effectLst/>
                <a:uLnTx/>
                <a:uFillTx/>
                <a:latin typeface="+mj-lt"/>
                <a:ea typeface="+mj-ea"/>
                <a:cs typeface="+mj-cs"/>
              </a:rPr>
            </a:br>
            <a:br>
              <a:rPr kumimoji="0" lang="pt-BR" sz="2400" b="0" i="0" u="none" strike="noStrike" kern="0" cap="none" spc="0" normalizeH="0" baseline="0" noProof="0" dirty="0">
                <a:ln>
                  <a:noFill/>
                </a:ln>
                <a:solidFill>
                  <a:schemeClr val="tx2"/>
                </a:solidFill>
                <a:effectLst/>
                <a:uLnTx/>
                <a:uFillTx/>
                <a:latin typeface="+mj-lt"/>
                <a:ea typeface="+mj-ea"/>
                <a:cs typeface="+mj-cs"/>
              </a:rPr>
            </a:br>
            <a:endParaRPr kumimoji="0" lang="pt-BR" sz="2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Rectangle 2"/>
          <p:cNvSpPr>
            <a:spLocks noGrp="1" noChangeArrowheads="1"/>
          </p:cNvSpPr>
          <p:nvPr userDrawn="1">
            <p:ph type="title" hasCustomPrompt="1"/>
          </p:nvPr>
        </p:nvSpPr>
        <p:spPr bwMode="auto">
          <a:xfrm>
            <a:off x="228600" y="228600"/>
            <a:ext cx="86868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a:lvl1pPr>
          </a:lstStyle>
          <a:p>
            <a:r>
              <a:rPr lang="pt-BR" sz="3200" dirty="0"/>
              <a:t>Sistemas Operacionais I</a:t>
            </a:r>
            <a:br>
              <a:rPr lang="pt-BR" sz="3200" dirty="0"/>
            </a:br>
            <a:r>
              <a:rPr lang="pt-BR" sz="2400" dirty="0" err="1"/>
              <a:t>Virtualização</a:t>
            </a:r>
            <a:br>
              <a:rPr lang="pt-BR" sz="2400" dirty="0"/>
            </a:br>
            <a:endParaRPr lang="pt-BR" sz="2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0066FF"/>
            </a:gs>
          </a:gsLst>
          <a:lin ang="0" scaled="1"/>
        </a:gra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6858000"/>
          </a:xfrm>
          <a:prstGeom prst="rect">
            <a:avLst/>
          </a:prstGeom>
          <a:solidFill>
            <a:schemeClr val="bg1"/>
          </a:solidFill>
          <a:ln w="9525">
            <a:noFill/>
            <a:miter lim="800000"/>
            <a:headEnd/>
            <a:tailEnd/>
          </a:ln>
          <a:effectLst/>
        </p:spPr>
        <p:txBody>
          <a:bodyPr wrap="none" anchor="ctr"/>
          <a:lstStyle/>
          <a:p>
            <a:pPr algn="ctr"/>
            <a:r>
              <a:rPr lang="pt-BR">
                <a:solidFill>
                  <a:schemeClr val="bg1"/>
                </a:solidFill>
              </a:rPr>
              <a:t>Universidade Santa Cecília – Santos / SP</a:t>
            </a:r>
          </a:p>
        </p:txBody>
      </p:sp>
      <p:pic>
        <p:nvPicPr>
          <p:cNvPr id="1053" name="Picture 29"/>
          <p:cNvPicPr>
            <a:picLocks noChangeAspect="1" noChangeArrowheads="1"/>
          </p:cNvPicPr>
          <p:nvPr userDrawn="1"/>
        </p:nvPicPr>
        <p:blipFill>
          <a:blip r:embed="rId15" cstate="print"/>
          <a:srcRect/>
          <a:stretch>
            <a:fillRect/>
          </a:stretch>
        </p:blipFill>
        <p:spPr bwMode="auto">
          <a:xfrm>
            <a:off x="0" y="0"/>
            <a:ext cx="9144000" cy="6321425"/>
          </a:xfrm>
          <a:prstGeom prst="rect">
            <a:avLst/>
          </a:prstGeom>
          <a:noFill/>
        </p:spPr>
      </p:pic>
      <p:sp>
        <p:nvSpPr>
          <p:cNvPr id="1035" name="Rectangle 11"/>
          <p:cNvSpPr>
            <a:spLocks noChangeArrowheads="1"/>
          </p:cNvSpPr>
          <p:nvPr userDrawn="1"/>
        </p:nvSpPr>
        <p:spPr bwMode="auto">
          <a:xfrm>
            <a:off x="0" y="6284913"/>
            <a:ext cx="9144000" cy="573087"/>
          </a:xfrm>
          <a:prstGeom prst="rect">
            <a:avLst/>
          </a:prstGeom>
          <a:solidFill>
            <a:srgbClr val="003399"/>
          </a:solidFill>
          <a:ln w="9525" algn="ctr">
            <a:noFill/>
            <a:miter lim="800000"/>
            <a:headEnd/>
            <a:tailEnd/>
          </a:ln>
          <a:effectLst/>
        </p:spPr>
        <p:txBody>
          <a:bodyPr wrap="none" anchor="ctr"/>
          <a:lstStyle/>
          <a:p>
            <a:pPr algn="ctr"/>
            <a:endParaRPr lang="pt-BR" sz="2000">
              <a:solidFill>
                <a:schemeClr val="bg1"/>
              </a:solidFill>
            </a:endParaRPr>
          </a:p>
        </p:txBody>
      </p:sp>
      <p:graphicFrame>
        <p:nvGraphicFramePr>
          <p:cNvPr id="1048" name="Object 24"/>
          <p:cNvGraphicFramePr>
            <a:graphicFrameLocks noChangeAspect="1"/>
          </p:cNvGraphicFramePr>
          <p:nvPr/>
        </p:nvGraphicFramePr>
        <p:xfrm>
          <a:off x="323850" y="188913"/>
          <a:ext cx="1800225" cy="1368425"/>
        </p:xfrm>
        <a:graphic>
          <a:graphicData uri="http://schemas.openxmlformats.org/presentationml/2006/ole">
            <mc:AlternateContent xmlns:mc="http://schemas.openxmlformats.org/markup-compatibility/2006">
              <mc:Choice xmlns:v="urn:schemas-microsoft-com:vml" Requires="v">
                <p:oleObj spid="_x0000_s1078" name="CorelDRAW" r:id="rId16" imgW="2076480" imgH="1579680" progId="">
                  <p:embed/>
                </p:oleObj>
              </mc:Choice>
              <mc:Fallback>
                <p:oleObj name="CorelDRAW" r:id="rId16" imgW="2076480" imgH="1579680" progId="">
                  <p:embed/>
                  <p:pic>
                    <p:nvPicPr>
                      <p:cNvPr id="0" name="Picture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850" y="188913"/>
                        <a:ext cx="1800225" cy="136842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2" name="Text Box 28"/>
          <p:cNvSpPr txBox="1">
            <a:spLocks noChangeArrowheads="1"/>
          </p:cNvSpPr>
          <p:nvPr userDrawn="1"/>
        </p:nvSpPr>
        <p:spPr bwMode="auto">
          <a:xfrm>
            <a:off x="2124075" y="6381750"/>
            <a:ext cx="5111750" cy="396875"/>
          </a:xfrm>
          <a:prstGeom prst="rect">
            <a:avLst/>
          </a:prstGeom>
          <a:noFill/>
          <a:ln w="9525">
            <a:noFill/>
            <a:miter lim="800000"/>
            <a:headEnd/>
            <a:tailEnd/>
          </a:ln>
          <a:effectLst/>
        </p:spPr>
        <p:txBody>
          <a:bodyPr>
            <a:spAutoFit/>
          </a:bodyPr>
          <a:lstStyle/>
          <a:p>
            <a:pPr>
              <a:spcBef>
                <a:spcPct val="50000"/>
              </a:spcBef>
            </a:pPr>
            <a:r>
              <a:rPr lang="pt-BR" sz="2000">
                <a:solidFill>
                  <a:schemeClr val="bg1"/>
                </a:solidFill>
              </a:rPr>
              <a:t>Universidade Santa Cecília – Santos / SP</a:t>
            </a:r>
          </a:p>
        </p:txBody>
      </p:sp>
      <p:sp>
        <p:nvSpPr>
          <p:cNvPr id="1054" name="Line 30"/>
          <p:cNvSpPr>
            <a:spLocks noChangeShapeType="1"/>
          </p:cNvSpPr>
          <p:nvPr userDrawn="1"/>
        </p:nvSpPr>
        <p:spPr bwMode="auto">
          <a:xfrm>
            <a:off x="2362200" y="1371600"/>
            <a:ext cx="6400800" cy="0"/>
          </a:xfrm>
          <a:prstGeom prst="line">
            <a:avLst/>
          </a:prstGeom>
          <a:noFill/>
          <a:ln w="9525">
            <a:solidFill>
              <a:schemeClr val="tx1"/>
            </a:solidFill>
            <a:round/>
            <a:headEnd/>
            <a:tailEnd/>
          </a:ln>
          <a:effectLst/>
        </p:spPr>
        <p:txBody>
          <a:bodyPr/>
          <a:lstStyle/>
          <a:p>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bwMode="auto">
          <a:xfrm>
            <a:off x="685800" y="2500306"/>
            <a:ext cx="7772400" cy="1100144"/>
          </a:xfrm>
          <a:prstGeom prst="rect">
            <a:avLst/>
          </a:prstGeom>
          <a:noFill/>
          <a:ln>
            <a:miter lim="800000"/>
            <a:headEnd/>
            <a:tailEnd/>
          </a:ln>
        </p:spPr>
        <p:txBody>
          <a:bodyPr/>
          <a:lstStyle/>
          <a:p>
            <a:r>
              <a:rPr lang="pt-BR" sz="4000" dirty="0"/>
              <a:t>Curso de Inclusão Digital</a:t>
            </a:r>
          </a:p>
        </p:txBody>
      </p:sp>
      <p:sp>
        <p:nvSpPr>
          <p:cNvPr id="2065" name="Rectangle 17"/>
          <p:cNvSpPr>
            <a:spLocks noGrp="1" noChangeArrowheads="1"/>
          </p:cNvSpPr>
          <p:nvPr>
            <p:ph type="subTitle" idx="1"/>
          </p:nvPr>
        </p:nvSpPr>
        <p:spPr bwMode="auto">
          <a:xfrm>
            <a:off x="1428728" y="3429000"/>
            <a:ext cx="6400800" cy="1752600"/>
          </a:xfrm>
          <a:prstGeom prst="rect">
            <a:avLst/>
          </a:prstGeom>
          <a:noFill/>
          <a:ln>
            <a:miter lim="800000"/>
            <a:headEnd/>
            <a:tailEnd/>
          </a:ln>
        </p:spPr>
        <p:txBody>
          <a:bodyPr/>
          <a:lstStyle/>
          <a:p>
            <a:pPr marL="0" indent="0">
              <a:buFontTx/>
              <a:buNone/>
            </a:pPr>
            <a:r>
              <a:rPr lang="pt-BR" sz="2400" dirty="0">
                <a:cs typeface="Arial" charset="0"/>
              </a:rPr>
              <a:t>Módulo 4:</a:t>
            </a:r>
          </a:p>
          <a:p>
            <a:pPr marL="284163" indent="-284163">
              <a:buSzPct val="80000"/>
              <a:buFont typeface="Wingdings" pitchFamily="2" charset="2"/>
              <a:buChar char="§"/>
            </a:pPr>
            <a:r>
              <a:rPr lang="pt-BR" sz="2400" dirty="0"/>
              <a:t>Word e Excel</a:t>
            </a:r>
          </a:p>
          <a:p>
            <a:pPr marL="284163" indent="-284163">
              <a:buSzPct val="80000"/>
              <a:buFont typeface="Wingdings" pitchFamily="2" charset="2"/>
              <a:buChar char="§"/>
            </a:pPr>
            <a:endParaRPr lang="pt-BR" sz="2400" dirty="0"/>
          </a:p>
          <a:p>
            <a:pPr marL="0" indent="0" algn="ctr">
              <a:buFontTx/>
              <a:buNone/>
            </a:pPr>
            <a:endParaRPr lang="pt-BR" dirty="0">
              <a:cs typeface="Arial" charset="0"/>
            </a:endParaRPr>
          </a:p>
        </p:txBody>
      </p:sp>
      <p:sp>
        <p:nvSpPr>
          <p:cNvPr id="4" name="CaixaDeTexto 3">
            <a:extLst>
              <a:ext uri="{FF2B5EF4-FFF2-40B4-BE49-F238E27FC236}">
                <a16:creationId xmlns:a16="http://schemas.microsoft.com/office/drawing/2014/main" id="{A5453C6B-49ED-4D85-868A-00C63494882D}"/>
              </a:ext>
            </a:extLst>
          </p:cNvPr>
          <p:cNvSpPr txBox="1"/>
          <p:nvPr/>
        </p:nvSpPr>
        <p:spPr>
          <a:xfrm>
            <a:off x="0" y="5373216"/>
            <a:ext cx="3707904" cy="923330"/>
          </a:xfrm>
          <a:prstGeom prst="rect">
            <a:avLst/>
          </a:prstGeom>
          <a:noFill/>
        </p:spPr>
        <p:txBody>
          <a:bodyPr wrap="square" rtlCol="0">
            <a:spAutoFit/>
          </a:bodyPr>
          <a:lstStyle/>
          <a:p>
            <a:r>
              <a:rPr lang="pt-BR" dirty="0"/>
              <a:t>João Vitor Fernandes.</a:t>
            </a:r>
          </a:p>
          <a:p>
            <a:r>
              <a:rPr lang="pt-BR" dirty="0"/>
              <a:t>Juana Paiva.</a:t>
            </a:r>
          </a:p>
          <a:p>
            <a:r>
              <a:rPr lang="pt-BR" dirty="0"/>
              <a:t>Leon Dennis Soares de Lira.</a:t>
            </a:r>
          </a:p>
        </p:txBody>
      </p:sp>
    </p:spTree>
    <p:extLst>
      <p:ext uri="{BB962C8B-B14F-4D97-AF65-F5344CB8AC3E}">
        <p14:creationId xmlns:p14="http://schemas.microsoft.com/office/powerpoint/2010/main" val="148454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4739759"/>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Página inicial: </a:t>
            </a:r>
            <a:r>
              <a:rPr lang="pt-BR" dirty="0"/>
              <a:t>Semelhante a página inicial do Word, ela contém funções de editor de texto. Não apenas isso, mas ele também contém funções como formatação, quebra de texto e estilos de </a:t>
            </a:r>
            <a:r>
              <a:rPr lang="pt-BR" b="1" dirty="0"/>
              <a:t>célula.</a:t>
            </a:r>
            <a:r>
              <a:rPr lang="pt-BR" dirty="0"/>
              <a:t> </a:t>
            </a:r>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1200150" lvl="2" indent="-285750">
              <a:buFont typeface="Arial" panose="020B0604020202020204" pitchFamily="34" charset="0"/>
              <a:buChar char="•"/>
            </a:pPr>
            <a:r>
              <a:rPr lang="pt-BR" b="1" dirty="0"/>
              <a:t>A célula: Para isso, precisamos ver a aparência inicial do Excel.</a:t>
            </a:r>
            <a:br>
              <a:rPr lang="pt-BR" b="1" dirty="0"/>
            </a:br>
            <a:br>
              <a:rPr lang="pt-BR" b="1" dirty="0"/>
            </a:br>
            <a:br>
              <a:rPr lang="pt-BR" b="1" dirty="0"/>
            </a:br>
            <a:br>
              <a:rPr lang="pt-BR" b="1" dirty="0"/>
            </a:br>
            <a:r>
              <a:rPr lang="pt-BR" b="1" dirty="0"/>
              <a:t>Esses quadradinhos são chamados de “células”, e é neles onde você insere seus dados, basta apenas dar um duplo clique para começar a editar uma célula.</a:t>
            </a:r>
            <a:br>
              <a:rPr lang="pt-BR" b="1" dirty="0"/>
            </a:br>
            <a:endParaRPr lang="pt-BR" b="1" dirty="0"/>
          </a:p>
          <a:p>
            <a:pPr marL="742950" lvl="1" indent="-285750">
              <a:buFont typeface="Arial" panose="020B0604020202020204" pitchFamily="34" charset="0"/>
              <a:buChar char="•"/>
            </a:pPr>
            <a:endParaRPr lang="pt-BR" sz="1600" b="1" dirty="0"/>
          </a:p>
        </p:txBody>
      </p:sp>
      <p:pic>
        <p:nvPicPr>
          <p:cNvPr id="2" name="Imagem 1">
            <a:extLst>
              <a:ext uri="{FF2B5EF4-FFF2-40B4-BE49-F238E27FC236}">
                <a16:creationId xmlns:a16="http://schemas.microsoft.com/office/drawing/2014/main" id="{2379FFF3-5F8A-4D31-BC64-3693889A7BE7}"/>
              </a:ext>
            </a:extLst>
          </p:cNvPr>
          <p:cNvPicPr>
            <a:picLocks noChangeAspect="1"/>
          </p:cNvPicPr>
          <p:nvPr/>
        </p:nvPicPr>
        <p:blipFill>
          <a:blip r:embed="rId3"/>
          <a:stretch>
            <a:fillRect/>
          </a:stretch>
        </p:blipFill>
        <p:spPr>
          <a:xfrm>
            <a:off x="142858" y="2908184"/>
            <a:ext cx="8858281" cy="851383"/>
          </a:xfrm>
          <a:prstGeom prst="rect">
            <a:avLst/>
          </a:prstGeom>
        </p:spPr>
      </p:pic>
      <p:pic>
        <p:nvPicPr>
          <p:cNvPr id="3" name="Imagem 2">
            <a:extLst>
              <a:ext uri="{FF2B5EF4-FFF2-40B4-BE49-F238E27FC236}">
                <a16:creationId xmlns:a16="http://schemas.microsoft.com/office/drawing/2014/main" id="{FDDEA423-6F40-43F5-9F1D-C57E08DDB86D}"/>
              </a:ext>
            </a:extLst>
          </p:cNvPr>
          <p:cNvPicPr>
            <a:picLocks noChangeAspect="1"/>
          </p:cNvPicPr>
          <p:nvPr/>
        </p:nvPicPr>
        <p:blipFill>
          <a:blip r:embed="rId4"/>
          <a:stretch>
            <a:fillRect/>
          </a:stretch>
        </p:blipFill>
        <p:spPr>
          <a:xfrm>
            <a:off x="1928782" y="4403431"/>
            <a:ext cx="5143500" cy="438150"/>
          </a:xfrm>
          <a:prstGeom prst="rect">
            <a:avLst/>
          </a:prstGeom>
        </p:spPr>
      </p:pic>
    </p:spTree>
    <p:extLst>
      <p:ext uri="{BB962C8B-B14F-4D97-AF65-F5344CB8AC3E}">
        <p14:creationId xmlns:p14="http://schemas.microsoft.com/office/powerpoint/2010/main" val="9640871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4462760"/>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Inserir: </a:t>
            </a:r>
            <a:r>
              <a:rPr lang="pt-BR" dirty="0"/>
              <a:t>Serve para inserir gráficos, tabelas, mapas, </a:t>
            </a:r>
            <a:r>
              <a:rPr lang="pt-BR" dirty="0" err="1"/>
              <a:t>etc</a:t>
            </a:r>
            <a:r>
              <a:rPr lang="pt-BR" dirty="0"/>
              <a:t>, e formatar os mesmos. </a:t>
            </a:r>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lvl="1"/>
            <a:endParaRPr lang="pt-BR" dirty="0"/>
          </a:p>
          <a:p>
            <a:pPr marL="742950" lvl="1" indent="-285750">
              <a:buFont typeface="Arial" panose="020B0604020202020204" pitchFamily="34" charset="0"/>
              <a:buChar char="•"/>
            </a:pPr>
            <a:r>
              <a:rPr lang="pt-BR" b="1" dirty="0"/>
              <a:t>Layout: </a:t>
            </a:r>
            <a:r>
              <a:rPr lang="pt-BR" dirty="0"/>
              <a:t>O Layout serve para editar o tema da página, como também organizar margens, tamanho, etc.</a:t>
            </a: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br>
              <a:rPr lang="pt-BR" b="1" dirty="0"/>
            </a:br>
            <a:endParaRPr lang="pt-BR" b="1" dirty="0"/>
          </a:p>
          <a:p>
            <a:pPr marL="742950" lvl="1" indent="-285750">
              <a:buFont typeface="Arial" panose="020B0604020202020204" pitchFamily="34" charset="0"/>
              <a:buChar char="•"/>
            </a:pPr>
            <a:endParaRPr lang="pt-BR" sz="1600" b="1" dirty="0"/>
          </a:p>
        </p:txBody>
      </p:sp>
      <p:pic>
        <p:nvPicPr>
          <p:cNvPr id="3" name="Imagem 2">
            <a:extLst>
              <a:ext uri="{FF2B5EF4-FFF2-40B4-BE49-F238E27FC236}">
                <a16:creationId xmlns:a16="http://schemas.microsoft.com/office/drawing/2014/main" id="{2CDD4AC7-8A51-4A1E-85D4-B948D3065324}"/>
              </a:ext>
            </a:extLst>
          </p:cNvPr>
          <p:cNvPicPr>
            <a:picLocks noChangeAspect="1"/>
          </p:cNvPicPr>
          <p:nvPr/>
        </p:nvPicPr>
        <p:blipFill>
          <a:blip r:embed="rId3"/>
          <a:stretch>
            <a:fillRect/>
          </a:stretch>
        </p:blipFill>
        <p:spPr>
          <a:xfrm>
            <a:off x="198112" y="2619140"/>
            <a:ext cx="8747776" cy="809860"/>
          </a:xfrm>
          <a:prstGeom prst="rect">
            <a:avLst/>
          </a:prstGeom>
        </p:spPr>
      </p:pic>
      <p:pic>
        <p:nvPicPr>
          <p:cNvPr id="4" name="Imagem 3">
            <a:extLst>
              <a:ext uri="{FF2B5EF4-FFF2-40B4-BE49-F238E27FC236}">
                <a16:creationId xmlns:a16="http://schemas.microsoft.com/office/drawing/2014/main" id="{97ECB4C2-297C-4A40-A137-F82600DA638C}"/>
              </a:ext>
            </a:extLst>
          </p:cNvPr>
          <p:cNvPicPr>
            <a:picLocks noChangeAspect="1"/>
          </p:cNvPicPr>
          <p:nvPr/>
        </p:nvPicPr>
        <p:blipFill>
          <a:blip r:embed="rId4"/>
          <a:stretch>
            <a:fillRect/>
          </a:stretch>
        </p:blipFill>
        <p:spPr>
          <a:xfrm>
            <a:off x="198112" y="4333652"/>
            <a:ext cx="8736854" cy="810039"/>
          </a:xfrm>
          <a:prstGeom prst="rect">
            <a:avLst/>
          </a:prstGeom>
        </p:spPr>
      </p:pic>
    </p:spTree>
    <p:extLst>
      <p:ext uri="{BB962C8B-B14F-4D97-AF65-F5344CB8AC3E}">
        <p14:creationId xmlns:p14="http://schemas.microsoft.com/office/powerpoint/2010/main" val="36190395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5570756"/>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Fórmulas: </a:t>
            </a:r>
            <a:r>
              <a:rPr lang="pt-BR" dirty="0"/>
              <a:t>Serve para inserir fórmulas matemáticas, que mostram o resultado na célula. </a:t>
            </a:r>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r>
              <a:rPr lang="pt-BR" dirty="0"/>
              <a:t>Uma fórmula precisa de argumentos para funcionar, ou seja, quando você insere uma fórmula na sua planilha, logo aparece um menu para você inserir os dados, como também uma breve explicação dela:</a:t>
            </a:r>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lvl="1"/>
            <a:endParaRPr lang="pt-BR" dirty="0"/>
          </a:p>
          <a:p>
            <a:pPr lvl="1"/>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br>
              <a:rPr lang="pt-BR" b="1" dirty="0"/>
            </a:br>
            <a:endParaRPr lang="pt-BR" b="1" dirty="0"/>
          </a:p>
          <a:p>
            <a:pPr marL="742950" lvl="1" indent="-285750">
              <a:buFont typeface="Arial" panose="020B0604020202020204" pitchFamily="34" charset="0"/>
              <a:buChar char="•"/>
            </a:pPr>
            <a:endParaRPr lang="pt-BR" sz="1600" b="1" dirty="0"/>
          </a:p>
        </p:txBody>
      </p:sp>
      <p:pic>
        <p:nvPicPr>
          <p:cNvPr id="2" name="Imagem 1">
            <a:extLst>
              <a:ext uri="{FF2B5EF4-FFF2-40B4-BE49-F238E27FC236}">
                <a16:creationId xmlns:a16="http://schemas.microsoft.com/office/drawing/2014/main" id="{BAEDC079-E425-4F4D-AFF8-773DE05D2CF5}"/>
              </a:ext>
            </a:extLst>
          </p:cNvPr>
          <p:cNvPicPr>
            <a:picLocks noChangeAspect="1"/>
          </p:cNvPicPr>
          <p:nvPr/>
        </p:nvPicPr>
        <p:blipFill>
          <a:blip r:embed="rId3"/>
          <a:stretch>
            <a:fillRect/>
          </a:stretch>
        </p:blipFill>
        <p:spPr>
          <a:xfrm>
            <a:off x="198111" y="2713481"/>
            <a:ext cx="8747777" cy="816888"/>
          </a:xfrm>
          <a:prstGeom prst="rect">
            <a:avLst/>
          </a:prstGeom>
        </p:spPr>
      </p:pic>
      <p:pic>
        <p:nvPicPr>
          <p:cNvPr id="5" name="Imagem 4">
            <a:extLst>
              <a:ext uri="{FF2B5EF4-FFF2-40B4-BE49-F238E27FC236}">
                <a16:creationId xmlns:a16="http://schemas.microsoft.com/office/drawing/2014/main" id="{B51BE34B-EE6D-4258-80F1-A1DE48B0063E}"/>
              </a:ext>
            </a:extLst>
          </p:cNvPr>
          <p:cNvPicPr>
            <a:picLocks noChangeAspect="1"/>
          </p:cNvPicPr>
          <p:nvPr/>
        </p:nvPicPr>
        <p:blipFill>
          <a:blip r:embed="rId4"/>
          <a:stretch>
            <a:fillRect/>
          </a:stretch>
        </p:blipFill>
        <p:spPr>
          <a:xfrm>
            <a:off x="2819454" y="4499704"/>
            <a:ext cx="3505091" cy="1746502"/>
          </a:xfrm>
          <a:prstGeom prst="rect">
            <a:avLst/>
          </a:prstGeom>
        </p:spPr>
      </p:pic>
    </p:spTree>
    <p:extLst>
      <p:ext uri="{BB962C8B-B14F-4D97-AF65-F5344CB8AC3E}">
        <p14:creationId xmlns:p14="http://schemas.microsoft.com/office/powerpoint/2010/main" val="30291891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4985980"/>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Esta é a aparência do Excel, em uma planilha em branco:</a:t>
            </a:r>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endParaRPr lang="pt-BR" b="1" dirty="0"/>
          </a:p>
          <a:p>
            <a:pPr marL="742950" lvl="1" indent="-285750">
              <a:buFont typeface="Arial" panose="020B0604020202020204" pitchFamily="34" charset="0"/>
              <a:buChar char="•"/>
            </a:pPr>
            <a:endParaRPr lang="pt-BR" b="1" dirty="0"/>
          </a:p>
          <a:p>
            <a:pPr lvl="1"/>
            <a:r>
              <a:rPr lang="pt-BR" sz="1750" b="1" dirty="0"/>
              <a:t>Você pode dar um duplo clique em uma célula para editá-la. Ou, você pode dar um clique para selecionar ela e depois selecionar outra função, como uma fórmula. Você também pode clicar em uma célula e editá-la na barra acima dela, e a opção “A1” mostra a célula selecionada.</a:t>
            </a:r>
            <a:br>
              <a:rPr lang="pt-BR" b="1" dirty="0"/>
            </a:br>
            <a:endParaRPr lang="pt-BR" b="1" dirty="0"/>
          </a:p>
          <a:p>
            <a:pPr marL="742950" lvl="1" indent="-285750">
              <a:buFont typeface="Arial" panose="020B0604020202020204" pitchFamily="34" charset="0"/>
              <a:buChar char="•"/>
            </a:pPr>
            <a:endParaRPr lang="pt-BR" sz="1600" b="1" dirty="0"/>
          </a:p>
        </p:txBody>
      </p:sp>
      <p:pic>
        <p:nvPicPr>
          <p:cNvPr id="3" name="Imagem 2">
            <a:extLst>
              <a:ext uri="{FF2B5EF4-FFF2-40B4-BE49-F238E27FC236}">
                <a16:creationId xmlns:a16="http://schemas.microsoft.com/office/drawing/2014/main" id="{135DC51D-C2F6-4AA5-97DC-933A81CE06B2}"/>
              </a:ext>
            </a:extLst>
          </p:cNvPr>
          <p:cNvPicPr>
            <a:picLocks noChangeAspect="1"/>
          </p:cNvPicPr>
          <p:nvPr/>
        </p:nvPicPr>
        <p:blipFill>
          <a:blip r:embed="rId3"/>
          <a:stretch>
            <a:fillRect/>
          </a:stretch>
        </p:blipFill>
        <p:spPr>
          <a:xfrm>
            <a:off x="1403648" y="2348880"/>
            <a:ext cx="6555852" cy="2617538"/>
          </a:xfrm>
          <a:prstGeom prst="rect">
            <a:avLst/>
          </a:prstGeom>
        </p:spPr>
      </p:pic>
    </p:spTree>
    <p:extLst>
      <p:ext uri="{BB962C8B-B14F-4D97-AF65-F5344CB8AC3E}">
        <p14:creationId xmlns:p14="http://schemas.microsoft.com/office/powerpoint/2010/main" val="1687178415"/>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5847755"/>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Preparando arquivos para impressão: Em ambos os programas, </a:t>
            </a:r>
            <a:r>
              <a:rPr lang="pt-BR" dirty="0"/>
              <a:t>após ter salvado seu arquivo (apertando em        ou em          &gt;                    clique na aba Arquivo e selecione a opção                     .</a:t>
            </a:r>
          </a:p>
          <a:p>
            <a:pPr marL="742950" lvl="1" indent="-285750">
              <a:buFont typeface="Arial" panose="020B0604020202020204" pitchFamily="34" charset="0"/>
              <a:buChar char="•"/>
            </a:pPr>
            <a:endParaRPr lang="pt-BR" b="1" dirty="0"/>
          </a:p>
          <a:p>
            <a:pPr lvl="8"/>
            <a:r>
              <a:rPr lang="pt-BR" b="1" dirty="0"/>
              <a:t>		Esta é a aba imprimir: A 			direita, é mostrado um 			preview do arquivo 			impresso. A esquerda,			temos as opções de 			impressão: Selecionar			uma impressora, a 			quantidade de páginas			impressas, a folha a ser			utilizada na impressão,			margens, etc.</a:t>
            </a:r>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br>
              <a:rPr lang="pt-BR" b="1" dirty="0"/>
            </a:br>
            <a:endParaRPr lang="pt-BR" b="1" dirty="0"/>
          </a:p>
          <a:p>
            <a:pPr marL="742950" lvl="1" indent="-285750">
              <a:buFont typeface="Arial" panose="020B0604020202020204" pitchFamily="34" charset="0"/>
              <a:buChar char="•"/>
            </a:pPr>
            <a:endParaRPr lang="pt-BR" sz="1600" b="1" dirty="0"/>
          </a:p>
        </p:txBody>
      </p:sp>
      <p:pic>
        <p:nvPicPr>
          <p:cNvPr id="3" name="Imagem 2">
            <a:extLst>
              <a:ext uri="{FF2B5EF4-FFF2-40B4-BE49-F238E27FC236}">
                <a16:creationId xmlns:a16="http://schemas.microsoft.com/office/drawing/2014/main" id="{3C44BA59-45B1-4710-973B-03F8FFD842AA}"/>
              </a:ext>
            </a:extLst>
          </p:cNvPr>
          <p:cNvPicPr>
            <a:picLocks noChangeAspect="1"/>
          </p:cNvPicPr>
          <p:nvPr/>
        </p:nvPicPr>
        <p:blipFill>
          <a:blip r:embed="rId3"/>
          <a:stretch>
            <a:fillRect/>
          </a:stretch>
        </p:blipFill>
        <p:spPr>
          <a:xfrm>
            <a:off x="5678316" y="2276872"/>
            <a:ext cx="323850" cy="257175"/>
          </a:xfrm>
          <a:prstGeom prst="rect">
            <a:avLst/>
          </a:prstGeom>
        </p:spPr>
      </p:pic>
      <p:pic>
        <p:nvPicPr>
          <p:cNvPr id="4" name="Imagem 3">
            <a:extLst>
              <a:ext uri="{FF2B5EF4-FFF2-40B4-BE49-F238E27FC236}">
                <a16:creationId xmlns:a16="http://schemas.microsoft.com/office/drawing/2014/main" id="{2D6024AE-C000-4DCC-AAB8-C3AAA7B6B652}"/>
              </a:ext>
            </a:extLst>
          </p:cNvPr>
          <p:cNvPicPr>
            <a:picLocks noChangeAspect="1"/>
          </p:cNvPicPr>
          <p:nvPr/>
        </p:nvPicPr>
        <p:blipFill>
          <a:blip r:embed="rId4"/>
          <a:stretch>
            <a:fillRect/>
          </a:stretch>
        </p:blipFill>
        <p:spPr>
          <a:xfrm>
            <a:off x="6793979" y="2291530"/>
            <a:ext cx="485775" cy="219075"/>
          </a:xfrm>
          <a:prstGeom prst="rect">
            <a:avLst/>
          </a:prstGeom>
        </p:spPr>
      </p:pic>
      <p:pic>
        <p:nvPicPr>
          <p:cNvPr id="7" name="Imagem 6">
            <a:extLst>
              <a:ext uri="{FF2B5EF4-FFF2-40B4-BE49-F238E27FC236}">
                <a16:creationId xmlns:a16="http://schemas.microsoft.com/office/drawing/2014/main" id="{2EE87DA1-2DCF-49FF-BD6D-6E8E6C5442E1}"/>
              </a:ext>
            </a:extLst>
          </p:cNvPr>
          <p:cNvPicPr>
            <a:picLocks noChangeAspect="1"/>
          </p:cNvPicPr>
          <p:nvPr/>
        </p:nvPicPr>
        <p:blipFill>
          <a:blip r:embed="rId5"/>
          <a:stretch>
            <a:fillRect/>
          </a:stretch>
        </p:blipFill>
        <p:spPr>
          <a:xfrm>
            <a:off x="7602027" y="2301055"/>
            <a:ext cx="1152525" cy="209550"/>
          </a:xfrm>
          <a:prstGeom prst="rect">
            <a:avLst/>
          </a:prstGeom>
        </p:spPr>
      </p:pic>
      <p:pic>
        <p:nvPicPr>
          <p:cNvPr id="8" name="Imagem 7">
            <a:extLst>
              <a:ext uri="{FF2B5EF4-FFF2-40B4-BE49-F238E27FC236}">
                <a16:creationId xmlns:a16="http://schemas.microsoft.com/office/drawing/2014/main" id="{14C4D9FC-D3FC-4085-8BFC-470DA851ECE5}"/>
              </a:ext>
            </a:extLst>
          </p:cNvPr>
          <p:cNvPicPr>
            <a:picLocks noChangeAspect="1"/>
          </p:cNvPicPr>
          <p:nvPr/>
        </p:nvPicPr>
        <p:blipFill>
          <a:blip r:embed="rId6"/>
          <a:stretch>
            <a:fillRect/>
          </a:stretch>
        </p:blipFill>
        <p:spPr>
          <a:xfrm>
            <a:off x="5555729" y="2583555"/>
            <a:ext cx="1238250" cy="276225"/>
          </a:xfrm>
          <a:prstGeom prst="rect">
            <a:avLst/>
          </a:prstGeom>
        </p:spPr>
      </p:pic>
      <p:pic>
        <p:nvPicPr>
          <p:cNvPr id="9" name="Imagem 8">
            <a:extLst>
              <a:ext uri="{FF2B5EF4-FFF2-40B4-BE49-F238E27FC236}">
                <a16:creationId xmlns:a16="http://schemas.microsoft.com/office/drawing/2014/main" id="{5DD21549-2D90-4951-B35B-EAA1CEF05015}"/>
              </a:ext>
            </a:extLst>
          </p:cNvPr>
          <p:cNvPicPr>
            <a:picLocks noChangeAspect="1"/>
          </p:cNvPicPr>
          <p:nvPr/>
        </p:nvPicPr>
        <p:blipFill>
          <a:blip r:embed="rId7"/>
          <a:stretch>
            <a:fillRect/>
          </a:stretch>
        </p:blipFill>
        <p:spPr>
          <a:xfrm>
            <a:off x="126948" y="3010129"/>
            <a:ext cx="5472608" cy="3143451"/>
          </a:xfrm>
          <a:prstGeom prst="rect">
            <a:avLst/>
          </a:prstGeom>
        </p:spPr>
      </p:pic>
    </p:spTree>
    <p:extLst>
      <p:ext uri="{BB962C8B-B14F-4D97-AF65-F5344CB8AC3E}">
        <p14:creationId xmlns:p14="http://schemas.microsoft.com/office/powerpoint/2010/main" val="14790509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771800" y="764704"/>
            <a:ext cx="5715040"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latin typeface="Arial" charset="0"/>
              </a:rPr>
              <a:t>Módulo</a:t>
            </a:r>
            <a:r>
              <a:rPr lang="en-US" sz="2400" b="1" dirty="0">
                <a:latin typeface="Arial" charset="0"/>
              </a:rPr>
              <a:t> 4 – </a:t>
            </a:r>
            <a:r>
              <a:rPr lang="en-US" sz="2400" b="1" dirty="0"/>
              <a:t>Word e Excel</a:t>
            </a:r>
            <a:endParaRPr lang="pt-BR" sz="2400" b="1" dirty="0">
              <a:latin typeface="Arial" charset="0"/>
            </a:endParaRPr>
          </a:p>
        </p:txBody>
      </p:sp>
      <p:sp>
        <p:nvSpPr>
          <p:cNvPr id="29699" name="Text Box 3"/>
          <p:cNvSpPr txBox="1">
            <a:spLocks noChangeArrowheads="1"/>
          </p:cNvSpPr>
          <p:nvPr/>
        </p:nvSpPr>
        <p:spPr bwMode="auto">
          <a:xfrm>
            <a:off x="285720" y="1714488"/>
            <a:ext cx="8429625" cy="3647152"/>
          </a:xfrm>
          <a:prstGeom prst="rect">
            <a:avLst/>
          </a:prstGeom>
          <a:noFill/>
          <a:ln w="9525">
            <a:noFill/>
            <a:miter lim="800000"/>
            <a:headEnd/>
            <a:tailEnd/>
          </a:ln>
        </p:spPr>
        <p:txBody>
          <a:bodyPr>
            <a:spAutoFit/>
          </a:bodyPr>
          <a:lstStyle/>
          <a:p>
            <a:pPr marL="285750" indent="-285750">
              <a:buFont typeface="Arial" panose="020B0604020202020204" pitchFamily="34" charset="0"/>
              <a:buChar char="•"/>
            </a:pPr>
            <a:r>
              <a:rPr lang="pt-BR" b="1" dirty="0">
                <a:cs typeface="Courier New" pitchFamily="49" charset="0"/>
              </a:rPr>
              <a:t>Word e Excel: </a:t>
            </a:r>
            <a:r>
              <a:rPr lang="pt-BR" dirty="0">
                <a:cs typeface="Courier New" pitchFamily="49" charset="0"/>
              </a:rPr>
              <a:t>Os programas mencionados ao lado são ferramentas poderosas, que podem facilitar bastante tarefas do dia-a-dia.</a:t>
            </a:r>
            <a:br>
              <a:rPr lang="pt-BR" dirty="0">
                <a:cs typeface="Courier New" pitchFamily="49" charset="0"/>
              </a:rPr>
            </a:br>
            <a:r>
              <a:rPr lang="pt-BR" sz="1750" dirty="0">
                <a:cs typeface="Courier New" pitchFamily="49" charset="0"/>
              </a:rPr>
              <a:t>O </a:t>
            </a:r>
            <a:r>
              <a:rPr lang="pt-BR" sz="1750" b="1" dirty="0">
                <a:cs typeface="Courier New" pitchFamily="49" charset="0"/>
              </a:rPr>
              <a:t>Word </a:t>
            </a:r>
            <a:r>
              <a:rPr lang="pt-BR" sz="1750" dirty="0">
                <a:cs typeface="Courier New" pitchFamily="49" charset="0"/>
              </a:rPr>
              <a:t>é um editor de texto, que nele você pode criar cartilhas, apostilas, etc. </a:t>
            </a:r>
            <a:br>
              <a:rPr lang="pt-BR" sz="1750" dirty="0">
                <a:cs typeface="Courier New" pitchFamily="49" charset="0"/>
              </a:rPr>
            </a:br>
            <a:r>
              <a:rPr lang="pt-BR" sz="1750" dirty="0">
                <a:cs typeface="Courier New" pitchFamily="49" charset="0"/>
              </a:rPr>
              <a:t>O </a:t>
            </a:r>
            <a:r>
              <a:rPr lang="pt-BR" sz="1750" b="1" dirty="0">
                <a:cs typeface="Courier New" pitchFamily="49" charset="0"/>
              </a:rPr>
              <a:t>Excel </a:t>
            </a:r>
            <a:r>
              <a:rPr lang="pt-BR" sz="1750" dirty="0">
                <a:cs typeface="Courier New" pitchFamily="49" charset="0"/>
              </a:rPr>
              <a:t>é um criador de planilhas, onde você pode criar e editar como quiser. Por exemplo, você pode criar uma planilha para controlar os seus gastos mensais, dívidas do banco, etc.</a:t>
            </a:r>
            <a:br>
              <a:rPr lang="pt-BR" sz="1750" dirty="0">
                <a:cs typeface="Courier New" pitchFamily="49" charset="0"/>
              </a:rPr>
            </a:br>
            <a:r>
              <a:rPr lang="pt-BR" sz="1750" dirty="0">
                <a:cs typeface="Courier New" pitchFamily="49" charset="0"/>
              </a:rPr>
              <a:t>Nestas aulas, utilizamos o Pacote Office 2013, mas existem versões antigas com funcionalidades quase que iguais.</a:t>
            </a:r>
            <a:endParaRPr lang="pt-BR" sz="1750" b="1" dirty="0"/>
          </a:p>
          <a:p>
            <a:pPr marL="285750" indent="-285750">
              <a:buFont typeface="Arial" panose="020B0604020202020204" pitchFamily="34" charset="0"/>
              <a:buChar char="•"/>
            </a:pPr>
            <a:endParaRPr lang="pt-BR" dirty="0">
              <a:cs typeface="Courier New" pitchFamily="49" charset="0"/>
            </a:endParaRPr>
          </a:p>
          <a:p>
            <a:pPr marL="742950" lvl="1" indent="-285750">
              <a:buFont typeface="Arial" panose="020B0604020202020204" pitchFamily="34" charset="0"/>
              <a:buChar char="•"/>
            </a:pPr>
            <a:r>
              <a:rPr lang="pt-BR" b="1" dirty="0">
                <a:cs typeface="Courier New" pitchFamily="49" charset="0"/>
              </a:rPr>
              <a:t>Arquivos pré-definidos: </a:t>
            </a:r>
            <a:r>
              <a:rPr lang="pt-BR" dirty="0">
                <a:cs typeface="Courier New" pitchFamily="49" charset="0"/>
              </a:rPr>
              <a:t>Em todos os programas, clicando em          você poderá conferir arquivos já prontos, para facilitar seu uso. Você pode procurar por mais arquivos pré-definidos na internet apertando na setinha do lado (no caso do Word:                  ).</a:t>
            </a:r>
          </a:p>
        </p:txBody>
      </p:sp>
      <p:pic>
        <p:nvPicPr>
          <p:cNvPr id="3" name="Imagem 2">
            <a:extLst>
              <a:ext uri="{FF2B5EF4-FFF2-40B4-BE49-F238E27FC236}">
                <a16:creationId xmlns:a16="http://schemas.microsoft.com/office/drawing/2014/main" id="{123B08D4-42EC-428D-BD22-0185E335C883}"/>
              </a:ext>
            </a:extLst>
          </p:cNvPr>
          <p:cNvPicPr>
            <a:picLocks noChangeAspect="1"/>
          </p:cNvPicPr>
          <p:nvPr/>
        </p:nvPicPr>
        <p:blipFill>
          <a:blip r:embed="rId3"/>
          <a:stretch>
            <a:fillRect/>
          </a:stretch>
        </p:blipFill>
        <p:spPr>
          <a:xfrm>
            <a:off x="7585496" y="4149080"/>
            <a:ext cx="1104900" cy="314325"/>
          </a:xfrm>
          <a:prstGeom prst="rect">
            <a:avLst/>
          </a:prstGeom>
        </p:spPr>
      </p:pic>
      <p:pic>
        <p:nvPicPr>
          <p:cNvPr id="4" name="Imagem 3">
            <a:extLst>
              <a:ext uri="{FF2B5EF4-FFF2-40B4-BE49-F238E27FC236}">
                <a16:creationId xmlns:a16="http://schemas.microsoft.com/office/drawing/2014/main" id="{CC548960-537A-4F33-9F5B-A2B7EFF08E65}"/>
              </a:ext>
            </a:extLst>
          </p:cNvPr>
          <p:cNvPicPr>
            <a:picLocks noChangeAspect="1"/>
          </p:cNvPicPr>
          <p:nvPr/>
        </p:nvPicPr>
        <p:blipFill>
          <a:blip r:embed="rId4"/>
          <a:stretch>
            <a:fillRect/>
          </a:stretch>
        </p:blipFill>
        <p:spPr>
          <a:xfrm>
            <a:off x="4644008" y="5029212"/>
            <a:ext cx="1057275" cy="228600"/>
          </a:xfrm>
          <a:prstGeom prst="rect">
            <a:avLst/>
          </a:prstGeom>
        </p:spPr>
      </p:pic>
    </p:spTree>
    <p:extLst>
      <p:ext uri="{BB962C8B-B14F-4D97-AF65-F5344CB8AC3E}">
        <p14:creationId xmlns:p14="http://schemas.microsoft.com/office/powerpoint/2010/main" val="1772283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As funções do editor de texto Word:</a:t>
            </a:r>
            <a:br>
              <a:rPr lang="pt-BR" b="1" dirty="0"/>
            </a:br>
            <a:endParaRPr lang="pt-BR" b="1" dirty="0"/>
          </a:p>
          <a:p>
            <a:pPr marL="742950" lvl="1" indent="-285750">
              <a:buFont typeface="Arial" panose="020B0604020202020204" pitchFamily="34" charset="0"/>
              <a:buChar char="•"/>
            </a:pPr>
            <a:endParaRPr lang="pt-BR" sz="1600" b="1" dirty="0"/>
          </a:p>
        </p:txBody>
      </p:sp>
      <p:sp>
        <p:nvSpPr>
          <p:cNvPr id="11" name="Retângulo 10">
            <a:extLst>
              <a:ext uri="{FF2B5EF4-FFF2-40B4-BE49-F238E27FC236}">
                <a16:creationId xmlns:a16="http://schemas.microsoft.com/office/drawing/2014/main" id="{0A89215A-DF6D-4E05-A736-D4A0B0A550B3}"/>
              </a:ext>
            </a:extLst>
          </p:cNvPr>
          <p:cNvSpPr/>
          <p:nvPr/>
        </p:nvSpPr>
        <p:spPr>
          <a:xfrm>
            <a:off x="1331640" y="3861048"/>
            <a:ext cx="6876257" cy="1721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50" dirty="0">
                <a:solidFill>
                  <a:schemeClr val="tx1"/>
                </a:solidFill>
              </a:rPr>
              <a:t>Esta são as opções do editor de texto, deixe o ponteiro do mouse em cima de qualquer opção (sem clicar) para ler um resumo do que cada uma faz.</a:t>
            </a:r>
            <a:br>
              <a:rPr lang="pt-BR" sz="1550" dirty="0">
                <a:solidFill>
                  <a:schemeClr val="tx1"/>
                </a:solidFill>
              </a:rPr>
            </a:br>
            <a:r>
              <a:rPr lang="pt-BR" sz="1550" dirty="0">
                <a:solidFill>
                  <a:schemeClr val="tx1"/>
                </a:solidFill>
              </a:rPr>
              <a:t>Lembrando que para utilizar algumas destas funções, você precisa selecionar o trecho de texto (segurando e arrastando o botão esquerdo) que deseja alterar.</a:t>
            </a:r>
          </a:p>
        </p:txBody>
      </p:sp>
      <p:pic>
        <p:nvPicPr>
          <p:cNvPr id="3" name="Imagem 2">
            <a:extLst>
              <a:ext uri="{FF2B5EF4-FFF2-40B4-BE49-F238E27FC236}">
                <a16:creationId xmlns:a16="http://schemas.microsoft.com/office/drawing/2014/main" id="{4FD6FD7B-E3EC-47B8-9950-79590908C15C}"/>
              </a:ext>
            </a:extLst>
          </p:cNvPr>
          <p:cNvPicPr>
            <a:picLocks noChangeAspect="1"/>
          </p:cNvPicPr>
          <p:nvPr/>
        </p:nvPicPr>
        <p:blipFill>
          <a:blip r:embed="rId3"/>
          <a:stretch>
            <a:fillRect/>
          </a:stretch>
        </p:blipFill>
        <p:spPr>
          <a:xfrm>
            <a:off x="173994" y="2391207"/>
            <a:ext cx="8858280" cy="1057028"/>
          </a:xfrm>
          <a:prstGeom prst="rect">
            <a:avLst/>
          </a:prstGeom>
        </p:spPr>
      </p:pic>
      <p:sp>
        <p:nvSpPr>
          <p:cNvPr id="8" name="Retângulo: Cantos Arredondados 7">
            <a:extLst>
              <a:ext uri="{FF2B5EF4-FFF2-40B4-BE49-F238E27FC236}">
                <a16:creationId xmlns:a16="http://schemas.microsoft.com/office/drawing/2014/main" id="{61B777D2-0A0A-4AF7-BDE4-7924B7B037FB}"/>
              </a:ext>
            </a:extLst>
          </p:cNvPr>
          <p:cNvSpPr/>
          <p:nvPr/>
        </p:nvSpPr>
        <p:spPr>
          <a:xfrm>
            <a:off x="142860" y="2391207"/>
            <a:ext cx="8920548" cy="10377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34059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 aba de funções do Word:</a:t>
            </a:r>
            <a:br>
              <a:rPr lang="pt-BR" b="1" dirty="0"/>
            </a:br>
            <a:endParaRPr lang="pt-BR" b="1" dirty="0"/>
          </a:p>
          <a:p>
            <a:pPr marL="742950" lvl="1" indent="-285750">
              <a:buFont typeface="Arial" panose="020B0604020202020204" pitchFamily="34" charset="0"/>
              <a:buChar char="•"/>
            </a:pPr>
            <a:endParaRPr lang="pt-BR" sz="1600" b="1" dirty="0"/>
          </a:p>
        </p:txBody>
      </p:sp>
      <p:sp>
        <p:nvSpPr>
          <p:cNvPr id="7" name="Retângulo 6">
            <a:extLst>
              <a:ext uri="{FF2B5EF4-FFF2-40B4-BE49-F238E27FC236}">
                <a16:creationId xmlns:a16="http://schemas.microsoft.com/office/drawing/2014/main" id="{F511AF50-0862-4895-A36E-05CA1C9277E2}"/>
              </a:ext>
            </a:extLst>
          </p:cNvPr>
          <p:cNvSpPr/>
          <p:nvPr/>
        </p:nvSpPr>
        <p:spPr>
          <a:xfrm>
            <a:off x="2088264" y="3054421"/>
            <a:ext cx="482453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Esta é a aba mais importante: é nela que ficam as principais funções do Word. Por enquanto, vamos nos atentar nas três primeiras opções: Inserir, Design e Layout.</a:t>
            </a:r>
          </a:p>
        </p:txBody>
      </p:sp>
      <p:pic>
        <p:nvPicPr>
          <p:cNvPr id="3" name="Imagem 2">
            <a:extLst>
              <a:ext uri="{FF2B5EF4-FFF2-40B4-BE49-F238E27FC236}">
                <a16:creationId xmlns:a16="http://schemas.microsoft.com/office/drawing/2014/main" id="{7CB854BE-99BE-40F3-BFD8-C968CC109772}"/>
              </a:ext>
            </a:extLst>
          </p:cNvPr>
          <p:cNvPicPr>
            <a:picLocks noChangeAspect="1"/>
          </p:cNvPicPr>
          <p:nvPr/>
        </p:nvPicPr>
        <p:blipFill>
          <a:blip r:embed="rId3"/>
          <a:stretch>
            <a:fillRect/>
          </a:stretch>
        </p:blipFill>
        <p:spPr>
          <a:xfrm>
            <a:off x="142860" y="2509309"/>
            <a:ext cx="8858280" cy="271620"/>
          </a:xfrm>
          <a:prstGeom prst="rect">
            <a:avLst/>
          </a:prstGeom>
        </p:spPr>
      </p:pic>
      <p:sp>
        <p:nvSpPr>
          <p:cNvPr id="6" name="Retângulo: Cantos Arredondados 5">
            <a:extLst>
              <a:ext uri="{FF2B5EF4-FFF2-40B4-BE49-F238E27FC236}">
                <a16:creationId xmlns:a16="http://schemas.microsoft.com/office/drawing/2014/main" id="{79AD31B9-B0C8-446C-B61C-ECAF676EAABF}"/>
              </a:ext>
            </a:extLst>
          </p:cNvPr>
          <p:cNvSpPr/>
          <p:nvPr/>
        </p:nvSpPr>
        <p:spPr>
          <a:xfrm>
            <a:off x="142860" y="2500549"/>
            <a:ext cx="8858280" cy="2803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361056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363176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Inserir: </a:t>
            </a:r>
            <a:r>
              <a:rPr lang="pt-BR" dirty="0"/>
              <a:t>Esta aba, como o próprio nome já diz, serve para inserir imagens, vídeos, links, etc. Você também pode colocar textos flutuantes, comentários (que aparecem só pra você) e folhas em branco. </a:t>
            </a:r>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r>
              <a:rPr lang="pt-BR" b="1" dirty="0"/>
              <a:t>Design: </a:t>
            </a:r>
            <a:r>
              <a:rPr lang="pt-BR" dirty="0"/>
              <a:t>Estas são as opções que trabalham com a interface das páginas, a apresentação delas. Nela você pode colocar temas pré-definidos, como também colocar efeitos, mudar a cor da página, etc.</a:t>
            </a:r>
            <a:br>
              <a:rPr lang="pt-BR" b="1" dirty="0"/>
            </a:br>
            <a:endParaRPr lang="pt-BR" b="1" dirty="0"/>
          </a:p>
          <a:p>
            <a:pPr marL="742950" lvl="1" indent="-285750">
              <a:buFont typeface="Arial" panose="020B0604020202020204" pitchFamily="34" charset="0"/>
              <a:buChar char="•"/>
            </a:pPr>
            <a:endParaRPr lang="pt-BR" sz="1600" b="1" dirty="0"/>
          </a:p>
        </p:txBody>
      </p:sp>
      <p:pic>
        <p:nvPicPr>
          <p:cNvPr id="8" name="Imagem 7">
            <a:extLst>
              <a:ext uri="{FF2B5EF4-FFF2-40B4-BE49-F238E27FC236}">
                <a16:creationId xmlns:a16="http://schemas.microsoft.com/office/drawing/2014/main" id="{808C10E4-4A17-41BD-85FE-178B256AF189}"/>
              </a:ext>
            </a:extLst>
          </p:cNvPr>
          <p:cNvPicPr>
            <a:picLocks noChangeAspect="1"/>
          </p:cNvPicPr>
          <p:nvPr/>
        </p:nvPicPr>
        <p:blipFill>
          <a:blip r:embed="rId3"/>
          <a:stretch>
            <a:fillRect/>
          </a:stretch>
        </p:blipFill>
        <p:spPr>
          <a:xfrm>
            <a:off x="142859" y="3016306"/>
            <a:ext cx="8858280" cy="825387"/>
          </a:xfrm>
          <a:prstGeom prst="rect">
            <a:avLst/>
          </a:prstGeom>
        </p:spPr>
      </p:pic>
      <p:pic>
        <p:nvPicPr>
          <p:cNvPr id="9" name="Imagem 8">
            <a:extLst>
              <a:ext uri="{FF2B5EF4-FFF2-40B4-BE49-F238E27FC236}">
                <a16:creationId xmlns:a16="http://schemas.microsoft.com/office/drawing/2014/main" id="{D54E59B4-B8A4-4AD6-9E99-FAE552EECFB2}"/>
              </a:ext>
            </a:extLst>
          </p:cNvPr>
          <p:cNvPicPr>
            <a:picLocks noChangeAspect="1"/>
          </p:cNvPicPr>
          <p:nvPr/>
        </p:nvPicPr>
        <p:blipFill>
          <a:blip r:embed="rId4"/>
          <a:stretch>
            <a:fillRect/>
          </a:stretch>
        </p:blipFill>
        <p:spPr>
          <a:xfrm>
            <a:off x="142859" y="4864365"/>
            <a:ext cx="8858281" cy="837156"/>
          </a:xfrm>
          <a:prstGeom prst="rect">
            <a:avLst/>
          </a:prstGeom>
        </p:spPr>
      </p:pic>
    </p:spTree>
    <p:extLst>
      <p:ext uri="{BB962C8B-B14F-4D97-AF65-F5344CB8AC3E}">
        <p14:creationId xmlns:p14="http://schemas.microsoft.com/office/powerpoint/2010/main" val="21347220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5293757"/>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Layout: </a:t>
            </a:r>
            <a:r>
              <a:rPr lang="pt-BR" dirty="0"/>
              <a:t>Esta aba serve para mexer na formatação do texto, como também editar margens, colunas, etc. Esta aba é um pouco avançada então ela não terá muito uso, visto que o Word formata arquivos por si só.</a:t>
            </a:r>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endParaRPr lang="pt-BR" dirty="0"/>
          </a:p>
          <a:p>
            <a:pPr marL="742950" lvl="1" indent="-285750">
              <a:buFont typeface="Arial" panose="020B0604020202020204" pitchFamily="34" charset="0"/>
              <a:buChar char="•"/>
            </a:pPr>
            <a:r>
              <a:rPr lang="pt-BR" b="1" dirty="0"/>
              <a:t>Revisão: </a:t>
            </a:r>
            <a:r>
              <a:rPr lang="pt-BR" dirty="0"/>
              <a:t>A aba revisão contém funções de facilidade: traduzir idiomas, acessibilidade, ler texto em voz alta, dicionário, etc. Além disso, você pode revisar seu texto, comparar ele com outro texto, etc.</a:t>
            </a: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br>
              <a:rPr lang="pt-BR" b="1" dirty="0"/>
            </a:br>
            <a:endParaRPr lang="pt-BR" b="1" dirty="0"/>
          </a:p>
          <a:p>
            <a:pPr marL="742950" lvl="1" indent="-285750">
              <a:buFont typeface="Arial" panose="020B0604020202020204" pitchFamily="34" charset="0"/>
              <a:buChar char="•"/>
            </a:pPr>
            <a:endParaRPr lang="pt-BR" sz="1600" b="1" dirty="0"/>
          </a:p>
        </p:txBody>
      </p:sp>
      <p:pic>
        <p:nvPicPr>
          <p:cNvPr id="6" name="Imagem 5">
            <a:extLst>
              <a:ext uri="{FF2B5EF4-FFF2-40B4-BE49-F238E27FC236}">
                <a16:creationId xmlns:a16="http://schemas.microsoft.com/office/drawing/2014/main" id="{84313297-DCEC-44EE-9345-520FC5D358E0}"/>
              </a:ext>
            </a:extLst>
          </p:cNvPr>
          <p:cNvPicPr>
            <a:picLocks noChangeAspect="1"/>
          </p:cNvPicPr>
          <p:nvPr/>
        </p:nvPicPr>
        <p:blipFill>
          <a:blip r:embed="rId3"/>
          <a:stretch>
            <a:fillRect/>
          </a:stretch>
        </p:blipFill>
        <p:spPr>
          <a:xfrm>
            <a:off x="319054" y="3024070"/>
            <a:ext cx="8704399" cy="809860"/>
          </a:xfrm>
          <a:prstGeom prst="rect">
            <a:avLst/>
          </a:prstGeom>
        </p:spPr>
      </p:pic>
      <p:pic>
        <p:nvPicPr>
          <p:cNvPr id="2" name="Imagem 1">
            <a:extLst>
              <a:ext uri="{FF2B5EF4-FFF2-40B4-BE49-F238E27FC236}">
                <a16:creationId xmlns:a16="http://schemas.microsoft.com/office/drawing/2014/main" id="{A10828FA-2E40-4910-97AC-CFE6A2AF37B8}"/>
              </a:ext>
            </a:extLst>
          </p:cNvPr>
          <p:cNvPicPr>
            <a:picLocks noChangeAspect="1"/>
          </p:cNvPicPr>
          <p:nvPr/>
        </p:nvPicPr>
        <p:blipFill>
          <a:blip r:embed="rId4"/>
          <a:stretch>
            <a:fillRect/>
          </a:stretch>
        </p:blipFill>
        <p:spPr>
          <a:xfrm>
            <a:off x="324463" y="5250279"/>
            <a:ext cx="8704400" cy="822613"/>
          </a:xfrm>
          <a:prstGeom prst="rect">
            <a:avLst/>
          </a:prstGeom>
        </p:spPr>
      </p:pic>
    </p:spTree>
    <p:extLst>
      <p:ext uri="{BB962C8B-B14F-4D97-AF65-F5344CB8AC3E}">
        <p14:creationId xmlns:p14="http://schemas.microsoft.com/office/powerpoint/2010/main" val="17276980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5016758"/>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Esta é a aparência do editor de texto, em uma página em branco:</a:t>
            </a:r>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marL="742950" lvl="1" indent="-285750">
              <a:buFont typeface="Arial" panose="020B0604020202020204" pitchFamily="34" charset="0"/>
              <a:buChar char="•"/>
            </a:pPr>
            <a:endParaRPr lang="pt-BR" b="1" dirty="0"/>
          </a:p>
          <a:p>
            <a:pPr lvl="1"/>
            <a:endParaRPr lang="pt-BR" b="1" dirty="0"/>
          </a:p>
          <a:p>
            <a:pPr marL="742950" lvl="1" indent="-285750">
              <a:buFont typeface="Arial" panose="020B0604020202020204" pitchFamily="34" charset="0"/>
              <a:buChar char="•"/>
            </a:pPr>
            <a:endParaRPr lang="pt-BR" b="1" dirty="0"/>
          </a:p>
          <a:p>
            <a:pPr lvl="1"/>
            <a:r>
              <a:rPr lang="pt-BR" b="1" dirty="0"/>
              <a:t>Você pode clicar no texto e digitar seu documento. Além disso, se você clicar na parte que está em vermelho, seu cursor inverterá e você poderá selecionar uma linha inteira. Apertando o botão direito, você pode utilizar outras funções (como alterar cor, copiar e colar texto, </a:t>
            </a:r>
            <a:r>
              <a:rPr lang="pt-BR" b="1" dirty="0" err="1"/>
              <a:t>etc</a:t>
            </a:r>
            <a:r>
              <a:rPr lang="pt-BR" b="1" dirty="0"/>
              <a:t>).</a:t>
            </a:r>
            <a:br>
              <a:rPr lang="pt-BR" b="1" dirty="0"/>
            </a:br>
            <a:endParaRPr lang="pt-BR" b="1" dirty="0"/>
          </a:p>
          <a:p>
            <a:pPr marL="742950" lvl="1" indent="-285750">
              <a:buFont typeface="Arial" panose="020B0604020202020204" pitchFamily="34" charset="0"/>
              <a:buChar char="•"/>
            </a:pPr>
            <a:endParaRPr lang="pt-BR" sz="1600" b="1" dirty="0"/>
          </a:p>
        </p:txBody>
      </p:sp>
      <p:pic>
        <p:nvPicPr>
          <p:cNvPr id="4" name="Imagem 3">
            <a:extLst>
              <a:ext uri="{FF2B5EF4-FFF2-40B4-BE49-F238E27FC236}">
                <a16:creationId xmlns:a16="http://schemas.microsoft.com/office/drawing/2014/main" id="{E417BCE2-630F-44BF-B33A-38C5EFFFD4FD}"/>
              </a:ext>
            </a:extLst>
          </p:cNvPr>
          <p:cNvPicPr>
            <a:picLocks noChangeAspect="1"/>
          </p:cNvPicPr>
          <p:nvPr/>
        </p:nvPicPr>
        <p:blipFill>
          <a:blip r:embed="rId3"/>
          <a:stretch>
            <a:fillRect/>
          </a:stretch>
        </p:blipFill>
        <p:spPr>
          <a:xfrm>
            <a:off x="2591780" y="2420888"/>
            <a:ext cx="3960440" cy="2487907"/>
          </a:xfrm>
          <a:prstGeom prst="rect">
            <a:avLst/>
          </a:prstGeom>
        </p:spPr>
      </p:pic>
    </p:spTree>
    <p:extLst>
      <p:ext uri="{BB962C8B-B14F-4D97-AF65-F5344CB8AC3E}">
        <p14:creationId xmlns:p14="http://schemas.microsoft.com/office/powerpoint/2010/main" val="2607987616"/>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As funções do criador de planilhas Excel:</a:t>
            </a:r>
            <a:br>
              <a:rPr lang="pt-BR" b="1" dirty="0"/>
            </a:br>
            <a:endParaRPr lang="pt-BR" b="1" dirty="0"/>
          </a:p>
          <a:p>
            <a:pPr marL="742950" lvl="1" indent="-285750">
              <a:buFont typeface="Arial" panose="020B0604020202020204" pitchFamily="34" charset="0"/>
              <a:buChar char="•"/>
            </a:pPr>
            <a:endParaRPr lang="pt-BR" sz="1600" b="1" dirty="0"/>
          </a:p>
        </p:txBody>
      </p:sp>
      <p:sp>
        <p:nvSpPr>
          <p:cNvPr id="11" name="Retângulo 10">
            <a:extLst>
              <a:ext uri="{FF2B5EF4-FFF2-40B4-BE49-F238E27FC236}">
                <a16:creationId xmlns:a16="http://schemas.microsoft.com/office/drawing/2014/main" id="{0A89215A-DF6D-4E05-A736-D4A0B0A550B3}"/>
              </a:ext>
            </a:extLst>
          </p:cNvPr>
          <p:cNvSpPr/>
          <p:nvPr/>
        </p:nvSpPr>
        <p:spPr>
          <a:xfrm>
            <a:off x="1331640" y="3861048"/>
            <a:ext cx="6876257" cy="1721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50" dirty="0">
                <a:solidFill>
                  <a:schemeClr val="tx1"/>
                </a:solidFill>
              </a:rPr>
              <a:t>Esta são as opções do editor de planilhas, deixe o ponteiro do mouse em cima de qualquer opção (sem clicar) para ler um resumo do que cada uma faz. O Excel é um programa deveras complexo para iniciantes, então, não vamos utilizar muitas funções dele, apenas algumas.</a:t>
            </a:r>
          </a:p>
        </p:txBody>
      </p:sp>
      <p:pic>
        <p:nvPicPr>
          <p:cNvPr id="2" name="Imagem 1">
            <a:extLst>
              <a:ext uri="{FF2B5EF4-FFF2-40B4-BE49-F238E27FC236}">
                <a16:creationId xmlns:a16="http://schemas.microsoft.com/office/drawing/2014/main" id="{DC6AEA73-32BF-4594-A4FB-D6431DBD4156}"/>
              </a:ext>
            </a:extLst>
          </p:cNvPr>
          <p:cNvPicPr>
            <a:picLocks noChangeAspect="1"/>
          </p:cNvPicPr>
          <p:nvPr/>
        </p:nvPicPr>
        <p:blipFill>
          <a:blip r:embed="rId3"/>
          <a:stretch>
            <a:fillRect/>
          </a:stretch>
        </p:blipFill>
        <p:spPr>
          <a:xfrm>
            <a:off x="98319" y="2393168"/>
            <a:ext cx="9009630" cy="1037793"/>
          </a:xfrm>
          <a:prstGeom prst="rect">
            <a:avLst/>
          </a:prstGeom>
        </p:spPr>
      </p:pic>
      <p:sp>
        <p:nvSpPr>
          <p:cNvPr id="8" name="Retângulo: Cantos Arredondados 7">
            <a:extLst>
              <a:ext uri="{FF2B5EF4-FFF2-40B4-BE49-F238E27FC236}">
                <a16:creationId xmlns:a16="http://schemas.microsoft.com/office/drawing/2014/main" id="{61B777D2-0A0A-4AF7-BDE4-7924B7B037FB}"/>
              </a:ext>
            </a:extLst>
          </p:cNvPr>
          <p:cNvSpPr/>
          <p:nvPr/>
        </p:nvSpPr>
        <p:spPr>
          <a:xfrm>
            <a:off x="142860" y="2391207"/>
            <a:ext cx="8920548" cy="10377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61319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627784" y="836712"/>
            <a:ext cx="5943545" cy="300852"/>
          </a:xfrm>
          <a:prstGeom prst="rect">
            <a:avLst/>
          </a:prstGeom>
          <a:noFill/>
          <a:ln w="9525">
            <a:noFill/>
            <a:miter lim="800000"/>
            <a:headEnd/>
            <a:tailEnd/>
          </a:ln>
        </p:spPr>
        <p:txBody>
          <a:bodyPr wrap="square">
            <a:spAutoFit/>
          </a:bodyPr>
          <a:lstStyle/>
          <a:p>
            <a:pPr algn="ctr">
              <a:lnSpc>
                <a:spcPct val="50000"/>
              </a:lnSpc>
              <a:spcBef>
                <a:spcPct val="50000"/>
              </a:spcBef>
            </a:pPr>
            <a:r>
              <a:rPr lang="en-US" sz="2400" b="1" dirty="0" err="1"/>
              <a:t>Módulo</a:t>
            </a:r>
            <a:r>
              <a:rPr lang="en-US" sz="2400" b="1" dirty="0"/>
              <a:t> 4 – Word e Excel</a:t>
            </a:r>
            <a:endParaRPr lang="pt-BR" sz="2400" b="1" dirty="0"/>
          </a:p>
        </p:txBody>
      </p:sp>
      <p:sp>
        <p:nvSpPr>
          <p:cNvPr id="29699" name="Text Box 3"/>
          <p:cNvSpPr txBox="1">
            <a:spLocks noChangeArrowheads="1"/>
          </p:cNvSpPr>
          <p:nvPr/>
        </p:nvSpPr>
        <p:spPr bwMode="auto">
          <a:xfrm>
            <a:off x="285720" y="1714488"/>
            <a:ext cx="8429625" cy="1138773"/>
          </a:xfrm>
          <a:prstGeom prst="rect">
            <a:avLst/>
          </a:prstGeom>
          <a:noFill/>
          <a:ln w="9525">
            <a:noFill/>
            <a:miter lim="800000"/>
            <a:headEnd/>
            <a:tailEnd/>
          </a:ln>
        </p:spPr>
        <p:txBody>
          <a:bodyPr>
            <a:spAutoFit/>
          </a:bodyPr>
          <a:lstStyle/>
          <a:p>
            <a:pPr lvl="0"/>
            <a:endParaRPr lang="pt-BR" sz="1600" dirty="0"/>
          </a:p>
          <a:p>
            <a:pPr marL="742950" lvl="1" indent="-285750">
              <a:buFont typeface="Arial" panose="020B0604020202020204" pitchFamily="34" charset="0"/>
              <a:buChar char="•"/>
            </a:pPr>
            <a:r>
              <a:rPr lang="pt-BR" b="1" dirty="0"/>
              <a:t>A aba de funções do Excel:</a:t>
            </a:r>
            <a:br>
              <a:rPr lang="pt-BR" b="1" dirty="0"/>
            </a:br>
            <a:endParaRPr lang="pt-BR" b="1" dirty="0"/>
          </a:p>
          <a:p>
            <a:pPr marL="742950" lvl="1" indent="-285750">
              <a:buFont typeface="Arial" panose="020B0604020202020204" pitchFamily="34" charset="0"/>
              <a:buChar char="•"/>
            </a:pPr>
            <a:endParaRPr lang="pt-BR" sz="1600" b="1" dirty="0"/>
          </a:p>
        </p:txBody>
      </p:sp>
      <p:sp>
        <p:nvSpPr>
          <p:cNvPr id="7" name="Retângulo 6">
            <a:extLst>
              <a:ext uri="{FF2B5EF4-FFF2-40B4-BE49-F238E27FC236}">
                <a16:creationId xmlns:a16="http://schemas.microsoft.com/office/drawing/2014/main" id="{F511AF50-0862-4895-A36E-05CA1C9277E2}"/>
              </a:ext>
            </a:extLst>
          </p:cNvPr>
          <p:cNvSpPr/>
          <p:nvPr/>
        </p:nvSpPr>
        <p:spPr>
          <a:xfrm>
            <a:off x="2088264" y="3054421"/>
            <a:ext cx="482453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Esta é a aba onde ficam as funções do Excel. Perceba que algumas delas são semelhantes a do Word, mas adaptadas para planilhas.</a:t>
            </a:r>
          </a:p>
        </p:txBody>
      </p:sp>
      <p:pic>
        <p:nvPicPr>
          <p:cNvPr id="2" name="Imagem 1">
            <a:extLst>
              <a:ext uri="{FF2B5EF4-FFF2-40B4-BE49-F238E27FC236}">
                <a16:creationId xmlns:a16="http://schemas.microsoft.com/office/drawing/2014/main" id="{F57A72D0-7ED4-4B66-A020-D80CA00DB645}"/>
              </a:ext>
            </a:extLst>
          </p:cNvPr>
          <p:cNvPicPr>
            <a:picLocks noChangeAspect="1"/>
          </p:cNvPicPr>
          <p:nvPr/>
        </p:nvPicPr>
        <p:blipFill>
          <a:blip r:embed="rId3"/>
          <a:stretch>
            <a:fillRect/>
          </a:stretch>
        </p:blipFill>
        <p:spPr>
          <a:xfrm>
            <a:off x="161386" y="2500549"/>
            <a:ext cx="8839754" cy="280380"/>
          </a:xfrm>
          <a:prstGeom prst="rect">
            <a:avLst/>
          </a:prstGeom>
        </p:spPr>
      </p:pic>
      <p:sp>
        <p:nvSpPr>
          <p:cNvPr id="6" name="Retângulo: Cantos Arredondados 5">
            <a:extLst>
              <a:ext uri="{FF2B5EF4-FFF2-40B4-BE49-F238E27FC236}">
                <a16:creationId xmlns:a16="http://schemas.microsoft.com/office/drawing/2014/main" id="{79AD31B9-B0C8-446C-B61C-ECAF676EAABF}"/>
              </a:ext>
            </a:extLst>
          </p:cNvPr>
          <p:cNvSpPr/>
          <p:nvPr/>
        </p:nvSpPr>
        <p:spPr>
          <a:xfrm>
            <a:off x="142860" y="2500549"/>
            <a:ext cx="8858280" cy="2803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5744411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theme/theme1.xml><?xml version="1.0" encoding="utf-8"?>
<a:theme xmlns:a="http://schemas.openxmlformats.org/drawingml/2006/main" name="Título">
  <a:themeElements>
    <a:clrScheme name="Títu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ítul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ítul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ítul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ítul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ítul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ítul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ítul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ítul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ítul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ítul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ítul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ítul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ítul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2337</TotalTime>
  <Words>794</Words>
  <Application>Microsoft Office PowerPoint</Application>
  <PresentationFormat>Apresentação na tela (4:3)</PresentationFormat>
  <Paragraphs>134</Paragraphs>
  <Slides>14</Slides>
  <Notes>13</Notes>
  <HiddenSlides>0</HiddenSlides>
  <MMClips>0</MMClips>
  <ScaleCrop>false</ScaleCrop>
  <HeadingPairs>
    <vt:vector size="8" baseType="variant">
      <vt:variant>
        <vt:lpstr>Fontes usadas</vt:lpstr>
      </vt:variant>
      <vt:variant>
        <vt:i4>2</vt:i4>
      </vt:variant>
      <vt:variant>
        <vt:lpstr>Tema</vt:lpstr>
      </vt:variant>
      <vt:variant>
        <vt:i4>1</vt:i4>
      </vt:variant>
      <vt:variant>
        <vt:lpstr>Servidores OLE inseridos</vt:lpstr>
      </vt:variant>
      <vt:variant>
        <vt:i4>1</vt:i4>
      </vt:variant>
      <vt:variant>
        <vt:lpstr>Títulos de slides</vt:lpstr>
      </vt:variant>
      <vt:variant>
        <vt:i4>14</vt:i4>
      </vt:variant>
    </vt:vector>
  </HeadingPairs>
  <TitlesOfParts>
    <vt:vector size="18" baseType="lpstr">
      <vt:lpstr>Arial</vt:lpstr>
      <vt:lpstr>Wingdings</vt:lpstr>
      <vt:lpstr>Título</vt:lpstr>
      <vt:lpstr>CorelDRAW</vt:lpstr>
      <vt:lpstr>Curso de Inclusão Digital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WILLMACK</cp:lastModifiedBy>
  <cp:revision>324</cp:revision>
  <dcterms:created xsi:type="dcterms:W3CDTF">2008-10-06T16:57:53Z</dcterms:created>
  <dcterms:modified xsi:type="dcterms:W3CDTF">2019-11-13T16:53:27Z</dcterms:modified>
</cp:coreProperties>
</file>