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2" r:id="rId2"/>
    <p:sldId id="393" r:id="rId3"/>
    <p:sldId id="396" r:id="rId4"/>
    <p:sldId id="397" r:id="rId5"/>
    <p:sldId id="404" r:id="rId6"/>
    <p:sldId id="405" r:id="rId7"/>
    <p:sldId id="406" r:id="rId8"/>
    <p:sldId id="398" r:id="rId9"/>
    <p:sldId id="399" r:id="rId10"/>
    <p:sldId id="400" r:id="rId11"/>
    <p:sldId id="402" r:id="rId12"/>
    <p:sldId id="401" r:id="rId13"/>
    <p:sldId id="403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isanta" initials="u" lastIdx="5" clrIdx="0">
    <p:extLst>
      <p:ext uri="{19B8F6BF-5375-455C-9EA6-DF929625EA0E}">
        <p15:presenceInfo xmlns:p15="http://schemas.microsoft.com/office/powerpoint/2012/main" userId="unisan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9999"/>
    <a:srgbClr val="003399"/>
    <a:srgbClr val="DDDDDD"/>
    <a:srgbClr val="C0C0C0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769" autoAdjust="0"/>
    <p:restoredTop sz="85484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944"/>
    </p:cViewPr>
  </p:sorterViewPr>
  <p:notesViewPr>
    <p:cSldViewPr>
      <p:cViewPr varScale="1">
        <p:scale>
          <a:sx n="40" d="100"/>
          <a:sy n="40" d="100"/>
        </p:scale>
        <p:origin x="-9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3T18:54:01.637" idx="5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8BFA96-52AB-4D04-8559-08CC58EBF1C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068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4CB5D9-F1C0-41AA-8CD9-F386E5093D6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506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38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80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09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04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7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55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53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92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25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76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50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99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pic>
        <p:nvPicPr>
          <p:cNvPr id="11278" name="Picture 1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321425"/>
          </a:xfrm>
          <a:prstGeom prst="rect">
            <a:avLst/>
          </a:prstGeom>
          <a:noFill/>
        </p:spPr>
      </p:pic>
      <p:sp>
        <p:nvSpPr>
          <p:cNvPr id="11267" name="Rectangle 3"/>
          <p:cNvSpPr>
            <a:spLocks noChangeArrowheads="1"/>
          </p:cNvSpPr>
          <p:nvPr userDrawn="1"/>
        </p:nvSpPr>
        <p:spPr bwMode="auto">
          <a:xfrm>
            <a:off x="0" y="6526213"/>
            <a:ext cx="9144000" cy="355600"/>
          </a:xfrm>
          <a:prstGeom prst="rect">
            <a:avLst/>
          </a:prstGeom>
          <a:solidFill>
            <a:srgbClr val="00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979613" y="1217613"/>
          <a:ext cx="55451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CorelDRAW" r:id="rId4" imgW="5826240" imgH="1038240" progId="">
                  <p:embed/>
                </p:oleObj>
              </mc:Choice>
              <mc:Fallback>
                <p:oleObj name="CorelDRAW" r:id="rId4" imgW="5826240" imgH="10382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17613"/>
                        <a:ext cx="55451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0"/>
          <p:cNvSpPr>
            <a:spLocks noChangeArrowheads="1"/>
          </p:cNvSpPr>
          <p:nvPr userDrawn="1"/>
        </p:nvSpPr>
        <p:spPr bwMode="auto">
          <a:xfrm>
            <a:off x="0" y="6308725"/>
            <a:ext cx="9144000" cy="573088"/>
          </a:xfrm>
          <a:prstGeom prst="rect">
            <a:avLst/>
          </a:prstGeom>
          <a:solidFill>
            <a:srgbClr val="00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275" name="Rectangle 11"/>
          <p:cNvSpPr>
            <a:spLocks noChangeArrowheads="1"/>
          </p:cNvSpPr>
          <p:nvPr userDrawn="1"/>
        </p:nvSpPr>
        <p:spPr bwMode="auto">
          <a:xfrm>
            <a:off x="4067175" y="6421438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>
                <a:solidFill>
                  <a:schemeClr val="bg1"/>
                </a:solidFill>
              </a:rPr>
              <a:t>Santos / SP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7F3DB-9E43-4BF9-8908-8362C58B39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7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228600" y="228600"/>
            <a:ext cx="86868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Sistemas Operacionais II</a:t>
            </a:r>
            <a:br>
              <a:rPr kumimoji="0" lang="pt-BR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 userDrawn="1">
            <p:ph type="title" hasCustomPrompt="1"/>
          </p:nvPr>
        </p:nvSpPr>
        <p:spPr bwMode="auto">
          <a:xfrm>
            <a:off x="228600" y="228600"/>
            <a:ext cx="86868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pt-BR" sz="3200" dirty="0"/>
              <a:t>Sistemas Operacionais I</a:t>
            </a:r>
            <a:br>
              <a:rPr lang="pt-BR" sz="3200" dirty="0"/>
            </a:br>
            <a:r>
              <a:rPr lang="pt-BR" sz="2400" dirty="0" err="1"/>
              <a:t>Virtualização</a:t>
            </a:r>
            <a:br>
              <a:rPr lang="pt-BR" sz="2400" dirty="0"/>
            </a:br>
            <a:endParaRPr lang="pt-BR" sz="2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/>
            </a:gs>
            <a:gs pos="100000">
              <a:srgbClr val="0066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Universidade Santa Cecília – Santos / SP</a:t>
            </a:r>
          </a:p>
        </p:txBody>
      </p:sp>
      <p:pic>
        <p:nvPicPr>
          <p:cNvPr id="1053" name="Picture 2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321425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6284913"/>
            <a:ext cx="9144000" cy="573087"/>
          </a:xfrm>
          <a:prstGeom prst="rect">
            <a:avLst/>
          </a:prstGeom>
          <a:solidFill>
            <a:srgbClr val="00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000">
              <a:solidFill>
                <a:schemeClr val="bg1"/>
              </a:solidFill>
            </a:endParaRPr>
          </a:p>
        </p:txBody>
      </p:sp>
      <p:graphicFrame>
        <p:nvGraphicFramePr>
          <p:cNvPr id="1048" name="Object 24"/>
          <p:cNvGraphicFramePr>
            <a:graphicFrameLocks noChangeAspect="1"/>
          </p:cNvGraphicFramePr>
          <p:nvPr/>
        </p:nvGraphicFramePr>
        <p:xfrm>
          <a:off x="323850" y="188913"/>
          <a:ext cx="18002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CorelDRAW" r:id="rId16" imgW="2076480" imgH="1579680" progId="">
                  <p:embed/>
                </p:oleObj>
              </mc:Choice>
              <mc:Fallback>
                <p:oleObj name="CorelDRAW" r:id="rId16" imgW="2076480" imgH="157968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8913"/>
                        <a:ext cx="180022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" name="Text Box 28"/>
          <p:cNvSpPr txBox="1">
            <a:spLocks noChangeArrowheads="1"/>
          </p:cNvSpPr>
          <p:nvPr userDrawn="1"/>
        </p:nvSpPr>
        <p:spPr bwMode="auto">
          <a:xfrm>
            <a:off x="2124075" y="6381750"/>
            <a:ext cx="5111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>
                <a:solidFill>
                  <a:schemeClr val="bg1"/>
                </a:solidFill>
              </a:rPr>
              <a:t>Universidade Santa Cecília – Santos / SP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>
            <a:off x="2362200" y="13716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https://www.google.com/intl/pt/gmail/about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500306"/>
            <a:ext cx="7772400" cy="1100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 sz="4000" dirty="0"/>
              <a:t>Curso de Inclusão Digital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28728" y="34290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pt-BR" sz="2400" dirty="0">
                <a:cs typeface="Arial" charset="0"/>
              </a:rPr>
              <a:t>Módulo 5:</a:t>
            </a:r>
          </a:p>
          <a:p>
            <a:pPr marL="284163" indent="-284163">
              <a:buSzPct val="80000"/>
              <a:buFont typeface="Wingdings" pitchFamily="2" charset="2"/>
              <a:buChar char="§"/>
            </a:pPr>
            <a:r>
              <a:rPr lang="pt-BR" sz="2400" dirty="0"/>
              <a:t>Revisão</a:t>
            </a:r>
          </a:p>
          <a:p>
            <a:pPr marL="284163" indent="-284163">
              <a:buSzPct val="80000"/>
              <a:buFont typeface="Wingdings" pitchFamily="2" charset="2"/>
              <a:buChar char="§"/>
            </a:pPr>
            <a:endParaRPr lang="pt-BR" sz="2400" dirty="0"/>
          </a:p>
          <a:p>
            <a:pPr marL="0" indent="0" algn="ctr">
              <a:buFontTx/>
              <a:buNone/>
            </a:pPr>
            <a:endParaRPr lang="pt-BR" dirty="0"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453C6B-49ED-4D85-868A-00C63494882D}"/>
              </a:ext>
            </a:extLst>
          </p:cNvPr>
          <p:cNvSpPr txBox="1"/>
          <p:nvPr/>
        </p:nvSpPr>
        <p:spPr>
          <a:xfrm>
            <a:off x="0" y="5373216"/>
            <a:ext cx="370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João Vitor Fernandes.</a:t>
            </a:r>
          </a:p>
          <a:p>
            <a:r>
              <a:rPr lang="pt-BR" dirty="0"/>
              <a:t>Juana Paiva.</a:t>
            </a:r>
          </a:p>
          <a:p>
            <a:r>
              <a:rPr lang="pt-BR" dirty="0"/>
              <a:t>Leon Dennis Soares de Lira.</a:t>
            </a:r>
          </a:p>
        </p:txBody>
      </p:sp>
    </p:spTree>
    <p:extLst>
      <p:ext uri="{BB962C8B-B14F-4D97-AF65-F5344CB8AC3E}">
        <p14:creationId xmlns:p14="http://schemas.microsoft.com/office/powerpoint/2010/main" val="14845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Módulo</a:t>
            </a:r>
            <a:r>
              <a:rPr lang="en-US" sz="2400" b="1" dirty="0"/>
              <a:t> 4 – Word e Excel</a:t>
            </a:r>
            <a:endParaRPr lang="pt-BR" sz="24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8429625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Comprando no MercadoLivre: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sz="1700" dirty="0"/>
              <a:t>Este é um anúncio padrão do Mercado Livre: Fotos do produto, opções de pagamento e de frete, cor, quantidade, e os botões de compra. O botão “Comprar agora” serve para você comprar este único produto, já o “Adicionar ao carrinho”, serve para você comprar vários produtos de uma vez.</a:t>
            </a:r>
            <a:br>
              <a:rPr lang="pt-BR" b="1" dirty="0"/>
            </a:b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105623-1AA4-463E-B824-0BA9F10D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413" y="2420888"/>
            <a:ext cx="5318238" cy="24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17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Módulo</a:t>
            </a:r>
            <a:r>
              <a:rPr lang="en-US" sz="2400" b="1" dirty="0"/>
              <a:t> 4 – Word e Excel</a:t>
            </a:r>
            <a:endParaRPr lang="pt-BR" sz="24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8429625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Comprando no MercadoLivre: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sz="1700" dirty="0"/>
              <a:t>No meio da página são exibidas informações sobre o vendedor, como também outros anúncios do mesmo. </a:t>
            </a:r>
            <a:r>
              <a:rPr lang="pt-BR" sz="1700" b="1" dirty="0"/>
              <a:t>Atente-se na opção “Ver mais dados de...”, pois iremos voltar nela daqui a pouco.</a:t>
            </a:r>
            <a:br>
              <a:rPr lang="pt-BR" b="1" dirty="0"/>
            </a:b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DAA82A-DFF5-43FA-B474-1987B45E2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410" y="2420888"/>
            <a:ext cx="6037180" cy="24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98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Módulo</a:t>
            </a:r>
            <a:r>
              <a:rPr lang="en-US" sz="2400" b="1" dirty="0"/>
              <a:t> 4 – Word e Excel</a:t>
            </a:r>
            <a:endParaRPr lang="pt-BR" sz="24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8429625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Comprando no MercadoLivre: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sz="1700" dirty="0"/>
              <a:t>Abaixo da tela mostrada no slide anterior, é exibido as características do produto, como também uma descrição do mesmo. Abaixo disso há um campo de perguntas e respostas, onde você pode perguntar e conferir as perguntas de outros clientes.</a:t>
            </a:r>
            <a:br>
              <a:rPr lang="pt-BR" b="1" dirty="0"/>
            </a:b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DCF7271-8147-4B50-8983-09FD893F5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551" y="2420888"/>
            <a:ext cx="5395962" cy="24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60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Módulo</a:t>
            </a:r>
            <a:r>
              <a:rPr lang="en-US" sz="2400" b="1" dirty="0"/>
              <a:t> 4 – Word e Excel</a:t>
            </a:r>
            <a:endParaRPr lang="pt-BR" sz="24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8429625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Comprando no MercadoLivre: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sz="1700" dirty="0"/>
              <a:t>Clique no botão mencionado no slide 8. Esta é a página onde você poderá ver os dados do vendedor de tal produto: Sua reputação, localização, opiniões de seus compradores, etc. Atente-se ao sistema de reputação do Mercado Livre: Caso o comprador não forneça um bom atendimento, o próprio site irá avisá-lo.</a:t>
            </a:r>
            <a:br>
              <a:rPr lang="pt-BR" b="1" dirty="0"/>
            </a:b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DB65C2-6888-4476-BBA5-B3DAAE5A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525" y="2420888"/>
            <a:ext cx="5434014" cy="24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26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771800" y="764704"/>
            <a:ext cx="5715040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>
                <a:latin typeface="Arial" charset="0"/>
              </a:rPr>
              <a:t>Módulo</a:t>
            </a:r>
            <a:r>
              <a:rPr lang="en-US" sz="2400" b="1" dirty="0">
                <a:latin typeface="Arial" charset="0"/>
              </a:rPr>
              <a:t> 4 – </a:t>
            </a:r>
            <a:r>
              <a:rPr lang="en-US" sz="2400" b="1" dirty="0"/>
              <a:t>Word e Excel</a:t>
            </a:r>
            <a:endParaRPr lang="pt-BR" sz="2400" b="1" dirty="0">
              <a:latin typeface="Arial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84296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cs typeface="Courier New" pitchFamily="49" charset="0"/>
              </a:rPr>
              <a:t>Como criar um e-mail: </a:t>
            </a:r>
            <a:r>
              <a:rPr lang="pt-BR" dirty="0">
                <a:cs typeface="Courier New" pitchFamily="49" charset="0"/>
              </a:rPr>
              <a:t>O primeiro passo é acessar o site (vamos utilizar o Gmail, como exemplo: </a:t>
            </a:r>
            <a:r>
              <a:rPr lang="pt-BR" dirty="0">
                <a:hlinkClick r:id="rId3"/>
              </a:rPr>
              <a:t>https://www.google.com/</a:t>
            </a:r>
            <a:r>
              <a:rPr lang="pt-BR" dirty="0" err="1">
                <a:hlinkClick r:id="rId3"/>
              </a:rPr>
              <a:t>intl</a:t>
            </a:r>
            <a:r>
              <a:rPr lang="pt-BR" dirty="0">
                <a:hlinkClick r:id="rId3"/>
              </a:rPr>
              <a:t>/</a:t>
            </a:r>
            <a:r>
              <a:rPr lang="pt-BR" dirty="0" err="1">
                <a:hlinkClick r:id="rId3"/>
              </a:rPr>
              <a:t>pt</a:t>
            </a:r>
            <a:r>
              <a:rPr lang="pt-BR" dirty="0">
                <a:hlinkClick r:id="rId3"/>
              </a:rPr>
              <a:t>/</a:t>
            </a:r>
            <a:r>
              <a:rPr lang="pt-BR" dirty="0" err="1">
                <a:hlinkClick r:id="rId3"/>
              </a:rPr>
              <a:t>gmail</a:t>
            </a:r>
            <a:r>
              <a:rPr lang="pt-BR" dirty="0">
                <a:hlinkClick r:id="rId3"/>
              </a:rPr>
              <a:t>/</a:t>
            </a:r>
            <a:r>
              <a:rPr lang="pt-BR" dirty="0" err="1">
                <a:hlinkClick r:id="rId3"/>
              </a:rPr>
              <a:t>about</a:t>
            </a:r>
            <a:r>
              <a:rPr lang="pt-BR" dirty="0">
                <a:hlinkClick r:id="rId3"/>
              </a:rPr>
              <a:t>/#</a:t>
            </a:r>
            <a:r>
              <a:rPr lang="pt-BR" dirty="0">
                <a:cs typeface="Courier New" pitchFamily="49" charset="0"/>
              </a:rPr>
              <a:t>) e apertar no botão  </a:t>
            </a:r>
            <a:r>
              <a:rPr lang="pt-BR" b="1" dirty="0">
                <a:cs typeface="Courier New" pitchFamily="49" charset="0"/>
              </a:rPr>
              <a:t>                       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cs typeface="Courier New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249ACF-98F7-4C97-B679-A29D4B84A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348880"/>
            <a:ext cx="1590675" cy="419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E202CD-21FC-472F-B034-39C9FE352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3606269"/>
            <a:ext cx="790575" cy="2381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714EF2-0CDB-48EB-BEFC-3AA8B0D17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289" y="3006105"/>
            <a:ext cx="2846120" cy="30240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B0D841-865B-43C6-BE26-EC5C3BAB04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064" y="4001970"/>
            <a:ext cx="1619250" cy="1714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82BDB9E-5C00-4DC1-97DB-9C319E59B81E}"/>
              </a:ext>
            </a:extLst>
          </p:cNvPr>
          <p:cNvSpPr txBox="1"/>
          <p:nvPr/>
        </p:nvSpPr>
        <p:spPr>
          <a:xfrm>
            <a:off x="3423623" y="3006105"/>
            <a:ext cx="44113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cs typeface="Courier New" pitchFamily="49" charset="0"/>
              </a:rPr>
              <a:t>Você irá se deparar com este formulário, preencha-o com os seus dados e aperte em              . (Ou caso já tenha um e-mail, aperte em                           . )</a:t>
            </a:r>
          </a:p>
          <a:p>
            <a:r>
              <a:rPr lang="pt-BR" dirty="0">
                <a:cs typeface="Courier New" pitchFamily="49" charset="0"/>
              </a:rPr>
              <a:t>Pronto! Seu endereço de e-mail já está criado. É com ele que você irá gerenciar cadastros em outros sites, envios de e-mails para outras pessoas, </a:t>
            </a:r>
            <a:r>
              <a:rPr lang="pt-BR" dirty="0" err="1">
                <a:cs typeface="Courier New" pitchFamily="49" charset="0"/>
              </a:rPr>
              <a:t>etc</a:t>
            </a:r>
            <a:r>
              <a:rPr lang="pt-BR" dirty="0">
                <a:cs typeface="Courier New" pitchFamily="49" charset="0"/>
              </a:rPr>
              <a:t>, então ele é muito importante. Lembre-se de utilizar uma senha forte, e para não esquecer, anote-a em alguma caderneta.</a:t>
            </a:r>
          </a:p>
        </p:txBody>
      </p:sp>
    </p:spTree>
    <p:extLst>
      <p:ext uri="{BB962C8B-B14F-4D97-AF65-F5344CB8AC3E}">
        <p14:creationId xmlns:p14="http://schemas.microsoft.com/office/powerpoint/2010/main" val="177228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Módulo</a:t>
            </a:r>
            <a:r>
              <a:rPr lang="en-US" sz="2400" b="1" dirty="0"/>
              <a:t> 4 – Word e Excel</a:t>
            </a:r>
            <a:endParaRPr lang="pt-BR" sz="24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842962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O YouTube: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dirty="0"/>
              <a:t>Esta é a tela inicial do YouTube (pelo computador, e </a:t>
            </a:r>
            <a:r>
              <a:rPr lang="pt-BR" dirty="0" err="1"/>
              <a:t>logado</a:t>
            </a:r>
            <a:r>
              <a:rPr lang="pt-BR" dirty="0"/>
              <a:t> no Gmail). No canto esquerdo temos a “dashboard” (painel com opções): Vídeos das suas inscrições, Histórico, Inscrições, etc. No meio da tela, temos os vídeos recomendados, e acima, as opções para gerenciar a conta </a:t>
            </a:r>
            <a:r>
              <a:rPr lang="pt-BR" dirty="0" err="1"/>
              <a:t>logada</a:t>
            </a:r>
            <a:r>
              <a:rPr lang="pt-BR" dirty="0"/>
              <a:t>.</a:t>
            </a:r>
            <a:br>
              <a:rPr lang="pt-BR" b="1" dirty="0"/>
            </a:b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36F70D-96CE-429A-AFC9-36C1DDB4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99" y="2420888"/>
            <a:ext cx="5468402" cy="2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59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Módulo</a:t>
            </a:r>
            <a:r>
              <a:rPr lang="en-US" sz="2400" b="1" dirty="0"/>
              <a:t> 4 – Word e Excel</a:t>
            </a:r>
            <a:endParaRPr lang="pt-BR" sz="24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84296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O player de vídeo do YouTube :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sz="1600" dirty="0"/>
              <a:t>Este é o player de vídeo do YouTube</a:t>
            </a:r>
            <a:r>
              <a:rPr lang="pt-BR" sz="1600" b="1" dirty="0"/>
              <a:t>. </a:t>
            </a:r>
            <a:r>
              <a:rPr lang="pt-BR" sz="1600" dirty="0"/>
              <a:t>A barra vermelha e branca representa o progresso do vídeo, você pode clicar em algum trecho dela pra voltar ou avançar o vídeo. Do lado esquerdo temos as opções de pausar, alterar o volume e pular para o próximo vídeo. Do lado direito, temos as opções: Ativar legendas (se disponíveis), mudar a qualidade do vídeo, alterar a exibição (</a:t>
            </a:r>
            <a:r>
              <a:rPr lang="pt-BR" sz="1600" dirty="0" err="1"/>
              <a:t>MiniPlayer</a:t>
            </a:r>
            <a:r>
              <a:rPr lang="pt-BR" sz="1600" dirty="0"/>
              <a:t>, Modo Teatro, e tela cheia).</a:t>
            </a:r>
            <a:br>
              <a:rPr lang="pt-BR" b="1" dirty="0"/>
            </a:b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10C7CF-DD74-40AC-B4E6-287101AE8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99" y="2348880"/>
            <a:ext cx="5468401" cy="25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17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Módulo</a:t>
            </a:r>
            <a:r>
              <a:rPr lang="en-US" sz="2400" b="1" dirty="0"/>
              <a:t> 4 – Word e Excel</a:t>
            </a:r>
            <a:endParaRPr lang="pt-BR" sz="24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84296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WhatsApp Web: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sz="1600" dirty="0"/>
              <a:t>O WhatsApp Web é uma plataforma web para utilizar o WhatsApp no computador. Siga as instruções do site e </a:t>
            </a:r>
            <a:r>
              <a:rPr lang="pt-BR" sz="1600" dirty="0" err="1"/>
              <a:t>escaneie</a:t>
            </a:r>
            <a:r>
              <a:rPr lang="pt-BR" sz="1600" dirty="0"/>
              <a:t> o </a:t>
            </a:r>
            <a:r>
              <a:rPr lang="pt-BR" sz="1600" b="1" dirty="0"/>
              <a:t>QR </a:t>
            </a:r>
            <a:r>
              <a:rPr lang="pt-BR" sz="1600" b="1" dirty="0" err="1"/>
              <a:t>Code</a:t>
            </a:r>
            <a:r>
              <a:rPr lang="pt-BR" sz="1600" b="1" dirty="0"/>
              <a:t> </a:t>
            </a:r>
            <a:r>
              <a:rPr lang="pt-BR" sz="1600" dirty="0"/>
              <a:t>(o QR </a:t>
            </a:r>
            <a:r>
              <a:rPr lang="pt-BR" sz="1600" dirty="0" err="1"/>
              <a:t>Code</a:t>
            </a:r>
            <a:r>
              <a:rPr lang="pt-BR" sz="1600" dirty="0"/>
              <a:t> é a imagem da foto acima, que funciona como um código de barras: você precisa </a:t>
            </a:r>
            <a:r>
              <a:rPr lang="pt-BR" sz="1600" dirty="0" err="1"/>
              <a:t>escaneá-lo</a:t>
            </a:r>
            <a:r>
              <a:rPr lang="pt-BR" sz="1600" dirty="0"/>
              <a:t> com o celular para acessar sua conta pelo computador).</a:t>
            </a:r>
            <a:br>
              <a:rPr lang="pt-BR" b="1" dirty="0"/>
            </a:b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6B9047-35E3-404F-9768-8EC3E15A4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99" y="2348880"/>
            <a:ext cx="5468402" cy="252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Módulo</a:t>
            </a:r>
            <a:r>
              <a:rPr lang="en-US" sz="2400" b="1" dirty="0"/>
              <a:t> 4 – Word e Excel</a:t>
            </a:r>
            <a:endParaRPr lang="pt-BR" sz="24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84296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WhatsApp Web: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sz="1600" dirty="0"/>
              <a:t>Este é o menu do WhatsApp Web. Á esquerda temos as mensagens, basta apenas clicar em uma mensagem para começar a conversar (ou clicar na foto para ver as informações do contato). Os botões do canto superior direito são para, da esquerda para a direita: Pesquisar mensagens, enviar arquivos, e mais opções (Dados do contato, mensagens favoritas, silenciar contato, </a:t>
            </a:r>
            <a:r>
              <a:rPr lang="pt-BR" sz="1600" dirty="0" err="1"/>
              <a:t>etc</a:t>
            </a:r>
            <a:r>
              <a:rPr lang="pt-BR" sz="1600" dirty="0"/>
              <a:t>).</a:t>
            </a:r>
            <a:br>
              <a:rPr lang="pt-BR" b="1" dirty="0"/>
            </a:b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B4FBBE-0B97-40A2-8791-B636B4B4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57" y="2420888"/>
            <a:ext cx="54673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16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Módulo</a:t>
            </a:r>
            <a:r>
              <a:rPr lang="en-US" sz="2400" b="1" dirty="0"/>
              <a:t> 4 – Word e Excel</a:t>
            </a:r>
            <a:endParaRPr lang="pt-BR" sz="24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84296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WhatsApp Web: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sz="1600" dirty="0"/>
              <a:t>No canto superior esquerdo, temos as opções do usuário conectado: Você pode ver seu próprio perfil ao clicar em sua foto, como (na barra do menu) pode visualizar status, iniciar novas conversas, e nos três pontinhos, ver mensagens arquivadas/favoritas ou mexer nas configurações do seu WhatsApp Web.</a:t>
            </a:r>
            <a:br>
              <a:rPr lang="pt-BR" b="1" dirty="0"/>
            </a:b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B39974-6343-4AF4-A127-EA01C1CE2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750" y="2492896"/>
            <a:ext cx="3829050" cy="4762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100353E-5CA7-4301-AE13-7D1D092B7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492896"/>
            <a:ext cx="1728192" cy="23865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EDABE23-54D1-4EB8-8AF9-94D033395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36" y="3172190"/>
            <a:ext cx="2303078" cy="17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67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Módulo</a:t>
            </a:r>
            <a:r>
              <a:rPr lang="en-US" sz="2400" b="1" dirty="0"/>
              <a:t> 4 – Word e Excel</a:t>
            </a:r>
            <a:endParaRPr lang="pt-BR" sz="24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8429625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Exemplo de site de compra e venda, MercadoLivre: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dirty="0"/>
              <a:t>Esta é a tela inicial do MercadoLivre. Você pode procurar produtos na barra de pesquisa, como também criar uma conta (próximo slide).</a:t>
            </a:r>
            <a:br>
              <a:rPr lang="pt-BR" b="1" dirty="0"/>
            </a:b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6BDF17-FD56-4CF4-8C64-33F47572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667" y="2420888"/>
            <a:ext cx="5458666" cy="24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0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Módulo</a:t>
            </a:r>
            <a:r>
              <a:rPr lang="en-US" sz="2400" b="1" dirty="0"/>
              <a:t> 4 – Word e Excel</a:t>
            </a:r>
            <a:endParaRPr lang="pt-BR" sz="24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842962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Cadastrar-se no MercadoLivre: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dirty="0"/>
              <a:t>Para criar uma conta, você precisa entrar com os seus dados. Não se preocupe, o MercadoLivre é um site seguro! </a:t>
            </a:r>
            <a:r>
              <a:rPr lang="pt-BR" b="1" dirty="0"/>
              <a:t>É necessário ter um e-mail para utilizar-se desse serviço, como também de muitos outros. Após isso, um e-mail de confirmação de conta será enviado ao seu e-mail.</a:t>
            </a:r>
            <a:br>
              <a:rPr lang="pt-BR" b="1" dirty="0"/>
            </a:b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42714A-2674-4E85-BF75-42D5F1E8C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945" y="2420888"/>
            <a:ext cx="5461174" cy="249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45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ítulo">
  <a:themeElements>
    <a:clrScheme name="Títul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ítul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ítul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ítul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ítul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ítul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ítul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ítul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ítul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ítul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ítul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ítul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894</Words>
  <Application>Microsoft Office PowerPoint</Application>
  <PresentationFormat>Apresentação na tela (4:3)</PresentationFormat>
  <Paragraphs>176</Paragraphs>
  <Slides>13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Wingdings</vt:lpstr>
      <vt:lpstr>Título</vt:lpstr>
      <vt:lpstr>CorelDRAW</vt:lpstr>
      <vt:lpstr>Curso de Inclusão Digital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-</dc:creator>
  <cp:lastModifiedBy>WILLMACK</cp:lastModifiedBy>
  <cp:revision>337</cp:revision>
  <dcterms:created xsi:type="dcterms:W3CDTF">2008-10-06T16:57:53Z</dcterms:created>
  <dcterms:modified xsi:type="dcterms:W3CDTF">2019-12-05T03:05:46Z</dcterms:modified>
</cp:coreProperties>
</file>