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56" r:id="rId3"/>
    <p:sldId id="269" r:id="rId4"/>
    <p:sldId id="267" r:id="rId5"/>
    <p:sldId id="268" r:id="rId6"/>
    <p:sldId id="257" r:id="rId7"/>
    <p:sldId id="270" r:id="rId8"/>
    <p:sldId id="271" r:id="rId9"/>
    <p:sldId id="272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4" r:id="rId20"/>
    <p:sldId id="275" r:id="rId21"/>
    <p:sldId id="284" r:id="rId22"/>
    <p:sldId id="277" r:id="rId23"/>
    <p:sldId id="286" r:id="rId24"/>
    <p:sldId id="279" r:id="rId25"/>
    <p:sldId id="288" r:id="rId26"/>
    <p:sldId id="281" r:id="rId27"/>
    <p:sldId id="282" r:id="rId28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C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37" autoAdjust="0"/>
  </p:normalViewPr>
  <p:slideViewPr>
    <p:cSldViewPr>
      <p:cViewPr varScale="1">
        <p:scale>
          <a:sx n="73" d="100"/>
          <a:sy n="73" d="100"/>
        </p:scale>
        <p:origin x="59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695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410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18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17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928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95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227F8F-9FEE-4D60-9626-1DC48B585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5931-1F01-44C2-AE94-F9B21AF1D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99D3-AE44-4BDA-A347-A4050423C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0" name="Shape 70"/>
          <p:cNvSpPr/>
          <p:nvPr/>
        </p:nvSpPr>
        <p:spPr>
          <a:xfrm>
            <a:off x="2140800" y="5042500"/>
            <a:ext cx="4862400" cy="1656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1" name="Shape 71"/>
          <p:cNvSpPr/>
          <p:nvPr/>
        </p:nvSpPr>
        <p:spPr>
          <a:xfrm>
            <a:off x="2140800" y="1649883"/>
            <a:ext cx="4862400" cy="1656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40800" y="2174000"/>
            <a:ext cx="4862400" cy="25100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97999" y="6251677"/>
            <a:ext cx="5487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z="1000" smtClean="0">
                <a:solidFill>
                  <a:srgbClr val="0D47A1"/>
                </a:solidFill>
              </a:rPr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 sz="1000">
              <a:solidFill>
                <a:srgbClr val="0D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09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1"/>
            <a:ext cx="4572000" cy="685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7" name="Shape 47"/>
          <p:cNvSpPr/>
          <p:nvPr/>
        </p:nvSpPr>
        <p:spPr>
          <a:xfrm rot="5400000">
            <a:off x="1089274" y="3375100"/>
            <a:ext cx="68572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1" y="1644233"/>
            <a:ext cx="4045199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1" y="3705955"/>
            <a:ext cx="4045199" cy="164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965601"/>
            <a:ext cx="3837000" cy="4926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2" y="626083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pPr>
                <a:spcBef>
                  <a:spcPts val="0"/>
                </a:spcBef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1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1E662-8C2D-4714-B2E8-E4A1A5B8AB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690E-0FF2-4A81-898C-9EBC2AC67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7BD0-32DF-427E-9756-F8EF23A47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0DBD8-4379-4399-8344-B8D7ACF25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E88-51E4-4EA4-88DF-D91611194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4088-F302-4343-97F4-1652843EC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B1C91-D629-419B-AA51-E48E4CF07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46CD-AE69-47FD-ACC5-AB875E8BA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21000">
              <a:schemeClr val="accent2">
                <a:alpha val="76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F601FFC2-68D7-4AB8-B7F1-8ED445831F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5000" y="1124744"/>
            <a:ext cx="6705600" cy="1447800"/>
          </a:xfrm>
        </p:spPr>
        <p:txBody>
          <a:bodyPr/>
          <a:lstStyle/>
          <a:p>
            <a:r>
              <a:rPr lang="en-US" dirty="0" smtClean="0"/>
              <a:t>SEMANTIC WEB MINING: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708920"/>
            <a:ext cx="6400800" cy="3744416"/>
          </a:xfrm>
        </p:spPr>
        <p:txBody>
          <a:bodyPr/>
          <a:lstStyle/>
          <a:p>
            <a:r>
              <a:rPr lang="en-US" dirty="0" smtClean="0"/>
              <a:t>FIND ARs in Linked Open Data Sets</a:t>
            </a:r>
          </a:p>
          <a:p>
            <a:endParaRPr lang="en-US" dirty="0"/>
          </a:p>
          <a:p>
            <a:r>
              <a:rPr lang="en-US" dirty="0" smtClean="0"/>
              <a:t>By-</a:t>
            </a:r>
          </a:p>
          <a:p>
            <a:r>
              <a:rPr lang="en-US" dirty="0" err="1" smtClean="0"/>
              <a:t>Bryceleen</a:t>
            </a:r>
            <a:r>
              <a:rPr lang="en-US" dirty="0" smtClean="0"/>
              <a:t> </a:t>
            </a:r>
            <a:r>
              <a:rPr lang="en-US" dirty="0" err="1" smtClean="0"/>
              <a:t>D’souza</a:t>
            </a:r>
            <a:r>
              <a:rPr lang="en-US" dirty="0" smtClean="0"/>
              <a:t>(7057)</a:t>
            </a:r>
          </a:p>
          <a:p>
            <a:r>
              <a:rPr lang="en-US" dirty="0" smtClean="0"/>
              <a:t>Leon </a:t>
            </a:r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D’souza</a:t>
            </a:r>
            <a:r>
              <a:rPr lang="en-US" dirty="0" smtClean="0"/>
              <a:t>(7058)</a:t>
            </a:r>
          </a:p>
          <a:p>
            <a:r>
              <a:rPr lang="en-US" dirty="0" err="1" smtClean="0"/>
              <a:t>Mugesh</a:t>
            </a:r>
            <a:r>
              <a:rPr lang="en-US" dirty="0" smtClean="0"/>
              <a:t> </a:t>
            </a:r>
            <a:r>
              <a:rPr lang="en-US" dirty="0" err="1" smtClean="0"/>
              <a:t>Nadar</a:t>
            </a:r>
            <a:r>
              <a:rPr lang="en-US" dirty="0" smtClean="0"/>
              <a:t>(7087)</a:t>
            </a:r>
          </a:p>
          <a:p>
            <a:endParaRPr lang="en-US" dirty="0" smtClean="0"/>
          </a:p>
          <a:p>
            <a:r>
              <a:rPr lang="en-US" dirty="0" smtClean="0"/>
              <a:t>-Under Mentor Prof. Swati </a:t>
            </a:r>
            <a:r>
              <a:rPr lang="en-US" dirty="0" err="1" smtClean="0"/>
              <a:t>Ringe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Competitors</a:t>
            </a:r>
          </a:p>
          <a:p>
            <a:pPr lvl="1"/>
            <a:r>
              <a:rPr lang="en-US"/>
              <a:t>You may want to allocate one slide per competitor</a:t>
            </a:r>
          </a:p>
          <a:p>
            <a:r>
              <a:rPr lang="en-US"/>
              <a:t>Strengths</a:t>
            </a:r>
          </a:p>
          <a:p>
            <a:pPr lvl="1"/>
            <a:r>
              <a:rPr lang="en-US"/>
              <a:t>Your strengths relative to competitors</a:t>
            </a:r>
          </a:p>
          <a:p>
            <a:r>
              <a:rPr lang="en-US"/>
              <a:t>Weaknesses</a:t>
            </a:r>
          </a:p>
          <a:p>
            <a:pPr lvl="1"/>
            <a:r>
              <a:rPr lang="en-US"/>
              <a:t>Your weaknesses relative to competitors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Analysis, Cont.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Competitors</a:t>
            </a:r>
          </a:p>
          <a:p>
            <a:pPr lvl="1"/>
            <a:r>
              <a:rPr lang="en-US"/>
              <a:t>Strengths</a:t>
            </a:r>
          </a:p>
          <a:p>
            <a:pPr lvl="1"/>
            <a:r>
              <a:rPr lang="en-US"/>
              <a:t>Weaknesses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competitive analysis (or other related documents)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SPARQL, Jena</a:t>
            </a:r>
            <a:endParaRPr lang="en-US" dirty="0"/>
          </a:p>
          <a:p>
            <a:pPr lvl="1"/>
            <a:r>
              <a:rPr lang="en-US" dirty="0" smtClean="0"/>
              <a:t>SPARQL allows to query Ontologies, Data Sets while Jena provides the Java Powered platform independency required.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8606" y="3773685"/>
            <a:ext cx="4809788" cy="23985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Resources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 assumptions about resources allocated to this project</a:t>
            </a:r>
          </a:p>
          <a:p>
            <a:pPr lvl="1"/>
            <a:r>
              <a:rPr lang="en-US"/>
              <a:t>People</a:t>
            </a:r>
          </a:p>
          <a:p>
            <a:pPr lvl="1"/>
            <a:r>
              <a:rPr lang="en-US"/>
              <a:t>Equipment</a:t>
            </a:r>
          </a:p>
          <a:p>
            <a:pPr lvl="1"/>
            <a:r>
              <a:rPr lang="en-US"/>
              <a:t>Locations</a:t>
            </a:r>
          </a:p>
          <a:p>
            <a:pPr lvl="1"/>
            <a:r>
              <a:rPr lang="en-US"/>
              <a:t>Support &amp; outside services</a:t>
            </a:r>
          </a:p>
          <a:p>
            <a:pPr lvl="1"/>
            <a:r>
              <a:rPr lang="en-US"/>
              <a:t>Manufacturing</a:t>
            </a:r>
          </a:p>
          <a:p>
            <a:pPr lvl="1"/>
            <a:r>
              <a:rPr lang="en-US"/>
              <a:t>Sales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Highlight any procedural differences from usual projects of this type</a:t>
            </a:r>
          </a:p>
          <a:p>
            <a:r>
              <a:rPr lang="en-US"/>
              <a:t>Discuss requirements, benefits, and issues of using new procedures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procedures document (or other related documents)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Review high-level schedule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detailed schedule (or other related documents)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Status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High-level overview of progress against schedule</a:t>
            </a:r>
          </a:p>
          <a:p>
            <a:pPr lvl="1"/>
            <a:r>
              <a:rPr lang="en-US"/>
              <a:t>On-track in what areas</a:t>
            </a:r>
          </a:p>
          <a:p>
            <a:pPr lvl="1"/>
            <a:r>
              <a:rPr lang="en-US"/>
              <a:t>Behind in what areas</a:t>
            </a:r>
          </a:p>
          <a:p>
            <a:pPr lvl="1"/>
            <a:r>
              <a:rPr lang="en-US"/>
              <a:t>Ahead in what areas</a:t>
            </a:r>
          </a:p>
          <a:p>
            <a:r>
              <a:rPr lang="en-US"/>
              <a:t>Unexpected delays or issues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Documents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Marketing plan</a:t>
            </a:r>
          </a:p>
          <a:p>
            <a:pPr lvl="1"/>
            <a:r>
              <a:rPr lang="en-US"/>
              <a:t>Location or contact name/phone</a:t>
            </a:r>
          </a:p>
          <a:p>
            <a:r>
              <a:rPr lang="en-US"/>
              <a:t>Budget</a:t>
            </a:r>
          </a:p>
          <a:p>
            <a:pPr lvl="1"/>
            <a:r>
              <a:rPr lang="en-US"/>
              <a:t>Location or contact name/phone</a:t>
            </a:r>
          </a:p>
          <a:p>
            <a:r>
              <a:rPr lang="en-US"/>
              <a:t>Post-mortem</a:t>
            </a:r>
          </a:p>
          <a:p>
            <a:pPr lvl="1"/>
            <a:r>
              <a:rPr lang="en-US"/>
              <a:t>Location or contact name/phone</a:t>
            </a:r>
          </a:p>
          <a:p>
            <a:r>
              <a:rPr lang="en-US"/>
              <a:t>Submit questions</a:t>
            </a:r>
          </a:p>
          <a:p>
            <a:pPr lvl="1"/>
            <a:r>
              <a:rPr lang="en-US"/>
              <a:t>Location or contact name/phone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1331640" y="2060848"/>
            <a:ext cx="5465700" cy="297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82600">
              <a:spcBef>
                <a:spcPts val="0"/>
              </a:spcBef>
              <a:buSzPct val="100000"/>
              <a:buFont typeface="Corsiva"/>
              <a:buAutoNum type="arabicPeriod"/>
            </a:pPr>
            <a:r>
              <a:rPr lang="en" sz="3200" dirty="0">
                <a:latin typeface="Corsiva"/>
                <a:ea typeface="Corsiva"/>
                <a:cs typeface="Corsiva"/>
                <a:sym typeface="Corsiva"/>
              </a:rPr>
              <a:t>Selecting Domain</a:t>
            </a:r>
          </a:p>
          <a:p>
            <a:pPr marL="457200" indent="-482600">
              <a:spcBef>
                <a:spcPts val="0"/>
              </a:spcBef>
              <a:buSzPct val="100000"/>
              <a:buFont typeface="Corsiva"/>
              <a:buAutoNum type="arabicPeriod"/>
            </a:pPr>
            <a:r>
              <a:rPr lang="en" sz="3200" dirty="0">
                <a:latin typeface="Corsiva"/>
                <a:ea typeface="Corsiva"/>
                <a:cs typeface="Corsiva"/>
                <a:sym typeface="Corsiva"/>
              </a:rPr>
              <a:t>Selecting DataSet</a:t>
            </a:r>
          </a:p>
          <a:p>
            <a:pPr marL="457200" indent="-482600">
              <a:spcBef>
                <a:spcPts val="0"/>
              </a:spcBef>
              <a:buSzPct val="100000"/>
              <a:buFont typeface="Corsiva"/>
              <a:buAutoNum type="arabicPeriod"/>
            </a:pPr>
            <a:r>
              <a:rPr lang="en" sz="3200" dirty="0">
                <a:latin typeface="Corsiva"/>
                <a:ea typeface="Corsiva"/>
                <a:cs typeface="Corsiva"/>
                <a:sym typeface="Corsiva"/>
              </a:rPr>
              <a:t>Connecting DataSet</a:t>
            </a:r>
          </a:p>
          <a:p>
            <a:pPr marL="457200" indent="-482600">
              <a:spcBef>
                <a:spcPts val="0"/>
              </a:spcBef>
              <a:buSzPct val="100000"/>
              <a:buFont typeface="Corsiva"/>
              <a:buAutoNum type="arabicPeriod"/>
            </a:pPr>
            <a:r>
              <a:rPr lang="en" sz="3200" dirty="0">
                <a:latin typeface="Corsiva"/>
                <a:ea typeface="Corsiva"/>
                <a:cs typeface="Corsiva"/>
                <a:sym typeface="Corsiva"/>
              </a:rPr>
              <a:t>Ontology mapping</a:t>
            </a:r>
          </a:p>
          <a:p>
            <a:pPr marL="457200" indent="-482600">
              <a:spcBef>
                <a:spcPts val="0"/>
              </a:spcBef>
              <a:buSzPct val="100000"/>
              <a:buFont typeface="Corsiva"/>
              <a:buAutoNum type="arabicPeriod"/>
            </a:pPr>
            <a:r>
              <a:rPr lang="en" sz="3200" dirty="0">
                <a:latin typeface="Corsiva"/>
                <a:ea typeface="Corsiva"/>
                <a:cs typeface="Corsiva"/>
                <a:sym typeface="Corsiva"/>
              </a:rPr>
              <a:t>Duplicated Data</a:t>
            </a:r>
          </a:p>
          <a:p>
            <a:pPr marL="457200" indent="-482600">
              <a:spcBef>
                <a:spcPts val="0"/>
              </a:spcBef>
              <a:buSzPct val="100000"/>
              <a:buFont typeface="Corsiva"/>
              <a:buAutoNum type="arabicPeriod"/>
            </a:pPr>
            <a:r>
              <a:rPr lang="en" sz="3200" dirty="0">
                <a:latin typeface="Corsiva"/>
                <a:ea typeface="Corsiva"/>
                <a:cs typeface="Corsiva"/>
                <a:sym typeface="Corsiva"/>
              </a:rPr>
              <a:t>Applying Algorithm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7663" y="966266"/>
            <a:ext cx="46589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/>
              <a:t>Proposed Solution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96521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2140800" y="2487750"/>
            <a:ext cx="4862400" cy="1882500"/>
          </a:xfrm>
          <a:prstGeom prst="rect">
            <a:avLst/>
          </a:prstGeom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SWApriori Algorithm</a:t>
            </a:r>
          </a:p>
        </p:txBody>
      </p:sp>
    </p:spTree>
    <p:extLst>
      <p:ext uri="{BB962C8B-B14F-4D97-AF65-F5344CB8AC3E}">
        <p14:creationId xmlns:p14="http://schemas.microsoft.com/office/powerpoint/2010/main" val="8348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is Semantic Web?</a:t>
            </a:r>
            <a:br>
              <a:rPr lang="en-US" sz="3600" dirty="0" smtClean="0">
                <a:solidFill>
                  <a:srgbClr val="FF0000"/>
                </a:solidFill>
              </a:rPr>
            </a:br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600" dirty="0" smtClean="0">
                <a:solidFill>
                  <a:srgbClr val="00B0F0"/>
                </a:solidFill>
              </a:rPr>
              <a:t>What is linked data?</a:t>
            </a:r>
          </a:p>
          <a:p>
            <a:pPr>
              <a:buNone/>
            </a:pPr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600" dirty="0" smtClean="0">
                <a:solidFill>
                  <a:srgbClr val="FF33CC"/>
                </a:solidFill>
              </a:rPr>
              <a:t>What are association rules?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3" y="966266"/>
            <a:ext cx="46589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 smtClean="0"/>
              <a:t>SWAPrior</a:t>
            </a:r>
            <a:endParaRPr lang="en-US" sz="4400" dirty="0"/>
          </a:p>
        </p:txBody>
      </p:sp>
      <p:sp>
        <p:nvSpPr>
          <p:cNvPr id="3" name="Shape 148"/>
          <p:cNvSpPr txBox="1"/>
          <p:nvPr/>
        </p:nvSpPr>
        <p:spPr>
          <a:xfrm>
            <a:off x="1331640" y="2060848"/>
            <a:ext cx="6696744" cy="4320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Inputs: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Dataset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Minimum Support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Minimum Confidence</a:t>
            </a:r>
          </a:p>
          <a:p>
            <a:pPr>
              <a:spcBef>
                <a:spcPts val="0"/>
              </a:spcBef>
              <a:buSzPct val="100000"/>
            </a:pPr>
            <a:endParaRPr lang="en" sz="3200" dirty="0" smtClean="0">
              <a:latin typeface="Corsiva"/>
              <a:ea typeface="Corsiva"/>
              <a:cs typeface="Corsiva"/>
              <a:sym typeface="Corsiva"/>
            </a:endParaRPr>
          </a:p>
          <a:p>
            <a:pPr marL="457200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Outputs: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Large Data-Item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Association Rule</a:t>
            </a:r>
          </a:p>
        </p:txBody>
      </p:sp>
    </p:spTree>
    <p:extLst>
      <p:ext uri="{BB962C8B-B14F-4D97-AF65-F5344CB8AC3E}">
        <p14:creationId xmlns:p14="http://schemas.microsoft.com/office/powerpoint/2010/main" val="1145515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 descr="Algo1.png"/>
          <p:cNvPicPr preferRelativeResize="0"/>
          <p:nvPr/>
        </p:nvPicPr>
        <p:blipFill rotWithShape="1">
          <a:blip r:embed="rId3">
            <a:alphaModFix/>
          </a:blip>
          <a:srcRect l="1739" t="966" r="2619" b="43700"/>
          <a:stretch/>
        </p:blipFill>
        <p:spPr>
          <a:xfrm>
            <a:off x="251520" y="116632"/>
            <a:ext cx="4104456" cy="674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164" descr="Algo1.png"/>
          <p:cNvPicPr preferRelativeResize="0"/>
          <p:nvPr/>
        </p:nvPicPr>
        <p:blipFill rotWithShape="1">
          <a:blip r:embed="rId3">
            <a:alphaModFix/>
          </a:blip>
          <a:srcRect l="1532" t="48950"/>
          <a:stretch/>
        </p:blipFill>
        <p:spPr>
          <a:xfrm>
            <a:off x="4930094" y="0"/>
            <a:ext cx="4322426" cy="6957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5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3" y="966266"/>
            <a:ext cx="61926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 smtClean="0"/>
              <a:t>Generate2 Large DataItem</a:t>
            </a:r>
            <a:endParaRPr lang="en-US" sz="4400" dirty="0"/>
          </a:p>
        </p:txBody>
      </p:sp>
      <p:sp>
        <p:nvSpPr>
          <p:cNvPr id="3" name="Shape 148"/>
          <p:cNvSpPr txBox="1"/>
          <p:nvPr/>
        </p:nvSpPr>
        <p:spPr>
          <a:xfrm>
            <a:off x="1331640" y="2060848"/>
            <a:ext cx="6696744" cy="4320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Inputs: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List of object info instances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Minimum Support</a:t>
            </a:r>
          </a:p>
          <a:p>
            <a:pPr>
              <a:spcBef>
                <a:spcPts val="0"/>
              </a:spcBef>
              <a:buSzPct val="100000"/>
            </a:pPr>
            <a:endParaRPr lang="en" sz="3200" dirty="0" smtClean="0">
              <a:latin typeface="Corsiva"/>
              <a:ea typeface="Corsiva"/>
              <a:cs typeface="Corsiva"/>
              <a:sym typeface="Corsiva"/>
            </a:endParaRPr>
          </a:p>
          <a:p>
            <a:pPr marL="457200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Outputs: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List of large Itemset</a:t>
            </a:r>
          </a:p>
        </p:txBody>
      </p:sp>
    </p:spTree>
    <p:extLst>
      <p:ext uri="{BB962C8B-B14F-4D97-AF65-F5344CB8AC3E}">
        <p14:creationId xmlns:p14="http://schemas.microsoft.com/office/powerpoint/2010/main" val="1506555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 descr="Untitled Diagram (2).png"/>
          <p:cNvPicPr preferRelativeResize="0"/>
          <p:nvPr/>
        </p:nvPicPr>
        <p:blipFill rotWithShape="1">
          <a:blip r:embed="rId3">
            <a:alphaModFix/>
          </a:blip>
          <a:srcRect l="3847" r="2565" b="2750"/>
          <a:stretch/>
        </p:blipFill>
        <p:spPr>
          <a:xfrm>
            <a:off x="1907703" y="1"/>
            <a:ext cx="5256585" cy="6669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62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3" y="966266"/>
            <a:ext cx="61926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 smtClean="0"/>
              <a:t>Generate2 Large DataItem</a:t>
            </a:r>
            <a:endParaRPr lang="en-US" sz="4400" dirty="0"/>
          </a:p>
        </p:txBody>
      </p:sp>
      <p:sp>
        <p:nvSpPr>
          <p:cNvPr id="3" name="Shape 148"/>
          <p:cNvSpPr txBox="1"/>
          <p:nvPr/>
        </p:nvSpPr>
        <p:spPr>
          <a:xfrm>
            <a:off x="1331640" y="2060848"/>
            <a:ext cx="6696744" cy="4320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Inputs: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All large itemset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Minimum Confidence</a:t>
            </a:r>
          </a:p>
          <a:p>
            <a:pPr>
              <a:spcBef>
                <a:spcPts val="0"/>
              </a:spcBef>
              <a:buSzPct val="100000"/>
            </a:pPr>
            <a:endParaRPr lang="en" sz="3200" dirty="0" smtClean="0">
              <a:latin typeface="Corsiva"/>
              <a:ea typeface="Corsiva"/>
              <a:cs typeface="Corsiva"/>
              <a:sym typeface="Corsiva"/>
            </a:endParaRPr>
          </a:p>
          <a:p>
            <a:pPr marL="457200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Outputs:</a:t>
            </a:r>
          </a:p>
          <a:p>
            <a:pPr marL="914400" lvl="1" indent="-4826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200" dirty="0" smtClean="0">
                <a:latin typeface="Corsiva"/>
                <a:ea typeface="Corsiva"/>
                <a:cs typeface="Corsiva"/>
                <a:sym typeface="Corsiva"/>
              </a:rPr>
              <a:t>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2277867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Algorithm3.png"/>
          <p:cNvPicPr preferRelativeResize="0"/>
          <p:nvPr/>
        </p:nvPicPr>
        <p:blipFill rotWithShape="1">
          <a:blip r:embed="rId3">
            <a:alphaModFix/>
          </a:blip>
          <a:srcRect l="2565" r="2565" b="1701"/>
          <a:stretch/>
        </p:blipFill>
        <p:spPr>
          <a:xfrm>
            <a:off x="1979712" y="0"/>
            <a:ext cx="5328592" cy="6741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03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23528" y="2060848"/>
            <a:ext cx="4045200" cy="1482300"/>
          </a:xfrm>
          <a:prstGeom prst="rect">
            <a:avLst/>
          </a:prstGeom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Technologies to be Used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4939500" y="1581450"/>
            <a:ext cx="3837000" cy="3695100"/>
          </a:xfrm>
          <a:prstGeom prst="rect">
            <a:avLst/>
          </a:prstGeom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pPr marL="457200" indent="-228600">
              <a:buAutoNum type="arabicPeriod"/>
            </a:pPr>
            <a:r>
              <a:rPr lang="en"/>
              <a:t>Java</a:t>
            </a:r>
          </a:p>
          <a:p>
            <a:pPr marL="457200" indent="-228600">
              <a:buAutoNum type="arabicPeriod"/>
            </a:pPr>
            <a:r>
              <a:rPr lang="en"/>
              <a:t>Jena Fuseki </a:t>
            </a:r>
          </a:p>
          <a:p>
            <a:pPr marL="457200" indent="-228600">
              <a:buAutoNum type="arabicPeriod"/>
            </a:pPr>
            <a:r>
              <a:rPr lang="en"/>
              <a:t>OWL, Turtle, RDF</a:t>
            </a:r>
          </a:p>
          <a:p>
            <a:pPr marL="457200" indent="-228600">
              <a:buAutoNum type="arabicPeriod"/>
            </a:pPr>
            <a:r>
              <a:rPr lang="en"/>
              <a:t>Protege</a:t>
            </a:r>
          </a:p>
        </p:txBody>
      </p:sp>
    </p:spTree>
    <p:extLst>
      <p:ext uri="{BB962C8B-B14F-4D97-AF65-F5344CB8AC3E}">
        <p14:creationId xmlns:p14="http://schemas.microsoft.com/office/powerpoint/2010/main" val="417980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Semantic </a:t>
            </a:r>
            <a:r>
              <a:rPr lang="en-IN" dirty="0" err="1" smtClean="0"/>
              <a:t>Web?Huh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3.0</a:t>
            </a:r>
          </a:p>
          <a:p>
            <a:r>
              <a:rPr lang="en-IN" dirty="0" smtClean="0"/>
              <a:t>Promotes Common Data Format for exchange of information.</a:t>
            </a:r>
          </a:p>
          <a:p>
            <a:r>
              <a:rPr lang="en-IN" dirty="0" smtClean="0"/>
              <a:t>Promotes Open Formats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Aims to make the Web a Machine Readable Entity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116188"/>
            <a:ext cx="1296144" cy="14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MIND THE GAP!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7956" y="1905001"/>
            <a:ext cx="7890244" cy="35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4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 algorithm, named </a:t>
            </a:r>
            <a:r>
              <a:rPr lang="en-IN" dirty="0" err="1"/>
              <a:t>SWApriori</a:t>
            </a:r>
            <a:r>
              <a:rPr lang="en-IN" dirty="0"/>
              <a:t>, has been proposed which has considered the above challenges and without the end user involvement, mines ARs directly from a single semantic web dataset. The problem statement includes collecting and connecting them so that all data appear as a single and central dataset and then using existing methods to mine ARs from the generated dataset.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Association Rule Mining (ARM) algorithms are of two types : </a:t>
            </a:r>
            <a:r>
              <a:rPr lang="en-US" dirty="0" err="1" smtClean="0">
                <a:solidFill>
                  <a:srgbClr val="C00000"/>
                </a:solidFill>
              </a:rPr>
              <a:t>Apriori</a:t>
            </a:r>
            <a:r>
              <a:rPr lang="en-US" dirty="0" smtClean="0">
                <a:solidFill>
                  <a:srgbClr val="C00000"/>
                </a:solidFill>
              </a:rPr>
              <a:t> based and FP-based.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LD datasets are convertible to directed graphs but this is not suitable for ARM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However, ARs are mined now from semantic web data using mining patterns the user provides based on SPARQL.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Conversion into graphs doesn’t work because unlike traditional methods, TRANSACTIONS are not well defined entities in the Semantic Web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Also Graph vertices are unique and discovering sub-graph redundancy is really not possible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Preliminary experiments have been performed on this semantic data showing promising results and proving the efficiency, robust, and usefulness of the used approach.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Knowledge representation of the web.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Integration of databases in the knowledge web.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Scalability of knowledge-intensive web services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 following slides for discussing status, schedules, budget, etc.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specification (or other related documents)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018456">
  <a:themeElements>
    <a:clrScheme name="Project Overview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D658A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planning overview presentation</Template>
  <TotalTime>81</TotalTime>
  <Words>573</Words>
  <Application>Microsoft Office PowerPoint</Application>
  <PresentationFormat>On-screen Show (4:3)</PresentationFormat>
  <Paragraphs>124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Corsiva</vt:lpstr>
      <vt:lpstr>Garamond</vt:lpstr>
      <vt:lpstr>Times New Roman</vt:lpstr>
      <vt:lpstr>Trebuchet MS</vt:lpstr>
      <vt:lpstr>Wingdings</vt:lpstr>
      <vt:lpstr>01018456</vt:lpstr>
      <vt:lpstr>SEMANTIC WEB MINING:</vt:lpstr>
      <vt:lpstr>INTRODUCTION</vt:lpstr>
      <vt:lpstr>Semantic Web?Huh?</vt:lpstr>
      <vt:lpstr>MIND THE GAP!</vt:lpstr>
      <vt:lpstr>Problem Statement</vt:lpstr>
      <vt:lpstr>LITERATURE SURVEY</vt:lpstr>
      <vt:lpstr>LITERATURE SURVEY</vt:lpstr>
      <vt:lpstr>SCOPE</vt:lpstr>
      <vt:lpstr>Description</vt:lpstr>
      <vt:lpstr>Competitive Analysis</vt:lpstr>
      <vt:lpstr>Competitive Analysis, Cont.</vt:lpstr>
      <vt:lpstr>Technology</vt:lpstr>
      <vt:lpstr>Team Resources</vt:lpstr>
      <vt:lpstr>Procedures</vt:lpstr>
      <vt:lpstr>Schedule</vt:lpstr>
      <vt:lpstr>Current Status</vt:lpstr>
      <vt:lpstr>Related Documents</vt:lpstr>
      <vt:lpstr>PowerPoint Presentation</vt:lpstr>
      <vt:lpstr>SWApriori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 to be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MINING:</dc:title>
  <dc:creator>Leon Dsouza</dc:creator>
  <cp:keywords/>
  <cp:lastModifiedBy>Mugesh Nadar</cp:lastModifiedBy>
  <cp:revision>11</cp:revision>
  <cp:lastPrinted>1601-01-01T00:00:00Z</cp:lastPrinted>
  <dcterms:created xsi:type="dcterms:W3CDTF">2016-11-03T11:30:06Z</dcterms:created>
  <dcterms:modified xsi:type="dcterms:W3CDTF">2016-11-03T18:55:03Z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