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9"/>
  </p:notesMasterIdLst>
  <p:handoutMasterIdLst>
    <p:handoutMasterId r:id="rId30"/>
  </p:handoutMasterIdLst>
  <p:sldIdLst>
    <p:sldId id="267" r:id="rId5"/>
    <p:sldId id="278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30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17-Mar-17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29:27.1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29:26.6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30:07.9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30:48.3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30:48.1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17-Mar-17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4988-157E-48A4-8BD0-4BF7D9FE91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2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36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44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430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47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17-Mar-17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17-Mar-17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17-Mar-17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0" name="Shape 70"/>
          <p:cNvSpPr/>
          <p:nvPr/>
        </p:nvSpPr>
        <p:spPr>
          <a:xfrm>
            <a:off x="2853657" y="5042500"/>
            <a:ext cx="6481512" cy="1656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1" name="Shape 71"/>
          <p:cNvSpPr/>
          <p:nvPr/>
        </p:nvSpPr>
        <p:spPr>
          <a:xfrm>
            <a:off x="2853657" y="1649883"/>
            <a:ext cx="6481512" cy="1656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853657" y="2174000"/>
            <a:ext cx="6481512" cy="25100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ct val="100000"/>
              <a:buNone/>
              <a:defRPr sz="4000" b="1">
                <a:solidFill>
                  <a:srgbClr val="0D47A1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327715" y="6251677"/>
            <a:ext cx="731409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z="1000" smtClean="0">
                <a:solidFill>
                  <a:srgbClr val="0D47A1"/>
                </a:solidFill>
              </a:rPr>
              <a:pPr/>
              <a:t>‹#›</a:t>
            </a:fld>
            <a:endParaRPr lang="en" sz="1000">
              <a:solidFill>
                <a:srgbClr val="0D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17-Mar-17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17-Mar-17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17-Mar-17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17-Mar-17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17-Mar-17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17-Mar-17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17-Mar-17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17-Mar-17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17-Mar-17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Semantic Web Mining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2" y="3810000"/>
            <a:ext cx="9429931" cy="991077"/>
          </a:xfrm>
        </p:spPr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Ar’s</a:t>
            </a:r>
            <a:r>
              <a:rPr lang="en-US" dirty="0" smtClean="0"/>
              <a:t> in linked open dataset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" y="5791200"/>
            <a:ext cx="12188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 By-</a:t>
            </a:r>
            <a:endParaRPr lang="en-US" sz="2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            </a:t>
            </a:r>
            <a:r>
              <a:rPr lang="en-US" sz="2000" dirty="0" err="1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Bryceleen</a:t>
            </a:r>
            <a:r>
              <a:rPr lang="en-US" sz="2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D’souza</a:t>
            </a:r>
            <a:r>
              <a:rPr lang="en-US" sz="2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(7057)  		   Leon </a:t>
            </a:r>
            <a:r>
              <a:rPr lang="en-US" sz="20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Suraj</a:t>
            </a: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D’souza</a:t>
            </a:r>
            <a:r>
              <a:rPr lang="en-US" sz="2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(7058)	 </a:t>
            </a: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        Mugesh </a:t>
            </a:r>
            <a:r>
              <a:rPr lang="en-US" sz="2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Nadar(7087</a:t>
            </a:r>
            <a:r>
              <a:rPr lang="en-US" sz="2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</a:t>
            </a:r>
            <a:r>
              <a:rPr lang="en-US" dirty="0" smtClean="0"/>
              <a:t>Analysis/Similar System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1.</a:t>
            </a:r>
            <a:r>
              <a:rPr lang="en-US" u="sng" dirty="0" smtClean="0"/>
              <a:t> </a:t>
            </a:r>
            <a:r>
              <a:rPr lang="en-US" u="sng" dirty="0" err="1" smtClean="0"/>
              <a:t>LiDDMT</a:t>
            </a:r>
            <a:endParaRPr lang="en-US" u="sng" dirty="0"/>
          </a:p>
          <a:p>
            <a:r>
              <a:rPr lang="en-US" dirty="0" smtClean="0"/>
              <a:t>Comes Close by mining data from SW using WEKA</a:t>
            </a:r>
          </a:p>
          <a:p>
            <a:r>
              <a:rPr lang="en-US" dirty="0" smtClean="0"/>
              <a:t>Developed as a Research Project for Ph.D. by a group of university professors</a:t>
            </a:r>
          </a:p>
          <a:p>
            <a:r>
              <a:rPr lang="en-US" dirty="0" smtClean="0"/>
              <a:t>Doesn’t mine Association Rules, Does clustering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926060" y="1124744"/>
            <a:ext cx="6705600" cy="1447800"/>
          </a:xfrm>
        </p:spPr>
        <p:txBody>
          <a:bodyPr/>
          <a:lstStyle/>
          <a:p>
            <a:pPr algn="ctr"/>
            <a:r>
              <a:rPr lang="en-IN" dirty="0" smtClean="0"/>
              <a:t>Where’s the Dataset?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430116" y="2924944"/>
            <a:ext cx="6400800" cy="175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Dbpedia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Factbook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Eurostat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2546581"/>
            <a:ext cx="2722336" cy="1923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64" y="4708376"/>
            <a:ext cx="2106168" cy="819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4737283"/>
            <a:ext cx="209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8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To Be Used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Stored as triples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requires three entities </a:t>
            </a:r>
            <a:r>
              <a:rPr lang="en-US" dirty="0" smtClean="0">
                <a:sym typeface="Wingdings" panose="05000000000000000000" pitchFamily="2" charset="2"/>
              </a:rPr>
              <a:t> 3D Cube (3D Array)!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Strength : Faster Traversal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Weakness : Memory Wastage, Can’t represent </a:t>
            </a:r>
            <a:r>
              <a:rPr lang="en-US" dirty="0">
                <a:sym typeface="Wingdings" panose="05000000000000000000" pitchFamily="2" charset="2"/>
              </a:rPr>
              <a:t>all triples (</a:t>
            </a:r>
            <a:r>
              <a:rPr lang="en-US" dirty="0" smtClean="0">
                <a:sym typeface="Wingdings" panose="05000000000000000000" pitchFamily="2" charset="2"/>
              </a:rPr>
              <a:t>203953773 * 3), Can’t easily trace possible relationships if any exist already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Weaknesses &gt; Strengths! </a:t>
            </a:r>
            <a:r>
              <a:rPr lang="en-US" dirty="0" err="1" smtClean="0">
                <a:sym typeface="Wingdings" panose="05000000000000000000" pitchFamily="2" charset="2"/>
              </a:rPr>
              <a:t>Booooooo</a:t>
            </a:r>
            <a:r>
              <a:rPr lang="en-US" dirty="0" smtClean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934172" y="5877272"/>
            <a:ext cx="2088232" cy="72008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SUBJECT</a:t>
            </a:r>
            <a:endParaRPr lang="en-IN" sz="2400" dirty="0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22404" y="5877272"/>
            <a:ext cx="2016224" cy="72008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imes New Roman" pitchFamily="18" charset="0"/>
              </a:rPr>
              <a:t>PREDICATE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038628" y="5877272"/>
            <a:ext cx="2088232" cy="72008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imes New Roman" pitchFamily="18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13582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 We will use!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108" y="1891898"/>
            <a:ext cx="6324600" cy="6337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</a:t>
            </a:r>
            <a:r>
              <a:rPr lang="en-IN" dirty="0" err="1" smtClean="0"/>
              <a:t>LinkedList</a:t>
            </a:r>
            <a:r>
              <a:rPr lang="en-IN" dirty="0" smtClean="0"/>
              <a:t> like Data Structure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21963" y="3717032"/>
            <a:ext cx="1440160" cy="504056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</a:rPr>
              <a:t>Object 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870277" y="3645026"/>
          <a:ext cx="3934135" cy="14058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3412">
                  <a:extLst>
                    <a:ext uri="{9D8B030D-6E8A-4147-A177-3AD203B41FA5}">
                      <a16:colId xmlns:a16="http://schemas.microsoft.com/office/drawing/2014/main" xmlns="" val="2724991554"/>
                    </a:ext>
                  </a:extLst>
                </a:gridCol>
                <a:gridCol w="2460723">
                  <a:extLst>
                    <a:ext uri="{9D8B030D-6E8A-4147-A177-3AD203B41FA5}">
                      <a16:colId xmlns:a16="http://schemas.microsoft.com/office/drawing/2014/main" xmlns="" val="1368784380"/>
                    </a:ext>
                  </a:extLst>
                </a:gridCol>
              </a:tblGrid>
              <a:tr h="656077">
                <a:tc>
                  <a:txBody>
                    <a:bodyPr/>
                    <a:lstStyle/>
                    <a:p>
                      <a:r>
                        <a:rPr lang="en-IN" dirty="0" smtClean="0"/>
                        <a:t>Predicate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Subject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3611570"/>
                  </a:ext>
                </a:extLst>
              </a:tr>
              <a:tr h="37490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(Essentially</a:t>
                      </a:r>
                      <a:r>
                        <a:rPr lang="en-IN" sz="1400" baseline="0" dirty="0" smtClean="0"/>
                        <a:t> Pointers to List</a:t>
                      </a:r>
                      <a:r>
                        <a:rPr lang="en-IN" sz="1400" dirty="0" smtClean="0"/>
                        <a:t>)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5058534"/>
                  </a:ext>
                </a:extLst>
              </a:tr>
              <a:tr h="37490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327154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4162124" y="4125256"/>
            <a:ext cx="708153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162124" y="3993141"/>
            <a:ext cx="708153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4155926" y="3846680"/>
            <a:ext cx="714351" cy="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5846063" y="3552994"/>
              <a:ext cx="360" cy="3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4183" y="354111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5846063" y="3552994"/>
              <a:ext cx="360" cy="3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4183" y="354111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8"/>
              <p14:cNvContentPartPr/>
              <p14:nvPr/>
            </p14:nvContentPartPr>
            <p14:xfrm>
              <a:off x="12789716" y="2142154"/>
              <a:ext cx="360" cy="3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7836" y="213027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12776756" y="2690794"/>
              <a:ext cx="360" cy="36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64876" y="267891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9" name="Ink 38"/>
              <p14:cNvContentPartPr/>
              <p14:nvPr/>
            </p14:nvContentPartPr>
            <p14:xfrm>
              <a:off x="12776756" y="2690794"/>
              <a:ext cx="360" cy="36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64876" y="2678914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Oval 8"/>
          <p:cNvSpPr/>
          <p:nvPr/>
        </p:nvSpPr>
        <p:spPr bwMode="auto">
          <a:xfrm>
            <a:off x="4582244" y="2492896"/>
            <a:ext cx="4464496" cy="3744416"/>
          </a:xfrm>
          <a:prstGeom prst="ellipse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9" name="Curved Up Arrow 18"/>
          <p:cNvSpPr/>
          <p:nvPr/>
        </p:nvSpPr>
        <p:spPr bwMode="auto">
          <a:xfrm rot="15745081">
            <a:off x="8093427" y="2116300"/>
            <a:ext cx="3037103" cy="1938078"/>
          </a:xfrm>
          <a:prstGeom prst="curvedUpArrow">
            <a:avLst>
              <a:gd name="adj1" fmla="val 25000"/>
              <a:gd name="adj2" fmla="val 41488"/>
              <a:gd name="adj3" fmla="val 25000"/>
            </a:avLst>
          </a:prstGeom>
          <a:solidFill>
            <a:schemeClr val="accent1"/>
          </a:solidFill>
          <a:ln w="12700" cap="sq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3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665412" y="2209800"/>
            <a:ext cx="6781800" cy="2514600"/>
          </a:xfrm>
          <a:prstGeom prst="rect">
            <a:avLst/>
          </a:prstGeom>
        </p:spPr>
        <p:txBody>
          <a:bodyPr vert="horz" wrap="square" lIns="91425" tIns="91425" rIns="91425" bIns="91425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" sz="4800" dirty="0" smtClean="0"/>
              <a:t>Semantic Web Apriori </a:t>
            </a:r>
            <a:r>
              <a:rPr lang="en" sz="4800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7615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960858" y="457200"/>
            <a:ext cx="4513905" cy="4560259"/>
          </a:xfrm>
          <a:custGeom>
            <a:avLst/>
            <a:gdLst>
              <a:gd name="connsiteX0" fmla="*/ 3203989 w 4513905"/>
              <a:gd name="connsiteY0" fmla="*/ 723134 h 4560259"/>
              <a:gd name="connsiteX1" fmla="*/ 3556945 w 4513905"/>
              <a:gd name="connsiteY1" fmla="*/ 430715 h 4560259"/>
              <a:gd name="connsiteX2" fmla="*/ 3838087 w 4513905"/>
              <a:gd name="connsiteY2" fmla="*/ 669650 h 4560259"/>
              <a:gd name="connsiteX3" fmla="*/ 3606409 w 4513905"/>
              <a:gd name="connsiteY3" fmla="*/ 1065139 h 4560259"/>
              <a:gd name="connsiteX4" fmla="*/ 3970558 w 4513905"/>
              <a:gd name="connsiteY4" fmla="*/ 1703959 h 4560259"/>
              <a:gd name="connsiteX5" fmla="*/ 4428909 w 4513905"/>
              <a:gd name="connsiteY5" fmla="*/ 1704941 h 4560259"/>
              <a:gd name="connsiteX6" fmla="*/ 4492832 w 4513905"/>
              <a:gd name="connsiteY6" fmla="*/ 2072122 h 4560259"/>
              <a:gd name="connsiteX7" fmla="*/ 4061779 w 4513905"/>
              <a:gd name="connsiteY7" fmla="*/ 2227942 h 4560259"/>
              <a:gd name="connsiteX8" fmla="*/ 3935312 w 4513905"/>
              <a:gd name="connsiteY8" fmla="*/ 2954381 h 4560259"/>
              <a:gd name="connsiteX9" fmla="*/ 4288054 w 4513905"/>
              <a:gd name="connsiteY9" fmla="*/ 3247057 h 4560259"/>
              <a:gd name="connsiteX10" fmla="*/ 4104213 w 4513905"/>
              <a:gd name="connsiteY10" fmla="*/ 3569567 h 4560259"/>
              <a:gd name="connsiteX11" fmla="*/ 3672651 w 4513905"/>
              <a:gd name="connsiteY11" fmla="*/ 3415163 h 4560259"/>
              <a:gd name="connsiteX12" fmla="*/ 3114743 w 4513905"/>
              <a:gd name="connsiteY12" fmla="*/ 3889313 h 4560259"/>
              <a:gd name="connsiteX13" fmla="*/ 3196205 w 4513905"/>
              <a:gd name="connsiteY13" fmla="*/ 4340367 h 4560259"/>
              <a:gd name="connsiteX14" fmla="*/ 2851900 w 4513905"/>
              <a:gd name="connsiteY14" fmla="*/ 4467293 h 4560259"/>
              <a:gd name="connsiteX15" fmla="*/ 2621101 w 4513905"/>
              <a:gd name="connsiteY15" fmla="*/ 4071290 h 4560259"/>
              <a:gd name="connsiteX16" fmla="*/ 1892804 w 4513905"/>
              <a:gd name="connsiteY16" fmla="*/ 4071290 h 4560259"/>
              <a:gd name="connsiteX17" fmla="*/ 1662005 w 4513905"/>
              <a:gd name="connsiteY17" fmla="*/ 4467293 h 4560259"/>
              <a:gd name="connsiteX18" fmla="*/ 1317700 w 4513905"/>
              <a:gd name="connsiteY18" fmla="*/ 4340367 h 4560259"/>
              <a:gd name="connsiteX19" fmla="*/ 1399162 w 4513905"/>
              <a:gd name="connsiteY19" fmla="*/ 3889313 h 4560259"/>
              <a:gd name="connsiteX20" fmla="*/ 841254 w 4513905"/>
              <a:gd name="connsiteY20" fmla="*/ 3415163 h 4560259"/>
              <a:gd name="connsiteX21" fmla="*/ 409692 w 4513905"/>
              <a:gd name="connsiteY21" fmla="*/ 3569567 h 4560259"/>
              <a:gd name="connsiteX22" fmla="*/ 225851 w 4513905"/>
              <a:gd name="connsiteY22" fmla="*/ 3247057 h 4560259"/>
              <a:gd name="connsiteX23" fmla="*/ 578593 w 4513905"/>
              <a:gd name="connsiteY23" fmla="*/ 2954381 h 4560259"/>
              <a:gd name="connsiteX24" fmla="*/ 452126 w 4513905"/>
              <a:gd name="connsiteY24" fmla="*/ 2227942 h 4560259"/>
              <a:gd name="connsiteX25" fmla="*/ 21073 w 4513905"/>
              <a:gd name="connsiteY25" fmla="*/ 2072122 h 4560259"/>
              <a:gd name="connsiteX26" fmla="*/ 84996 w 4513905"/>
              <a:gd name="connsiteY26" fmla="*/ 1704941 h 4560259"/>
              <a:gd name="connsiteX27" fmla="*/ 543347 w 4513905"/>
              <a:gd name="connsiteY27" fmla="*/ 1703959 h 4560259"/>
              <a:gd name="connsiteX28" fmla="*/ 907496 w 4513905"/>
              <a:gd name="connsiteY28" fmla="*/ 1065139 h 4560259"/>
              <a:gd name="connsiteX29" fmla="*/ 675818 w 4513905"/>
              <a:gd name="connsiteY29" fmla="*/ 669650 h 4560259"/>
              <a:gd name="connsiteX30" fmla="*/ 956960 w 4513905"/>
              <a:gd name="connsiteY30" fmla="*/ 430715 h 4560259"/>
              <a:gd name="connsiteX31" fmla="*/ 1309916 w 4513905"/>
              <a:gd name="connsiteY31" fmla="*/ 723134 h 4560259"/>
              <a:gd name="connsiteX32" fmla="*/ 1994291 w 4513905"/>
              <a:gd name="connsiteY32" fmla="*/ 470844 h 4560259"/>
              <a:gd name="connsiteX33" fmla="*/ 2073872 w 4513905"/>
              <a:gd name="connsiteY33" fmla="*/ 19454 h 4560259"/>
              <a:gd name="connsiteX34" fmla="*/ 2440033 w 4513905"/>
              <a:gd name="connsiteY34" fmla="*/ 19454 h 4560259"/>
              <a:gd name="connsiteX35" fmla="*/ 2519614 w 4513905"/>
              <a:gd name="connsiteY35" fmla="*/ 470844 h 4560259"/>
              <a:gd name="connsiteX36" fmla="*/ 3203989 w 4513905"/>
              <a:gd name="connsiteY36" fmla="*/ 723134 h 456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513905" h="4560259">
                <a:moveTo>
                  <a:pt x="3203989" y="723134"/>
                </a:moveTo>
                <a:lnTo>
                  <a:pt x="3556945" y="430715"/>
                </a:lnTo>
                <a:lnTo>
                  <a:pt x="3838087" y="669650"/>
                </a:lnTo>
                <a:lnTo>
                  <a:pt x="3606409" y="1065139"/>
                </a:lnTo>
                <a:cubicBezTo>
                  <a:pt x="3769374" y="1250816"/>
                  <a:pt x="3893277" y="1468177"/>
                  <a:pt x="3970558" y="1703959"/>
                </a:cubicBezTo>
                <a:lnTo>
                  <a:pt x="4428909" y="1704941"/>
                </a:lnTo>
                <a:lnTo>
                  <a:pt x="4492832" y="2072122"/>
                </a:lnTo>
                <a:lnTo>
                  <a:pt x="4061779" y="2227942"/>
                </a:lnTo>
                <a:cubicBezTo>
                  <a:pt x="4068779" y="2476275"/>
                  <a:pt x="4025748" y="2723449"/>
                  <a:pt x="3935312" y="2954381"/>
                </a:cubicBezTo>
                <a:lnTo>
                  <a:pt x="4288054" y="3247057"/>
                </a:lnTo>
                <a:lnTo>
                  <a:pt x="4104213" y="3569567"/>
                </a:lnTo>
                <a:lnTo>
                  <a:pt x="3672651" y="3415163"/>
                </a:lnTo>
                <a:cubicBezTo>
                  <a:pt x="3520411" y="3609955"/>
                  <a:pt x="3330580" y="3771286"/>
                  <a:pt x="3114743" y="3889313"/>
                </a:cubicBezTo>
                <a:lnTo>
                  <a:pt x="3196205" y="4340367"/>
                </a:lnTo>
                <a:lnTo>
                  <a:pt x="2851900" y="4467293"/>
                </a:lnTo>
                <a:lnTo>
                  <a:pt x="2621101" y="4071290"/>
                </a:lnTo>
                <a:cubicBezTo>
                  <a:pt x="2380856" y="4121395"/>
                  <a:pt x="2133049" y="4121395"/>
                  <a:pt x="1892804" y="4071290"/>
                </a:cubicBezTo>
                <a:lnTo>
                  <a:pt x="1662005" y="4467293"/>
                </a:lnTo>
                <a:lnTo>
                  <a:pt x="1317700" y="4340367"/>
                </a:lnTo>
                <a:lnTo>
                  <a:pt x="1399162" y="3889313"/>
                </a:lnTo>
                <a:cubicBezTo>
                  <a:pt x="1183325" y="3771286"/>
                  <a:pt x="993494" y="3609955"/>
                  <a:pt x="841254" y="3415163"/>
                </a:cubicBezTo>
                <a:lnTo>
                  <a:pt x="409692" y="3569567"/>
                </a:lnTo>
                <a:lnTo>
                  <a:pt x="225851" y="3247057"/>
                </a:lnTo>
                <a:lnTo>
                  <a:pt x="578593" y="2954381"/>
                </a:lnTo>
                <a:cubicBezTo>
                  <a:pt x="488157" y="2723449"/>
                  <a:pt x="445126" y="2476275"/>
                  <a:pt x="452126" y="2227942"/>
                </a:cubicBezTo>
                <a:lnTo>
                  <a:pt x="21073" y="2072122"/>
                </a:lnTo>
                <a:lnTo>
                  <a:pt x="84996" y="1704941"/>
                </a:lnTo>
                <a:lnTo>
                  <a:pt x="543347" y="1703959"/>
                </a:lnTo>
                <a:cubicBezTo>
                  <a:pt x="620628" y="1468177"/>
                  <a:pt x="744531" y="1250816"/>
                  <a:pt x="907496" y="1065139"/>
                </a:cubicBezTo>
                <a:lnTo>
                  <a:pt x="675818" y="669650"/>
                </a:lnTo>
                <a:lnTo>
                  <a:pt x="956960" y="430715"/>
                </a:lnTo>
                <a:lnTo>
                  <a:pt x="1309916" y="723134"/>
                </a:lnTo>
                <a:cubicBezTo>
                  <a:pt x="1518753" y="592827"/>
                  <a:pt x="1751615" y="506985"/>
                  <a:pt x="1994291" y="470844"/>
                </a:cubicBezTo>
                <a:lnTo>
                  <a:pt x="2073872" y="19454"/>
                </a:lnTo>
                <a:lnTo>
                  <a:pt x="2440033" y="19454"/>
                </a:lnTo>
                <a:lnTo>
                  <a:pt x="2519614" y="470844"/>
                </a:lnTo>
                <a:cubicBezTo>
                  <a:pt x="2762291" y="506985"/>
                  <a:pt x="2995152" y="592827"/>
                  <a:pt x="3203989" y="72313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5436" tIns="1093079" rIns="935436" bIns="1173036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 dirty="0"/>
          </a:p>
        </p:txBody>
      </p:sp>
      <p:sp>
        <p:nvSpPr>
          <p:cNvPr id="7" name="Freeform 6"/>
          <p:cNvSpPr/>
          <p:nvPr/>
        </p:nvSpPr>
        <p:spPr>
          <a:xfrm>
            <a:off x="1293803" y="2368443"/>
            <a:ext cx="3361010" cy="3307589"/>
          </a:xfrm>
          <a:custGeom>
            <a:avLst/>
            <a:gdLst>
              <a:gd name="connsiteX0" fmla="*/ 2520549 w 3361010"/>
              <a:gd name="connsiteY0" fmla="*/ 837728 h 3307589"/>
              <a:gd name="connsiteX1" fmla="*/ 3007045 w 3361010"/>
              <a:gd name="connsiteY1" fmla="*/ 685820 h 3307589"/>
              <a:gd name="connsiteX2" fmla="*/ 3191438 w 3361010"/>
              <a:gd name="connsiteY2" fmla="*/ 997994 h 3307589"/>
              <a:gd name="connsiteX3" fmla="*/ 2823568 w 3361010"/>
              <a:gd name="connsiteY3" fmla="*/ 1350735 h 3307589"/>
              <a:gd name="connsiteX4" fmla="*/ 2823568 w 3361010"/>
              <a:gd name="connsiteY4" fmla="*/ 1956854 h 3307589"/>
              <a:gd name="connsiteX5" fmla="*/ 3191438 w 3361010"/>
              <a:gd name="connsiteY5" fmla="*/ 2309595 h 3307589"/>
              <a:gd name="connsiteX6" fmla="*/ 3007045 w 3361010"/>
              <a:gd name="connsiteY6" fmla="*/ 2621769 h 3307589"/>
              <a:gd name="connsiteX7" fmla="*/ 2520549 w 3361010"/>
              <a:gd name="connsiteY7" fmla="*/ 2469861 h 3307589"/>
              <a:gd name="connsiteX8" fmla="*/ 1983523 w 3361010"/>
              <a:gd name="connsiteY8" fmla="*/ 2772920 h 3307589"/>
              <a:gd name="connsiteX9" fmla="*/ 1866898 w 3361010"/>
              <a:gd name="connsiteY9" fmla="*/ 3269059 h 3307589"/>
              <a:gd name="connsiteX10" fmla="*/ 1494112 w 3361010"/>
              <a:gd name="connsiteY10" fmla="*/ 3269059 h 3307589"/>
              <a:gd name="connsiteX11" fmla="*/ 1377487 w 3361010"/>
              <a:gd name="connsiteY11" fmla="*/ 2772920 h 3307589"/>
              <a:gd name="connsiteX12" fmla="*/ 840461 w 3361010"/>
              <a:gd name="connsiteY12" fmla="*/ 2469861 h 3307589"/>
              <a:gd name="connsiteX13" fmla="*/ 353965 w 3361010"/>
              <a:gd name="connsiteY13" fmla="*/ 2621769 h 3307589"/>
              <a:gd name="connsiteX14" fmla="*/ 169572 w 3361010"/>
              <a:gd name="connsiteY14" fmla="*/ 2309595 h 3307589"/>
              <a:gd name="connsiteX15" fmla="*/ 537442 w 3361010"/>
              <a:gd name="connsiteY15" fmla="*/ 1956854 h 3307589"/>
              <a:gd name="connsiteX16" fmla="*/ 537442 w 3361010"/>
              <a:gd name="connsiteY16" fmla="*/ 1350735 h 3307589"/>
              <a:gd name="connsiteX17" fmla="*/ 169572 w 3361010"/>
              <a:gd name="connsiteY17" fmla="*/ 997994 h 3307589"/>
              <a:gd name="connsiteX18" fmla="*/ 353965 w 3361010"/>
              <a:gd name="connsiteY18" fmla="*/ 685820 h 3307589"/>
              <a:gd name="connsiteX19" fmla="*/ 840461 w 3361010"/>
              <a:gd name="connsiteY19" fmla="*/ 837728 h 3307589"/>
              <a:gd name="connsiteX20" fmla="*/ 1377487 w 3361010"/>
              <a:gd name="connsiteY20" fmla="*/ 534669 h 3307589"/>
              <a:gd name="connsiteX21" fmla="*/ 1494112 w 3361010"/>
              <a:gd name="connsiteY21" fmla="*/ 38530 h 3307589"/>
              <a:gd name="connsiteX22" fmla="*/ 1866898 w 3361010"/>
              <a:gd name="connsiteY22" fmla="*/ 38530 h 3307589"/>
              <a:gd name="connsiteX23" fmla="*/ 1983523 w 3361010"/>
              <a:gd name="connsiteY23" fmla="*/ 534669 h 3307589"/>
              <a:gd name="connsiteX24" fmla="*/ 2520549 w 3361010"/>
              <a:gd name="connsiteY24" fmla="*/ 837728 h 330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61010" h="3307589">
                <a:moveTo>
                  <a:pt x="2520549" y="837728"/>
                </a:moveTo>
                <a:lnTo>
                  <a:pt x="3007045" y="685820"/>
                </a:lnTo>
                <a:lnTo>
                  <a:pt x="3191438" y="997994"/>
                </a:lnTo>
                <a:lnTo>
                  <a:pt x="2823568" y="1350735"/>
                </a:lnTo>
                <a:cubicBezTo>
                  <a:pt x="2878640" y="1549189"/>
                  <a:pt x="2878640" y="1758400"/>
                  <a:pt x="2823568" y="1956854"/>
                </a:cubicBezTo>
                <a:lnTo>
                  <a:pt x="3191438" y="2309595"/>
                </a:lnTo>
                <a:lnTo>
                  <a:pt x="3007045" y="2621769"/>
                </a:lnTo>
                <a:lnTo>
                  <a:pt x="2520549" y="2469861"/>
                </a:lnTo>
                <a:cubicBezTo>
                  <a:pt x="2372253" y="2615706"/>
                  <a:pt x="2186891" y="2720311"/>
                  <a:pt x="1983523" y="2772920"/>
                </a:cubicBezTo>
                <a:lnTo>
                  <a:pt x="1866898" y="3269059"/>
                </a:lnTo>
                <a:lnTo>
                  <a:pt x="1494112" y="3269059"/>
                </a:lnTo>
                <a:lnTo>
                  <a:pt x="1377487" y="2772920"/>
                </a:lnTo>
                <a:cubicBezTo>
                  <a:pt x="1174119" y="2720311"/>
                  <a:pt x="988757" y="2615706"/>
                  <a:pt x="840461" y="2469861"/>
                </a:cubicBezTo>
                <a:lnTo>
                  <a:pt x="353965" y="2621769"/>
                </a:lnTo>
                <a:lnTo>
                  <a:pt x="169572" y="2309595"/>
                </a:lnTo>
                <a:lnTo>
                  <a:pt x="537442" y="1956854"/>
                </a:lnTo>
                <a:cubicBezTo>
                  <a:pt x="482370" y="1758400"/>
                  <a:pt x="482370" y="1549189"/>
                  <a:pt x="537442" y="1350735"/>
                </a:cubicBezTo>
                <a:lnTo>
                  <a:pt x="169572" y="997994"/>
                </a:lnTo>
                <a:lnTo>
                  <a:pt x="353965" y="685820"/>
                </a:lnTo>
                <a:lnTo>
                  <a:pt x="840461" y="837728"/>
                </a:lnTo>
                <a:cubicBezTo>
                  <a:pt x="988757" y="691883"/>
                  <a:pt x="1174119" y="587278"/>
                  <a:pt x="1377487" y="534669"/>
                </a:cubicBezTo>
                <a:lnTo>
                  <a:pt x="1494112" y="38530"/>
                </a:lnTo>
                <a:lnTo>
                  <a:pt x="1866898" y="38530"/>
                </a:lnTo>
                <a:lnTo>
                  <a:pt x="1983523" y="534669"/>
                </a:lnTo>
                <a:cubicBezTo>
                  <a:pt x="2186891" y="587278"/>
                  <a:pt x="2372253" y="691883"/>
                  <a:pt x="2520549" y="83772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8401" tIns="865668" rIns="868401" bIns="86566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 dirty="0"/>
          </a:p>
        </p:txBody>
      </p:sp>
      <p:sp>
        <p:nvSpPr>
          <p:cNvPr id="8" name="Freeform 7"/>
          <p:cNvSpPr/>
          <p:nvPr/>
        </p:nvSpPr>
        <p:spPr>
          <a:xfrm>
            <a:off x="7321868" y="2892807"/>
            <a:ext cx="3200400" cy="3279393"/>
          </a:xfrm>
          <a:custGeom>
            <a:avLst/>
            <a:gdLst>
              <a:gd name="connsiteX0" fmla="*/ 1943053 w 2584680"/>
              <a:gd name="connsiteY0" fmla="*/ 633031 h 2499387"/>
              <a:gd name="connsiteX1" fmla="*/ 2309400 w 2584680"/>
              <a:gd name="connsiteY1" fmla="*/ 514234 h 2499387"/>
              <a:gd name="connsiteX2" fmla="*/ 2452832 w 2584680"/>
              <a:gd name="connsiteY2" fmla="*/ 751117 h 2499387"/>
              <a:gd name="connsiteX3" fmla="*/ 2177777 w 2584680"/>
              <a:gd name="connsiteY3" fmla="*/ 1020686 h 2499387"/>
              <a:gd name="connsiteX4" fmla="*/ 2177777 w 2584680"/>
              <a:gd name="connsiteY4" fmla="*/ 1478701 h 2499387"/>
              <a:gd name="connsiteX5" fmla="*/ 2452832 w 2584680"/>
              <a:gd name="connsiteY5" fmla="*/ 1748270 h 2499387"/>
              <a:gd name="connsiteX6" fmla="*/ 2309400 w 2584680"/>
              <a:gd name="connsiteY6" fmla="*/ 1985153 h 2499387"/>
              <a:gd name="connsiteX7" fmla="*/ 1943053 w 2584680"/>
              <a:gd name="connsiteY7" fmla="*/ 1866356 h 2499387"/>
              <a:gd name="connsiteX8" fmla="*/ 1527063 w 2584680"/>
              <a:gd name="connsiteY8" fmla="*/ 2095363 h 2499387"/>
              <a:gd name="connsiteX9" fmla="*/ 1438935 w 2584680"/>
              <a:gd name="connsiteY9" fmla="*/ 2470271 h 2499387"/>
              <a:gd name="connsiteX10" fmla="*/ 1145745 w 2584680"/>
              <a:gd name="connsiteY10" fmla="*/ 2470271 h 2499387"/>
              <a:gd name="connsiteX11" fmla="*/ 1057616 w 2584680"/>
              <a:gd name="connsiteY11" fmla="*/ 2095363 h 2499387"/>
              <a:gd name="connsiteX12" fmla="*/ 641626 w 2584680"/>
              <a:gd name="connsiteY12" fmla="*/ 1866356 h 2499387"/>
              <a:gd name="connsiteX13" fmla="*/ 275280 w 2584680"/>
              <a:gd name="connsiteY13" fmla="*/ 1985153 h 2499387"/>
              <a:gd name="connsiteX14" fmla="*/ 131848 w 2584680"/>
              <a:gd name="connsiteY14" fmla="*/ 1748270 h 2499387"/>
              <a:gd name="connsiteX15" fmla="*/ 406903 w 2584680"/>
              <a:gd name="connsiteY15" fmla="*/ 1478701 h 2499387"/>
              <a:gd name="connsiteX16" fmla="*/ 406903 w 2584680"/>
              <a:gd name="connsiteY16" fmla="*/ 1020686 h 2499387"/>
              <a:gd name="connsiteX17" fmla="*/ 131848 w 2584680"/>
              <a:gd name="connsiteY17" fmla="*/ 751117 h 2499387"/>
              <a:gd name="connsiteX18" fmla="*/ 275280 w 2584680"/>
              <a:gd name="connsiteY18" fmla="*/ 514234 h 2499387"/>
              <a:gd name="connsiteX19" fmla="*/ 641627 w 2584680"/>
              <a:gd name="connsiteY19" fmla="*/ 633031 h 2499387"/>
              <a:gd name="connsiteX20" fmla="*/ 1057617 w 2584680"/>
              <a:gd name="connsiteY20" fmla="*/ 404024 h 2499387"/>
              <a:gd name="connsiteX21" fmla="*/ 1145745 w 2584680"/>
              <a:gd name="connsiteY21" fmla="*/ 29116 h 2499387"/>
              <a:gd name="connsiteX22" fmla="*/ 1438935 w 2584680"/>
              <a:gd name="connsiteY22" fmla="*/ 29116 h 2499387"/>
              <a:gd name="connsiteX23" fmla="*/ 1527064 w 2584680"/>
              <a:gd name="connsiteY23" fmla="*/ 404024 h 2499387"/>
              <a:gd name="connsiteX24" fmla="*/ 1943054 w 2584680"/>
              <a:gd name="connsiteY24" fmla="*/ 633031 h 2499387"/>
              <a:gd name="connsiteX25" fmla="*/ 1943053 w 2584680"/>
              <a:gd name="connsiteY25" fmla="*/ 633031 h 249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584680" h="2499387">
                <a:moveTo>
                  <a:pt x="1677914" y="630302"/>
                </a:moveTo>
                <a:lnTo>
                  <a:pt x="1943590" y="460417"/>
                </a:lnTo>
                <a:lnTo>
                  <a:pt x="2107917" y="615809"/>
                </a:lnTo>
                <a:lnTo>
                  <a:pt x="1946831" y="884599"/>
                </a:lnTo>
                <a:cubicBezTo>
                  <a:pt x="2012625" y="993073"/>
                  <a:pt x="2046268" y="1116863"/>
                  <a:pt x="2044301" y="1243238"/>
                </a:cubicBezTo>
                <a:lnTo>
                  <a:pt x="2320120" y="1396608"/>
                </a:lnTo>
                <a:lnTo>
                  <a:pt x="2256615" y="1612188"/>
                </a:lnTo>
                <a:lnTo>
                  <a:pt x="1940376" y="1596030"/>
                </a:lnTo>
                <a:cubicBezTo>
                  <a:pt x="1872596" y="1706428"/>
                  <a:pt x="1775380" y="1798448"/>
                  <a:pt x="1658726" y="1862629"/>
                </a:cubicBezTo>
                <a:lnTo>
                  <a:pt x="1668517" y="2174683"/>
                </a:lnTo>
                <a:lnTo>
                  <a:pt x="1435662" y="2236197"/>
                </a:lnTo>
                <a:lnTo>
                  <a:pt x="1285885" y="1961124"/>
                </a:lnTo>
                <a:cubicBezTo>
                  <a:pt x="1152311" y="1963048"/>
                  <a:pt x="1021452" y="1931279"/>
                  <a:pt x="906766" y="1869085"/>
                </a:cubicBezTo>
                <a:lnTo>
                  <a:pt x="641090" y="2038970"/>
                </a:lnTo>
                <a:lnTo>
                  <a:pt x="476763" y="1883578"/>
                </a:lnTo>
                <a:lnTo>
                  <a:pt x="637849" y="1614788"/>
                </a:lnTo>
                <a:cubicBezTo>
                  <a:pt x="572055" y="1506314"/>
                  <a:pt x="538412" y="1382524"/>
                  <a:pt x="540379" y="1256149"/>
                </a:cubicBezTo>
                <a:lnTo>
                  <a:pt x="264560" y="1102779"/>
                </a:lnTo>
                <a:lnTo>
                  <a:pt x="328065" y="887199"/>
                </a:lnTo>
                <a:lnTo>
                  <a:pt x="644304" y="903357"/>
                </a:lnTo>
                <a:cubicBezTo>
                  <a:pt x="712084" y="792959"/>
                  <a:pt x="809300" y="700939"/>
                  <a:pt x="925954" y="636758"/>
                </a:cubicBezTo>
                <a:lnTo>
                  <a:pt x="916163" y="324704"/>
                </a:lnTo>
                <a:lnTo>
                  <a:pt x="1149018" y="263190"/>
                </a:lnTo>
                <a:lnTo>
                  <a:pt x="1298795" y="538263"/>
                </a:lnTo>
                <a:cubicBezTo>
                  <a:pt x="1432369" y="536339"/>
                  <a:pt x="1563228" y="568108"/>
                  <a:pt x="1677914" y="630302"/>
                </a:cubicBezTo>
                <a:lnTo>
                  <a:pt x="1677914" y="630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9305" tIns="862970" rIns="879305" bIns="862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6710" y="1713913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dirty="0">
                <a:solidFill>
                  <a:schemeClr val="bg1"/>
                </a:solidFill>
              </a:rPr>
              <a:t>Semantic Web </a:t>
            </a:r>
            <a:r>
              <a:rPr lang="en-US" sz="3600" dirty="0" err="1">
                <a:solidFill>
                  <a:schemeClr val="bg1"/>
                </a:solidFill>
              </a:rPr>
              <a:t>Apriori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4181" y="3546252"/>
            <a:ext cx="2200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Generate 2 </a:t>
            </a:r>
            <a:r>
              <a:rPr lang="en-US" sz="2400" dirty="0" err="1">
                <a:solidFill>
                  <a:schemeClr val="bg1"/>
                </a:solidFill>
              </a:rPr>
              <a:t>LargeItemset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85252" y="4301022"/>
            <a:ext cx="1600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chemeClr val="bg1"/>
                </a:solidFill>
              </a:rPr>
              <a:t>Mine AR’s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6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7612" y="762000"/>
            <a:ext cx="46589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/>
              <a:t>SWAPriori</a:t>
            </a:r>
            <a:endParaRPr lang="en-US" sz="4400" dirty="0"/>
          </a:p>
        </p:txBody>
      </p:sp>
      <p:sp>
        <p:nvSpPr>
          <p:cNvPr id="3" name="Shape 148"/>
          <p:cNvSpPr txBox="1"/>
          <p:nvPr/>
        </p:nvSpPr>
        <p:spPr>
          <a:xfrm>
            <a:off x="1217612" y="1600200"/>
            <a:ext cx="6696744" cy="4320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Inputs:</a:t>
            </a:r>
          </a:p>
          <a:p>
            <a:pPr marL="914400" lvl="1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Dataset</a:t>
            </a:r>
          </a:p>
          <a:p>
            <a:pPr marL="914400" lvl="1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Minimum Support</a:t>
            </a:r>
          </a:p>
          <a:p>
            <a:pPr marL="914400" lvl="1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Minimum Confidence</a:t>
            </a:r>
          </a:p>
          <a:p>
            <a:pPr>
              <a:buSzPct val="100000"/>
            </a:pPr>
            <a:endParaRPr lang="en" sz="3200" dirty="0">
              <a:latin typeface="Times New Roman" panose="02020603050405020304" pitchFamily="18" charset="0"/>
              <a:ea typeface="Corsiva"/>
              <a:cs typeface="Times New Roman" panose="02020603050405020304" pitchFamily="18" charset="0"/>
              <a:sym typeface="Corsiva"/>
            </a:endParaRPr>
          </a:p>
          <a:p>
            <a:pPr marL="457200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Outputs:</a:t>
            </a:r>
          </a:p>
          <a:p>
            <a:pPr marL="914400" lvl="1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Large Data-Item</a:t>
            </a:r>
          </a:p>
          <a:p>
            <a:pPr marL="914400" lvl="1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Association Rule</a:t>
            </a:r>
          </a:p>
        </p:txBody>
      </p:sp>
    </p:spTree>
    <p:extLst>
      <p:ext uri="{BB962C8B-B14F-4D97-AF65-F5344CB8AC3E}">
        <p14:creationId xmlns:p14="http://schemas.microsoft.com/office/powerpoint/2010/main" val="109664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 descr="Algo1.png"/>
          <p:cNvPicPr preferRelativeResize="0"/>
          <p:nvPr/>
        </p:nvPicPr>
        <p:blipFill rotWithShape="1">
          <a:blip r:embed="rId3">
            <a:alphaModFix/>
          </a:blip>
          <a:srcRect l="1739" t="966" r="2619" b="46813"/>
          <a:stretch/>
        </p:blipFill>
        <p:spPr>
          <a:xfrm>
            <a:off x="1293812" y="495300"/>
            <a:ext cx="3898776" cy="57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164" descr="Algo1.png"/>
          <p:cNvPicPr preferRelativeResize="0"/>
          <p:nvPr/>
        </p:nvPicPr>
        <p:blipFill rotWithShape="1">
          <a:blip r:embed="rId3">
            <a:alphaModFix/>
          </a:blip>
          <a:srcRect l="1533" t="48950" r="2675" b="3191"/>
          <a:stretch/>
        </p:blipFill>
        <p:spPr>
          <a:xfrm>
            <a:off x="6780212" y="685800"/>
            <a:ext cx="38862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92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612" y="838200"/>
            <a:ext cx="72153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/>
              <a:t>Generate2 Large DataItem</a:t>
            </a:r>
            <a:endParaRPr lang="en-US" sz="4400" dirty="0"/>
          </a:p>
        </p:txBody>
      </p:sp>
      <p:sp>
        <p:nvSpPr>
          <p:cNvPr id="3" name="Shape 148"/>
          <p:cNvSpPr txBox="1"/>
          <p:nvPr/>
        </p:nvSpPr>
        <p:spPr>
          <a:xfrm>
            <a:off x="912812" y="1752600"/>
            <a:ext cx="6696744" cy="4320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Inputs:</a:t>
            </a:r>
          </a:p>
          <a:p>
            <a:pPr marL="914400" lvl="1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List of object info instances</a:t>
            </a:r>
          </a:p>
          <a:p>
            <a:pPr marL="914400" lvl="1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Minimum Support</a:t>
            </a:r>
          </a:p>
          <a:p>
            <a:pPr>
              <a:buSzPct val="100000"/>
            </a:pPr>
            <a:endParaRPr lang="en" sz="3200" dirty="0">
              <a:latin typeface="Times New Roman" panose="02020603050405020304" pitchFamily="18" charset="0"/>
              <a:ea typeface="Corsiva"/>
              <a:cs typeface="Times New Roman" panose="02020603050405020304" pitchFamily="18" charset="0"/>
              <a:sym typeface="Corsiva"/>
            </a:endParaRPr>
          </a:p>
          <a:p>
            <a:pPr marL="457200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Outputs:</a:t>
            </a:r>
          </a:p>
          <a:p>
            <a:pPr marL="914400" lvl="1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List of large Itemset</a:t>
            </a:r>
          </a:p>
        </p:txBody>
      </p:sp>
    </p:spTree>
    <p:extLst>
      <p:ext uri="{BB962C8B-B14F-4D97-AF65-F5344CB8AC3E}">
        <p14:creationId xmlns:p14="http://schemas.microsoft.com/office/powerpoint/2010/main" val="428761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 descr="Untitled Diagram (2).png"/>
          <p:cNvPicPr preferRelativeResize="0"/>
          <p:nvPr/>
        </p:nvPicPr>
        <p:blipFill rotWithShape="1">
          <a:blip r:embed="rId3">
            <a:alphaModFix/>
          </a:blip>
          <a:srcRect l="3847" t="5677" r="2565" b="6913"/>
          <a:stretch/>
        </p:blipFill>
        <p:spPr>
          <a:xfrm>
            <a:off x="3503612" y="533400"/>
            <a:ext cx="5105400" cy="586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237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INTRODUCTION: </a:t>
            </a:r>
            <a:endParaRPr lang="en-US" sz="36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2133600"/>
            <a:ext cx="975106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What is Semantic Web</a:t>
            </a:r>
            <a:r>
              <a:rPr lang="en-US" sz="3200" dirty="0" smtClean="0"/>
              <a:t>?</a:t>
            </a:r>
          </a:p>
          <a:p>
            <a:endParaRPr lang="en-US" sz="3200" dirty="0"/>
          </a:p>
          <a:p>
            <a:r>
              <a:rPr lang="en-US" sz="3200" dirty="0"/>
              <a:t>What is linked data</a:t>
            </a:r>
            <a:r>
              <a:rPr lang="en-US" sz="3200" dirty="0" smtClean="0"/>
              <a:t>?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What </a:t>
            </a:r>
            <a:r>
              <a:rPr lang="en-US" sz="3200" dirty="0"/>
              <a:t>are association rules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3812" y="1066800"/>
            <a:ext cx="7467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 smtClean="0"/>
              <a:t>Association Rule</a:t>
            </a:r>
            <a:endParaRPr lang="en-US" sz="4400" dirty="0"/>
          </a:p>
        </p:txBody>
      </p:sp>
      <p:sp>
        <p:nvSpPr>
          <p:cNvPr id="3" name="Shape 148"/>
          <p:cNvSpPr txBox="1"/>
          <p:nvPr/>
        </p:nvSpPr>
        <p:spPr>
          <a:xfrm>
            <a:off x="1293812" y="2527861"/>
            <a:ext cx="6696744" cy="4320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Inputs:</a:t>
            </a:r>
          </a:p>
          <a:p>
            <a:pPr marL="914400" lvl="1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All large itemset</a:t>
            </a:r>
          </a:p>
          <a:p>
            <a:pPr marL="914400" lvl="1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Minimum Confidence</a:t>
            </a:r>
          </a:p>
          <a:p>
            <a:pPr>
              <a:buSzPct val="100000"/>
            </a:pPr>
            <a:endParaRPr lang="en" sz="3200" dirty="0">
              <a:latin typeface="Times New Roman" panose="02020603050405020304" pitchFamily="18" charset="0"/>
              <a:ea typeface="Corsiva"/>
              <a:cs typeface="Times New Roman" panose="02020603050405020304" pitchFamily="18" charset="0"/>
              <a:sym typeface="Corsiva"/>
            </a:endParaRPr>
          </a:p>
          <a:p>
            <a:pPr marL="457200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Outputs:</a:t>
            </a:r>
          </a:p>
          <a:p>
            <a:pPr marL="914400" lvl="1" indent="-482600"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latin typeface="Times New Roman" panose="02020603050405020304" pitchFamily="18" charset="0"/>
                <a:ea typeface="Corsiva"/>
                <a:cs typeface="Times New Roman" panose="02020603050405020304" pitchFamily="18" charset="0"/>
                <a:sym typeface="Corsiva"/>
              </a:rPr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61647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Algorithm3.png"/>
          <p:cNvPicPr preferRelativeResize="0"/>
          <p:nvPr/>
        </p:nvPicPr>
        <p:blipFill rotWithShape="1">
          <a:blip r:embed="rId3">
            <a:alphaModFix/>
          </a:blip>
          <a:srcRect l="2565" r="2565" b="1701"/>
          <a:stretch/>
        </p:blipFill>
        <p:spPr>
          <a:xfrm>
            <a:off x="3579812" y="381000"/>
            <a:ext cx="4869904" cy="5979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3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852"/>
          <a:stretch/>
        </p:blipFill>
        <p:spPr>
          <a:xfrm>
            <a:off x="912812" y="1219200"/>
            <a:ext cx="10515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5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SPARQL, Jena, Turtle, RDF</a:t>
            </a:r>
            <a:endParaRPr lang="en-US" dirty="0"/>
          </a:p>
          <a:p>
            <a:pPr lvl="1"/>
            <a:r>
              <a:rPr lang="en-US" dirty="0" smtClean="0"/>
              <a:t>SPARQL allows to query Ontologies, Data Sets while Jena provides the Java Powered platform independency required.</a:t>
            </a:r>
          </a:p>
          <a:p>
            <a:pPr lvl="1"/>
            <a:r>
              <a:rPr lang="en-US" dirty="0" smtClean="0"/>
              <a:t>Turtle and RDF are used to represent Ontologies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84" r="1775"/>
          <a:stretch/>
        </p:blipFill>
        <p:spPr>
          <a:xfrm>
            <a:off x="3656012" y="3200400"/>
            <a:ext cx="4648200" cy="23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5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667000"/>
            <a:ext cx="9751060" cy="1168400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THANK YOU!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08843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Semantic Web? Huh?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3.0</a:t>
            </a:r>
          </a:p>
          <a:p>
            <a:r>
              <a:rPr lang="en-IN" dirty="0" smtClean="0"/>
              <a:t>Promotes Common Data Format for exchange of information.</a:t>
            </a:r>
          </a:p>
          <a:p>
            <a:endParaRPr lang="en-IN" dirty="0" smtClean="0"/>
          </a:p>
          <a:p>
            <a:r>
              <a:rPr lang="en-IN" dirty="0" smtClean="0"/>
              <a:t>Promotes </a:t>
            </a:r>
            <a:r>
              <a:rPr lang="en-IN" dirty="0" smtClean="0"/>
              <a:t>Open Formats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Aims to make the Web a Machine Readable Entity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2971800"/>
            <a:ext cx="1296144" cy="14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2" y="965200"/>
            <a:ext cx="3275329" cy="1168400"/>
          </a:xfrm>
        </p:spPr>
        <p:txBody>
          <a:bodyPr/>
          <a:lstStyle/>
          <a:p>
            <a:r>
              <a:rPr lang="en-US" b="1" dirty="0" smtClean="0"/>
              <a:t>MIND THE GAP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5" t="1894" r="1710" b="3408"/>
          <a:stretch/>
        </p:blipFill>
        <p:spPr>
          <a:xfrm>
            <a:off x="1751012" y="2133600"/>
            <a:ext cx="8686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 algorithm, named </a:t>
            </a:r>
            <a:r>
              <a:rPr lang="en-IN" dirty="0" smtClean="0"/>
              <a:t>Semantic Web </a:t>
            </a:r>
            <a:r>
              <a:rPr lang="en-IN" dirty="0" err="1" smtClean="0"/>
              <a:t>Apriori</a:t>
            </a:r>
            <a:r>
              <a:rPr lang="en-IN" dirty="0"/>
              <a:t>, has been proposed which has </a:t>
            </a:r>
            <a:r>
              <a:rPr lang="en-IN" dirty="0" smtClean="0"/>
              <a:t>considered challenges of Semantic Web Mining </a:t>
            </a:r>
            <a:r>
              <a:rPr lang="en-IN" dirty="0"/>
              <a:t>and without the end user involvement, mines ARs directly from a single semantic web dataset. The problem statement includes collecting and connecting them so that all data appear as a single and central dataset and then using existing methods to mine ARs from the generated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3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Rule Mining (ARM) algorithms are of two types : </a:t>
            </a:r>
            <a:r>
              <a:rPr lang="en-US" dirty="0" err="1" smtClean="0"/>
              <a:t>Apriori</a:t>
            </a:r>
            <a:r>
              <a:rPr lang="en-US" dirty="0" smtClean="0"/>
              <a:t> based and FP-based.</a:t>
            </a:r>
          </a:p>
          <a:p>
            <a:r>
              <a:rPr lang="en-US" dirty="0" smtClean="0"/>
              <a:t>LD datasets are convertible to directed graphs but this is not suitable for ARM</a:t>
            </a:r>
          </a:p>
          <a:p>
            <a:r>
              <a:rPr lang="en-US" dirty="0" smtClean="0"/>
              <a:t>However, ARs are mined now from semantic web data using mining patterns the user provides based on SPARQL.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 into graphs doesn’t work because unlike traditional methods, TRANSACTIONS are not well defined entities in the Semantic Web</a:t>
            </a:r>
          </a:p>
          <a:p>
            <a:r>
              <a:rPr lang="en-US" dirty="0" smtClean="0"/>
              <a:t>Also Graph vertices are unique and discovering sub-graph redundancy is really not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6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experiments have been performed on this semantic data showing promising results and proving the efficiency, robust, and usefulness of the used approach.</a:t>
            </a:r>
          </a:p>
          <a:p>
            <a:r>
              <a:rPr lang="en-US" dirty="0" smtClean="0"/>
              <a:t>Knowledge representation of the web.</a:t>
            </a:r>
          </a:p>
          <a:p>
            <a:r>
              <a:rPr lang="en-US" dirty="0" smtClean="0"/>
              <a:t>Integration of databases in the knowledge web.</a:t>
            </a:r>
          </a:p>
          <a:p>
            <a:r>
              <a:rPr lang="en-US" dirty="0" smtClean="0"/>
              <a:t>Scalability of knowledge-intensive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3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	CHALLENGES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Large amount of Redundant data found.</a:t>
            </a:r>
          </a:p>
          <a:p>
            <a:r>
              <a:rPr lang="en-IN" dirty="0" smtClean="0"/>
              <a:t>Reliable data needs to be found.</a:t>
            </a:r>
          </a:p>
          <a:p>
            <a:r>
              <a:rPr lang="en-IN" dirty="0" smtClean="0"/>
              <a:t>Contrasting/Related data found.</a:t>
            </a:r>
          </a:p>
          <a:p>
            <a:r>
              <a:rPr lang="en-IN" dirty="0" smtClean="0"/>
              <a:t>Too much data on any topic.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4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126</TotalTime>
  <Words>477</Words>
  <Application>Microsoft Office PowerPoint</Application>
  <PresentationFormat>Custom</PresentationFormat>
  <Paragraphs>93</Paragraphs>
  <Slides>24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Constantia</vt:lpstr>
      <vt:lpstr>Corsiva</vt:lpstr>
      <vt:lpstr>Times New Roman</vt:lpstr>
      <vt:lpstr>Wingdings</vt:lpstr>
      <vt:lpstr>Books Classic 16x9</vt:lpstr>
      <vt:lpstr>Semantic Web Mining</vt:lpstr>
      <vt:lpstr>INTRODUCTION: </vt:lpstr>
      <vt:lpstr>Semantic Web? Huh?</vt:lpstr>
      <vt:lpstr>MIND THE GAP</vt:lpstr>
      <vt:lpstr>Problem Statement</vt:lpstr>
      <vt:lpstr>LITERATURE SURVEY</vt:lpstr>
      <vt:lpstr>LITERATURE SURVEY</vt:lpstr>
      <vt:lpstr>SCOPE</vt:lpstr>
      <vt:lpstr> CHALLENGES </vt:lpstr>
      <vt:lpstr>Competitive Analysis/Similar System</vt:lpstr>
      <vt:lpstr>Where’s the Dataset?</vt:lpstr>
      <vt:lpstr>Data Structure To Be Used</vt:lpstr>
      <vt:lpstr>Data Structure We will use!</vt:lpstr>
      <vt:lpstr>Semantic Web Apriori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Mining</dc:title>
  <dc:creator>Mugesh Nadar</dc:creator>
  <cp:lastModifiedBy>Mugesh Nadar</cp:lastModifiedBy>
  <cp:revision>10</cp:revision>
  <dcterms:created xsi:type="dcterms:W3CDTF">2017-03-17T16:15:38Z</dcterms:created>
  <dcterms:modified xsi:type="dcterms:W3CDTF">2017-03-17T18:22:20Z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