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Default Extension="pict" ContentType="image/pict"/>
  <Override PartName="/ppt/slides/slide9.xml" ContentType="application/vnd.openxmlformats-officedocument.presentationml.slide+xml"/>
  <Override PartName="/ppt/embeddings/oleObject4.bin" ContentType="application/vnd.openxmlformats-officedocument.oleObject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Default Extension="jpeg" ContentType="image/jpeg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embeddings/oleObject5.bin" ContentType="application/vnd.openxmlformats-officedocument.oleObject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Default Extension="pdf" ContentType="application/pdf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embeddings/oleObject2.bin" ContentType="application/vnd.openxmlformats-officedocument.oleObject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embeddings/oleObject3.bin" ContentType="application/vnd.openxmlformats-officedocument.oleObject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5" r:id="rId9"/>
    <p:sldId id="276" r:id="rId10"/>
    <p:sldId id="279" r:id="rId11"/>
    <p:sldId id="278" r:id="rId12"/>
    <p:sldId id="281" r:id="rId13"/>
    <p:sldId id="283" r:id="rId14"/>
    <p:sldId id="282" r:id="rId15"/>
    <p:sldId id="280" r:id="rId16"/>
    <p:sldId id="284" r:id="rId17"/>
    <p:sldId id="285" r:id="rId18"/>
    <p:sldId id="286" r:id="rId19"/>
    <p:sldId id="287" r:id="rId20"/>
    <p:sldId id="288" r:id="rId21"/>
    <p:sldId id="289" r:id="rId22"/>
    <p:sldId id="29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86300" autoAdjust="0"/>
  </p:normalViewPr>
  <p:slideViewPr>
    <p:cSldViewPr snapToGrid="0" snapToObjects="1">
      <p:cViewPr varScale="1">
        <p:scale>
          <a:sx n="103" d="100"/>
          <a:sy n="103" d="100"/>
        </p:scale>
        <p:origin x="-1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ict"/><Relationship Id="rId4" Type="http://schemas.openxmlformats.org/officeDocument/2006/relationships/image" Target="../media/image4.pict"/><Relationship Id="rId1" Type="http://schemas.openxmlformats.org/officeDocument/2006/relationships/image" Target="../media/image1.pict"/><Relationship Id="rId2" Type="http://schemas.openxmlformats.org/officeDocument/2006/relationships/image" Target="../media/image2.pict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C9DC0-6B79-CD46-9B84-88DC2E53E415}" type="datetimeFigureOut">
              <a:rPr lang="en-US" smtClean="0"/>
              <a:pPr/>
              <a:t>2/18/13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8A9D5-D603-FA40-8141-399EF751F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A9D5-D603-FA40-8141-399EF751FD8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A9D5-D603-FA40-8141-399EF751FD8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A9D5-D603-FA40-8141-399EF751FD8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85A0-1694-C241-B67A-2C11400D8C55}" type="datetimeFigureOut">
              <a:rPr lang="en-US" smtClean="0"/>
              <a:pPr/>
              <a:t>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6BB6-BDE2-C04C-9B74-D780AD31E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85A0-1694-C241-B67A-2C11400D8C55}" type="datetimeFigureOut">
              <a:rPr lang="en-US" smtClean="0"/>
              <a:pPr/>
              <a:t>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6BB6-BDE2-C04C-9B74-D780AD31E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85A0-1694-C241-B67A-2C11400D8C55}" type="datetimeFigureOut">
              <a:rPr lang="en-US" smtClean="0"/>
              <a:pPr/>
              <a:t>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6BB6-BDE2-C04C-9B74-D780AD31E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85A0-1694-C241-B67A-2C11400D8C55}" type="datetimeFigureOut">
              <a:rPr lang="en-US" smtClean="0"/>
              <a:pPr/>
              <a:t>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6BB6-BDE2-C04C-9B74-D780AD31E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85A0-1694-C241-B67A-2C11400D8C55}" type="datetimeFigureOut">
              <a:rPr lang="en-US" smtClean="0"/>
              <a:pPr/>
              <a:t>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6BB6-BDE2-C04C-9B74-D780AD31E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85A0-1694-C241-B67A-2C11400D8C55}" type="datetimeFigureOut">
              <a:rPr lang="en-US" smtClean="0"/>
              <a:pPr/>
              <a:t>2/18/13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6BB6-BDE2-C04C-9B74-D780AD31E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85A0-1694-C241-B67A-2C11400D8C55}" type="datetimeFigureOut">
              <a:rPr lang="en-US" smtClean="0"/>
              <a:pPr/>
              <a:t>2/18/13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6BB6-BDE2-C04C-9B74-D780AD31E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85A0-1694-C241-B67A-2C11400D8C55}" type="datetimeFigureOut">
              <a:rPr lang="en-US" smtClean="0"/>
              <a:pPr/>
              <a:t>2/18/13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6BB6-BDE2-C04C-9B74-D780AD31E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85A0-1694-C241-B67A-2C11400D8C55}" type="datetimeFigureOut">
              <a:rPr lang="en-US" smtClean="0"/>
              <a:pPr/>
              <a:t>2/18/13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6BB6-BDE2-C04C-9B74-D780AD31E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85A0-1694-C241-B67A-2C11400D8C55}" type="datetimeFigureOut">
              <a:rPr lang="en-US" smtClean="0"/>
              <a:pPr/>
              <a:t>2/18/13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6BB6-BDE2-C04C-9B74-D780AD31E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85A0-1694-C241-B67A-2C11400D8C55}" type="datetimeFigureOut">
              <a:rPr lang="en-US" smtClean="0"/>
              <a:pPr/>
              <a:t>2/18/13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6BB6-BDE2-C04C-9B74-D780AD31E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F85A0-1694-C241-B67A-2C11400D8C55}" type="datetimeFigureOut">
              <a:rPr lang="en-US" smtClean="0"/>
              <a:pPr/>
              <a:t>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A6BB6-BDE2-C04C-9B74-D780AD31E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df"/><Relationship Id="rId4" Type="http://schemas.openxmlformats.org/officeDocument/2006/relationships/image" Target="../media/image6.png"/><Relationship Id="rId5" Type="http://schemas.openxmlformats.org/officeDocument/2006/relationships/oleObject" Target="../embeddings/oleObject1.bin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Relationship Id="rId9" Type="http://schemas.openxmlformats.org/officeDocument/2006/relationships/oleObject" Target="../embeddings/oleObject5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df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df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df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df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Peer-to-Peer and Social Networks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Centrality measures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Community detection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39023" y="6029335"/>
            <a:ext cx="5653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 co-authorship network of </a:t>
            </a:r>
            <a:r>
              <a:rPr lang="en-US" dirty="0" smtClean="0">
                <a:solidFill>
                  <a:srgbClr val="0000FF"/>
                </a:solidFill>
              </a:rPr>
              <a:t>physicist</a:t>
            </a:r>
            <a:r>
              <a:rPr lang="en-US" dirty="0" smtClean="0"/>
              <a:t>s and </a:t>
            </a:r>
            <a:r>
              <a:rPr lang="en-US" dirty="0" smtClean="0">
                <a:solidFill>
                  <a:srgbClr val="FF0000"/>
                </a:solidFill>
              </a:rPr>
              <a:t>mathematicians</a:t>
            </a:r>
          </a:p>
          <a:p>
            <a:pPr algn="ctr"/>
            <a:r>
              <a:rPr lang="en-US" dirty="0" smtClean="0"/>
              <a:t>(Courtesy: Easley &amp; Kleinberg)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82" y="1417638"/>
            <a:ext cx="8089118" cy="46116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a community?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636977"/>
            <a:ext cx="7762462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Informally it is a </a:t>
            </a:r>
            <a:r>
              <a:rPr lang="en-US" sz="2400" dirty="0" smtClean="0">
                <a:solidFill>
                  <a:srgbClr val="0000FF"/>
                </a:solidFill>
              </a:rPr>
              <a:t>“tightly-knit region</a:t>
            </a:r>
            <a:r>
              <a:rPr lang="en-US" sz="2400" dirty="0" smtClean="0"/>
              <a:t>” of the network.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How to identify such a region, and how to separate them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from a different tightly-knit region? It depends on how we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quantify the notion of  </a:t>
            </a:r>
            <a:r>
              <a:rPr lang="en-US" sz="2400" dirty="0" smtClean="0">
                <a:solidFill>
                  <a:srgbClr val="0000FF"/>
                </a:solidFill>
              </a:rPr>
              <a:t>tightly-knit</a:t>
            </a:r>
            <a:r>
              <a:rPr lang="en-US" sz="2400" dirty="0" smtClean="0"/>
              <a:t>.  Visual check of the graph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is not enough, and can sometimes be misleading. Also,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such regions can be nested.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a community?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76598" y="6150232"/>
            <a:ext cx="299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(Courtesy: Easley &amp; Kleinberg)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88500" y="5780900"/>
            <a:ext cx="526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example of a nested structure of the communities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914" y="1227263"/>
            <a:ext cx="5870091" cy="45536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05119" y="2497214"/>
            <a:ext cx="649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bridge</a:t>
            </a:r>
            <a:endParaRPr lang="en-US" sz="1400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4333211" y="2315794"/>
            <a:ext cx="36284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</p:cNvCxnSpPr>
          <p:nvPr/>
        </p:nvCxnSpPr>
        <p:spPr>
          <a:xfrm rot="5400000" flipH="1" flipV="1">
            <a:off x="4751717" y="2093925"/>
            <a:ext cx="181422" cy="6251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3788878" y="2315792"/>
            <a:ext cx="736429" cy="1814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66627" y="1715627"/>
            <a:ext cx="2477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Removal of a bridge separates the graph into </a:t>
            </a:r>
          </a:p>
          <a:p>
            <a:r>
              <a:rPr lang="en-US" dirty="0" smtClean="0"/>
              <a:t>disjoint components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a community?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76598" y="6150232"/>
            <a:ext cx="299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(Courtesy: Easley &amp; Kleinberg)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8463603" cy="43967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88878" y="2945432"/>
            <a:ext cx="1950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A-B is not a bridge, </a:t>
            </a:r>
          </a:p>
          <a:p>
            <a:r>
              <a:rPr lang="en-US" dirty="0" smtClean="0"/>
              <a:t>but a </a:t>
            </a:r>
            <a:r>
              <a:rPr lang="en-US" dirty="0" smtClean="0">
                <a:solidFill>
                  <a:srgbClr val="0000FF"/>
                </a:solidFill>
              </a:rPr>
              <a:t>local bridge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16179" y="4194039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A, B have no </a:t>
            </a:r>
          </a:p>
          <a:p>
            <a:pPr algn="ctr"/>
            <a:r>
              <a:rPr lang="en-US" dirty="0" smtClean="0"/>
              <a:t>common friends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a community?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5632"/>
            <a:ext cx="9144001" cy="39333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76598" y="6150232"/>
            <a:ext cx="299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(Courtesy: Easley &amp; Kleinberg)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2154" y="5548933"/>
            <a:ext cx="7391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dispute caused the club to split into two clubs. How can you identify them?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95675" y="1430966"/>
            <a:ext cx="229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Is there a bridge here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Community detection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636977"/>
            <a:ext cx="8317677" cy="3939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 smtClean="0"/>
              <a:t>Girvan-Newman Method</a:t>
            </a:r>
            <a:endParaRPr lang="en-US" b="1" i="1" dirty="0" smtClean="0"/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400" dirty="0" smtClean="0"/>
              <a:t> Remove the edges of </a:t>
            </a:r>
            <a:r>
              <a:rPr lang="en-US" sz="2400" b="1" dirty="0" smtClean="0">
                <a:solidFill>
                  <a:srgbClr val="0000FF"/>
                </a:solidFill>
              </a:rPr>
              <a:t>highest </a:t>
            </a:r>
            <a:r>
              <a:rPr lang="en-US" sz="2400" b="1" dirty="0" err="1" smtClean="0">
                <a:solidFill>
                  <a:srgbClr val="0000FF"/>
                </a:solidFill>
              </a:rPr>
              <a:t>betweenness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first. 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400" dirty="0" smtClean="0"/>
              <a:t> Repeat the same step with the remainder graph. 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400" dirty="0" smtClean="0"/>
              <a:t> Continue this until the graph breaks down into individual nodes.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As the graph breaks down into pieces, the tightly knit community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structure is exposed. 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Girvan Newman method: An example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498600"/>
            <a:ext cx="7213600" cy="386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5106" y="5528020"/>
            <a:ext cx="283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Betweenness(7-8)= 7x7 = 49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1846" y="5897352"/>
            <a:ext cx="849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Betweenness(3-7)=betweenness(6-7)=betweenness(8-9) = betweenness(8-12)= 3X11=33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51754" y="5528020"/>
            <a:ext cx="2915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Betweenness(1-3) = 1X12=12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Girvan Newman method: An example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1846" y="5897352"/>
            <a:ext cx="8375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Betweenness(3-7)=betweenness(6-7)=betweenness(8-9) = betweenness(8-12)= 3X4=12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0466" y="5454650"/>
            <a:ext cx="2681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Betweenness(1-3) = 1X5=5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950" y="1403350"/>
            <a:ext cx="5626100" cy="40513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Girvan Newman method: An example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871007" y="5454650"/>
            <a:ext cx="316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Betweenness</a:t>
            </a:r>
            <a:r>
              <a:rPr lang="en-US" dirty="0" smtClean="0"/>
              <a:t> of every edge = 1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466850"/>
            <a:ext cx="5791200" cy="39243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Girvan Newman method: An example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816100"/>
            <a:ext cx="6477000" cy="3225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Centrality measures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417638"/>
            <a:ext cx="8336687" cy="4493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Centrality is related to the potential importance of a node. Some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nodes have greater “influence” over others compared to the rest,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or are more easily accessible to other, or act as a go-between in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most node-to-node communications. These are represented by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various </a:t>
            </a:r>
            <a:r>
              <a:rPr lang="en-US" sz="2400" dirty="0" smtClean="0">
                <a:solidFill>
                  <a:srgbClr val="0000FF"/>
                </a:solidFill>
              </a:rPr>
              <a:t>centrality measures</a:t>
            </a:r>
            <a:r>
              <a:rPr lang="en-US" sz="2400" dirty="0" smtClean="0"/>
              <a:t>. Some important ones are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400" dirty="0" smtClean="0"/>
              <a:t>  	</a:t>
            </a:r>
            <a:r>
              <a:rPr lang="en-US" sz="2400" dirty="0" smtClean="0">
                <a:solidFill>
                  <a:srgbClr val="0000FF"/>
                </a:solidFill>
              </a:rPr>
              <a:t>Degree</a:t>
            </a:r>
            <a:r>
              <a:rPr lang="en-US" sz="2400" dirty="0" smtClean="0"/>
              <a:t> centrality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400" dirty="0" smtClean="0"/>
              <a:t>  	</a:t>
            </a:r>
            <a:r>
              <a:rPr lang="en-US" sz="2400" dirty="0" smtClean="0">
                <a:solidFill>
                  <a:srgbClr val="0000FF"/>
                </a:solidFill>
              </a:rPr>
              <a:t>Closeness</a:t>
            </a:r>
            <a:r>
              <a:rPr lang="en-US" sz="2400" dirty="0" smtClean="0"/>
              <a:t> centrality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400" dirty="0" smtClean="0"/>
              <a:t>  	</a:t>
            </a:r>
            <a:r>
              <a:rPr lang="en-US" sz="2400" dirty="0" err="1" smtClean="0">
                <a:solidFill>
                  <a:srgbClr val="0000FF"/>
                </a:solidFill>
              </a:rPr>
              <a:t>Betweenness</a:t>
            </a:r>
            <a:r>
              <a:rPr lang="en-US" sz="2400" dirty="0" smtClean="0"/>
              <a:t> centrality</a:t>
            </a: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Another example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14" y="1619250"/>
            <a:ext cx="6851996" cy="3129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80437" y="3190884"/>
            <a:ext cx="88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5X5=25</a:t>
            </a:r>
            <a:endParaRPr 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Another example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532" y="1568762"/>
            <a:ext cx="6254315" cy="39806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53381" y="2454276"/>
            <a:ext cx="88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5X6=30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10363" y="2454276"/>
            <a:ext cx="88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5X6=30</a:t>
            </a:r>
            <a:endParaRPr 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Another example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859" y="1654137"/>
            <a:ext cx="6457100" cy="32869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Degree centrality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31189" y="2019551"/>
            <a:ext cx="8763637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The more neighbors a given node has, the greater is its influence.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In human society, a person with a large number of friends is believed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to be in a favorable position compared to persons with fewer.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This leads to the idea of </a:t>
            </a:r>
            <a:r>
              <a:rPr lang="en-US" sz="2400" b="1" dirty="0" smtClean="0">
                <a:solidFill>
                  <a:srgbClr val="0000FF"/>
                </a:solidFill>
              </a:rPr>
              <a:t>degree centrality</a:t>
            </a:r>
            <a:r>
              <a:rPr lang="en-US" sz="2400" dirty="0" smtClean="0"/>
              <a:t>, which refers to the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degree of a given node in the graph representing a social network. 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Closeness centrality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95317" y="2019551"/>
            <a:ext cx="8520632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Nodes that are able to reach other nodes via shorter paths, or who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are “more reachable” by other nodes via shorter paths, are in more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favored positions. This structural advantage can be translated into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power, and it leads to the notion of </a:t>
            </a:r>
            <a:r>
              <a:rPr lang="en-US" sz="2400" b="1" dirty="0" smtClean="0">
                <a:solidFill>
                  <a:srgbClr val="0000FF"/>
                </a:solidFill>
              </a:rPr>
              <a:t>closeness centrality</a:t>
            </a:r>
            <a:r>
              <a:rPr lang="en-US" sz="2400" dirty="0" smtClean="0"/>
              <a:t>. 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Closeness centrality</a:t>
            </a:r>
            <a:endParaRPr lang="en-US" b="1" dirty="0"/>
          </a:p>
        </p:txBody>
      </p:sp>
      <p:pic>
        <p:nvPicPr>
          <p:cNvPr id="4" name="Picture 3"/>
          <p:cNvPicPr/>
          <p:nvPr/>
        </p:nvPicPr>
        <mc:AlternateContent>
          <mc:Choice xmlns:ma="http://schemas.microsoft.com/office/mac/drawingml/2008/main" Requires="ma">
            <p:blipFill>
              <a:blip r:embed="rId3"/>
              <a:srcRect/>
              <a:stretch>
                <a:fillRect/>
              </a:stretch>
            </p:blipFill>
          </mc:Choice>
          <mc:Fallback>
            <p:blipFill>
              <a:blip r:embed="rId4"/>
              <a:srcRect/>
              <a:stretch>
                <a:fillRect/>
              </a:stretch>
            </p:blipFill>
          </mc:Fallback>
        </mc:AlternateContent>
        <p:spPr bwMode="auto">
          <a:xfrm>
            <a:off x="812593" y="1817055"/>
            <a:ext cx="6580532" cy="2688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7057" y="4923203"/>
            <a:ext cx="7928823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Let       denote the set of nodes, and for   represent the distance between     and     . 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 yardstick of the closeness of a node         from the other nodes is  </a:t>
            </a:r>
            <a:endParaRPr lang="en-US" dirty="0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1007545" y="5064401"/>
          <a:ext cx="289430" cy="308925"/>
        </p:xfrm>
        <a:graphic>
          <a:graphicData uri="http://schemas.openxmlformats.org/presentationml/2006/ole">
            <p:oleObj spid="_x0000_s20482" name="Equation" r:id="rId5" imgW="152400" imgH="152400" progId="Equation.DSMT4">
              <p:embed/>
            </p:oleObj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7462577" y="5064401"/>
          <a:ext cx="271243" cy="338521"/>
        </p:xfrm>
        <a:graphic>
          <a:graphicData uri="http://schemas.openxmlformats.org/presentationml/2006/ole">
            <p:oleObj spid="_x0000_s20483" name="Equation" r:id="rId6" imgW="88900" imgH="152400" progId="Equation.DSMT4">
              <p:embed/>
            </p:oleObj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8129636" y="5064401"/>
          <a:ext cx="302667" cy="368332"/>
        </p:xfrm>
        <a:graphic>
          <a:graphicData uri="http://schemas.openxmlformats.org/presentationml/2006/ole">
            <p:oleObj spid="_x0000_s20484" name="Equation" r:id="rId7" imgW="114300" imgH="190500" progId="Equation.DSMT4">
              <p:embed/>
            </p:oleObj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4261078" y="5432733"/>
          <a:ext cx="271462" cy="338138"/>
        </p:xfrm>
        <a:graphic>
          <a:graphicData uri="http://schemas.openxmlformats.org/presentationml/2006/ole">
            <p:oleObj spid="_x0000_s20485" name="Equation" r:id="rId8" imgW="88900" imgH="152400" progId="Equation.DSMT4">
              <p:embed/>
            </p:oleObj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6988391" y="5373326"/>
          <a:ext cx="991422" cy="646534"/>
        </p:xfrm>
        <a:graphic>
          <a:graphicData uri="http://schemas.openxmlformats.org/presentationml/2006/ole">
            <p:oleObj spid="_x0000_s20486" name="Equation" r:id="rId9" imgW="609600" imgH="38100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484102" y="210589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84102" y="247523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62577" y="284456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84102" y="32138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84102" y="358322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130643" y="247523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028071" y="2105898"/>
            <a:ext cx="50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4/6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028071" y="2844562"/>
            <a:ext cx="50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4/6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028071" y="3213894"/>
            <a:ext cx="50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4/5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028071" y="3583226"/>
            <a:ext cx="50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4/5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736665" y="1736566"/>
            <a:ext cx="1231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normalized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Betweenness</a:t>
            </a:r>
            <a:r>
              <a:rPr lang="en-US" b="1" dirty="0" smtClean="0"/>
              <a:t> centrality</a:t>
            </a:r>
            <a:endParaRPr lang="en-US" b="1" dirty="0"/>
          </a:p>
        </p:txBody>
      </p:sp>
      <p:pic>
        <p:nvPicPr>
          <p:cNvPr id="22" name="Picture 21"/>
          <p:cNvPicPr/>
          <p:nvPr/>
        </p:nvPicPr>
        <mc:AlternateContent>
          <mc:Choice xmlns:ma="http://schemas.microsoft.com/office/mac/drawingml/2008/main" Requires="ma">
            <p:blipFill>
              <a:blip r:embed="rId2"/>
              <a:srcRect/>
              <a:stretch>
                <a:fillRect/>
              </a:stretch>
            </p:blipFill>
          </mc:Choice>
          <mc:Fallback>
            <p:blipFill>
              <a:blip r:embed="rId3"/>
              <a:srcRect/>
              <a:stretch>
                <a:fillRect/>
              </a:stretch>
            </p:blipFill>
          </mc:Fallback>
        </mc:AlternateContent>
        <p:spPr bwMode="auto">
          <a:xfrm>
            <a:off x="2823226" y="1637418"/>
            <a:ext cx="3400465" cy="2456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457200" y="4552270"/>
            <a:ext cx="85844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smtClean="0">
                <a:solidFill>
                  <a:srgbClr val="0000FF"/>
                </a:solidFill>
              </a:rPr>
              <a:t>each pair </a:t>
            </a:r>
            <a:r>
              <a:rPr lang="en-US" dirty="0" smtClean="0"/>
              <a:t>of nodes in a social network, consider </a:t>
            </a:r>
            <a:r>
              <a:rPr lang="en-US" dirty="0" smtClean="0">
                <a:solidFill>
                  <a:srgbClr val="0000FF"/>
                </a:solidFill>
              </a:rPr>
              <a:t>one of the shortest paths </a:t>
            </a:r>
            <a:r>
              <a:rPr lang="en-US" dirty="0" smtClean="0"/>
              <a:t>–- all nodes </a:t>
            </a:r>
          </a:p>
          <a:p>
            <a:r>
              <a:rPr lang="en-US" dirty="0" smtClean="0"/>
              <a:t>in this path </a:t>
            </a:r>
            <a:r>
              <a:rPr lang="en-US" dirty="0" smtClean="0">
                <a:solidFill>
                  <a:srgbClr val="0000FF"/>
                </a:solidFill>
              </a:rPr>
              <a:t>are intermediaries</a:t>
            </a:r>
            <a:r>
              <a:rPr lang="en-US" dirty="0" smtClean="0"/>
              <a:t>. The node that </a:t>
            </a:r>
            <a:r>
              <a:rPr lang="en-US" dirty="0" smtClean="0">
                <a:solidFill>
                  <a:srgbClr val="0000FF"/>
                </a:solidFill>
              </a:rPr>
              <a:t>belongs to the shortest paths between the 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maximum number </a:t>
            </a:r>
            <a:r>
              <a:rPr lang="en-US" dirty="0" smtClean="0">
                <a:solidFill>
                  <a:srgbClr val="0000FF"/>
                </a:solidFill>
              </a:rPr>
              <a:t>of such communications</a:t>
            </a:r>
            <a:r>
              <a:rPr lang="en-US" dirty="0" smtClean="0"/>
              <a:t>, is a special node – it is a potential deal maker </a:t>
            </a:r>
          </a:p>
          <a:p>
            <a:r>
              <a:rPr lang="en-US" dirty="0" smtClean="0"/>
              <a:t>and is in a special position since most other nodes have to channel their communications </a:t>
            </a:r>
          </a:p>
          <a:p>
            <a:r>
              <a:rPr lang="en-US" dirty="0" smtClean="0"/>
              <a:t>through it.  Such a node has a high </a:t>
            </a:r>
            <a:r>
              <a:rPr lang="en-US" b="1" dirty="0" err="1" smtClean="0">
                <a:solidFill>
                  <a:srgbClr val="0000FF"/>
                </a:solidFill>
              </a:rPr>
              <a:t>betweenness</a:t>
            </a:r>
            <a:r>
              <a:rPr lang="en-US" b="1" dirty="0" smtClean="0">
                <a:solidFill>
                  <a:srgbClr val="0000FF"/>
                </a:solidFill>
              </a:rPr>
              <a:t> centrality.</a:t>
            </a:r>
            <a:endParaRPr 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Computing </a:t>
            </a:r>
            <a:r>
              <a:rPr lang="en-US" b="1" dirty="0" err="1" smtClean="0"/>
              <a:t>betweenness</a:t>
            </a:r>
            <a:r>
              <a:rPr lang="en-US" b="1" dirty="0" smtClean="0"/>
              <a:t> centrality</a:t>
            </a:r>
            <a:endParaRPr lang="en-US" b="1" dirty="0"/>
          </a:p>
        </p:txBody>
      </p:sp>
      <p:pic>
        <p:nvPicPr>
          <p:cNvPr id="22" name="Picture 21"/>
          <p:cNvPicPr/>
          <p:nvPr/>
        </p:nvPicPr>
        <mc:AlternateContent>
          <mc:Choice xmlns:ma="http://schemas.microsoft.com/office/mac/drawingml/2008/main" Requires="ma">
            <p:blipFill>
              <a:blip r:embed="rId2"/>
              <a:srcRect/>
              <a:stretch>
                <a:fillRect/>
              </a:stretch>
            </p:blipFill>
          </mc:Choice>
          <mc:Fallback>
            <p:blipFill>
              <a:blip r:embed="rId3"/>
              <a:srcRect/>
              <a:stretch>
                <a:fillRect/>
              </a:stretch>
            </p:blipFill>
          </mc:Fallback>
        </mc:AlternateContent>
        <p:spPr bwMode="auto">
          <a:xfrm>
            <a:off x="2823226" y="1637418"/>
            <a:ext cx="3400465" cy="2456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74239" y="4369318"/>
            <a:ext cx="8792942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From each </a:t>
            </a:r>
            <a:r>
              <a:rPr lang="en-US" sz="2400" dirty="0" smtClean="0">
                <a:solidFill>
                  <a:srgbClr val="0000FF"/>
                </a:solidFill>
              </a:rPr>
              <a:t>source</a:t>
            </a:r>
            <a:r>
              <a:rPr lang="en-US" sz="2400" dirty="0" smtClean="0"/>
              <a:t> node </a:t>
            </a:r>
            <a:r>
              <a:rPr lang="en-US" sz="2400" b="1" dirty="0" err="1" smtClean="0">
                <a:solidFill>
                  <a:srgbClr val="0000FF"/>
                </a:solidFill>
              </a:rPr>
              <a:t>u</a:t>
            </a:r>
            <a:r>
              <a:rPr lang="en-US" sz="2400" dirty="0" smtClean="0"/>
              <a:t> to each </a:t>
            </a:r>
            <a:r>
              <a:rPr lang="en-US" sz="2400" dirty="0" smtClean="0">
                <a:solidFill>
                  <a:srgbClr val="0000FF"/>
                </a:solidFill>
              </a:rPr>
              <a:t>destination</a:t>
            </a:r>
            <a:r>
              <a:rPr lang="en-US" sz="2400" dirty="0" smtClean="0"/>
              <a:t> node </a:t>
            </a:r>
            <a:r>
              <a:rPr lang="en-US" sz="2400" b="1" dirty="0" err="1" smtClean="0">
                <a:solidFill>
                  <a:srgbClr val="0000FF"/>
                </a:solidFill>
              </a:rPr>
              <a:t>v</a:t>
            </a:r>
            <a:r>
              <a:rPr lang="en-US" sz="2400" dirty="0" smtClean="0"/>
              <a:t>, push 1 unit of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flow via shortest paths. If there are multiple shortest paths, then the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flow will be evenly split. The amount of flow handled by a node or an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edge is a measure of its </a:t>
            </a:r>
            <a:r>
              <a:rPr lang="en-US" sz="2400" dirty="0" err="1" smtClean="0">
                <a:solidFill>
                  <a:srgbClr val="0000FF"/>
                </a:solidFill>
              </a:rPr>
              <a:t>betweenness</a:t>
            </a:r>
            <a:r>
              <a:rPr lang="en-US" sz="2400" dirty="0" smtClean="0">
                <a:solidFill>
                  <a:srgbClr val="0000FF"/>
                </a:solidFill>
              </a:rPr>
              <a:t> centrality.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Computing </a:t>
            </a:r>
            <a:r>
              <a:rPr lang="en-US" b="1" dirty="0" err="1" smtClean="0"/>
              <a:t>betweenness</a:t>
            </a:r>
            <a:r>
              <a:rPr lang="en-US" b="1" dirty="0" smtClean="0"/>
              <a:t> centrality</a:t>
            </a:r>
            <a:endParaRPr lang="en-US" b="1" dirty="0"/>
          </a:p>
        </p:txBody>
      </p:sp>
      <p:pic>
        <p:nvPicPr>
          <p:cNvPr id="22" name="Picture 21"/>
          <p:cNvPicPr/>
          <p:nvPr/>
        </p:nvPicPr>
        <mc:AlternateContent>
          <mc:Choice xmlns:ma="http://schemas.microsoft.com/office/mac/drawingml/2008/main" Requires="ma">
            <p:blipFill>
              <a:blip r:embed="rId3"/>
              <a:srcRect/>
              <a:stretch>
                <a:fillRect/>
              </a:stretch>
            </p:blipFill>
          </mc:Choice>
          <mc:Fallback>
            <p:blipFill>
              <a:blip r:embed="rId4"/>
              <a:srcRect/>
              <a:stretch>
                <a:fillRect/>
              </a:stretch>
            </p:blipFill>
          </mc:Fallback>
        </mc:AlternateContent>
        <p:spPr bwMode="auto">
          <a:xfrm>
            <a:off x="2823226" y="1637418"/>
            <a:ext cx="3400465" cy="2456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3662847" y="2277690"/>
            <a:ext cx="556249" cy="50382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2786478" y="2655557"/>
            <a:ext cx="314888" cy="104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400466" y="1931314"/>
            <a:ext cx="262381" cy="1784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19096" y="4090369"/>
            <a:ext cx="440801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5914066" y="3175121"/>
            <a:ext cx="346378" cy="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355534" y="2503360"/>
            <a:ext cx="304363" cy="1574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5226631" y="2204227"/>
            <a:ext cx="230919" cy="2099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87378" y="2476137"/>
            <a:ext cx="45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½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62847" y="1740418"/>
            <a:ext cx="45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½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55534" y="4090369"/>
            <a:ext cx="45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½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34249" y="2134028"/>
            <a:ext cx="45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½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23691" y="3001933"/>
            <a:ext cx="45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½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95748" y="2009054"/>
            <a:ext cx="45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½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464150" y="4459701"/>
            <a:ext cx="6391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Betweenness</a:t>
            </a:r>
            <a:r>
              <a:rPr lang="en-US" sz="2400" dirty="0" smtClean="0"/>
              <a:t> centrality of </a:t>
            </a:r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r>
              <a:rPr lang="en-US" sz="2400" dirty="0" smtClean="0"/>
              <a:t> with respect to (A, G)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209071" y="5262229"/>
            <a:ext cx="867151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If, each node sends 1 unit  of flow to every other node (excluding C),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then C will handle only 2. (1 +       +     )  = 4 units of flow. Why?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4114143" y="6062448"/>
            <a:ext cx="225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½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70392" y="6062448"/>
            <a:ext cx="45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½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 flipH="1">
            <a:off x="2823223" y="1417639"/>
            <a:ext cx="577242" cy="716389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flipH="1">
            <a:off x="5798633" y="1477331"/>
            <a:ext cx="577242" cy="716389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Computing </a:t>
            </a:r>
            <a:r>
              <a:rPr lang="en-US" b="1" dirty="0" err="1" smtClean="0"/>
              <a:t>betweenness</a:t>
            </a:r>
            <a:r>
              <a:rPr lang="en-US" b="1" dirty="0" smtClean="0"/>
              <a:t> centrality</a:t>
            </a:r>
            <a:endParaRPr lang="en-US" b="1" dirty="0"/>
          </a:p>
        </p:txBody>
      </p:sp>
      <p:pic>
        <p:nvPicPr>
          <p:cNvPr id="22" name="Picture 21"/>
          <p:cNvPicPr/>
          <p:nvPr/>
        </p:nvPicPr>
        <mc:AlternateContent>
          <mc:Choice xmlns:ma="http://schemas.microsoft.com/office/mac/drawingml/2008/main" Requires="ma">
            <p:blipFill>
              <a:blip r:embed="rId3"/>
              <a:srcRect/>
              <a:stretch>
                <a:fillRect/>
              </a:stretch>
            </p:blipFill>
          </mc:Choice>
          <mc:Fallback>
            <p:blipFill>
              <a:blip r:embed="rId4"/>
              <a:srcRect/>
              <a:stretch>
                <a:fillRect/>
              </a:stretch>
            </p:blipFill>
          </mc:Fallback>
        </mc:AlternateContent>
        <p:spPr bwMode="auto">
          <a:xfrm>
            <a:off x="2823226" y="1637418"/>
            <a:ext cx="3400465" cy="2456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1464150" y="4690533"/>
            <a:ext cx="5986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the </a:t>
            </a:r>
            <a:r>
              <a:rPr lang="en-US" sz="2400" dirty="0" err="1" smtClean="0"/>
              <a:t>betweenness</a:t>
            </a:r>
            <a:r>
              <a:rPr lang="en-US" sz="2400" dirty="0" smtClean="0"/>
              <a:t> centrality of node E? 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851</Words>
  <Application>Microsoft Macintosh PowerPoint</Application>
  <PresentationFormat>On-screen Show (4:3)</PresentationFormat>
  <Paragraphs>114</Paragraphs>
  <Slides>22</Slides>
  <Notes>3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Equation</vt:lpstr>
      <vt:lpstr>Peer-to-Peer and Social Networks</vt:lpstr>
      <vt:lpstr>Centrality measures</vt:lpstr>
      <vt:lpstr>Degree centrality</vt:lpstr>
      <vt:lpstr>Closeness centrality</vt:lpstr>
      <vt:lpstr>Closeness centrality</vt:lpstr>
      <vt:lpstr>Betweenness centrality</vt:lpstr>
      <vt:lpstr>Computing betweenness centrality</vt:lpstr>
      <vt:lpstr>Computing betweenness centrality</vt:lpstr>
      <vt:lpstr>Computing betweenness centrality</vt:lpstr>
      <vt:lpstr>Community detection</vt:lpstr>
      <vt:lpstr>What is a community?</vt:lpstr>
      <vt:lpstr>What is a community?</vt:lpstr>
      <vt:lpstr>What is a community?</vt:lpstr>
      <vt:lpstr>What is a community?</vt:lpstr>
      <vt:lpstr>Community detection</vt:lpstr>
      <vt:lpstr>Girvan Newman method: An example</vt:lpstr>
      <vt:lpstr>Girvan Newman method: An example</vt:lpstr>
      <vt:lpstr>Girvan Newman method: An example</vt:lpstr>
      <vt:lpstr>Girvan Newman method: An example</vt:lpstr>
      <vt:lpstr>Another example</vt:lpstr>
      <vt:lpstr>Another example</vt:lpstr>
      <vt:lpstr>Another example</vt:lpstr>
    </vt:vector>
  </TitlesOfParts>
  <Company>University of Iowa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Networks</dc:title>
  <dc:creator>Sukumar Ghosh</dc:creator>
  <cp:lastModifiedBy>Office 2004 Test Drive User</cp:lastModifiedBy>
  <cp:revision>156</cp:revision>
  <dcterms:created xsi:type="dcterms:W3CDTF">2013-02-18T19:28:42Z</dcterms:created>
  <dcterms:modified xsi:type="dcterms:W3CDTF">2013-02-18T19:29:48Z</dcterms:modified>
</cp:coreProperties>
</file>