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8"/>
  </p:notesMasterIdLst>
  <p:sldIdLst>
    <p:sldId id="256" r:id="rId2"/>
    <p:sldId id="257" r:id="rId3"/>
    <p:sldId id="258" r:id="rId4"/>
    <p:sldId id="260" r:id="rId5"/>
    <p:sldId id="259" r:id="rId6"/>
    <p:sldId id="262" r:id="rId7"/>
    <p:sldId id="264" r:id="rId8"/>
    <p:sldId id="266" r:id="rId9"/>
    <p:sldId id="265" r:id="rId10"/>
    <p:sldId id="269" r:id="rId11"/>
    <p:sldId id="270" r:id="rId12"/>
    <p:sldId id="268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73" r:id="rId21"/>
    <p:sldId id="279" r:id="rId22"/>
    <p:sldId id="280" r:id="rId23"/>
    <p:sldId id="281" r:id="rId24"/>
    <p:sldId id="282" r:id="rId25"/>
    <p:sldId id="284" r:id="rId26"/>
    <p:sldId id="26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45" autoAdjust="0"/>
    <p:restoredTop sz="94660"/>
  </p:normalViewPr>
  <p:slideViewPr>
    <p:cSldViewPr snapToGrid="0">
      <p:cViewPr>
        <p:scale>
          <a:sx n="66" d="100"/>
          <a:sy n="66" d="100"/>
        </p:scale>
        <p:origin x="1968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38F80-4A3C-6947-B6C0-06FD4A4343DC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4F8E2-58AC-B848-AEB8-139D1EC0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74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E984-5F29-4C70-ABFD-98C89970DE0A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2E53-551F-47D7-8EDC-A58169A372B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20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E984-5F29-4C70-ABFD-98C89970DE0A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2E53-551F-47D7-8EDC-A58169A37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38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E984-5F29-4C70-ABFD-98C89970DE0A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2E53-551F-47D7-8EDC-A58169A37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5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E984-5F29-4C70-ABFD-98C89970DE0A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2E53-551F-47D7-8EDC-A58169A37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7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E984-5F29-4C70-ABFD-98C89970DE0A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2E53-551F-47D7-8EDC-A58169A372B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22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E984-5F29-4C70-ABFD-98C89970DE0A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2E53-551F-47D7-8EDC-A58169A37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1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E984-5F29-4C70-ABFD-98C89970DE0A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2E53-551F-47D7-8EDC-A58169A37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4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E984-5F29-4C70-ABFD-98C89970DE0A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2E53-551F-47D7-8EDC-A58169A37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6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E984-5F29-4C70-ABFD-98C89970DE0A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2E53-551F-47D7-8EDC-A58169A37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5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69E984-5F29-4C70-ABFD-98C89970DE0A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FA2E53-551F-47D7-8EDC-A58169A37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9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E984-5F29-4C70-ABFD-98C89970DE0A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2E53-551F-47D7-8EDC-A58169A37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4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69E984-5F29-4C70-ABFD-98C89970DE0A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FA2E53-551F-47D7-8EDC-A58169A372B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13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Reservoir_sampling#Algorithm_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Stream Sampling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cap="none" dirty="0"/>
              <a:t>Jia Teoh</a:t>
            </a:r>
          </a:p>
          <a:p>
            <a:r>
              <a:rPr lang="en-US" cap="none" dirty="0"/>
              <a:t>UCLA CS 240B – Prof. </a:t>
            </a:r>
            <a:r>
              <a:rPr lang="en-US" cap="none" dirty="0" err="1"/>
              <a:t>Zaniolo</a:t>
            </a:r>
            <a:endParaRPr lang="en-US" cap="none" dirty="0"/>
          </a:p>
          <a:p>
            <a:r>
              <a:rPr lang="en-US" cap="none" dirty="0"/>
              <a:t>Winter 2017</a:t>
            </a:r>
          </a:p>
        </p:txBody>
      </p:sp>
    </p:spTree>
    <p:extLst>
      <p:ext uri="{BB962C8B-B14F-4D97-AF65-F5344CB8AC3E}">
        <p14:creationId xmlns:p14="http://schemas.microsoft.com/office/powerpoint/2010/main" val="832740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Concise Sampling [1]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Reservoir sampling works well, but not always optimal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/>
              <a:t>k</a:t>
            </a:r>
            <a:r>
              <a:rPr lang="en-US" dirty="0"/>
              <a:t> limited by available memory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Two considerations: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Can we more efficiently handle the case when there are a small number of </a:t>
            </a:r>
            <a:r>
              <a:rPr lang="en-US" i="1" dirty="0"/>
              <a:t>distinct</a:t>
            </a:r>
            <a:r>
              <a:rPr lang="en-US" dirty="0"/>
              <a:t> tuples?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Can we adaptively sample as many points as possible within available memory?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Key idea: keep track of each distinct element + its count.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10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Concise Sampling [1]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Key idea: keep track of each distinct element + its count.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Define S = &lt;value, count&gt; pairs, or simply &lt;value&gt; if singleton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as threshold parameter for sampling from stream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Each tuple is added to sample with probability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800" dirty="0"/>
                  <a:t> (similar to reservoir)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Memory footprint increased only if an incoming sample is new or an existing singleton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What happens if memory footprint gets to be too large?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Pick new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(in practice,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∗1.1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Until memory footprint decreases: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Decrease count of each &lt;</a:t>
                </a:r>
                <a:r>
                  <a:rPr lang="en-US" sz="1800" dirty="0" err="1"/>
                  <a:t>value,count</a:t>
                </a:r>
                <a:r>
                  <a:rPr lang="en-US" sz="1800" dirty="0"/>
                  <a:t>&gt; by 1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den>
                    </m:f>
                  </m:oMath>
                </a14:m>
                <a:endParaRPr lang="en-US" sz="1800" b="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Sample new tuples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801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trike="sngStrike" dirty="0"/>
              <a:t>Why Sampling?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trike="sngStrike" dirty="0"/>
              <a:t>Sampling Background + Definitions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trike="sngStrike" dirty="0"/>
              <a:t>Review of Basic Sampling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trike="sngStrike" dirty="0"/>
              <a:t>Concise Sampling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Sampling Subsets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Sampling on Windows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Distributed Sampling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70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Subsets [4]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How can we sample subsets of the dataset corresponding to a key?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“What is the average number of duplicate queries </a:t>
                </a:r>
                <a:r>
                  <a:rPr lang="en-US" b="1" dirty="0"/>
                  <a:t>per user</a:t>
                </a:r>
                <a:r>
                  <a:rPr lang="en-US" dirty="0"/>
                  <a:t>?”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 Goal: Sample tuples corresponding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of users (</a:t>
                </a:r>
                <a:r>
                  <a:rPr lang="en-US" i="1" dirty="0"/>
                  <a:t>k</a:t>
                </a:r>
                <a:r>
                  <a:rPr lang="en-US" dirty="0"/>
                  <a:t> = number of users now, not tuples)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Solution: Use hash functions!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Accept tuple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h𝑎𝑠h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𝑘𝑒𝑦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%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b="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Example above: key=user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Accurately samples all tuples for fixed fraction chosen keys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Actual sample size (number of tuples) grows with data. How can we reduce this?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Decrease </a:t>
                </a:r>
                <a:r>
                  <a:rPr lang="en-US" i="1" dirty="0"/>
                  <a:t>k</a:t>
                </a:r>
                <a:r>
                  <a:rPr lang="en-US" dirty="0"/>
                  <a:t> over as data grows (</a:t>
                </a:r>
                <a:r>
                  <a:rPr lang="en-US" dirty="0" err="1"/>
                  <a:t>eg</a:t>
                </a:r>
                <a:r>
                  <a:rPr lang="en-US" dirty="0"/>
                  <a:t> k--)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Drop samples that no longer meet </a:t>
                </a:r>
                <a:r>
                  <a:rPr lang="en-US" i="1" dirty="0"/>
                  <a:t>k</a:t>
                </a:r>
                <a:r>
                  <a:rPr lang="en-US" dirty="0"/>
                  <a:t> threshold (</a:t>
                </a:r>
                <a:r>
                  <a:rPr lang="en-US" dirty="0" err="1"/>
                  <a:t>eg</a:t>
                </a:r>
                <a:r>
                  <a:rPr lang="en-US" dirty="0"/>
                  <a:t> hash(key)%n == k)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11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trike="sngStrike" dirty="0"/>
              <a:t>Why Sampling?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trike="sngStrike" dirty="0"/>
              <a:t>Sampling Background + Definitions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trike="sngStrike" dirty="0"/>
              <a:t>Review of Basic Sampling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trike="sngStrike" dirty="0"/>
              <a:t>Concise Sampling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trike="sngStrike" dirty="0"/>
              <a:t>Sampling Subsets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Sampling on Windows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Distributed Sampling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888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Windows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Limit scope of data for analysis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Focus on recent data, which generally has most relevance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Two types of sliding windows: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Sequence-based (set size, varying time -&gt; physical)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Timestamp-based (varying size, set time -&gt; logical)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windows, </a:t>
            </a:r>
            <a:r>
              <a:rPr lang="en-US" i="1" dirty="0"/>
              <a:t>n</a:t>
            </a:r>
            <a:r>
              <a:rPr lang="en-US" dirty="0"/>
              <a:t> = number of elements in the window </a:t>
            </a:r>
            <a:r>
              <a:rPr lang="en-US" i="1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4092512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in Windows – Naïve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Periodic sampling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 Reservoir Sampling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When a new tuple in the window causes a sampled tuple to expire, replace the expired tuple with the new one.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Drawbacks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Influenced by periodic data, is predictable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bit more complicated to handle multiple tuples expiring at once (timestamp-based windows)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570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Based on Reservoir Sampling</a:t>
            </a:r>
          </a:p>
          <a:p>
            <a:pPr>
              <a:buFont typeface="Wingdings" charset="2"/>
              <a:buChar char="§"/>
            </a:pPr>
            <a:r>
              <a:rPr lang="en-US" dirty="0"/>
              <a:t>Key addition: Chain of successors</a:t>
            </a:r>
          </a:p>
          <a:p>
            <a:pPr>
              <a:buFont typeface="Wingdings" charset="2"/>
              <a:buChar char="§"/>
            </a:pPr>
            <a:r>
              <a:rPr lang="en-US" dirty="0"/>
              <a:t>When a tuple is added to the sample, pick its future replacement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Sequence-based</a:t>
            </a:r>
            <a:r>
              <a:rPr lang="en-US" i="1" dirty="0"/>
              <a:t>: </a:t>
            </a:r>
            <a:r>
              <a:rPr lang="en-US" i="1" dirty="0" err="1"/>
              <a:t>i</a:t>
            </a:r>
            <a:r>
              <a:rPr lang="en-US" dirty="0" err="1"/>
              <a:t>-th</a:t>
            </a:r>
            <a:r>
              <a:rPr lang="en-US" dirty="0"/>
              <a:t> tuple will have a randomly chosen replacement from window [</a:t>
            </a:r>
            <a:r>
              <a:rPr lang="en-US" i="1" dirty="0"/>
              <a:t>i+1, </a:t>
            </a:r>
            <a:r>
              <a:rPr lang="en-US" i="1" dirty="0" err="1"/>
              <a:t>i+w</a:t>
            </a:r>
            <a:r>
              <a:rPr lang="en-US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Timestamp-based: Assign a random ‘priority’ value to each tuple, sample consists of top K priorities.</a:t>
            </a:r>
          </a:p>
          <a:p>
            <a:pPr lvl="2">
              <a:buFont typeface="Wingdings" charset="2"/>
              <a:buChar char="§"/>
            </a:pPr>
            <a:r>
              <a:rPr lang="en-US" dirty="0"/>
              <a:t>When a tuple expires, pick next highest priority.</a:t>
            </a:r>
          </a:p>
          <a:p>
            <a:pPr lvl="2">
              <a:buFont typeface="Wingdings" charset="2"/>
              <a:buChar char="§"/>
            </a:pP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/>
              <a:t>Memory efficient in </a:t>
            </a:r>
            <a:r>
              <a:rPr lang="en-US" u="sng" dirty="0"/>
              <a:t>expectation</a:t>
            </a:r>
            <a:r>
              <a:rPr lang="en-US" dirty="0"/>
              <a:t> – </a:t>
            </a:r>
            <a:r>
              <a:rPr lang="en-US" i="1" dirty="0"/>
              <a:t>O(k)</a:t>
            </a:r>
            <a:r>
              <a:rPr lang="en-US" dirty="0"/>
              <a:t> for sequence-based, </a:t>
            </a:r>
            <a:r>
              <a:rPr lang="en-US" i="1" dirty="0"/>
              <a:t>O(k log n)</a:t>
            </a:r>
            <a:r>
              <a:rPr lang="en-US" dirty="0"/>
              <a:t> for timestamp-based</a:t>
            </a:r>
          </a:p>
        </p:txBody>
      </p:sp>
    </p:spTree>
    <p:extLst>
      <p:ext uri="{BB962C8B-B14F-4D97-AF65-F5344CB8AC3E}">
        <p14:creationId xmlns:p14="http://schemas.microsoft.com/office/powerpoint/2010/main" val="720970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/>
              <a:t>Optimal Memory Sampling on Windows [2]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Optimal memory not just in expectation, but in worst case</a:t>
            </a:r>
          </a:p>
          <a:p>
            <a:pPr>
              <a:buFont typeface="Wingdings" charset="2"/>
              <a:buChar char="§"/>
            </a:pPr>
            <a:r>
              <a:rPr lang="en-US" dirty="0"/>
              <a:t>Data stream is divided into non-overlapping ‘buckets’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also known as ‘tumbles’, essentially sliding windows with slide length == window size</a:t>
            </a:r>
          </a:p>
          <a:p>
            <a:pPr>
              <a:buFont typeface="Wingdings" charset="2"/>
              <a:buChar char="§"/>
            </a:pPr>
            <a:r>
              <a:rPr lang="en-US" dirty="0"/>
              <a:t>Each bucket: reservoir sampling for </a:t>
            </a:r>
            <a:r>
              <a:rPr lang="en-US" i="1" dirty="0"/>
              <a:t>k </a:t>
            </a:r>
            <a:r>
              <a:rPr lang="en-US" dirty="0"/>
              <a:t>samples</a:t>
            </a:r>
          </a:p>
          <a:p>
            <a:pPr>
              <a:buFont typeface="Wingdings" charset="2"/>
              <a:buChar char="§"/>
            </a:pPr>
            <a:r>
              <a:rPr lang="en-US" dirty="0"/>
              <a:t>General idea: Sample from previous bucket + current bucket</a:t>
            </a:r>
          </a:p>
          <a:p>
            <a:pPr>
              <a:buFont typeface="Wingdings" charset="2"/>
              <a:buChar char="§"/>
            </a:pPr>
            <a:endParaRPr lang="en-US" dirty="0"/>
          </a:p>
          <a:p>
            <a:pPr>
              <a:buFont typeface="Wingdings" charset="2"/>
              <a:buChar char="§"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391694" y="4395659"/>
            <a:ext cx="4512040" cy="449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Bucket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903734" y="4395659"/>
            <a:ext cx="1790215" cy="449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Bucket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81909" y="4159980"/>
            <a:ext cx="4512040" cy="2356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Active Window</a:t>
            </a:r>
          </a:p>
        </p:txBody>
      </p:sp>
      <p:sp>
        <p:nvSpPr>
          <p:cNvPr id="20" name="Right Brace 19"/>
          <p:cNvSpPr/>
          <p:nvPr/>
        </p:nvSpPr>
        <p:spPr>
          <a:xfrm rot="5400000">
            <a:off x="4571985" y="2697718"/>
            <a:ext cx="151458" cy="45120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094517" y="5061952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k</a:t>
            </a:r>
            <a:r>
              <a:rPr lang="en-US" dirty="0"/>
              <a:t> samples</a:t>
            </a:r>
          </a:p>
        </p:txBody>
      </p:sp>
      <p:sp>
        <p:nvSpPr>
          <p:cNvPr id="22" name="Right Brace 21"/>
          <p:cNvSpPr/>
          <p:nvPr/>
        </p:nvSpPr>
        <p:spPr>
          <a:xfrm rot="5400000">
            <a:off x="7723112" y="4058630"/>
            <a:ext cx="151459" cy="17902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7243649" y="5034673"/>
                <a:ext cx="1330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i="1" dirty="0"/>
                  <a:t>k</a:t>
                </a:r>
                <a:r>
                  <a:rPr lang="en-US" dirty="0"/>
                  <a:t> samples</a:t>
                </a: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649" y="5034673"/>
                <a:ext cx="1330814" cy="369332"/>
              </a:xfrm>
              <a:prstGeom prst="rect">
                <a:avLst/>
              </a:prstGeom>
              <a:blipFill>
                <a:blip r:embed="rId2"/>
                <a:stretch>
                  <a:fillRect t="-10000" r="-365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34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/>
              <a:t>Optimal Memory Sampling on Windows [2]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General idea: Sample from previous bucket + current bucket</a:t>
            </a:r>
          </a:p>
          <a:p>
            <a:pPr>
              <a:buFont typeface="Wingdings" charset="2"/>
              <a:buChar char="§"/>
            </a:pPr>
            <a:endParaRPr lang="en-US" dirty="0"/>
          </a:p>
          <a:p>
            <a:pPr>
              <a:buFont typeface="Wingdings" charset="2"/>
              <a:buChar char="§"/>
            </a:pPr>
            <a:endParaRPr lang="en-US" dirty="0"/>
          </a:p>
          <a:p>
            <a:pPr>
              <a:buFont typeface="Wingdings" charset="2"/>
              <a:buChar char="§"/>
            </a:pP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/>
              <a:t>With replacement: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Select a sample from previous bucket</a:t>
            </a:r>
          </a:p>
          <a:p>
            <a:pPr lvl="2">
              <a:buFont typeface="Wingdings" charset="2"/>
              <a:buChar char="§"/>
            </a:pPr>
            <a:r>
              <a:rPr lang="en-US" dirty="0"/>
              <a:t>if active (not expired), return sample</a:t>
            </a:r>
          </a:p>
          <a:p>
            <a:pPr lvl="2">
              <a:buFont typeface="Wingdings" charset="2"/>
              <a:buChar char="§"/>
            </a:pPr>
            <a:r>
              <a:rPr lang="en-US" dirty="0"/>
              <a:t>Otherwise select a random sample from the current bucket</a:t>
            </a:r>
          </a:p>
          <a:p>
            <a:pPr>
              <a:buFont typeface="Wingdings" charset="2"/>
              <a:buChar char="§"/>
            </a:pPr>
            <a:r>
              <a:rPr lang="en-US" dirty="0"/>
              <a:t>Without replacement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Select all active samples from previous bucket (</a:t>
            </a:r>
            <a:r>
              <a:rPr lang="en-US" i="1" dirty="0"/>
              <a:t>j</a:t>
            </a:r>
            <a:r>
              <a:rPr lang="en-US" dirty="0"/>
              <a:t>)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Select </a:t>
            </a:r>
            <a:r>
              <a:rPr lang="en-US" i="1" dirty="0"/>
              <a:t>k-j</a:t>
            </a:r>
            <a:r>
              <a:rPr lang="en-US" dirty="0"/>
              <a:t> random samples from current bucket</a:t>
            </a:r>
          </a:p>
          <a:p>
            <a:pPr>
              <a:buFont typeface="Wingdings" charset="2"/>
              <a:buChar char="§"/>
            </a:pPr>
            <a:r>
              <a:rPr lang="en-US" dirty="0"/>
              <a:t>Both: Guaranteed </a:t>
            </a:r>
            <a:r>
              <a:rPr lang="en-US" i="1" dirty="0"/>
              <a:t>O(k)</a:t>
            </a:r>
            <a:r>
              <a:rPr lang="en-US" dirty="0"/>
              <a:t> space</a:t>
            </a:r>
          </a:p>
          <a:p>
            <a:pPr>
              <a:buFont typeface="Wingdings" charset="2"/>
              <a:buChar char="§"/>
            </a:pPr>
            <a:r>
              <a:rPr lang="en-US" dirty="0"/>
              <a:t>What about timestamp-based windows? Similar approach, but requires </a:t>
            </a:r>
            <a:r>
              <a:rPr lang="en-US" i="1" dirty="0"/>
              <a:t>O(k log n)</a:t>
            </a:r>
            <a:r>
              <a:rPr lang="en-US" dirty="0"/>
              <a:t> space</a:t>
            </a:r>
          </a:p>
        </p:txBody>
      </p:sp>
      <p:sp>
        <p:nvSpPr>
          <p:cNvPr id="4" name="Rectangle 3"/>
          <p:cNvSpPr/>
          <p:nvPr/>
        </p:nvSpPr>
        <p:spPr>
          <a:xfrm>
            <a:off x="2580380" y="2450745"/>
            <a:ext cx="4512040" cy="449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Bucket</a:t>
            </a:r>
          </a:p>
        </p:txBody>
      </p:sp>
      <p:sp>
        <p:nvSpPr>
          <p:cNvPr id="5" name="Rectangle 4"/>
          <p:cNvSpPr/>
          <p:nvPr/>
        </p:nvSpPr>
        <p:spPr>
          <a:xfrm>
            <a:off x="7092420" y="2450745"/>
            <a:ext cx="1790215" cy="449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Bucket</a:t>
            </a:r>
          </a:p>
        </p:txBody>
      </p:sp>
      <p:sp>
        <p:nvSpPr>
          <p:cNvPr id="6" name="Rectangle 5"/>
          <p:cNvSpPr/>
          <p:nvPr/>
        </p:nvSpPr>
        <p:spPr>
          <a:xfrm>
            <a:off x="4370595" y="2215066"/>
            <a:ext cx="4512040" cy="2356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Active Window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62203" y="38574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 rot="5400000">
            <a:off x="4760671" y="752804"/>
            <a:ext cx="151458" cy="45120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83203" y="3117038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k</a:t>
            </a:r>
            <a:r>
              <a:rPr lang="en-US" dirty="0"/>
              <a:t> samples</a:t>
            </a:r>
          </a:p>
        </p:txBody>
      </p:sp>
      <p:sp>
        <p:nvSpPr>
          <p:cNvPr id="12" name="Right Brace 11"/>
          <p:cNvSpPr/>
          <p:nvPr/>
        </p:nvSpPr>
        <p:spPr>
          <a:xfrm rot="5400000">
            <a:off x="7911798" y="2113716"/>
            <a:ext cx="151459" cy="17902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432335" y="3089759"/>
                <a:ext cx="1330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i="1" dirty="0"/>
                  <a:t>k</a:t>
                </a:r>
                <a:r>
                  <a:rPr lang="en-US" dirty="0"/>
                  <a:t> samples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335" y="3089759"/>
                <a:ext cx="1330814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98333" r="-3653" b="-1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38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Sampling?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Computation on entire dataset not always feasible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Large data can take too long to compute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Bursty</a:t>
            </a:r>
            <a:r>
              <a:rPr lang="en-US" dirty="0"/>
              <a:t> streams cannot afford to be blocked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Sampling provides approximate answers quickly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Sampling rate can be adjusted to accommodate data flow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Approximate answers often within provable error bounds</a:t>
            </a:r>
          </a:p>
        </p:txBody>
      </p:sp>
    </p:spTree>
    <p:extLst>
      <p:ext uri="{BB962C8B-B14F-4D97-AF65-F5344CB8AC3E}">
        <p14:creationId xmlns:p14="http://schemas.microsoft.com/office/powerpoint/2010/main" val="318573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trike="sngStrike" dirty="0"/>
              <a:t>Why Sampling?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trike="sngStrike" dirty="0"/>
              <a:t>Sampling Background + Definitions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trike="sngStrike" dirty="0"/>
              <a:t>Review of Basic Sampling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trike="sngStrike" dirty="0"/>
              <a:t>Concise Sampling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trike="sngStrike" dirty="0"/>
              <a:t>Sampling Subsets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trike="sngStrike" dirty="0"/>
              <a:t>Sampling on Windows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Distributed Sampling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48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Sampling [3]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In a distributed environment, data can come from multiple sources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network monitoring, distributed databases, </a:t>
            </a:r>
            <a:r>
              <a:rPr lang="en-US" dirty="0" err="1"/>
              <a:t>etc</a:t>
            </a: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/>
              <a:t>Need to sample from the union of these data streams 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Each site only has knowledge of its own data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Latest sample no longer known at a global level (unlike single-instance case)</a:t>
            </a:r>
          </a:p>
          <a:p>
            <a:pPr lvl="2">
              <a:buFont typeface="Wingdings" charset="2"/>
              <a:buChar char="§"/>
            </a:pPr>
            <a:r>
              <a:rPr lang="en-US" dirty="0"/>
              <a:t>Similarly, total number of tuples observed across all streams is not immediately available</a:t>
            </a:r>
          </a:p>
          <a:p>
            <a:pPr>
              <a:buFont typeface="Wingdings" charset="2"/>
              <a:buChar char="§"/>
            </a:pPr>
            <a:r>
              <a:rPr lang="en-US" dirty="0"/>
              <a:t>New cost to consider: communication between nodes</a:t>
            </a:r>
          </a:p>
          <a:p>
            <a:pPr>
              <a:buFont typeface="Wingdings" charset="2"/>
              <a:buChar char="§"/>
            </a:pPr>
            <a:r>
              <a:rPr lang="en-US" dirty="0"/>
              <a:t>Terminology: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Site: each non-coordinator data source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Coordinator: Single node to handle sampling and communication between sites</a:t>
            </a:r>
          </a:p>
          <a:p>
            <a:pPr lvl="1">
              <a:buFont typeface="Wingdings" charset="2"/>
              <a:buChar char="§"/>
            </a:pPr>
            <a:r>
              <a:rPr lang="en-US" i="1" dirty="0"/>
              <a:t>s </a:t>
            </a:r>
            <a:r>
              <a:rPr lang="en-US" dirty="0"/>
              <a:t>samples</a:t>
            </a:r>
            <a:r>
              <a:rPr lang="en-US" i="1" dirty="0"/>
              <a:t> </a:t>
            </a:r>
            <a:r>
              <a:rPr lang="en-US" dirty="0"/>
              <a:t>(Not </a:t>
            </a:r>
            <a:r>
              <a:rPr lang="en-US" i="1" dirty="0"/>
              <a:t>k</a:t>
            </a:r>
            <a:r>
              <a:rPr lang="en-US" dirty="0"/>
              <a:t> like before!)</a:t>
            </a:r>
          </a:p>
          <a:p>
            <a:pPr lvl="1">
              <a:buFont typeface="Wingdings" charset="2"/>
              <a:buChar char="§"/>
            </a:pPr>
            <a:r>
              <a:rPr lang="en-US" i="1" dirty="0"/>
              <a:t>k </a:t>
            </a:r>
            <a:r>
              <a:rPr lang="en-US" dirty="0"/>
              <a:t>streams, </a:t>
            </a:r>
            <a:r>
              <a:rPr lang="en-US" i="1" dirty="0"/>
              <a:t>n</a:t>
            </a:r>
            <a:r>
              <a:rPr lang="en-US" dirty="0"/>
              <a:t> elements from union of streams</a:t>
            </a:r>
            <a:endParaRPr lang="en-US" i="1" dirty="0"/>
          </a:p>
          <a:p>
            <a:pPr lvl="1">
              <a:buFont typeface="Wingdings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59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charset="2"/>
                  <a:buChar char="§"/>
                </a:pPr>
                <a:r>
                  <a:rPr lang="en-US" dirty="0"/>
                  <a:t>Key ideas:</a:t>
                </a:r>
              </a:p>
              <a:p>
                <a:pPr lvl="1">
                  <a:buFont typeface="Wingdings" charset="2"/>
                  <a:buChar char="§"/>
                </a:pPr>
                <a:r>
                  <a:rPr lang="en-US" dirty="0"/>
                  <a:t>Associate a binary string with each tuple</a:t>
                </a:r>
              </a:p>
              <a:p>
                <a:pPr lvl="2">
                  <a:buFont typeface="Wingdings" charset="2"/>
                  <a:buChar char="§"/>
                </a:pPr>
                <a:r>
                  <a:rPr lang="en-US" sz="1800" dirty="0"/>
                  <a:t>easily generated with hash functions</a:t>
                </a:r>
              </a:p>
              <a:p>
                <a:pPr lvl="1">
                  <a:buFont typeface="Wingdings" charset="2"/>
                  <a:buChar char="§"/>
                </a:pPr>
                <a:r>
                  <a:rPr lang="en-US" b="1" dirty="0"/>
                  <a:t>Binary Bernoulli Sampling</a:t>
                </a:r>
              </a:p>
              <a:p>
                <a:pPr lvl="2">
                  <a:buFont typeface="Wingdings" charset="2"/>
                  <a:buChar char="§"/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𝑝</m:t>
                    </m:r>
                    <m:r>
                      <a:rPr lang="en-US" sz="18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sz="1800" dirty="0"/>
                  <a:t> for some integer </a:t>
                </a:r>
                <a:r>
                  <a:rPr lang="en-US" sz="1800" i="1" dirty="0"/>
                  <a:t>j</a:t>
                </a:r>
                <a:r>
                  <a:rPr lang="en-US" sz="1800" dirty="0"/>
                  <a:t>, we can sample by looking at prefix </a:t>
                </a:r>
                <a:r>
                  <a:rPr lang="en-US" sz="1800" i="1" dirty="0"/>
                  <a:t>j</a:t>
                </a:r>
                <a:r>
                  <a:rPr lang="en-US" sz="1800" dirty="0"/>
                  <a:t> characters in binary string</a:t>
                </a:r>
              </a:p>
              <a:p>
                <a:pPr lvl="3">
                  <a:buFont typeface="Wingdings" charset="2"/>
                  <a:buChar char="§"/>
                </a:pPr>
                <a:r>
                  <a:rPr lang="en-US" sz="1800" dirty="0" err="1"/>
                  <a:t>eg</a:t>
                </a:r>
                <a:r>
                  <a:rPr lang="en-US" sz="1800" dirty="0"/>
                  <a:t> if </a:t>
                </a:r>
                <a:r>
                  <a:rPr lang="en-US" sz="1800" i="1" dirty="0"/>
                  <a:t>j = 2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𝑝</m:t>
                    </m:r>
                    <m:r>
                      <a:rPr lang="en-US" sz="1800" b="0" i="1" smtClean="0">
                        <a:latin typeface="Cambria Math" charset="0"/>
                      </a:rPr>
                      <m:t>=0.25</m:t>
                    </m:r>
                  </m:oMath>
                </a14:m>
                <a:r>
                  <a:rPr lang="en-US" sz="1800" dirty="0"/>
                  <a:t>), we can select all tuples whose binary strings start with ‘00’</a:t>
                </a:r>
              </a:p>
              <a:p>
                <a:pPr lvl="1">
                  <a:buFont typeface="Wingdings" charset="2"/>
                  <a:buChar char="§"/>
                </a:pPr>
                <a:r>
                  <a:rPr lang="en-US" dirty="0"/>
                  <a:t>Coordinator communicates with each site to derive final sample</a:t>
                </a:r>
              </a:p>
              <a:p>
                <a:pPr lvl="1">
                  <a:buFont typeface="Wingdings" charset="2"/>
                  <a:buChar char="§"/>
                </a:pPr>
                <a:r>
                  <a:rPr lang="en-US" dirty="0"/>
                  <a:t>Each site maintains a sample, with decreasing sampling probability as more tuples arrive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603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Sampling Without Replacement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charset="2"/>
                  <a:buChar char="§"/>
                </a:pPr>
                <a:r>
                  <a:rPr lang="en-US" dirty="0"/>
                  <a:t>Coordinator manages global variable </a:t>
                </a:r>
                <a:r>
                  <a:rPr lang="en-US" i="1" dirty="0"/>
                  <a:t>j</a:t>
                </a:r>
                <a:r>
                  <a:rPr lang="en-US" dirty="0"/>
                  <a:t>, initialized to 0.</a:t>
                </a:r>
              </a:p>
              <a:p>
                <a:pPr>
                  <a:buFont typeface="Wingdings" charset="2"/>
                  <a:buChar char="§"/>
                </a:pPr>
                <a:r>
                  <a:rPr lang="en-US" dirty="0"/>
                  <a:t>Each site samples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𝑝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dirty="0"/>
                  <a:t> (initial value 1) </a:t>
                </a:r>
              </a:p>
              <a:p>
                <a:pPr lvl="1">
                  <a:buFont typeface="Wingdings" charset="2"/>
                  <a:buChar char="§"/>
                </a:pPr>
                <a:r>
                  <a:rPr lang="en-US" dirty="0"/>
                  <a:t>checking if </a:t>
                </a:r>
                <a:r>
                  <a:rPr lang="en-US" i="1" dirty="0"/>
                  <a:t>j</a:t>
                </a:r>
                <a:r>
                  <a:rPr lang="en-US" dirty="0"/>
                  <a:t> prefix of binary string is all 0.</a:t>
                </a:r>
              </a:p>
              <a:p>
                <a:pPr>
                  <a:buFont typeface="Wingdings" charset="2"/>
                  <a:buChar char="§"/>
                </a:pPr>
                <a:r>
                  <a:rPr lang="en-US" dirty="0"/>
                  <a:t>Coordinator maintains two sample sets: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. When a sample is received:</a:t>
                </a:r>
              </a:p>
              <a:p>
                <a:pPr lvl="1">
                  <a:buFont typeface="Wingdings" charset="2"/>
                  <a:buChar char="§"/>
                </a:pPr>
                <a:r>
                  <a:rPr lang="en-US" dirty="0"/>
                  <a:t>if </a:t>
                </a:r>
                <a:r>
                  <a:rPr lang="en-US" i="1" dirty="0"/>
                  <a:t>j+1</a:t>
                </a:r>
                <a:r>
                  <a:rPr lang="en-US" dirty="0"/>
                  <a:t>-th bit is 0, add it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𝑗</m:t>
                        </m:r>
                        <m:r>
                          <a:rPr lang="en-US" i="1"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. Otherwise add it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buFont typeface="Wingdings" charset="2"/>
                  <a:buChar char="§"/>
                </a:pPr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  <m:r>
                          <a:rPr lang="en-US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𝑗</m:t>
                        </m:r>
                        <m:r>
                          <a:rPr lang="en-US" i="1"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|</m:t>
                    </m:r>
                  </m:oMath>
                </a14:m>
                <a:r>
                  <a:rPr lang="en-US" dirty="0"/>
                  <a:t> = </a:t>
                </a:r>
                <a:r>
                  <a:rPr lang="en-US" i="1" dirty="0"/>
                  <a:t>s</a:t>
                </a:r>
                <a:r>
                  <a:rPr lang="en-US" dirty="0"/>
                  <a:t> (desired sample size):</a:t>
                </a:r>
              </a:p>
              <a:p>
                <a:pPr lvl="2">
                  <a:buFont typeface="Wingdings" charset="2"/>
                  <a:buChar char="§"/>
                </a:pPr>
                <a:r>
                  <a:rPr lang="en-US" sz="1800" dirty="0"/>
                  <a:t>Discard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lvl="2">
                  <a:buFont typeface="Wingdings" charset="2"/>
                  <a:buChar char="§"/>
                </a:pPr>
                <a:r>
                  <a:rPr lang="en-US" sz="1800" dirty="0"/>
                  <a:t>Split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𝑗</m:t>
                        </m:r>
                        <m:r>
                          <a:rPr lang="en-US" sz="1800" i="1"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800" dirty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𝑗</m:t>
                        </m:r>
                        <m:r>
                          <a:rPr lang="en-US" sz="1800" i="1"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𝑗</m:t>
                        </m:r>
                        <m:r>
                          <a:rPr lang="en-US" sz="1800" i="1">
                            <a:latin typeface="Cambria Math" charset="0"/>
                          </a:rPr>
                          <m:t>+2</m:t>
                        </m:r>
                      </m:sub>
                    </m:sSub>
                    <m:r>
                      <a:rPr lang="en-US" sz="18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1800" dirty="0"/>
                  <a:t>based on </a:t>
                </a:r>
                <a:r>
                  <a:rPr lang="en-US" sz="1800" i="1" dirty="0"/>
                  <a:t>j+2</a:t>
                </a:r>
                <a:r>
                  <a:rPr lang="en-US" sz="1800" dirty="0"/>
                  <a:t>-th bit</a:t>
                </a:r>
              </a:p>
              <a:p>
                <a:pPr lvl="2">
                  <a:buFont typeface="Wingdings" charset="2"/>
                  <a:buChar char="§"/>
                </a:pPr>
                <a:r>
                  <a:rPr lang="en-US" sz="1800" dirty="0"/>
                  <a:t>Broadcast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𝑗</m:t>
                    </m:r>
                    <m:r>
                      <a:rPr lang="en-US" sz="1800" b="0" i="1" smtClean="0">
                        <a:latin typeface="Cambria Math" charset="0"/>
                      </a:rPr>
                      <m:t> ←</m:t>
                    </m:r>
                    <m:r>
                      <a:rPr lang="en-US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𝑗</m:t>
                    </m:r>
                    <m:r>
                      <a:rPr lang="en-US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+1</m:t>
                    </m:r>
                  </m:oMath>
                </a14:m>
                <a:r>
                  <a:rPr lang="en-US" sz="1800" dirty="0"/>
                  <a:t> to all sites (halves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𝑝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>
                  <a:buFont typeface="Wingdings" charset="2"/>
                  <a:buChar char="§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337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Sequence-Based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charset="2"/>
                  <a:buChar char="§"/>
                </a:pPr>
                <a:r>
                  <a:rPr lang="en-US" b="1" dirty="0"/>
                  <a:t>Threshold Protocol(r)</a:t>
                </a:r>
              </a:p>
              <a:p>
                <a:pPr lvl="1">
                  <a:buFont typeface="Wingdings" charset="2"/>
                  <a:buChar char="§"/>
                </a:pPr>
                <a:r>
                  <a:rPr lang="en-US" dirty="0"/>
                  <a:t>Used to identify when </a:t>
                </a:r>
                <a:r>
                  <a:rPr lang="en-US" i="1" dirty="0"/>
                  <a:t>r</a:t>
                </a:r>
                <a:r>
                  <a:rPr lang="en-US" dirty="0"/>
                  <a:t> cumulative tuples have been observed across all sites</a:t>
                </a:r>
              </a:p>
              <a:p>
                <a:pPr lvl="1">
                  <a:buFont typeface="Wingdings" charset="2"/>
                  <a:buChar char="§"/>
                </a:pPr>
                <a:r>
                  <a:rPr lang="en-US" dirty="0"/>
                  <a:t>Each site maintains local counter, starts at round </a:t>
                </a:r>
                <a:r>
                  <a:rPr lang="en-US" i="1" dirty="0"/>
                  <a:t>j=1</a:t>
                </a:r>
              </a:p>
              <a:p>
                <a:pPr lvl="1">
                  <a:buFont typeface="Wingdings" charset="2"/>
                  <a:buChar char="§"/>
                </a:pPr>
                <a:r>
                  <a:rPr lang="en-US" dirty="0"/>
                  <a:t>Updates coordinator when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tuples are observed, then subtracts that amount</a:t>
                </a:r>
              </a:p>
              <a:p>
                <a:pPr lvl="1">
                  <a:buFont typeface="Wingdings" charset="2"/>
                  <a:buChar char="§"/>
                </a:pPr>
                <a:r>
                  <a:rPr lang="en-US" dirty="0"/>
                  <a:t>Coordinator increments its own counter by received amount</a:t>
                </a:r>
              </a:p>
              <a:p>
                <a:pPr lvl="1">
                  <a:buFont typeface="Wingdings" charset="2"/>
                  <a:buChar char="§"/>
                </a:pPr>
                <a:r>
                  <a:rPr lang="en-US" dirty="0"/>
                  <a:t>When </a:t>
                </a:r>
                <a:r>
                  <a:rPr lang="en-US" i="1" dirty="0"/>
                  <a:t>k</a:t>
                </a:r>
                <a:r>
                  <a:rPr lang="en-US" dirty="0"/>
                  <a:t> messages received, </a:t>
                </a:r>
                <a:r>
                  <a:rPr lang="en-US" i="1" dirty="0"/>
                  <a:t>j</a:t>
                </a:r>
                <a:r>
                  <a:rPr lang="en-US" dirty="0"/>
                  <a:t> is incremented for coordinator and all sites (next round)</a:t>
                </a:r>
              </a:p>
              <a:p>
                <a:pPr lvl="1">
                  <a:buFont typeface="Wingdings" charset="2"/>
                  <a:buChar char="§"/>
                </a:pPr>
                <a:r>
                  <a:rPr lang="en-US" dirty="0"/>
                  <a:t>Last round: each site updates on each tuple arrival.</a:t>
                </a:r>
              </a:p>
              <a:p>
                <a:pPr>
                  <a:buFont typeface="Wingdings" charset="2"/>
                  <a:buChar char="§"/>
                </a:pPr>
                <a:r>
                  <a:rPr lang="en-US" b="1" dirty="0"/>
                  <a:t>Sampling</a:t>
                </a:r>
                <a:r>
                  <a:rPr lang="en-US" dirty="0"/>
                  <a:t> (without replacement)</a:t>
                </a:r>
              </a:p>
              <a:p>
                <a:pPr lvl="1">
                  <a:buFont typeface="Wingdings" charset="2"/>
                  <a:buChar char="§"/>
                </a:pPr>
                <a:r>
                  <a:rPr lang="en-US" dirty="0"/>
                  <a:t>Run </a:t>
                </a:r>
                <a:r>
                  <a:rPr lang="en-US" b="1" dirty="0"/>
                  <a:t>Threshold(W)</a:t>
                </a:r>
                <a:r>
                  <a:rPr lang="en-US" dirty="0"/>
                  <a:t> for each window. Within each window, use Infinite Sampling Without Replacement (</a:t>
                </a:r>
                <a:r>
                  <a:rPr lang="en-US" dirty="0" err="1"/>
                  <a:t>ISWoR</a:t>
                </a:r>
                <a:r>
                  <a:rPr lang="en-US" dirty="0"/>
                  <a:t>) to draw a sample of size </a:t>
                </a:r>
                <a:r>
                  <a:rPr lang="en-US" i="1" dirty="0"/>
                  <a:t>s</a:t>
                </a:r>
              </a:p>
              <a:p>
                <a:pPr lvl="1">
                  <a:buFont typeface="Wingdings" charset="2"/>
                  <a:buChar char="§"/>
                </a:pPr>
                <a:r>
                  <a:rPr lang="en-US" dirty="0"/>
                  <a:t>When drawing sample, use active tuples from last complete window. Replace inactive tuples with samples drawn from current window.</a:t>
                </a:r>
              </a:p>
              <a:p>
                <a:pPr lvl="2">
                  <a:buFont typeface="Wingdings" charset="2"/>
                  <a:buChar char="§"/>
                </a:pPr>
                <a:r>
                  <a:rPr lang="en-US" dirty="0"/>
                  <a:t>Same idea as the optimal sampling algorithm for non-distributed windows</a:t>
                </a:r>
              </a:p>
              <a:p>
                <a:pPr lvl="1">
                  <a:buFont typeface="Wingdings" charset="2"/>
                  <a:buChar char="§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49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Sampling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Algorithms exist for sampling on infinite and sequence-based windows.</a:t>
            </a:r>
          </a:p>
          <a:p>
            <a:pPr>
              <a:buFont typeface="Wingdings" charset="2"/>
              <a:buChar char="§"/>
            </a:pPr>
            <a:r>
              <a:rPr lang="en-US" dirty="0"/>
              <a:t>What about sampling on </a:t>
            </a:r>
            <a:r>
              <a:rPr lang="en-US" u="sng" dirty="0"/>
              <a:t>timestamp-based</a:t>
            </a:r>
            <a:r>
              <a:rPr lang="en-US" dirty="0"/>
              <a:t> windows?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Less communication required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More complexity required for optimal bounds</a:t>
            </a:r>
          </a:p>
          <a:p>
            <a:pPr>
              <a:buFont typeface="Wingdings" charset="2"/>
              <a:buChar char="§"/>
            </a:pPr>
            <a:r>
              <a:rPr lang="en-US" dirty="0"/>
              <a:t>What about sampling </a:t>
            </a:r>
            <a:r>
              <a:rPr lang="en-US" u="sng" dirty="0"/>
              <a:t>with replacement</a:t>
            </a:r>
            <a:r>
              <a:rPr lang="en-US" dirty="0"/>
              <a:t>?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General idea: Run </a:t>
            </a:r>
            <a:r>
              <a:rPr lang="en-US" i="1" dirty="0"/>
              <a:t>s</a:t>
            </a:r>
            <a:r>
              <a:rPr lang="en-US" dirty="0"/>
              <a:t> parallel instances of the no-replacement algorithm, with sample size 1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Small additional steps required at coordinator step</a:t>
            </a:r>
          </a:p>
          <a:p>
            <a:pPr>
              <a:buFont typeface="Wingdings" charset="2"/>
              <a:buChar char="§"/>
            </a:pPr>
            <a:r>
              <a:rPr lang="en-US" dirty="0"/>
              <a:t>See [3] </a:t>
            </a:r>
            <a:r>
              <a:rPr lang="en-US" dirty="0" err="1"/>
              <a:t>Cormode</a:t>
            </a:r>
            <a:r>
              <a:rPr lang="en-US" dirty="0"/>
              <a:t> et al. “Optimal Sampling From Distributed Streams” for details</a:t>
            </a:r>
          </a:p>
          <a:p>
            <a:pPr>
              <a:buFont typeface="Wingdings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820649"/>
            <a:ext cx="8511177" cy="144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8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[1] Aggarwal, </a:t>
            </a:r>
            <a:r>
              <a:rPr lang="en-US" dirty="0" err="1"/>
              <a:t>Charu</a:t>
            </a:r>
            <a:r>
              <a:rPr lang="en-US" dirty="0"/>
              <a:t> C. Data streams: models and algorithms. Vol. 31. Springer Science</a:t>
            </a:r>
          </a:p>
          <a:p>
            <a:r>
              <a:rPr lang="en-US" dirty="0"/>
              <a:t>&amp; Business Media, 2007.</a:t>
            </a:r>
          </a:p>
          <a:p>
            <a:r>
              <a:rPr lang="en-US" dirty="0"/>
              <a:t>[2]</a:t>
            </a:r>
            <a:r>
              <a:rPr lang="en-US" dirty="0"/>
              <a:t> </a:t>
            </a:r>
            <a:r>
              <a:rPr lang="en-US" dirty="0" err="1"/>
              <a:t>Braverman</a:t>
            </a:r>
            <a:r>
              <a:rPr lang="en-US" dirty="0"/>
              <a:t>, Vladimir, </a:t>
            </a:r>
            <a:r>
              <a:rPr lang="en-US" dirty="0" err="1"/>
              <a:t>Rafail</a:t>
            </a:r>
            <a:r>
              <a:rPr lang="en-US" dirty="0"/>
              <a:t> </a:t>
            </a:r>
            <a:r>
              <a:rPr lang="en-US" dirty="0" err="1"/>
              <a:t>Ostrovsky</a:t>
            </a:r>
            <a:r>
              <a:rPr lang="en-US" dirty="0"/>
              <a:t>, and Carlo </a:t>
            </a:r>
            <a:r>
              <a:rPr lang="en-US" dirty="0" err="1"/>
              <a:t>Zaniolo</a:t>
            </a:r>
            <a:r>
              <a:rPr lang="en-US" dirty="0"/>
              <a:t>. “Optimal sampling from</a:t>
            </a:r>
          </a:p>
          <a:p>
            <a:r>
              <a:rPr lang="en-US" dirty="0"/>
              <a:t>sliding windows</a:t>
            </a:r>
            <a:r>
              <a:rPr lang="en-US" i="1" dirty="0"/>
              <a:t>.” Proceedings of the twenty-eighth ACM SIGMOD-SIGACT-SIGART</a:t>
            </a:r>
          </a:p>
          <a:p>
            <a:r>
              <a:rPr lang="en-US" i="1" dirty="0"/>
              <a:t>symposium on Principles of database systems</a:t>
            </a:r>
            <a:r>
              <a:rPr lang="en-US" dirty="0"/>
              <a:t>. ACM, 2009.</a:t>
            </a:r>
          </a:p>
          <a:p>
            <a:r>
              <a:rPr lang="en-US" dirty="0"/>
              <a:t>[3] </a:t>
            </a:r>
            <a:r>
              <a:rPr lang="en-US" dirty="0" err="1"/>
              <a:t>Cormode</a:t>
            </a:r>
            <a:r>
              <a:rPr lang="en-US" dirty="0"/>
              <a:t>, Graham, et al. “Optimal sampling from distributed streams.” Proceedings</a:t>
            </a:r>
          </a:p>
          <a:p>
            <a:r>
              <a:rPr lang="en-US" dirty="0"/>
              <a:t>of the twenty-ninth ACM SIGMOD-SIGACT-SIGART symposium on Principles of</a:t>
            </a:r>
          </a:p>
          <a:p>
            <a:r>
              <a:rPr lang="en-US" dirty="0"/>
              <a:t>database systems. ACM, 2010.</a:t>
            </a:r>
          </a:p>
          <a:p>
            <a:r>
              <a:rPr lang="en-US" dirty="0"/>
              <a:t>[4] </a:t>
            </a:r>
            <a:r>
              <a:rPr lang="en-US" dirty="0" err="1"/>
              <a:t>Rajaraman</a:t>
            </a:r>
            <a:r>
              <a:rPr lang="en-US" dirty="0"/>
              <a:t>, Anand, and Jeffrey David Ullman. </a:t>
            </a:r>
            <a:r>
              <a:rPr lang="en-US" i="1" dirty="0"/>
              <a:t>Mining of massive datasets.</a:t>
            </a:r>
            <a:r>
              <a:rPr lang="en-US" dirty="0"/>
              <a:t> Cambridge</a:t>
            </a:r>
          </a:p>
          <a:p>
            <a:r>
              <a:rPr lang="en-US" dirty="0"/>
              <a:t>University Press, 2011</a:t>
            </a:r>
          </a:p>
          <a:p>
            <a:r>
              <a:rPr lang="en-US" dirty="0"/>
              <a:t>[5] Vitter, Jeffrey S. “Random sampling with a reservoir.” </a:t>
            </a:r>
            <a:r>
              <a:rPr lang="en-US" i="1" dirty="0"/>
              <a:t>ACM Transactions on Mathematical Software</a:t>
            </a:r>
            <a:r>
              <a:rPr lang="en-US" dirty="0"/>
              <a:t> (TOMS) 11.1 (1985): 37-57.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4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trike="sngStrike" dirty="0"/>
              <a:t>Why Sampling?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Sampling Background + Definitions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Review of Basic Sampling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Concise Sampling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Sampling Subsets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Sampling on Windows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Distributed Sampling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35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Background + Definitions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This presentation: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i="1" dirty="0"/>
                  <a:t>n</a:t>
                </a:r>
                <a:r>
                  <a:rPr lang="en-US" dirty="0"/>
                  <a:t> tuples in our dataset or stream </a:t>
                </a:r>
                <a:r>
                  <a:rPr lang="en-US" i="1" dirty="0"/>
                  <a:t>D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Sample size of </a:t>
                </a:r>
                <a:r>
                  <a:rPr lang="en-US" i="1" dirty="0"/>
                  <a:t>k</a:t>
                </a:r>
                <a:r>
                  <a:rPr lang="en-US" dirty="0"/>
                  <a:t>, with sample set </a:t>
                </a:r>
                <a:r>
                  <a:rPr lang="en-US" i="1" dirty="0"/>
                  <a:t>S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Goal: Randomly select a subset </a:t>
                </a:r>
                <a:r>
                  <a:rPr lang="en-US" i="1" dirty="0"/>
                  <a:t>S </a:t>
                </a:r>
                <a:r>
                  <a:rPr lang="en-US" dirty="0"/>
                  <a:t>of the dataset </a:t>
                </a:r>
                <a:r>
                  <a:rPr lang="en-US" i="1" dirty="0"/>
                  <a:t>D</a:t>
                </a:r>
                <a:r>
                  <a:rPr lang="en-US" dirty="0"/>
                  <a:t>, generally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Run analysis on </a:t>
                </a:r>
                <a:r>
                  <a:rPr lang="en-US" i="1" dirty="0"/>
                  <a:t>S</a:t>
                </a:r>
                <a:r>
                  <a:rPr lang="en-US" dirty="0"/>
                  <a:t> to save on time, computational power, memory,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i="1" dirty="0"/>
                  <a:t>S</a:t>
                </a:r>
                <a:r>
                  <a:rPr lang="en-US" dirty="0"/>
                  <a:t> still representative of </a:t>
                </a:r>
                <a:r>
                  <a:rPr lang="en-US" i="1" dirty="0"/>
                  <a:t>D</a:t>
                </a:r>
                <a:r>
                  <a:rPr lang="en-US" dirty="0"/>
                  <a:t> (within certain probability)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Sampling </a:t>
                </a:r>
                <a:r>
                  <a:rPr lang="en-US" u="sng" dirty="0"/>
                  <a:t>with replacement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Each sample is independent, a given item could be picked more than once.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For streams: must be done in a single pass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Sampling </a:t>
                </a:r>
                <a:r>
                  <a:rPr lang="en-US" u="sng" dirty="0"/>
                  <a:t>without replacement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Each item can only be sampled once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Generally the more commonly needed use case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900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trike="sngStrike" dirty="0"/>
              <a:t>Why Sampling?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trike="sngStrike" dirty="0"/>
              <a:t>Sampling Background + Definitions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Review of Basic Sampling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Concise Sampling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Sampling Subsets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Sampling on Windows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Distributed Sampling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38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Random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Without replacement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Select a random (</a:t>
            </a:r>
            <a:r>
              <a:rPr lang="en-US" i="1" dirty="0"/>
              <a:t>n</a:t>
            </a:r>
            <a:r>
              <a:rPr lang="en-US" dirty="0"/>
              <a:t> choose </a:t>
            </a:r>
            <a:r>
              <a:rPr lang="en-US" i="1" dirty="0"/>
              <a:t>k</a:t>
            </a:r>
            <a:r>
              <a:rPr lang="en-US" dirty="0"/>
              <a:t>) combination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Each </a:t>
            </a:r>
            <a:r>
              <a:rPr lang="en-US" i="1" dirty="0"/>
              <a:t>k</a:t>
            </a:r>
            <a:r>
              <a:rPr lang="en-US" dirty="0"/>
              <a:t>-size sample has probability 1/(</a:t>
            </a:r>
            <a:r>
              <a:rPr lang="en-US" i="1" dirty="0"/>
              <a:t>n</a:t>
            </a:r>
            <a:r>
              <a:rPr lang="en-US" dirty="0"/>
              <a:t> choose </a:t>
            </a:r>
            <a:r>
              <a:rPr lang="en-US" i="1" dirty="0"/>
              <a:t>k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With replacement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Randomly select a number from [1, </a:t>
            </a:r>
            <a:r>
              <a:rPr lang="en-US" i="1" dirty="0"/>
              <a:t>n</a:t>
            </a:r>
            <a:r>
              <a:rPr lang="en-US" dirty="0"/>
              <a:t>] </a:t>
            </a:r>
            <a:r>
              <a:rPr lang="en-US" i="1" dirty="0"/>
              <a:t>k</a:t>
            </a:r>
            <a:r>
              <a:rPr lang="en-US" dirty="0"/>
              <a:t> times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Equivalent to </a:t>
            </a:r>
            <a:r>
              <a:rPr lang="en-US" i="1" dirty="0"/>
              <a:t>k</a:t>
            </a:r>
            <a:r>
              <a:rPr lang="en-US" dirty="0"/>
              <a:t> independent instances of sampling 1 item without replacement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Fairly straightforward, but requires that </a:t>
            </a:r>
            <a:r>
              <a:rPr lang="en-US" i="1" dirty="0"/>
              <a:t>n</a:t>
            </a:r>
            <a:r>
              <a:rPr lang="en-US" dirty="0"/>
              <a:t> is known beforehand.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Impossible for data streams!</a:t>
            </a:r>
          </a:p>
        </p:txBody>
      </p:sp>
    </p:spTree>
    <p:extLst>
      <p:ext uri="{BB962C8B-B14F-4D97-AF65-F5344CB8AC3E}">
        <p14:creationId xmlns:p14="http://schemas.microsoft.com/office/powerpoint/2010/main" val="402656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Bernoulli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Implementation: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Pick a probability </a:t>
                </a:r>
                <a:r>
                  <a:rPr lang="en-US" i="1" dirty="0"/>
                  <a:t>p</a:t>
                </a:r>
                <a:r>
                  <a:rPr lang="en-US" dirty="0"/>
                  <a:t> between 0 and 1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For each tuple, select it for the sample if </a:t>
                </a:r>
                <a:r>
                  <a:rPr lang="en-US" i="1" dirty="0"/>
                  <a:t>random(0, 1) &lt; p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Advantages: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Does not require </a:t>
                </a:r>
                <a:r>
                  <a:rPr lang="en-US" i="1" dirty="0"/>
                  <a:t>n</a:t>
                </a:r>
                <a:r>
                  <a:rPr lang="en-US" dirty="0"/>
                  <a:t> to be known beforehand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Drawbacks: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Sample size expected to grow linearly with data,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No size guarantee (nondeterministic) – cannot control </a:t>
                </a:r>
                <a:r>
                  <a:rPr lang="en-US" i="1" dirty="0"/>
                  <a:t>k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For practical applications, still need some idea of </a:t>
                </a:r>
                <a:r>
                  <a:rPr lang="en-US" i="1" dirty="0"/>
                  <a:t>n</a:t>
                </a:r>
                <a:r>
                  <a:rPr lang="en-US" dirty="0"/>
                  <a:t> to determine sample size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90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Reservoir Sampling [5]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Implementation (</a:t>
                </a:r>
                <a:r>
                  <a:rPr lang="en-US" dirty="0">
                    <a:hlinkClick r:id="rId2"/>
                  </a:rPr>
                  <a:t>Algorithm R</a:t>
                </a:r>
                <a:r>
                  <a:rPr lang="en-US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Populate reservoir (pool) with first </a:t>
                </a:r>
                <a:r>
                  <a:rPr lang="en-US" i="1" dirty="0"/>
                  <a:t>k</a:t>
                </a:r>
                <a:r>
                  <a:rPr lang="en-US" dirty="0"/>
                  <a:t> tuples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For </a:t>
                </a:r>
                <a:r>
                  <a:rPr lang="en-US" i="1" dirty="0" err="1"/>
                  <a:t>i</a:t>
                </a:r>
                <a:r>
                  <a:rPr lang="en-US" dirty="0" err="1"/>
                  <a:t>-th</a:t>
                </a:r>
                <a:r>
                  <a:rPr lang="en-US" dirty="0"/>
                  <a:t> tuple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), let </a:t>
                </a:r>
                <a:r>
                  <a:rPr lang="en-US" i="1" dirty="0"/>
                  <a:t>j = random(1, </a:t>
                </a:r>
                <a:r>
                  <a:rPr lang="en-US" i="1" dirty="0" err="1"/>
                  <a:t>i</a:t>
                </a:r>
                <a:r>
                  <a:rPr lang="en-US" i="1" dirty="0"/>
                  <a:t>)</a:t>
                </a:r>
                <a:endParaRPr lang="en-US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, replace </a:t>
                </a:r>
                <a:r>
                  <a:rPr lang="en-US" sz="1800" i="1" dirty="0"/>
                  <a:t>j</a:t>
                </a:r>
                <a:r>
                  <a:rPr lang="en-US" sz="1800" dirty="0"/>
                  <a:t>-</a:t>
                </a:r>
                <a:r>
                  <a:rPr lang="en-US" sz="1800" dirty="0" err="1"/>
                  <a:t>th</a:t>
                </a:r>
                <a:r>
                  <a:rPr lang="en-US" sz="1800" dirty="0"/>
                  <a:t> element in reservoir with the </a:t>
                </a:r>
                <a:r>
                  <a:rPr lang="en-US" sz="1800" i="1" dirty="0" err="1"/>
                  <a:t>i</a:t>
                </a:r>
                <a:r>
                  <a:rPr lang="en-US" sz="1800" dirty="0" err="1"/>
                  <a:t>-th</a:t>
                </a:r>
                <a:r>
                  <a:rPr lang="en-US" sz="1800" dirty="0"/>
                  <a:t> tuple.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endParaRPr lang="en-US" sz="18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Advantages: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Guaranteed sample size </a:t>
                </a:r>
                <a:r>
                  <a:rPr lang="en-US" sz="2200" i="1" dirty="0"/>
                  <a:t>k</a:t>
                </a:r>
                <a:endParaRPr lang="en-US" sz="22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Does not require knowledge of </a:t>
                </a:r>
                <a:r>
                  <a:rPr lang="en-US" sz="2200" i="1" dirty="0"/>
                  <a:t>n</a:t>
                </a:r>
                <a:endParaRPr lang="en-US" sz="22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Uses idea of decaying sample rate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97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809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trike="sngStrike" dirty="0"/>
              <a:t>Why Sampling?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trike="sngStrike" dirty="0"/>
              <a:t>Sampling Background + Definitions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trike="sngStrike" dirty="0"/>
              <a:t>Review of Basic Sampling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Concise Sampling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Sampling Subsets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Sampling on Windows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Distributed Sampling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8631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1800</TotalTime>
  <Words>1914</Words>
  <Application>Microsoft Office PowerPoint</Application>
  <PresentationFormat>Widescreen</PresentationFormat>
  <Paragraphs>251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Wingdings</vt:lpstr>
      <vt:lpstr>Retrospect</vt:lpstr>
      <vt:lpstr>Data Stream Sampling</vt:lpstr>
      <vt:lpstr>Why Sampling?</vt:lpstr>
      <vt:lpstr>Outline</vt:lpstr>
      <vt:lpstr>Sampling Background + Definitions</vt:lpstr>
      <vt:lpstr>Outline</vt:lpstr>
      <vt:lpstr>Simple Random Sampling</vt:lpstr>
      <vt:lpstr>Bernoulli Sampling</vt:lpstr>
      <vt:lpstr>Reservoir Sampling [5]</vt:lpstr>
      <vt:lpstr>Outline</vt:lpstr>
      <vt:lpstr>Concise Sampling [1]</vt:lpstr>
      <vt:lpstr>Concise Sampling [1]</vt:lpstr>
      <vt:lpstr>Outline</vt:lpstr>
      <vt:lpstr>Sampling Subsets [4]</vt:lpstr>
      <vt:lpstr>Outline</vt:lpstr>
      <vt:lpstr>Windows</vt:lpstr>
      <vt:lpstr>Sampling in Windows – Naïve Approach</vt:lpstr>
      <vt:lpstr>Chain Method</vt:lpstr>
      <vt:lpstr>Optimal Memory Sampling on Windows [2]</vt:lpstr>
      <vt:lpstr>Optimal Memory Sampling on Windows [2]</vt:lpstr>
      <vt:lpstr>Outline</vt:lpstr>
      <vt:lpstr>Distributed Sampling [3]</vt:lpstr>
      <vt:lpstr>Distributed Sampling</vt:lpstr>
      <vt:lpstr>Infinite Sampling Without Replacement</vt:lpstr>
      <vt:lpstr>Sequence-Based Sampling</vt:lpstr>
      <vt:lpstr>Distributed Sampling Recap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Stream Sampling</dc:title>
  <dc:creator>Butter</dc:creator>
  <cp:lastModifiedBy>Butter</cp:lastModifiedBy>
  <cp:revision>40</cp:revision>
  <dcterms:created xsi:type="dcterms:W3CDTF">2017-03-10T07:00:51Z</dcterms:created>
  <dcterms:modified xsi:type="dcterms:W3CDTF">2017-03-13T00:50:45Z</dcterms:modified>
</cp:coreProperties>
</file>