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2.bin" ContentType="application/vnd.openxmlformats-officedocument.oleObject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embeddings/oleObject3.bin" ContentType="application/vnd.openxmlformats-officedocument.oleObject"/>
  <Override PartName="/ppt/charts/chart1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7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2"/>
  </p:notesMasterIdLst>
  <p:handoutMasterIdLst>
    <p:handoutMasterId r:id="rId53"/>
  </p:handoutMasterIdLst>
  <p:sldIdLst>
    <p:sldId id="481" r:id="rId2"/>
    <p:sldId id="480" r:id="rId3"/>
    <p:sldId id="482" r:id="rId4"/>
    <p:sldId id="483" r:id="rId5"/>
    <p:sldId id="484" r:id="rId6"/>
    <p:sldId id="488" r:id="rId7"/>
    <p:sldId id="549" r:id="rId8"/>
    <p:sldId id="455" r:id="rId9"/>
    <p:sldId id="485" r:id="rId10"/>
    <p:sldId id="323" r:id="rId11"/>
    <p:sldId id="357" r:id="rId12"/>
    <p:sldId id="370" r:id="rId13"/>
    <p:sldId id="446" r:id="rId14"/>
    <p:sldId id="470" r:id="rId15"/>
    <p:sldId id="397" r:id="rId16"/>
    <p:sldId id="537" r:id="rId17"/>
    <p:sldId id="331" r:id="rId18"/>
    <p:sldId id="353" r:id="rId19"/>
    <p:sldId id="518" r:id="rId20"/>
    <p:sldId id="489" r:id="rId21"/>
    <p:sldId id="486" r:id="rId22"/>
    <p:sldId id="487" r:id="rId23"/>
    <p:sldId id="490" r:id="rId24"/>
    <p:sldId id="496" r:id="rId25"/>
    <p:sldId id="533" r:id="rId26"/>
    <p:sldId id="534" r:id="rId27"/>
    <p:sldId id="566" r:id="rId28"/>
    <p:sldId id="497" r:id="rId29"/>
    <p:sldId id="531" r:id="rId30"/>
    <p:sldId id="538" r:id="rId31"/>
    <p:sldId id="539" r:id="rId32"/>
    <p:sldId id="502" r:id="rId33"/>
    <p:sldId id="289" r:id="rId34"/>
    <p:sldId id="540" r:id="rId35"/>
    <p:sldId id="565" r:id="rId36"/>
    <p:sldId id="290" r:id="rId37"/>
    <p:sldId id="291" r:id="rId38"/>
    <p:sldId id="528" r:id="rId39"/>
    <p:sldId id="527" r:id="rId40"/>
    <p:sldId id="529" r:id="rId41"/>
    <p:sldId id="530" r:id="rId42"/>
    <p:sldId id="474" r:id="rId43"/>
    <p:sldId id="437" r:id="rId44"/>
    <p:sldId id="475" r:id="rId45"/>
    <p:sldId id="476" r:id="rId46"/>
    <p:sldId id="301" r:id="rId47"/>
    <p:sldId id="381" r:id="rId48"/>
    <p:sldId id="382" r:id="rId49"/>
    <p:sldId id="499" r:id="rId50"/>
    <p:sldId id="567" r:id="rId51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k Duffield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1" autoAdjust="0"/>
    <p:restoredTop sz="94719" autoAdjust="0"/>
  </p:normalViewPr>
  <p:slideViewPr>
    <p:cSldViewPr snapToObjects="1">
      <p:cViewPr varScale="1">
        <p:scale>
          <a:sx n="87" d="100"/>
          <a:sy n="87" d="100"/>
        </p:scale>
        <p:origin x="-1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24624"/>
    </p:cViewPr>
  </p:sorterViewPr>
  <p:notesViewPr>
    <p:cSldViewPr snapToObjects="1">
      <p:cViewPr varScale="1">
        <p:scale>
          <a:sx n="70" d="100"/>
          <a:sy n="70" d="100"/>
        </p:scale>
        <p:origin x="-31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m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2**16 samples</a:t>
            </a:r>
            <a:endParaRPr lang="en-US" sz="1600" dirty="0"/>
          </a:p>
        </c:rich>
      </c:tx>
      <c:layout>
        <c:manualLayout>
          <c:xMode val="edge"/>
          <c:yMode val="edge"/>
          <c:x val="0.372425478065245"/>
          <c:y val="0.030303030303030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12392969321463"/>
          <c:y val="0.151468832020999"/>
          <c:w val="0.612299599845102"/>
          <c:h val="0.4907116141732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1.00000000000001E-5</c:v>
                </c:pt>
                <c:pt idx="1">
                  <c:v>3.16227766016841E-5</c:v>
                </c:pt>
                <c:pt idx="2">
                  <c:v>0.000100000000000001</c:v>
                </c:pt>
                <c:pt idx="3">
                  <c:v>0.000316227766016841</c:v>
                </c:pt>
                <c:pt idx="4">
                  <c:v>0.001</c:v>
                </c:pt>
                <c:pt idx="5">
                  <c:v>0.0031622776601684</c:v>
                </c:pt>
                <c:pt idx="6">
                  <c:v>0.0100000000000001</c:v>
                </c:pt>
                <c:pt idx="7">
                  <c:v>0.0316227766016838</c:v>
                </c:pt>
                <c:pt idx="8">
                  <c:v>0.1</c:v>
                </c:pt>
                <c:pt idx="9">
                  <c:v>0.316227766016839</c:v>
                </c:pt>
                <c:pt idx="10">
                  <c:v>1.0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1.235264711003265</c:v>
                </c:pt>
                <c:pt idx="1">
                  <c:v>0.69464039454646</c:v>
                </c:pt>
                <c:pt idx="2">
                  <c:v>0.390625000000002</c:v>
                </c:pt>
                <c:pt idx="3">
                  <c:v>0.219664580152482</c:v>
                </c:pt>
                <c:pt idx="4">
                  <c:v>0.123526471100328</c:v>
                </c:pt>
                <c:pt idx="5">
                  <c:v>0.0694640394546463</c:v>
                </c:pt>
                <c:pt idx="6">
                  <c:v>0.0390625</c:v>
                </c:pt>
                <c:pt idx="7">
                  <c:v>0.021966458015248</c:v>
                </c:pt>
                <c:pt idx="8">
                  <c:v>0.0123526471100327</c:v>
                </c:pt>
                <c:pt idx="9">
                  <c:v>0.00694640394546464</c:v>
                </c:pt>
                <c:pt idx="10">
                  <c:v>0.00390625</c:v>
                </c:pt>
              </c:numCache>
            </c:numRef>
          </c:yVal>
          <c:smooth val="1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115143240"/>
        <c:axId val="-2118218648"/>
      </c:scatterChart>
      <c:valAx>
        <c:axId val="-2115143240"/>
        <c:scaling>
          <c:logBase val="10.0"/>
          <c:orientation val="minMax"/>
          <c:max val="1.0"/>
          <c:min val="0.000100000000000001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fraction f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-2118218648"/>
        <c:crosses val="autoZero"/>
        <c:crossBetween val="midCat"/>
        <c:majorUnit val="10.0"/>
      </c:valAx>
      <c:valAx>
        <c:axId val="-2118218648"/>
        <c:scaling>
          <c:logBase val="10.0"/>
          <c:orientation val="minMax"/>
          <c:max val="1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RSD </a:t>
                </a:r>
                <a:r>
                  <a:rPr lang="el-GR"/>
                  <a:t>ε</a:t>
                </a:r>
                <a:r>
                  <a:rPr lang="en-US"/>
                  <a:t>  </a:t>
                </a:r>
              </a:p>
            </c:rich>
          </c:tx>
          <c:layout/>
          <c:overlay val="0"/>
        </c:title>
        <c:numFmt formatCode="0.00%" sourceLinked="0"/>
        <c:majorTickMark val="out"/>
        <c:minorTickMark val="none"/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-21151432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tx2"/>
          </a:solidFill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6B52-3DE5-41F1-AC01-C76E8C605460}" type="datetimeFigureOut">
              <a:rPr lang="en-GB" smtClean="0"/>
              <a:pPr/>
              <a:t>8/23/14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795AF-2A84-456E-B286-1A6330072F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2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3F5F2-559C-4B88-9DE7-D680174A91C5}" type="datetimeFigureOut">
              <a:rPr lang="en-US" smtClean="0"/>
              <a:pPr/>
              <a:t>8/23/14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E533-A7E8-456B-9F51-F912DCA21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4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7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76">
              <a:defRPr sz="1200">
                <a:solidFill>
                  <a:schemeClr val="tx2"/>
                </a:solidFill>
                <a:latin typeface="Verdana" charset="0"/>
                <a:ea typeface="ＭＳ Ｐゴシック" charset="0"/>
                <a:cs typeface="Arial" charset="0"/>
              </a:defRPr>
            </a:lvl1pPr>
            <a:lvl2pPr marL="735892" indent="-283035" defTabSz="913576"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2pPr>
            <a:lvl3pPr marL="1132142" indent="-226428" defTabSz="913576"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3pPr>
            <a:lvl4pPr marL="1584998" indent="-226428" defTabSz="913576"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4pPr>
            <a:lvl5pPr marL="2037855" indent="-226428" defTabSz="913576"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5pPr>
            <a:lvl6pPr marL="2490711" indent="-226428" algn="ctr" defTabSz="913576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6pPr>
            <a:lvl7pPr marL="2943568" indent="-226428" algn="ctr" defTabSz="913576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7pPr>
            <a:lvl8pPr marL="3396425" indent="-226428" algn="ctr" defTabSz="913576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8pPr>
            <a:lvl9pPr marL="3849281" indent="-226428" algn="ctr" defTabSz="913576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fld id="{18233E25-7C07-614B-A983-84F7A6C32D52}" type="slidenum">
              <a:rPr lang="zh-CN" altLang="en-US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rPr>
              <a:pPr/>
              <a:t>15</a:t>
            </a:fld>
            <a:endParaRPr lang="en-US" altLang="zh-CN">
              <a:solidFill>
                <a:schemeClr val="tx1"/>
              </a:solidFill>
              <a:latin typeface="Arial" charset="0"/>
              <a:ea typeface="SimSun" charset="0"/>
              <a:cs typeface="SimSu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1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5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2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3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06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CA967-5698-41A2-8D35-687CBB67B496}" type="slidenum">
              <a:rPr lang="en-US"/>
              <a:pPr/>
              <a:t>23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5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4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5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83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9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57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4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8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7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3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8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9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3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42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6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3389D-1FFE-4DD8-ADD0-989816B91EA5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43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23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0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0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4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E533-A7E8-456B-9F51-F912DCA21B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7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 bwMode="gray">
          <a:xfrm>
            <a:off x="401637" y="1143000"/>
            <a:ext cx="5694363" cy="838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"/>
          </p:nvPr>
        </p:nvSpPr>
        <p:spPr bwMode="gray">
          <a:xfrm>
            <a:off x="401638" y="2209800"/>
            <a:ext cx="5638800" cy="381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24970" y="6449357"/>
            <a:ext cx="4890029" cy="923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defRPr/>
            </a:lvl1pPr>
            <a:lvl2pPr marL="539750" indent="-273050">
              <a:defRPr sz="2000"/>
            </a:lvl2pPr>
            <a:lvl3pPr marL="806450" indent="-266700">
              <a:buFont typeface="Calibri" panose="020F0502020204030204" pitchFamily="34" charset="0"/>
              <a:buChar char="□"/>
              <a:defRPr sz="2000"/>
            </a:lvl3pPr>
            <a:lvl4pPr marL="1163638" indent="-265113">
              <a:tabLst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6194" name="Picture 2" descr="http://americancollegecricket.com/wp-content/uploads/2010/09/TexasAM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" y="6278716"/>
            <a:ext cx="667512" cy="5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196" name="Picture 4" descr="http://www.interscholarship.com/wp-content/uploads/2012/02/warwick-university-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21" y="6278714"/>
            <a:ext cx="676656" cy="6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fld id="{0A92EAF5-5BF4-4DCD-8DFC-DAB76E327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 smtClean="0">
              <a:solidFill>
                <a:schemeClr val="bg1"/>
              </a:solidFill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5498391" y="125413"/>
            <a:ext cx="32249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b="0" dirty="0" smtClean="0">
                <a:latin typeface="Arial Black" panose="020B0A04020102020204" pitchFamily="34" charset="0"/>
              </a:rPr>
              <a:t>Sampling for Big Data</a:t>
            </a:r>
          </a:p>
          <a:p>
            <a:pPr algn="r"/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Black" panose="020B0A04020102020204" pitchFamily="34" charset="0"/>
          <a:ea typeface="Arial Black" panose="020B0A04020102020204" pitchFamily="34" charset="0"/>
          <a:cs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Calibri" panose="020F0502020204030204" pitchFamily="34" charset="0"/>
        <a:buChar char="◊"/>
        <a:defRPr sz="2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png"/><Relationship Id="rId5" Type="http://schemas.openxmlformats.org/officeDocument/2006/relationships/hyperlink" Target="mailto:G.Cormode@warwick.ac.uk" TargetMode="External"/><Relationship Id="rId6" Type="http://schemas.openxmlformats.org/officeDocument/2006/relationships/hyperlink" Target="mailto:Nick.Duffield@gmail.com" TargetMode="External"/><Relationship Id="rId7" Type="http://schemas.openxmlformats.org/officeDocument/2006/relationships/image" Target="../media/image5.wmf"/><Relationship Id="rId8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7.wmf"/><Relationship Id="rId6" Type="http://schemas.openxmlformats.org/officeDocument/2006/relationships/chart" Target="../charts/chart1.xm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4.png"/><Relationship Id="rId5" Type="http://schemas.openxmlformats.org/officeDocument/2006/relationships/hyperlink" Target="mailto:G.Cormode@warwick.ac.uk" TargetMode="External"/><Relationship Id="rId6" Type="http://schemas.openxmlformats.org/officeDocument/2006/relationships/hyperlink" Target="mailto:Nick.Duffield@gmail.com" TargetMode="External"/><Relationship Id="rId7" Type="http://schemas.openxmlformats.org/officeDocument/2006/relationships/image" Target="../media/image5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4" descr="I:\Latex\Seminar\Sigcomm00\Figs\domain.gif"/>
          <p:cNvPicPr>
            <a:picLocks noChangeAspect="1" noChangeArrowheads="1"/>
          </p:cNvPicPr>
          <p:nvPr/>
        </p:nvPicPr>
        <p:blipFill>
          <a:blip r:embed="rId4" cstate="print">
            <a:alphaModFix/>
          </a:blip>
          <a:srcRect/>
          <a:stretch>
            <a:fillRect/>
          </a:stretch>
        </p:blipFill>
        <p:spPr bwMode="auto">
          <a:xfrm>
            <a:off x="-21063" y="5144324"/>
            <a:ext cx="2864237" cy="1609535"/>
          </a:xfrm>
          <a:prstGeom prst="rect">
            <a:avLst/>
          </a:prstGeom>
          <a:noFill/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Graham Cormode, University of Warwick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hlinkClick r:id="rId5"/>
              </a:rPr>
              <a:t>G.Cormode@warwick.ac.uk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Nick Duffield, Texas A&amp;M University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hlinkClick r:id="rId6"/>
              </a:rPr>
              <a:t>Nick.Duffield@gmail.com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Sampling for Big Data</a:t>
            </a:r>
            <a:endParaRPr lang="en-GB" sz="7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352800" y="5595839"/>
            <a:ext cx="5257800" cy="960438"/>
            <a:chOff x="432" y="864"/>
            <a:chExt cx="4992" cy="912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32" y="1056"/>
              <a:ext cx="3580" cy="528"/>
              <a:chOff x="432" y="960"/>
              <a:chExt cx="3580" cy="528"/>
            </a:xfrm>
          </p:grpSpPr>
          <p:sp>
            <p:nvSpPr>
              <p:cNvPr id="15" name="Oval 72"/>
              <p:cNvSpPr>
                <a:spLocks noChangeArrowheads="1"/>
              </p:cNvSpPr>
              <p:nvPr/>
            </p:nvSpPr>
            <p:spPr bwMode="auto">
              <a:xfrm>
                <a:off x="43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73"/>
              <p:cNvSpPr>
                <a:spLocks noChangeArrowheads="1"/>
              </p:cNvSpPr>
              <p:nvPr/>
            </p:nvSpPr>
            <p:spPr bwMode="auto">
              <a:xfrm>
                <a:off x="56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74"/>
              <p:cNvSpPr>
                <a:spLocks noChangeArrowheads="1"/>
              </p:cNvSpPr>
              <p:nvPr/>
            </p:nvSpPr>
            <p:spPr bwMode="auto">
              <a:xfrm>
                <a:off x="70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75"/>
              <p:cNvSpPr>
                <a:spLocks noChangeArrowheads="1"/>
              </p:cNvSpPr>
              <p:nvPr/>
            </p:nvSpPr>
            <p:spPr bwMode="auto">
              <a:xfrm>
                <a:off x="83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76"/>
              <p:cNvSpPr>
                <a:spLocks noChangeArrowheads="1"/>
              </p:cNvSpPr>
              <p:nvPr/>
            </p:nvSpPr>
            <p:spPr bwMode="auto">
              <a:xfrm>
                <a:off x="96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77"/>
              <p:cNvSpPr>
                <a:spLocks noChangeArrowheads="1"/>
              </p:cNvSpPr>
              <p:nvPr/>
            </p:nvSpPr>
            <p:spPr bwMode="auto">
              <a:xfrm>
                <a:off x="110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78"/>
              <p:cNvSpPr>
                <a:spLocks noChangeArrowheads="1"/>
              </p:cNvSpPr>
              <p:nvPr/>
            </p:nvSpPr>
            <p:spPr bwMode="auto">
              <a:xfrm>
                <a:off x="123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79"/>
              <p:cNvSpPr>
                <a:spLocks noChangeArrowheads="1"/>
              </p:cNvSpPr>
              <p:nvPr/>
            </p:nvSpPr>
            <p:spPr bwMode="auto">
              <a:xfrm>
                <a:off x="137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80"/>
              <p:cNvSpPr>
                <a:spLocks noChangeArrowheads="1"/>
              </p:cNvSpPr>
              <p:nvPr/>
            </p:nvSpPr>
            <p:spPr bwMode="auto">
              <a:xfrm>
                <a:off x="150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81"/>
              <p:cNvSpPr>
                <a:spLocks noChangeArrowheads="1"/>
              </p:cNvSpPr>
              <p:nvPr/>
            </p:nvSpPr>
            <p:spPr bwMode="auto">
              <a:xfrm>
                <a:off x="163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82"/>
              <p:cNvSpPr>
                <a:spLocks noChangeArrowheads="1"/>
              </p:cNvSpPr>
              <p:nvPr/>
            </p:nvSpPr>
            <p:spPr bwMode="auto">
              <a:xfrm>
                <a:off x="177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83"/>
              <p:cNvSpPr>
                <a:spLocks noChangeArrowheads="1"/>
              </p:cNvSpPr>
              <p:nvPr/>
            </p:nvSpPr>
            <p:spPr bwMode="auto">
              <a:xfrm>
                <a:off x="190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84"/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85"/>
              <p:cNvSpPr>
                <a:spLocks noChangeArrowheads="1"/>
              </p:cNvSpPr>
              <p:nvPr/>
            </p:nvSpPr>
            <p:spPr bwMode="auto">
              <a:xfrm>
                <a:off x="217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86"/>
              <p:cNvSpPr>
                <a:spLocks noChangeArrowheads="1"/>
              </p:cNvSpPr>
              <p:nvPr/>
            </p:nvSpPr>
            <p:spPr bwMode="auto">
              <a:xfrm>
                <a:off x="230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87"/>
              <p:cNvSpPr>
                <a:spLocks noChangeArrowheads="1"/>
              </p:cNvSpPr>
              <p:nvPr/>
            </p:nvSpPr>
            <p:spPr bwMode="auto">
              <a:xfrm>
                <a:off x="244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88"/>
              <p:cNvSpPr>
                <a:spLocks noChangeArrowheads="1"/>
              </p:cNvSpPr>
              <p:nvPr/>
            </p:nvSpPr>
            <p:spPr bwMode="auto">
              <a:xfrm>
                <a:off x="257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89"/>
              <p:cNvSpPr>
                <a:spLocks noChangeArrowheads="1"/>
              </p:cNvSpPr>
              <p:nvPr/>
            </p:nvSpPr>
            <p:spPr bwMode="auto">
              <a:xfrm>
                <a:off x="271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>
                <a:off x="284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91"/>
              <p:cNvSpPr>
                <a:spLocks noChangeArrowheads="1"/>
              </p:cNvSpPr>
              <p:nvPr/>
            </p:nvSpPr>
            <p:spPr bwMode="auto">
              <a:xfrm>
                <a:off x="297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92"/>
              <p:cNvSpPr>
                <a:spLocks noChangeArrowheads="1"/>
              </p:cNvSpPr>
              <p:nvPr/>
            </p:nvSpPr>
            <p:spPr bwMode="auto">
              <a:xfrm>
                <a:off x="311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93"/>
              <p:cNvSpPr>
                <a:spLocks noChangeArrowheads="1"/>
              </p:cNvSpPr>
              <p:nvPr/>
            </p:nvSpPr>
            <p:spPr bwMode="auto">
              <a:xfrm>
                <a:off x="324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94"/>
              <p:cNvSpPr>
                <a:spLocks noChangeArrowheads="1"/>
              </p:cNvSpPr>
              <p:nvPr/>
            </p:nvSpPr>
            <p:spPr bwMode="auto">
              <a:xfrm>
                <a:off x="338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95"/>
              <p:cNvSpPr>
                <a:spLocks noChangeArrowheads="1"/>
              </p:cNvSpPr>
              <p:nvPr/>
            </p:nvSpPr>
            <p:spPr bwMode="auto">
              <a:xfrm>
                <a:off x="351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96"/>
              <p:cNvSpPr>
                <a:spLocks noChangeArrowheads="1"/>
              </p:cNvSpPr>
              <p:nvPr/>
            </p:nvSpPr>
            <p:spPr bwMode="auto">
              <a:xfrm>
                <a:off x="364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97"/>
              <p:cNvSpPr>
                <a:spLocks noChangeArrowheads="1"/>
              </p:cNvSpPr>
              <p:nvPr/>
            </p:nvSpPr>
            <p:spPr bwMode="auto">
              <a:xfrm>
                <a:off x="378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98"/>
              <p:cNvSpPr>
                <a:spLocks noChangeArrowheads="1"/>
              </p:cNvSpPr>
              <p:nvPr/>
            </p:nvSpPr>
            <p:spPr bwMode="auto">
              <a:xfrm>
                <a:off x="391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99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00"/>
              <p:cNvSpPr>
                <a:spLocks noChangeArrowheads="1"/>
              </p:cNvSpPr>
              <p:nvPr/>
            </p:nvSpPr>
            <p:spPr bwMode="auto">
              <a:xfrm>
                <a:off x="56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70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02"/>
              <p:cNvSpPr>
                <a:spLocks noChangeArrowheads="1"/>
              </p:cNvSpPr>
              <p:nvPr/>
            </p:nvSpPr>
            <p:spPr bwMode="auto">
              <a:xfrm>
                <a:off x="83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03"/>
              <p:cNvSpPr>
                <a:spLocks noChangeArrowheads="1"/>
              </p:cNvSpPr>
              <p:nvPr/>
            </p:nvSpPr>
            <p:spPr bwMode="auto">
              <a:xfrm>
                <a:off x="96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104"/>
              <p:cNvSpPr>
                <a:spLocks noChangeArrowheads="1"/>
              </p:cNvSpPr>
              <p:nvPr/>
            </p:nvSpPr>
            <p:spPr bwMode="auto">
              <a:xfrm>
                <a:off x="110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105"/>
              <p:cNvSpPr>
                <a:spLocks noChangeArrowheads="1"/>
              </p:cNvSpPr>
              <p:nvPr/>
            </p:nvSpPr>
            <p:spPr bwMode="auto">
              <a:xfrm>
                <a:off x="123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106"/>
              <p:cNvSpPr>
                <a:spLocks noChangeArrowheads="1"/>
              </p:cNvSpPr>
              <p:nvPr/>
            </p:nvSpPr>
            <p:spPr bwMode="auto">
              <a:xfrm>
                <a:off x="137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107"/>
              <p:cNvSpPr>
                <a:spLocks noChangeArrowheads="1"/>
              </p:cNvSpPr>
              <p:nvPr/>
            </p:nvSpPr>
            <p:spPr bwMode="auto">
              <a:xfrm>
                <a:off x="150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08"/>
              <p:cNvSpPr>
                <a:spLocks noChangeArrowheads="1"/>
              </p:cNvSpPr>
              <p:nvPr/>
            </p:nvSpPr>
            <p:spPr bwMode="auto">
              <a:xfrm>
                <a:off x="163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77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10"/>
              <p:cNvSpPr>
                <a:spLocks noChangeArrowheads="1"/>
              </p:cNvSpPr>
              <p:nvPr/>
            </p:nvSpPr>
            <p:spPr bwMode="auto">
              <a:xfrm>
                <a:off x="190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11"/>
              <p:cNvSpPr>
                <a:spLocks noChangeArrowheads="1"/>
              </p:cNvSpPr>
              <p:nvPr/>
            </p:nvSpPr>
            <p:spPr bwMode="auto">
              <a:xfrm>
                <a:off x="204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112"/>
              <p:cNvSpPr>
                <a:spLocks noChangeArrowheads="1"/>
              </p:cNvSpPr>
              <p:nvPr/>
            </p:nvSpPr>
            <p:spPr bwMode="auto">
              <a:xfrm>
                <a:off x="217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13"/>
              <p:cNvSpPr>
                <a:spLocks noChangeArrowheads="1"/>
              </p:cNvSpPr>
              <p:nvPr/>
            </p:nvSpPr>
            <p:spPr bwMode="auto">
              <a:xfrm>
                <a:off x="230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14"/>
              <p:cNvSpPr>
                <a:spLocks noChangeArrowheads="1"/>
              </p:cNvSpPr>
              <p:nvPr/>
            </p:nvSpPr>
            <p:spPr bwMode="auto">
              <a:xfrm>
                <a:off x="244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15"/>
              <p:cNvSpPr>
                <a:spLocks noChangeArrowheads="1"/>
              </p:cNvSpPr>
              <p:nvPr/>
            </p:nvSpPr>
            <p:spPr bwMode="auto">
              <a:xfrm>
                <a:off x="257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16"/>
              <p:cNvSpPr>
                <a:spLocks noChangeArrowheads="1"/>
              </p:cNvSpPr>
              <p:nvPr/>
            </p:nvSpPr>
            <p:spPr bwMode="auto">
              <a:xfrm>
                <a:off x="271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17"/>
              <p:cNvSpPr>
                <a:spLocks noChangeArrowheads="1"/>
              </p:cNvSpPr>
              <p:nvPr/>
            </p:nvSpPr>
            <p:spPr bwMode="auto">
              <a:xfrm>
                <a:off x="43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118"/>
              <p:cNvSpPr>
                <a:spLocks noChangeArrowheads="1"/>
              </p:cNvSpPr>
              <p:nvPr/>
            </p:nvSpPr>
            <p:spPr bwMode="auto">
              <a:xfrm>
                <a:off x="56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19"/>
              <p:cNvSpPr>
                <a:spLocks noChangeArrowheads="1"/>
              </p:cNvSpPr>
              <p:nvPr/>
            </p:nvSpPr>
            <p:spPr bwMode="auto">
              <a:xfrm>
                <a:off x="70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120"/>
              <p:cNvSpPr>
                <a:spLocks noChangeArrowheads="1"/>
              </p:cNvSpPr>
              <p:nvPr/>
            </p:nvSpPr>
            <p:spPr bwMode="auto">
              <a:xfrm>
                <a:off x="834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21"/>
              <p:cNvSpPr>
                <a:spLocks noChangeArrowheads="1"/>
              </p:cNvSpPr>
              <p:nvPr/>
            </p:nvSpPr>
            <p:spPr bwMode="auto">
              <a:xfrm>
                <a:off x="968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122"/>
              <p:cNvSpPr>
                <a:spLocks noChangeArrowheads="1"/>
              </p:cNvSpPr>
              <p:nvPr/>
            </p:nvSpPr>
            <p:spPr bwMode="auto">
              <a:xfrm>
                <a:off x="110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23"/>
              <p:cNvSpPr>
                <a:spLocks noChangeArrowheads="1"/>
              </p:cNvSpPr>
              <p:nvPr/>
            </p:nvSpPr>
            <p:spPr bwMode="auto">
              <a:xfrm>
                <a:off x="123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124"/>
              <p:cNvSpPr>
                <a:spLocks noChangeArrowheads="1"/>
              </p:cNvSpPr>
              <p:nvPr/>
            </p:nvSpPr>
            <p:spPr bwMode="auto">
              <a:xfrm>
                <a:off x="137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25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126"/>
              <p:cNvSpPr>
                <a:spLocks noChangeArrowheads="1"/>
              </p:cNvSpPr>
              <p:nvPr/>
            </p:nvSpPr>
            <p:spPr bwMode="auto">
              <a:xfrm>
                <a:off x="56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127"/>
              <p:cNvSpPr>
                <a:spLocks noChangeArrowheads="1"/>
              </p:cNvSpPr>
              <p:nvPr/>
            </p:nvSpPr>
            <p:spPr bwMode="auto">
              <a:xfrm>
                <a:off x="70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28"/>
              <p:cNvSpPr>
                <a:spLocks noChangeArrowheads="1"/>
              </p:cNvSpPr>
              <p:nvPr/>
            </p:nvSpPr>
            <p:spPr bwMode="auto">
              <a:xfrm>
                <a:off x="83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29"/>
              <p:cNvSpPr>
                <a:spLocks noChangeArrowheads="1"/>
              </p:cNvSpPr>
              <p:nvPr/>
            </p:nvSpPr>
            <p:spPr bwMode="auto">
              <a:xfrm>
                <a:off x="96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30"/>
              <p:cNvSpPr>
                <a:spLocks noChangeArrowheads="1"/>
              </p:cNvSpPr>
              <p:nvPr/>
            </p:nvSpPr>
            <p:spPr bwMode="auto">
              <a:xfrm>
                <a:off x="110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31"/>
              <p:cNvSpPr>
                <a:spLocks noChangeArrowheads="1"/>
              </p:cNvSpPr>
              <p:nvPr/>
            </p:nvSpPr>
            <p:spPr bwMode="auto">
              <a:xfrm>
                <a:off x="123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132"/>
              <p:cNvSpPr>
                <a:spLocks noChangeArrowheads="1"/>
              </p:cNvSpPr>
              <p:nvPr/>
            </p:nvSpPr>
            <p:spPr bwMode="auto">
              <a:xfrm>
                <a:off x="137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33"/>
              <p:cNvSpPr>
                <a:spLocks noChangeArrowheads="1"/>
              </p:cNvSpPr>
              <p:nvPr/>
            </p:nvSpPr>
            <p:spPr bwMode="auto">
              <a:xfrm>
                <a:off x="150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134"/>
              <p:cNvSpPr>
                <a:spLocks noChangeArrowheads="1"/>
              </p:cNvSpPr>
              <p:nvPr/>
            </p:nvSpPr>
            <p:spPr bwMode="auto">
              <a:xfrm>
                <a:off x="163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35"/>
              <p:cNvSpPr>
                <a:spLocks noChangeArrowheads="1"/>
              </p:cNvSpPr>
              <p:nvPr/>
            </p:nvSpPr>
            <p:spPr bwMode="auto">
              <a:xfrm>
                <a:off x="177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Oval 136"/>
              <p:cNvSpPr>
                <a:spLocks noChangeArrowheads="1"/>
              </p:cNvSpPr>
              <p:nvPr/>
            </p:nvSpPr>
            <p:spPr bwMode="auto">
              <a:xfrm>
                <a:off x="190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137"/>
              <p:cNvSpPr>
                <a:spLocks noChangeArrowheads="1"/>
              </p:cNvSpPr>
              <p:nvPr/>
            </p:nvSpPr>
            <p:spPr bwMode="auto">
              <a:xfrm>
                <a:off x="204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138"/>
              <p:cNvSpPr>
                <a:spLocks noChangeArrowheads="1"/>
              </p:cNvSpPr>
              <p:nvPr/>
            </p:nvSpPr>
            <p:spPr bwMode="auto">
              <a:xfrm>
                <a:off x="217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39"/>
              <p:cNvSpPr>
                <a:spLocks noChangeArrowheads="1"/>
              </p:cNvSpPr>
              <p:nvPr/>
            </p:nvSpPr>
            <p:spPr bwMode="auto">
              <a:xfrm>
                <a:off x="230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40"/>
              <p:cNvSpPr>
                <a:spLocks noChangeArrowheads="1"/>
              </p:cNvSpPr>
              <p:nvPr/>
            </p:nvSpPr>
            <p:spPr bwMode="auto">
              <a:xfrm>
                <a:off x="244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141"/>
              <p:cNvSpPr>
                <a:spLocks noChangeArrowheads="1"/>
              </p:cNvSpPr>
              <p:nvPr/>
            </p:nvSpPr>
            <p:spPr bwMode="auto">
              <a:xfrm>
                <a:off x="257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42"/>
            <p:cNvSpPr>
              <a:spLocks noChangeArrowheads="1"/>
            </p:cNvSpPr>
            <p:nvPr/>
          </p:nvSpPr>
          <p:spPr bwMode="auto">
            <a:xfrm>
              <a:off x="475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3"/>
            <p:cNvSpPr>
              <a:spLocks noChangeArrowheads="1"/>
            </p:cNvSpPr>
            <p:nvPr/>
          </p:nvSpPr>
          <p:spPr bwMode="auto">
            <a:xfrm>
              <a:off x="499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44"/>
            <p:cNvSpPr>
              <a:spLocks noChangeArrowheads="1"/>
            </p:cNvSpPr>
            <p:nvPr/>
          </p:nvSpPr>
          <p:spPr bwMode="auto">
            <a:xfrm>
              <a:off x="523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45"/>
            <p:cNvSpPr>
              <a:spLocks noChangeArrowheads="1"/>
            </p:cNvSpPr>
            <p:nvPr/>
          </p:nvSpPr>
          <p:spPr bwMode="auto">
            <a:xfrm>
              <a:off x="475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46"/>
            <p:cNvSpPr>
              <a:spLocks noChangeArrowheads="1"/>
            </p:cNvSpPr>
            <p:nvPr/>
          </p:nvSpPr>
          <p:spPr bwMode="auto">
            <a:xfrm>
              <a:off x="4752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7"/>
            <p:cNvSpPr>
              <a:spLocks noChangeArrowheads="1"/>
            </p:cNvSpPr>
            <p:nvPr/>
          </p:nvSpPr>
          <p:spPr bwMode="auto">
            <a:xfrm>
              <a:off x="475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48"/>
            <p:cNvSpPr>
              <a:spLocks noChangeArrowheads="1"/>
            </p:cNvSpPr>
            <p:nvPr/>
          </p:nvSpPr>
          <p:spPr bwMode="auto">
            <a:xfrm>
              <a:off x="499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49"/>
            <p:cNvSpPr>
              <a:spLocks noChangeArrowheads="1"/>
            </p:cNvSpPr>
            <p:nvPr/>
          </p:nvSpPr>
          <p:spPr bwMode="auto">
            <a:xfrm>
              <a:off x="499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50"/>
            <p:cNvSpPr>
              <a:spLocks noChangeArrowheads="1"/>
            </p:cNvSpPr>
            <p:nvPr/>
          </p:nvSpPr>
          <p:spPr bwMode="auto">
            <a:xfrm>
              <a:off x="3792" y="1200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5400000">
            <a:off x="7857086" y="2371655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8271295" y="2361714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8707304" y="236171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857086" y="2823974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8271295" y="2814033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8707304" y="2814033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83245" y="2587874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109889" y="303273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497455" y="303273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92609" y="2587874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056600" y="214301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492609" y="214301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439320" y="209330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885018" y="2083363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032378" y="2088334"/>
            <a:ext cx="96891" cy="99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446587" y="254065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892285" y="253071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9646" y="253568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449011" y="298799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894709" y="2978058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042069" y="298302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99" idx="5"/>
            <a:endCxn id="100" idx="1"/>
          </p:cNvCxnSpPr>
          <p:nvPr/>
        </p:nvCxnSpPr>
        <p:spPr>
          <a:xfrm>
            <a:off x="8115080" y="2173186"/>
            <a:ext cx="345697" cy="38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543134" y="2173186"/>
            <a:ext cx="363341" cy="37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0" idx="5"/>
            <a:endCxn id="104" idx="1"/>
          </p:cNvCxnSpPr>
          <p:nvPr/>
        </p:nvCxnSpPr>
        <p:spPr>
          <a:xfrm>
            <a:off x="8529289" y="2625504"/>
            <a:ext cx="379609" cy="3671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7"/>
            <a:endCxn id="100" idx="3"/>
          </p:cNvCxnSpPr>
          <p:nvPr/>
        </p:nvCxnSpPr>
        <p:spPr>
          <a:xfrm flipV="1">
            <a:off x="8124771" y="2625504"/>
            <a:ext cx="336006" cy="372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854662" y="3418750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8268871" y="3408809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8704880" y="3408809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7854662" y="3871069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8268871" y="3861128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8704880" y="3861128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080821" y="3634969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107465" y="4079833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495031" y="4079833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490185" y="3634969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8054176" y="3190105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490185" y="3190105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436896" y="314039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882594" y="3130458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029954" y="3135429"/>
            <a:ext cx="96891" cy="99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444163" y="3587746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889861" y="3577806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037222" y="3582776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446587" y="403509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892285" y="4025153"/>
            <a:ext cx="96891" cy="99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39645" y="403012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4" idx="5"/>
            <a:endCxn id="125" idx="1"/>
          </p:cNvCxnSpPr>
          <p:nvPr/>
        </p:nvCxnSpPr>
        <p:spPr>
          <a:xfrm>
            <a:off x="8112656" y="3220281"/>
            <a:ext cx="345697" cy="38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6" idx="1"/>
          </p:cNvCxnSpPr>
          <p:nvPr/>
        </p:nvCxnSpPr>
        <p:spPr>
          <a:xfrm>
            <a:off x="8540710" y="3220281"/>
            <a:ext cx="363341" cy="372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5" idx="5"/>
            <a:endCxn id="129" idx="1"/>
          </p:cNvCxnSpPr>
          <p:nvPr/>
        </p:nvCxnSpPr>
        <p:spPr>
          <a:xfrm>
            <a:off x="8526865" y="3672599"/>
            <a:ext cx="379609" cy="367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0" idx="7"/>
            <a:endCxn id="125" idx="3"/>
          </p:cNvCxnSpPr>
          <p:nvPr/>
        </p:nvCxnSpPr>
        <p:spPr>
          <a:xfrm flipV="1">
            <a:off x="8122347" y="3672599"/>
            <a:ext cx="336006" cy="3720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852238" y="4465845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8266447" y="445590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8702456" y="445590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7852238" y="491816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8266447" y="4908223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8702456" y="4908223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078397" y="4682064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105041" y="512692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492607" y="512692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487761" y="4682064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8051752" y="423720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8487761" y="423720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8434472" y="418749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880170" y="4177553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27530" y="418252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8441739" y="463484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8887437" y="462490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8034798" y="462987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444163" y="508218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889861" y="5072248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037221" y="507721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49" idx="5"/>
            <a:endCxn id="150" idx="1"/>
          </p:cNvCxnSpPr>
          <p:nvPr/>
        </p:nvCxnSpPr>
        <p:spPr>
          <a:xfrm>
            <a:off x="8110232" y="4267376"/>
            <a:ext cx="345697" cy="38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51" idx="1"/>
          </p:cNvCxnSpPr>
          <p:nvPr/>
        </p:nvCxnSpPr>
        <p:spPr>
          <a:xfrm>
            <a:off x="8538286" y="4267376"/>
            <a:ext cx="363341" cy="37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0" idx="5"/>
            <a:endCxn id="154" idx="1"/>
          </p:cNvCxnSpPr>
          <p:nvPr/>
        </p:nvCxnSpPr>
        <p:spPr>
          <a:xfrm>
            <a:off x="8524441" y="4719694"/>
            <a:ext cx="379609" cy="3671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5" idx="7"/>
            <a:endCxn id="150" idx="3"/>
          </p:cNvCxnSpPr>
          <p:nvPr/>
        </p:nvCxnSpPr>
        <p:spPr>
          <a:xfrm flipV="1">
            <a:off x="8119923" y="4719694"/>
            <a:ext cx="336006" cy="372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2344545" y="317834"/>
            <a:ext cx="730546" cy="368914"/>
            <a:chOff x="5050992" y="1614308"/>
            <a:chExt cx="1787957" cy="902890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5050992" y="2187246"/>
              <a:ext cx="599310" cy="9472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2" name="Straight Arrow Connector 161"/>
            <p:cNvCxnSpPr/>
            <p:nvPr/>
          </p:nvCxnSpPr>
          <p:spPr bwMode="auto">
            <a:xfrm rot="5400000" flipH="1" flipV="1">
              <a:off x="5627251" y="1959122"/>
              <a:ext cx="240588" cy="19988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 bwMode="auto">
            <a:xfrm>
              <a:off x="5639238" y="2184690"/>
              <a:ext cx="437714" cy="2679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 bwMode="auto">
            <a:xfrm flipV="1">
              <a:off x="5661746" y="2045710"/>
              <a:ext cx="734291" cy="13854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 rot="5400000" flipH="1" flipV="1">
              <a:off x="6317672" y="1759529"/>
              <a:ext cx="346365" cy="2355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6" name="Straight Arrow Connector 165"/>
            <p:cNvCxnSpPr/>
            <p:nvPr/>
          </p:nvCxnSpPr>
          <p:spPr bwMode="auto">
            <a:xfrm flipV="1">
              <a:off x="6381749" y="1902403"/>
              <a:ext cx="457200" cy="15240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7" name="Straight Arrow Connector 166"/>
            <p:cNvCxnSpPr/>
            <p:nvPr/>
          </p:nvCxnSpPr>
          <p:spPr bwMode="auto">
            <a:xfrm>
              <a:off x="6360105" y="2059564"/>
              <a:ext cx="471055" cy="12469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 bwMode="auto">
            <a:xfrm rot="5400000" flipH="1" flipV="1">
              <a:off x="5722933" y="1742034"/>
              <a:ext cx="324760" cy="6930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 flipV="1">
              <a:off x="5841423" y="1685493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 flipV="1">
              <a:off x="5855710" y="1847418"/>
              <a:ext cx="415639" cy="831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1" name="Straight Arrow Connector 170"/>
            <p:cNvCxnSpPr/>
            <p:nvPr/>
          </p:nvCxnSpPr>
          <p:spPr bwMode="auto">
            <a:xfrm flipV="1">
              <a:off x="6059201" y="2184256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Straight Arrow Connector 171"/>
            <p:cNvCxnSpPr/>
            <p:nvPr/>
          </p:nvCxnSpPr>
          <p:spPr bwMode="auto">
            <a:xfrm flipV="1">
              <a:off x="6073052" y="2257856"/>
              <a:ext cx="443349" cy="18010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3" name="Straight Arrow Connector 172"/>
            <p:cNvCxnSpPr/>
            <p:nvPr/>
          </p:nvCxnSpPr>
          <p:spPr bwMode="auto">
            <a:xfrm>
              <a:off x="6064395" y="2447925"/>
              <a:ext cx="360218" cy="6927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74" name="Straight Arrow Connector 173"/>
          <p:cNvCxnSpPr/>
          <p:nvPr/>
        </p:nvCxnSpPr>
        <p:spPr bwMode="auto">
          <a:xfrm>
            <a:off x="2286295" y="1727233"/>
            <a:ext cx="190334" cy="215006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 flipV="1">
            <a:off x="2501302" y="1659087"/>
            <a:ext cx="277288" cy="117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08"/>
          <p:cNvGrpSpPr/>
          <p:nvPr/>
        </p:nvGrpSpPr>
        <p:grpSpPr>
          <a:xfrm>
            <a:off x="2769178" y="1458182"/>
            <a:ext cx="231455" cy="326621"/>
            <a:chOff x="6650966" y="4318960"/>
            <a:chExt cx="566468" cy="799381"/>
          </a:xfrm>
        </p:grpSpPr>
        <p:cxnSp>
          <p:nvCxnSpPr>
            <p:cNvPr id="177" name="Straight Arrow Connector 176"/>
            <p:cNvCxnSpPr/>
            <p:nvPr/>
          </p:nvCxnSpPr>
          <p:spPr bwMode="auto">
            <a:xfrm flipV="1">
              <a:off x="6650966" y="4318960"/>
              <a:ext cx="368061" cy="4773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8" name="Straight Arrow Connector 177"/>
            <p:cNvCxnSpPr/>
            <p:nvPr/>
          </p:nvCxnSpPr>
          <p:spPr bwMode="auto">
            <a:xfrm flipV="1">
              <a:off x="6668219" y="4511615"/>
              <a:ext cx="491706" cy="3278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 bwMode="auto">
            <a:xfrm flipV="1">
              <a:off x="6659592" y="4761782"/>
              <a:ext cx="534838" cy="8626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 bwMode="auto">
            <a:xfrm>
              <a:off x="6676845" y="4848045"/>
              <a:ext cx="540589" cy="11789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6676845" y="4839419"/>
              <a:ext cx="373812" cy="27892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2" name="Straight Arrow Connector 181"/>
          <p:cNvCxnSpPr/>
          <p:nvPr/>
        </p:nvCxnSpPr>
        <p:spPr bwMode="auto">
          <a:xfrm flipV="1">
            <a:off x="2130714" y="260960"/>
            <a:ext cx="162643" cy="166768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>
            <a:off x="844709" y="606380"/>
            <a:ext cx="609772" cy="475833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626178" y="666299"/>
            <a:ext cx="800105" cy="62387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 flipH="1">
            <a:off x="784790" y="1092787"/>
            <a:ext cx="666166" cy="62034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H="1">
            <a:off x="971598" y="1286645"/>
            <a:ext cx="451161" cy="5498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 flipV="1">
            <a:off x="1465055" y="475966"/>
            <a:ext cx="630920" cy="59919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 flipV="1">
            <a:off x="1644814" y="655725"/>
            <a:ext cx="433537" cy="532228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>
            <a:endCxn id="217" idx="0"/>
          </p:cNvCxnSpPr>
          <p:nvPr/>
        </p:nvCxnSpPr>
        <p:spPr bwMode="auto">
          <a:xfrm>
            <a:off x="2088925" y="655725"/>
            <a:ext cx="210974" cy="79768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>
            <a:endCxn id="218" idx="0"/>
          </p:cNvCxnSpPr>
          <p:nvPr/>
        </p:nvCxnSpPr>
        <p:spPr bwMode="auto">
          <a:xfrm>
            <a:off x="2300407" y="585231"/>
            <a:ext cx="188651" cy="993894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1658913" y="1209101"/>
            <a:ext cx="623870" cy="306648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>
            <a:off x="1426283" y="1279595"/>
            <a:ext cx="831827" cy="43001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663406" y="444518"/>
            <a:ext cx="1486976" cy="2612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H="1" flipV="1">
            <a:off x="841184" y="616953"/>
            <a:ext cx="1237167" cy="3877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>
            <a:off x="2120647" y="479490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flipV="1">
            <a:off x="2080701" y="609904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flipH="1">
            <a:off x="2077176" y="475966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43669" y="396004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2828" y="521718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6647" y="583988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9850" y="1581477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traight Connector 201"/>
          <p:cNvCxnSpPr/>
          <p:nvPr/>
        </p:nvCxnSpPr>
        <p:spPr bwMode="auto">
          <a:xfrm>
            <a:off x="656725" y="485364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flipV="1">
            <a:off x="616779" y="615778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 flipH="1">
            <a:off x="613254" y="481840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747" y="401878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8906" y="527592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2724" y="589862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traight Connector 207"/>
          <p:cNvCxnSpPr/>
          <p:nvPr/>
        </p:nvCxnSpPr>
        <p:spPr bwMode="auto">
          <a:xfrm>
            <a:off x="1459181" y="1097486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 flipV="1">
            <a:off x="1419235" y="1227899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/>
          <p:nvPr/>
        </p:nvCxnSpPr>
        <p:spPr bwMode="auto">
          <a:xfrm flipH="1">
            <a:off x="1415710" y="1093961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2203" y="1013999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1361" y="1139714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5180" y="1201983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traight Connector 213"/>
          <p:cNvCxnSpPr/>
          <p:nvPr/>
        </p:nvCxnSpPr>
        <p:spPr bwMode="auto">
          <a:xfrm>
            <a:off x="2307456" y="1536897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flipV="1">
            <a:off x="2267510" y="1667311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2263985" y="1533372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7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0478" y="1453411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9636" y="1579125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3455" y="1641394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traight Connector 219"/>
          <p:cNvCxnSpPr/>
          <p:nvPr/>
        </p:nvCxnSpPr>
        <p:spPr bwMode="auto">
          <a:xfrm>
            <a:off x="781265" y="1730755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flipV="1">
            <a:off x="741319" y="1861169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 flipH="1">
            <a:off x="737794" y="1727230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287" y="1647269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3445" y="1772983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7264" y="1835253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traight Arrow Connector 231"/>
          <p:cNvCxnSpPr/>
          <p:nvPr/>
        </p:nvCxnSpPr>
        <p:spPr bwMode="auto">
          <a:xfrm>
            <a:off x="1012707" y="1867046"/>
            <a:ext cx="163310" cy="14216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5" name="Right Arrow 234"/>
          <p:cNvSpPr/>
          <p:nvPr/>
        </p:nvSpPr>
        <p:spPr bwMode="auto">
          <a:xfrm rot="4654752">
            <a:off x="2374755" y="1097483"/>
            <a:ext cx="384939" cy="427970"/>
          </a:xfrm>
          <a:prstGeom prst="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36" name="Curved Right Arrow 235"/>
          <p:cNvSpPr/>
          <p:nvPr/>
        </p:nvSpPr>
        <p:spPr bwMode="auto">
          <a:xfrm rot="5400000">
            <a:off x="1395190" y="1511816"/>
            <a:ext cx="328330" cy="215444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38" name="Isosceles Triangle 237"/>
          <p:cNvSpPr/>
          <p:nvPr/>
        </p:nvSpPr>
        <p:spPr bwMode="auto">
          <a:xfrm>
            <a:off x="534973" y="711416"/>
            <a:ext cx="175487" cy="427970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39" name="Isosceles Triangle 238"/>
          <p:cNvSpPr/>
          <p:nvPr/>
        </p:nvSpPr>
        <p:spPr bwMode="auto">
          <a:xfrm>
            <a:off x="495347" y="1622815"/>
            <a:ext cx="175487" cy="427970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0" name="Freeform 239"/>
          <p:cNvSpPr/>
          <p:nvPr/>
        </p:nvSpPr>
        <p:spPr bwMode="auto">
          <a:xfrm flipH="1">
            <a:off x="551956" y="932190"/>
            <a:ext cx="113217" cy="650999"/>
          </a:xfrm>
          <a:custGeom>
            <a:avLst/>
            <a:gdLst>
              <a:gd name="connsiteX0" fmla="*/ 0 w 3643746"/>
              <a:gd name="connsiteY0" fmla="*/ 0 h 2327564"/>
              <a:gd name="connsiteX1" fmla="*/ 1593273 w 3643746"/>
              <a:gd name="connsiteY1" fmla="*/ 1413164 h 2327564"/>
              <a:gd name="connsiteX2" fmla="*/ 3643746 w 3643746"/>
              <a:gd name="connsiteY2" fmla="*/ 2327564 h 2327564"/>
              <a:gd name="connsiteX3" fmla="*/ 3643746 w 3643746"/>
              <a:gd name="connsiteY3" fmla="*/ 2327564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46" h="2327564">
                <a:moveTo>
                  <a:pt x="0" y="0"/>
                </a:moveTo>
                <a:cubicBezTo>
                  <a:pt x="492991" y="512618"/>
                  <a:pt x="985982" y="1025237"/>
                  <a:pt x="1593273" y="1413164"/>
                </a:cubicBezTo>
                <a:cubicBezTo>
                  <a:pt x="2200564" y="1801091"/>
                  <a:pt x="3643746" y="2327564"/>
                  <a:pt x="3643746" y="2327564"/>
                </a:cubicBezTo>
                <a:lnTo>
                  <a:pt x="3643746" y="2327564"/>
                </a:ln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sz="800">
              <a:latin typeface="Calibri" panose="020F0502020204030204" pitchFamily="34" charset="0"/>
            </a:endParaRPr>
          </a:p>
        </p:txBody>
      </p:sp>
      <p:sp>
        <p:nvSpPr>
          <p:cNvPr id="242" name="Isosceles Triangle 241"/>
          <p:cNvSpPr/>
          <p:nvPr/>
        </p:nvSpPr>
        <p:spPr bwMode="auto">
          <a:xfrm>
            <a:off x="2425703" y="552912"/>
            <a:ext cx="175487" cy="427970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cxnSp>
        <p:nvCxnSpPr>
          <p:cNvPr id="243" name="Curved Connector 242"/>
          <p:cNvCxnSpPr/>
          <p:nvPr/>
        </p:nvCxnSpPr>
        <p:spPr bwMode="auto">
          <a:xfrm rot="10800000" flipV="1">
            <a:off x="2476651" y="643485"/>
            <a:ext cx="164165" cy="158504"/>
          </a:xfrm>
          <a:prstGeom prst="curvedConnector3">
            <a:avLst>
              <a:gd name="adj1" fmla="val -81034"/>
            </a:avLst>
          </a:prstGeom>
          <a:noFill/>
          <a:ln w="2540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46" name="Multiply 245"/>
          <p:cNvSpPr>
            <a:spLocks noChangeAspect="1"/>
          </p:cNvSpPr>
          <p:nvPr/>
        </p:nvSpPr>
        <p:spPr bwMode="auto">
          <a:xfrm>
            <a:off x="2006586" y="345542"/>
            <a:ext cx="224170" cy="357128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grpSp>
        <p:nvGrpSpPr>
          <p:cNvPr id="250" name="Group 26"/>
          <p:cNvGrpSpPr/>
          <p:nvPr/>
        </p:nvGrpSpPr>
        <p:grpSpPr>
          <a:xfrm>
            <a:off x="3499750" y="236963"/>
            <a:ext cx="1066800" cy="1676400"/>
            <a:chOff x="76200" y="2362200"/>
            <a:chExt cx="1371600" cy="2057400"/>
          </a:xfrm>
        </p:grpSpPr>
        <p:sp>
          <p:nvSpPr>
            <p:cNvPr id="251" name="TextBox 250"/>
            <p:cNvSpPr txBox="1"/>
            <p:nvPr/>
          </p:nvSpPr>
          <p:spPr>
            <a:xfrm>
              <a:off x="76200" y="23622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9</a:t>
              </a:r>
              <a:endParaRPr lang="en-US" sz="1200" dirty="0"/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76200" y="2362200"/>
              <a:ext cx="30480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6200" y="25908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8</a:t>
              </a:r>
              <a:endParaRPr lang="en-US" sz="1200" dirty="0"/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76200" y="25908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6200" y="28194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7</a:t>
              </a:r>
              <a:endParaRPr lang="en-US" sz="1200" dirty="0"/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76200" y="2819401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200" y="30480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6</a:t>
              </a:r>
              <a:endParaRPr lang="en-US" sz="1200" dirty="0"/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76200" y="3048000"/>
              <a:ext cx="36576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6200" y="32766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76200" y="3276600"/>
              <a:ext cx="804672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6200" y="35052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76200" y="35052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6200" y="37338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76200" y="3733800"/>
              <a:ext cx="305671" cy="2286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6200" y="39624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76200" y="3962400"/>
              <a:ext cx="45720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76200" y="41910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76200" y="41910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499751" y="50077"/>
            <a:ext cx="1066800" cy="186267"/>
            <a:chOff x="1524000" y="1600200"/>
            <a:chExt cx="1066800" cy="186267"/>
          </a:xfrm>
        </p:grpSpPr>
        <p:sp>
          <p:nvSpPr>
            <p:cNvPr id="270" name="TextBox 269"/>
            <p:cNvSpPr txBox="1"/>
            <p:nvPr/>
          </p:nvSpPr>
          <p:spPr>
            <a:xfrm>
              <a:off x="1524000" y="1600200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10</a:t>
              </a:r>
              <a:endParaRPr lang="en-US" sz="1200" dirty="0"/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524000" y="1600200"/>
              <a:ext cx="625856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sp>
        <p:nvSpPr>
          <p:cNvPr id="296" name="Rectangle 295"/>
          <p:cNvSpPr/>
          <p:nvPr/>
        </p:nvSpPr>
        <p:spPr bwMode="auto">
          <a:xfrm>
            <a:off x="3493935" y="612383"/>
            <a:ext cx="237744" cy="18626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5486400" y="152400"/>
            <a:ext cx="1066800" cy="1683493"/>
            <a:chOff x="5992443" y="4295955"/>
            <a:chExt cx="1066800" cy="1683493"/>
          </a:xfrm>
        </p:grpSpPr>
        <p:grpSp>
          <p:nvGrpSpPr>
            <p:cNvPr id="321" name="Group 141"/>
            <p:cNvGrpSpPr/>
            <p:nvPr/>
          </p:nvGrpSpPr>
          <p:grpSpPr>
            <a:xfrm>
              <a:off x="5995393" y="4295955"/>
              <a:ext cx="1061015" cy="572287"/>
              <a:chOff x="1676399" y="4303050"/>
              <a:chExt cx="1066801" cy="559438"/>
            </a:xfrm>
          </p:grpSpPr>
          <p:sp>
            <p:nvSpPr>
              <p:cNvPr id="335" name="TextBox 334"/>
              <p:cNvSpPr txBox="1"/>
              <p:nvPr/>
            </p:nvSpPr>
            <p:spPr>
              <a:xfrm>
                <a:off x="1676400" y="4489954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9</a:t>
                </a:r>
                <a:endParaRPr lang="en-US" sz="1200" dirty="0"/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1676399" y="4489954"/>
                <a:ext cx="330979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676400" y="467622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8</a:t>
                </a:r>
                <a:endParaRPr lang="en-US" sz="1200" dirty="0"/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1676399" y="4676221"/>
                <a:ext cx="330979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676400" y="4303050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10</a:t>
                </a:r>
                <a:endParaRPr lang="en-US" sz="1200" dirty="0"/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1676400" y="4303050"/>
                <a:ext cx="625856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  <p:grpSp>
          <p:nvGrpSpPr>
            <p:cNvPr id="322" name="Group 148"/>
            <p:cNvGrpSpPr/>
            <p:nvPr/>
          </p:nvGrpSpPr>
          <p:grpSpPr>
            <a:xfrm>
              <a:off x="5992443" y="4861848"/>
              <a:ext cx="1066800" cy="1117600"/>
              <a:chOff x="1676400" y="5169518"/>
              <a:chExt cx="1066800" cy="1117600"/>
            </a:xfrm>
          </p:grpSpPr>
          <p:sp>
            <p:nvSpPr>
              <p:cNvPr id="323" name="TextBox 322"/>
              <p:cNvSpPr txBox="1"/>
              <p:nvPr/>
            </p:nvSpPr>
            <p:spPr>
              <a:xfrm>
                <a:off x="1676400" y="5169518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6</a:t>
                </a:r>
                <a:endParaRPr lang="en-US" sz="1200" dirty="0"/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1676400" y="5169518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1676400" y="5355785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5</a:t>
                </a:r>
                <a:endParaRPr lang="en-US" sz="1200" dirty="0"/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1676400" y="5355785"/>
                <a:ext cx="625856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1676400" y="554205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4</a:t>
                </a:r>
                <a:endParaRPr lang="en-US" sz="1200" dirty="0"/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1676400" y="5542051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1676400" y="5728318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3</a:t>
                </a:r>
                <a:endParaRPr lang="en-US" sz="1200" dirty="0"/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1676400" y="5728318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1676400" y="5914585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2</a:t>
                </a:r>
                <a:endParaRPr lang="en-US" sz="1200" dirty="0"/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1676400" y="5914585"/>
                <a:ext cx="355600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676400" y="610085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1</a:t>
                </a:r>
                <a:endParaRPr lang="en-US" sz="1200" dirty="0"/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1676400" y="6100851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</p:grpSp>
      <p:sp>
        <p:nvSpPr>
          <p:cNvPr id="345" name="Right Arrow 344"/>
          <p:cNvSpPr/>
          <p:nvPr/>
        </p:nvSpPr>
        <p:spPr>
          <a:xfrm>
            <a:off x="4724400" y="856360"/>
            <a:ext cx="564539" cy="345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7" name="Object 2"/>
          <p:cNvGraphicFramePr>
            <a:graphicFrameLocks noChangeAspect="1"/>
          </p:cNvGraphicFramePr>
          <p:nvPr/>
        </p:nvGraphicFramePr>
        <p:xfrm>
          <a:off x="0" y="3131628"/>
          <a:ext cx="2057674" cy="144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Acrobat Document" r:id="rId8" imgW="4569480" imgH="3200400" progId="AcroExch.Document.7">
                  <p:embed/>
                </p:oleObj>
              </mc:Choice>
              <mc:Fallback>
                <p:oleObj name="Acrobat Document" r:id="rId8" imgW="4569480" imgH="3200400" progId="AcroExch.Document.7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31628"/>
                        <a:ext cx="2057674" cy="1440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6810137" y="243081"/>
            <a:ext cx="2509464" cy="1668609"/>
            <a:chOff x="6641856" y="-94055"/>
            <a:chExt cx="4235842" cy="2816524"/>
          </a:xfrm>
        </p:grpSpPr>
        <p:sp>
          <p:nvSpPr>
            <p:cNvPr id="349" name="TextBox 4"/>
            <p:cNvSpPr txBox="1">
              <a:spLocks noChangeArrowheads="1"/>
            </p:cNvSpPr>
            <p:nvPr/>
          </p:nvSpPr>
          <p:spPr bwMode="auto">
            <a:xfrm>
              <a:off x="8044642" y="-94055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>
                  <a:sym typeface="Symbol" pitchFamily="18" charset="2"/>
                </a:rPr>
                <a:t></a:t>
              </a:r>
              <a:endParaRPr lang="en-US" sz="1200" dirty="0"/>
            </a:p>
          </p:txBody>
        </p:sp>
        <p:sp>
          <p:nvSpPr>
            <p:cNvPr id="350" name="TextBox 5"/>
            <p:cNvSpPr txBox="1">
              <a:spLocks noChangeArrowheads="1"/>
            </p:cNvSpPr>
            <p:nvPr/>
          </p:nvSpPr>
          <p:spPr bwMode="auto">
            <a:xfrm>
              <a:off x="7552180" y="692653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</a:t>
              </a:r>
            </a:p>
          </p:txBody>
        </p:sp>
        <p:sp>
          <p:nvSpPr>
            <p:cNvPr id="351" name="TextBox 6"/>
            <p:cNvSpPr txBox="1">
              <a:spLocks noChangeArrowheads="1"/>
            </p:cNvSpPr>
            <p:nvPr/>
          </p:nvSpPr>
          <p:spPr bwMode="auto">
            <a:xfrm>
              <a:off x="9448688" y="692653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</a:t>
              </a:r>
            </a:p>
          </p:txBody>
        </p:sp>
        <p:sp>
          <p:nvSpPr>
            <p:cNvPr id="352" name="TextBox 7"/>
            <p:cNvSpPr txBox="1">
              <a:spLocks noChangeArrowheads="1"/>
            </p:cNvSpPr>
            <p:nvPr/>
          </p:nvSpPr>
          <p:spPr bwMode="auto">
            <a:xfrm>
              <a:off x="7028743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00</a:t>
              </a:r>
            </a:p>
          </p:txBody>
        </p:sp>
        <p:sp>
          <p:nvSpPr>
            <p:cNvPr id="353" name="TextBox 8"/>
            <p:cNvSpPr txBox="1">
              <a:spLocks noChangeArrowheads="1"/>
            </p:cNvSpPr>
            <p:nvPr/>
          </p:nvSpPr>
          <p:spPr bwMode="auto">
            <a:xfrm>
              <a:off x="7984584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01</a:t>
              </a:r>
            </a:p>
          </p:txBody>
        </p:sp>
        <p:sp>
          <p:nvSpPr>
            <p:cNvPr id="354" name="TextBox 9"/>
            <p:cNvSpPr txBox="1">
              <a:spLocks noChangeArrowheads="1"/>
            </p:cNvSpPr>
            <p:nvPr/>
          </p:nvSpPr>
          <p:spPr bwMode="auto">
            <a:xfrm>
              <a:off x="8986784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355" name="TextBox 10"/>
            <p:cNvSpPr txBox="1">
              <a:spLocks noChangeArrowheads="1"/>
            </p:cNvSpPr>
            <p:nvPr/>
          </p:nvSpPr>
          <p:spPr bwMode="auto">
            <a:xfrm>
              <a:off x="6740780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000</a:t>
              </a:r>
            </a:p>
          </p:txBody>
        </p:sp>
        <p:sp>
          <p:nvSpPr>
            <p:cNvPr id="356" name="TextBox 11"/>
            <p:cNvSpPr txBox="1">
              <a:spLocks noChangeArrowheads="1"/>
            </p:cNvSpPr>
            <p:nvPr/>
          </p:nvSpPr>
          <p:spPr bwMode="auto">
            <a:xfrm>
              <a:off x="7216116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001</a:t>
              </a:r>
            </a:p>
          </p:txBody>
        </p:sp>
        <p:sp>
          <p:nvSpPr>
            <p:cNvPr id="357" name="TextBox 12"/>
            <p:cNvSpPr txBox="1">
              <a:spLocks noChangeArrowheads="1"/>
            </p:cNvSpPr>
            <p:nvPr/>
          </p:nvSpPr>
          <p:spPr bwMode="auto">
            <a:xfrm>
              <a:off x="7715951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010</a:t>
              </a:r>
            </a:p>
          </p:txBody>
        </p:sp>
        <p:sp>
          <p:nvSpPr>
            <p:cNvPr id="358" name="TextBox 13"/>
            <p:cNvSpPr txBox="1">
              <a:spLocks noChangeArrowheads="1"/>
            </p:cNvSpPr>
            <p:nvPr/>
          </p:nvSpPr>
          <p:spPr bwMode="auto">
            <a:xfrm>
              <a:off x="8196993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011</a:t>
              </a:r>
            </a:p>
          </p:txBody>
        </p:sp>
        <p:sp>
          <p:nvSpPr>
            <p:cNvPr id="359" name="TextBox 14"/>
            <p:cNvSpPr txBox="1">
              <a:spLocks noChangeArrowheads="1"/>
            </p:cNvSpPr>
            <p:nvPr/>
          </p:nvSpPr>
          <p:spPr bwMode="auto">
            <a:xfrm>
              <a:off x="8700057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100</a:t>
              </a:r>
            </a:p>
          </p:txBody>
        </p:sp>
        <p:sp>
          <p:nvSpPr>
            <p:cNvPr id="360" name="TextBox 15"/>
            <p:cNvSpPr txBox="1">
              <a:spLocks noChangeArrowheads="1"/>
            </p:cNvSpPr>
            <p:nvPr/>
          </p:nvSpPr>
          <p:spPr bwMode="auto">
            <a:xfrm>
              <a:off x="9190764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101</a:t>
              </a:r>
            </a:p>
          </p:txBody>
        </p:sp>
        <p:sp>
          <p:nvSpPr>
            <p:cNvPr id="361" name="TextBox 16"/>
            <p:cNvSpPr txBox="1">
              <a:spLocks noChangeArrowheads="1"/>
            </p:cNvSpPr>
            <p:nvPr/>
          </p:nvSpPr>
          <p:spPr bwMode="auto">
            <a:xfrm>
              <a:off x="9663626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110</a:t>
              </a:r>
            </a:p>
          </p:txBody>
        </p:sp>
        <p:sp>
          <p:nvSpPr>
            <p:cNvPr id="362" name="TextBox 17"/>
            <p:cNvSpPr txBox="1">
              <a:spLocks noChangeArrowheads="1"/>
            </p:cNvSpPr>
            <p:nvPr/>
          </p:nvSpPr>
          <p:spPr bwMode="auto">
            <a:xfrm>
              <a:off x="7104604" y="2258628"/>
              <a:ext cx="265511" cy="354037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3" name="TextBox 18"/>
            <p:cNvSpPr txBox="1">
              <a:spLocks noChangeArrowheads="1"/>
            </p:cNvSpPr>
            <p:nvPr/>
          </p:nvSpPr>
          <p:spPr bwMode="auto">
            <a:xfrm>
              <a:off x="7567352" y="2246314"/>
              <a:ext cx="265511" cy="17958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4" name="TextBox 19"/>
            <p:cNvSpPr txBox="1">
              <a:spLocks noChangeArrowheads="1"/>
            </p:cNvSpPr>
            <p:nvPr/>
          </p:nvSpPr>
          <p:spPr bwMode="auto">
            <a:xfrm>
              <a:off x="6641856" y="2249392"/>
              <a:ext cx="265511" cy="17958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5" name="TextBox 364"/>
            <p:cNvSpPr txBox="1">
              <a:spLocks noChangeArrowheads="1"/>
            </p:cNvSpPr>
            <p:nvPr/>
          </p:nvSpPr>
          <p:spPr bwMode="auto">
            <a:xfrm>
              <a:off x="8583881" y="2255549"/>
              <a:ext cx="267197" cy="29554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" name="TextBox 21"/>
            <p:cNvSpPr txBox="1">
              <a:spLocks noChangeArrowheads="1"/>
            </p:cNvSpPr>
            <p:nvPr/>
          </p:nvSpPr>
          <p:spPr bwMode="auto">
            <a:xfrm>
              <a:off x="9532134" y="2249392"/>
              <a:ext cx="265511" cy="17753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7" name="TextBox 22"/>
            <p:cNvSpPr txBox="1">
              <a:spLocks noChangeArrowheads="1"/>
            </p:cNvSpPr>
            <p:nvPr/>
          </p:nvSpPr>
          <p:spPr bwMode="auto">
            <a:xfrm>
              <a:off x="9996569" y="2249392"/>
              <a:ext cx="265511" cy="17753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" name="TextBox 26"/>
            <p:cNvSpPr txBox="1">
              <a:spLocks noChangeArrowheads="1"/>
            </p:cNvSpPr>
            <p:nvPr/>
          </p:nvSpPr>
          <p:spPr bwMode="auto">
            <a:xfrm>
              <a:off x="9039043" y="2249392"/>
              <a:ext cx="265511" cy="473077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" name="Oval 27"/>
            <p:cNvSpPr>
              <a:spLocks noChangeArrowheads="1"/>
            </p:cNvSpPr>
            <p:nvPr/>
          </p:nvSpPr>
          <p:spPr bwMode="auto">
            <a:xfrm>
              <a:off x="8394230" y="-13371"/>
              <a:ext cx="96933" cy="118012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70" name="Oval 29"/>
            <p:cNvSpPr>
              <a:spLocks noChangeArrowheads="1"/>
            </p:cNvSpPr>
            <p:nvPr/>
          </p:nvSpPr>
          <p:spPr bwMode="auto">
            <a:xfrm>
              <a:off x="7483906" y="725491"/>
              <a:ext cx="96933" cy="118012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grpSp>
          <p:nvGrpSpPr>
            <p:cNvPr id="371" name="Group 140"/>
            <p:cNvGrpSpPr>
              <a:grpSpLocks/>
            </p:cNvGrpSpPr>
            <p:nvPr/>
          </p:nvGrpSpPr>
          <p:grpSpPr bwMode="auto">
            <a:xfrm>
              <a:off x="6725302" y="1464351"/>
              <a:ext cx="552095" cy="716286"/>
              <a:chOff x="813082" y="2673113"/>
              <a:chExt cx="1040136" cy="1108003"/>
            </a:xfrm>
          </p:grpSpPr>
          <p:sp>
            <p:nvSpPr>
              <p:cNvPr id="372" name="Oval 41"/>
              <p:cNvSpPr>
                <a:spLocks noChangeArrowheads="1"/>
              </p:cNvSpPr>
              <p:nvPr/>
            </p:nvSpPr>
            <p:spPr bwMode="auto">
              <a:xfrm>
                <a:off x="1241710" y="2673113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73" name="Oval 42"/>
              <p:cNvSpPr>
                <a:spLocks noChangeArrowheads="1"/>
              </p:cNvSpPr>
              <p:nvPr/>
            </p:nvSpPr>
            <p:spPr bwMode="auto">
              <a:xfrm>
                <a:off x="813082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74" name="Oval 43"/>
              <p:cNvSpPr>
                <a:spLocks noChangeArrowheads="1"/>
              </p:cNvSpPr>
              <p:nvPr/>
            </p:nvSpPr>
            <p:spPr bwMode="auto">
              <a:xfrm>
                <a:off x="1670338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cxnSp>
            <p:nvCxnSpPr>
              <p:cNvPr id="375" name="Straight Connector 44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662777" y="3018530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376" name="Straight Connector 45"/>
              <p:cNvCxnSpPr>
                <a:cxnSpLocks noChangeShapeType="1"/>
              </p:cNvCxnSpPr>
              <p:nvPr/>
            </p:nvCxnSpPr>
            <p:spPr bwMode="auto">
              <a:xfrm rot="5400000" flipV="1">
                <a:off x="1083331" y="3014958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grpSp>
          <p:nvGrpSpPr>
            <p:cNvPr id="377" name="Group 146"/>
            <p:cNvGrpSpPr>
              <a:grpSpLocks/>
            </p:cNvGrpSpPr>
            <p:nvPr/>
          </p:nvGrpSpPr>
          <p:grpSpPr bwMode="auto">
            <a:xfrm>
              <a:off x="7673557" y="1464351"/>
              <a:ext cx="552094" cy="716286"/>
              <a:chOff x="813082" y="2673113"/>
              <a:chExt cx="1040136" cy="1108003"/>
            </a:xfrm>
          </p:grpSpPr>
          <p:sp>
            <p:nvSpPr>
              <p:cNvPr id="378" name="Oval 36"/>
              <p:cNvSpPr>
                <a:spLocks noChangeArrowheads="1"/>
              </p:cNvSpPr>
              <p:nvPr/>
            </p:nvSpPr>
            <p:spPr bwMode="auto">
              <a:xfrm>
                <a:off x="1241711" y="2673113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79" name="Oval 37"/>
              <p:cNvSpPr>
                <a:spLocks noChangeArrowheads="1"/>
              </p:cNvSpPr>
              <p:nvPr/>
            </p:nvSpPr>
            <p:spPr bwMode="auto">
              <a:xfrm>
                <a:off x="813082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80" name="Oval 38"/>
              <p:cNvSpPr>
                <a:spLocks noChangeArrowheads="1"/>
              </p:cNvSpPr>
              <p:nvPr/>
            </p:nvSpPr>
            <p:spPr bwMode="auto">
              <a:xfrm>
                <a:off x="1670338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cxnSp>
            <p:nvCxnSpPr>
              <p:cNvPr id="381" name="Straight Connector 39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662777" y="3018530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382" name="Straight Connector 40"/>
              <p:cNvCxnSpPr>
                <a:cxnSpLocks noChangeShapeType="1"/>
              </p:cNvCxnSpPr>
              <p:nvPr/>
            </p:nvCxnSpPr>
            <p:spPr bwMode="auto">
              <a:xfrm rot="5400000" flipV="1">
                <a:off x="1083331" y="3014958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cxnSp>
          <p:nvCxnSpPr>
            <p:cNvPr id="383" name="Straight Connector 33"/>
            <p:cNvCxnSpPr>
              <a:cxnSpLocks noChangeShapeType="1"/>
            </p:cNvCxnSpPr>
            <p:nvPr/>
          </p:nvCxnSpPr>
          <p:spPr bwMode="auto">
            <a:xfrm rot="5400000">
              <a:off x="6862760" y="892541"/>
              <a:ext cx="777857" cy="5689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4" name="Straight Connector 34"/>
            <p:cNvCxnSpPr>
              <a:cxnSpLocks noChangeShapeType="1"/>
            </p:cNvCxnSpPr>
            <p:nvPr/>
          </p:nvCxnSpPr>
          <p:spPr bwMode="auto">
            <a:xfrm rot="16200000" flipH="1">
              <a:off x="7367891" y="950096"/>
              <a:ext cx="779910" cy="45179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5" name="Straight Connector 35"/>
            <p:cNvCxnSpPr>
              <a:cxnSpLocks noChangeShapeType="1"/>
            </p:cNvCxnSpPr>
            <p:nvPr/>
          </p:nvCxnSpPr>
          <p:spPr bwMode="auto">
            <a:xfrm flipV="1">
              <a:off x="7521836" y="15362"/>
              <a:ext cx="940668" cy="76759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grpSp>
          <p:nvGrpSpPr>
            <p:cNvPr id="386" name="Group 46"/>
            <p:cNvGrpSpPr>
              <a:grpSpLocks/>
            </p:cNvGrpSpPr>
            <p:nvPr/>
          </p:nvGrpSpPr>
          <p:grpSpPr bwMode="auto">
            <a:xfrm flipH="1">
              <a:off x="8432160" y="9205"/>
              <a:ext cx="1751531" cy="2176561"/>
              <a:chOff x="1285852" y="2455650"/>
              <a:chExt cx="3299370" cy="3367232"/>
            </a:xfrm>
          </p:grpSpPr>
          <p:sp>
            <p:nvSpPr>
              <p:cNvPr id="387" name="Oval 47"/>
              <p:cNvSpPr>
                <a:spLocks noChangeArrowheads="1"/>
              </p:cNvSpPr>
              <p:nvPr/>
            </p:nvSpPr>
            <p:spPr bwMode="auto">
              <a:xfrm>
                <a:off x="2714613" y="3571874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grpSp>
            <p:nvGrpSpPr>
              <p:cNvPr id="388" name="Group 165"/>
              <p:cNvGrpSpPr>
                <a:grpSpLocks/>
              </p:cNvGrpSpPr>
              <p:nvPr/>
            </p:nvGrpSpPr>
            <p:grpSpPr bwMode="auto">
              <a:xfrm>
                <a:off x="1285852" y="2455650"/>
                <a:ext cx="3299370" cy="3367232"/>
                <a:chOff x="1285852" y="2455650"/>
                <a:chExt cx="3299370" cy="3367232"/>
              </a:xfrm>
            </p:grpSpPr>
            <p:grpSp>
              <p:nvGrpSpPr>
                <p:cNvPr id="389" name="Group 140"/>
                <p:cNvGrpSpPr>
                  <a:grpSpLocks/>
                </p:cNvGrpSpPr>
                <p:nvPr/>
              </p:nvGrpSpPr>
              <p:grpSpPr bwMode="auto">
                <a:xfrm>
                  <a:off x="1285852" y="4714882"/>
                  <a:ext cx="1040136" cy="1108000"/>
                  <a:chOff x="813082" y="2673113"/>
                  <a:chExt cx="1040136" cy="1108000"/>
                </a:xfrm>
              </p:grpSpPr>
              <p:sp>
                <p:nvSpPr>
                  <p:cNvPr id="39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241710" y="2673113"/>
                    <a:ext cx="182880" cy="182880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40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813082" y="3598233"/>
                    <a:ext cx="182880" cy="182880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40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670338" y="3598233"/>
                    <a:ext cx="182880" cy="182880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cxnSp>
                <p:nvCxnSpPr>
                  <p:cNvPr id="402" name="Straight Connector 62"/>
                  <p:cNvCxnSpPr>
                    <a:cxnSpLocks noChangeShapeType="1"/>
                  </p:cNvCxnSpPr>
                  <p:nvPr/>
                </p:nvCxnSpPr>
                <p:spPr bwMode="auto">
                  <a:xfrm rot="-5400000" flipH="1" flipV="1">
                    <a:off x="662777" y="3018530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03" name="Straight Connector 63"/>
                  <p:cNvCxnSpPr>
                    <a:cxnSpLocks noChangeShapeType="1"/>
                  </p:cNvCxnSpPr>
                  <p:nvPr/>
                </p:nvCxnSpPr>
                <p:spPr bwMode="auto">
                  <a:xfrm rot="5400000" flipV="1">
                    <a:off x="1083331" y="3014958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390" name="Group 146"/>
                <p:cNvGrpSpPr>
                  <a:grpSpLocks/>
                </p:cNvGrpSpPr>
                <p:nvPr/>
              </p:nvGrpSpPr>
              <p:grpSpPr bwMode="auto">
                <a:xfrm>
                  <a:off x="3071802" y="4714880"/>
                  <a:ext cx="1040136" cy="1108002"/>
                  <a:chOff x="813082" y="2673111"/>
                  <a:chExt cx="1040136" cy="1108002"/>
                </a:xfrm>
              </p:grpSpPr>
              <p:sp>
                <p:nvSpPr>
                  <p:cNvPr id="39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241710" y="2673111"/>
                    <a:ext cx="182880" cy="182881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39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813082" y="3598232"/>
                    <a:ext cx="182880" cy="182881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39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670338" y="3598232"/>
                    <a:ext cx="182880" cy="182881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cxnSp>
                <p:nvCxnSpPr>
                  <p:cNvPr id="397" name="Straight Connector 57"/>
                  <p:cNvCxnSpPr>
                    <a:cxnSpLocks noChangeShapeType="1"/>
                  </p:cNvCxnSpPr>
                  <p:nvPr/>
                </p:nvCxnSpPr>
                <p:spPr bwMode="auto">
                  <a:xfrm rot="-5400000" flipH="1" flipV="1">
                    <a:off x="662777" y="3018530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98" name="Straight Connector 58"/>
                  <p:cNvCxnSpPr>
                    <a:cxnSpLocks noChangeShapeType="1"/>
                  </p:cNvCxnSpPr>
                  <p:nvPr/>
                </p:nvCxnSpPr>
                <p:spPr bwMode="auto">
                  <a:xfrm rot="5400000" flipV="1">
                    <a:off x="1083331" y="3014958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391" name="Straight Connector 51"/>
                <p:cNvCxnSpPr>
                  <a:cxnSpLocks noChangeShapeType="1"/>
                  <a:endCxn id="399" idx="3"/>
                </p:cNvCxnSpPr>
                <p:nvPr/>
              </p:nvCxnSpPr>
              <p:spPr bwMode="auto">
                <a:xfrm rot="5400000">
                  <a:off x="1675939" y="3734367"/>
                  <a:ext cx="1201938" cy="1071292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392" name="Straight Connector 52"/>
                <p:cNvCxnSpPr>
                  <a:cxnSpLocks noChangeShapeType="1"/>
                  <a:endCxn id="394" idx="5"/>
                </p:cNvCxnSpPr>
                <p:nvPr/>
              </p:nvCxnSpPr>
              <p:spPr bwMode="auto">
                <a:xfrm rot="16200000" flipH="1">
                  <a:off x="2627749" y="3842203"/>
                  <a:ext cx="1205510" cy="85204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393" name="Straight Connector 53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12832" y="2455650"/>
                  <a:ext cx="1772390" cy="1187664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404" name="TextBox 403"/>
            <p:cNvSpPr txBox="1">
              <a:spLocks noChangeArrowheads="1"/>
            </p:cNvSpPr>
            <p:nvPr/>
          </p:nvSpPr>
          <p:spPr bwMode="auto">
            <a:xfrm>
              <a:off x="8582195" y="2253828"/>
              <a:ext cx="267197" cy="5951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8582195" y="2316428"/>
              <a:ext cx="267197" cy="5849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6" name="TextBox 405"/>
            <p:cNvSpPr txBox="1">
              <a:spLocks noChangeArrowheads="1"/>
            </p:cNvSpPr>
            <p:nvPr/>
          </p:nvSpPr>
          <p:spPr bwMode="auto">
            <a:xfrm>
              <a:off x="8582195" y="2372868"/>
              <a:ext cx="267197" cy="5951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7" name="TextBox 406"/>
            <p:cNvSpPr txBox="1">
              <a:spLocks noChangeArrowheads="1"/>
            </p:cNvSpPr>
            <p:nvPr/>
          </p:nvSpPr>
          <p:spPr bwMode="auto">
            <a:xfrm>
              <a:off x="8582195" y="2430335"/>
              <a:ext cx="267197" cy="5849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8" name="TextBox 407"/>
            <p:cNvSpPr txBox="1">
              <a:spLocks noChangeArrowheads="1"/>
            </p:cNvSpPr>
            <p:nvPr/>
          </p:nvSpPr>
          <p:spPr bwMode="auto">
            <a:xfrm>
              <a:off x="8582195" y="2491907"/>
              <a:ext cx="267197" cy="5951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" name="TextBox 16"/>
            <p:cNvSpPr txBox="1">
              <a:spLocks noChangeArrowheads="1"/>
            </p:cNvSpPr>
            <p:nvPr/>
          </p:nvSpPr>
          <p:spPr bwMode="auto">
            <a:xfrm>
              <a:off x="10119095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 smtClean="0"/>
                <a:t>111</a:t>
              </a:r>
              <a:endParaRPr lang="en-US" sz="1200" dirty="0"/>
            </a:p>
          </p:txBody>
        </p:sp>
        <p:sp>
          <p:nvSpPr>
            <p:cNvPr id="410" name="TextBox 9"/>
            <p:cNvSpPr txBox="1">
              <a:spLocks noChangeArrowheads="1"/>
            </p:cNvSpPr>
            <p:nvPr/>
          </p:nvSpPr>
          <p:spPr bwMode="auto">
            <a:xfrm>
              <a:off x="9913848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81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5050992" y="2077358"/>
            <a:ext cx="1787957" cy="902890"/>
            <a:chOff x="5050992" y="1614308"/>
            <a:chExt cx="1787957" cy="902890"/>
          </a:xfrm>
        </p:grpSpPr>
        <p:cxnSp>
          <p:nvCxnSpPr>
            <p:cNvPr id="112" name="Straight Arrow Connector 111"/>
            <p:cNvCxnSpPr/>
            <p:nvPr/>
          </p:nvCxnSpPr>
          <p:spPr bwMode="auto">
            <a:xfrm flipV="1">
              <a:off x="5050992" y="2187246"/>
              <a:ext cx="599310" cy="9472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5400000" flipH="1" flipV="1">
              <a:off x="5627251" y="1959122"/>
              <a:ext cx="240588" cy="19988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>
              <a:off x="5639238" y="2184690"/>
              <a:ext cx="437714" cy="2679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V="1">
              <a:off x="5661746" y="2045710"/>
              <a:ext cx="734291" cy="13854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 bwMode="auto">
            <a:xfrm rot="5400000" flipH="1" flipV="1">
              <a:off x="6317672" y="1759529"/>
              <a:ext cx="346365" cy="2355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V="1">
              <a:off x="6381749" y="1902403"/>
              <a:ext cx="457200" cy="15240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6360105" y="2059564"/>
              <a:ext cx="471055" cy="12469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 rot="5400000" flipH="1" flipV="1">
              <a:off x="5722933" y="1742034"/>
              <a:ext cx="324760" cy="6930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5841423" y="1685493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5855710" y="1847418"/>
              <a:ext cx="415639" cy="831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 bwMode="auto">
            <a:xfrm flipV="1">
              <a:off x="6059201" y="2184256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6073052" y="2257856"/>
              <a:ext cx="443349" cy="18010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Straight Arrow Connector 106"/>
            <p:cNvCxnSpPr/>
            <p:nvPr/>
          </p:nvCxnSpPr>
          <p:spPr bwMode="auto">
            <a:xfrm>
              <a:off x="6064395" y="2447925"/>
              <a:ext cx="360218" cy="6927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4" name="Straight Arrow Connector 113"/>
          <p:cNvCxnSpPr/>
          <p:nvPr/>
        </p:nvCxnSpPr>
        <p:spPr bwMode="auto">
          <a:xfrm>
            <a:off x="4908430" y="5526756"/>
            <a:ext cx="465827" cy="52621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V="1">
            <a:off x="5434642" y="5359973"/>
            <a:ext cx="678641" cy="288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08"/>
          <p:cNvGrpSpPr/>
          <p:nvPr/>
        </p:nvGrpSpPr>
        <p:grpSpPr>
          <a:xfrm>
            <a:off x="6090249" y="4868274"/>
            <a:ext cx="566468" cy="799381"/>
            <a:chOff x="6650966" y="4318960"/>
            <a:chExt cx="566468" cy="799381"/>
          </a:xfrm>
        </p:grpSpPr>
        <p:cxnSp>
          <p:nvCxnSpPr>
            <p:cNvPr id="89" name="Straight Arrow Connector 88"/>
            <p:cNvCxnSpPr/>
            <p:nvPr/>
          </p:nvCxnSpPr>
          <p:spPr bwMode="auto">
            <a:xfrm flipV="1">
              <a:off x="6650966" y="4318960"/>
              <a:ext cx="368061" cy="4773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 flipV="1">
              <a:off x="6668219" y="4511615"/>
              <a:ext cx="491706" cy="3278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flipV="1">
              <a:off x="6659592" y="4761782"/>
              <a:ext cx="534838" cy="8626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6676845" y="4848045"/>
              <a:ext cx="540589" cy="11789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>
              <a:off x="6676845" y="4839419"/>
              <a:ext cx="373812" cy="27892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86" name="Straight Arrow Connector 85"/>
          <p:cNvCxnSpPr/>
          <p:nvPr/>
        </p:nvCxnSpPr>
        <p:spPr bwMode="auto">
          <a:xfrm flipV="1">
            <a:off x="4527656" y="1938163"/>
            <a:ext cx="398057" cy="40815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380257" y="2783552"/>
            <a:ext cx="1492370" cy="116456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845419" y="2930201"/>
            <a:ext cx="1958196" cy="1526875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1233608" y="3973997"/>
            <a:ext cx="1630392" cy="151824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1690808" y="4448450"/>
            <a:ext cx="1104182" cy="13457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2898506" y="2464375"/>
            <a:ext cx="1544128" cy="146649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V="1">
            <a:off x="3338453" y="2904321"/>
            <a:ext cx="1061049" cy="13025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endCxn id="41" idx="0"/>
          </p:cNvCxnSpPr>
          <p:nvPr/>
        </p:nvCxnSpPr>
        <p:spPr bwMode="auto">
          <a:xfrm>
            <a:off x="4425381" y="2904321"/>
            <a:ext cx="516343" cy="195227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42" idx="0"/>
          </p:cNvCxnSpPr>
          <p:nvPr/>
        </p:nvCxnSpPr>
        <p:spPr bwMode="auto">
          <a:xfrm>
            <a:off x="4942966" y="2731793"/>
            <a:ext cx="461709" cy="243248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372959" y="4258668"/>
            <a:ext cx="1526875" cy="75049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2803615" y="4431197"/>
            <a:ext cx="2035834" cy="105242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>
            <a:off x="936530" y="2387409"/>
            <a:ext cx="3639261" cy="6393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flipH="1" flipV="1">
            <a:off x="1371630" y="2809430"/>
            <a:ext cx="3027872" cy="9489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Structure of Large ISP Networks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4503019" y="2473000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405253" y="2792178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396627" y="2464374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621" y="2268674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7572" y="25763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485" y="27287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6100" y="5170030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Connector 23"/>
          <p:cNvCxnSpPr/>
          <p:nvPr/>
        </p:nvCxnSpPr>
        <p:spPr bwMode="auto">
          <a:xfrm>
            <a:off x="920180" y="2487376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822414" y="2806554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813788" y="2478750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82" y="22830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4733" y="2590726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646" y="2743126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Connector 30"/>
          <p:cNvCxnSpPr/>
          <p:nvPr/>
        </p:nvCxnSpPr>
        <p:spPr bwMode="auto">
          <a:xfrm>
            <a:off x="2884130" y="3985497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2786364" y="4304675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H="1">
            <a:off x="2777738" y="3976871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732" y="3781171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8683" y="4088847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596" y="4241247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traight Connector 37"/>
          <p:cNvCxnSpPr/>
          <p:nvPr/>
        </p:nvCxnSpPr>
        <p:spPr bwMode="auto">
          <a:xfrm>
            <a:off x="4960219" y="5060923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4862453" y="5380101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4853827" y="5052297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1821" y="4856597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4772" y="5164273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685" y="5316673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Connector 44"/>
          <p:cNvCxnSpPr/>
          <p:nvPr/>
        </p:nvCxnSpPr>
        <p:spPr bwMode="auto">
          <a:xfrm>
            <a:off x="1224982" y="5535376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V="1">
            <a:off x="1127216" y="5854554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1118590" y="5526750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584" y="53310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535" y="5638726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48" y="5791126"/>
            <a:ext cx="339806" cy="33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TextBox 116"/>
          <p:cNvSpPr txBox="1"/>
          <p:nvPr/>
        </p:nvSpPr>
        <p:spPr>
          <a:xfrm>
            <a:off x="4083870" y="1603246"/>
            <a:ext cx="1940944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Peering with other ISPs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94074" y="2118537"/>
            <a:ext cx="1737308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Access Networks: </a:t>
            </a:r>
            <a:br>
              <a:rPr lang="en-US" sz="1400" dirty="0" smtClean="0">
                <a:latin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</a:rPr>
              <a:t>Wireless, DSL, IPTV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7673" y="1745511"/>
            <a:ext cx="2228491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City-level</a:t>
            </a:r>
            <a:br>
              <a:rPr lang="en-US" sz="1400" dirty="0" smtClean="0">
                <a:latin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</a:rPr>
              <a:t>Router Centers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101969" y="2970461"/>
            <a:ext cx="1940944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Backbone  Links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40104" y="4960288"/>
            <a:ext cx="1851805" cy="6009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Downstream ISP and </a:t>
            </a:r>
            <a:br>
              <a:rPr lang="en-US" sz="1400" dirty="0" smtClean="0">
                <a:latin typeface="Calibri" panose="020F0502020204030204" pitchFamily="34" charset="0"/>
              </a:rPr>
            </a:br>
            <a:r>
              <a:rPr lang="en-US" sz="1400" dirty="0" smtClean="0">
                <a:latin typeface="Calibri" panose="020F0502020204030204" pitchFamily="34" charset="0"/>
              </a:rPr>
              <a:t>business customers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44858" y="6104726"/>
            <a:ext cx="1851805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Service and Datacenters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23" name="Straight Arrow Connector 122"/>
          <p:cNvCxnSpPr/>
          <p:nvPr/>
        </p:nvCxnSpPr>
        <p:spPr bwMode="auto">
          <a:xfrm>
            <a:off x="1791419" y="5868938"/>
            <a:ext cx="399690" cy="34793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2231363" y="5878102"/>
            <a:ext cx="1851805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Network Management &amp; Administration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/>
              <a:t>Measuring the ISP Network: Data Sources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5050992" y="2077358"/>
            <a:ext cx="1787957" cy="902890"/>
            <a:chOff x="5050992" y="1614308"/>
            <a:chExt cx="1787957" cy="902890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5050992" y="2187246"/>
              <a:ext cx="599310" cy="9472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rot="5400000" flipH="1" flipV="1">
              <a:off x="5627251" y="1959122"/>
              <a:ext cx="240588" cy="19988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>
              <a:off x="5639238" y="2184690"/>
              <a:ext cx="437714" cy="2679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 flipV="1">
              <a:off x="5661746" y="2045710"/>
              <a:ext cx="734291" cy="13854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rot="5400000" flipH="1" flipV="1">
              <a:off x="6317672" y="1759529"/>
              <a:ext cx="346365" cy="2355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6381749" y="1902403"/>
              <a:ext cx="457200" cy="15240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>
              <a:off x="6360105" y="2059564"/>
              <a:ext cx="471055" cy="12469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rot="5400000" flipH="1" flipV="1">
              <a:off x="5722933" y="1742034"/>
              <a:ext cx="324760" cy="6930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5841423" y="1685493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5855710" y="1847418"/>
              <a:ext cx="415639" cy="831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 bwMode="auto">
            <a:xfrm flipV="1">
              <a:off x="6059201" y="2184256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flipV="1">
              <a:off x="6073052" y="2257856"/>
              <a:ext cx="443349" cy="18010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 bwMode="auto">
            <a:xfrm>
              <a:off x="6064395" y="2447925"/>
              <a:ext cx="360218" cy="6927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05" name="Straight Arrow Connector 104"/>
          <p:cNvCxnSpPr/>
          <p:nvPr/>
        </p:nvCxnSpPr>
        <p:spPr bwMode="auto">
          <a:xfrm>
            <a:off x="4908430" y="5526756"/>
            <a:ext cx="465827" cy="52621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5434642" y="5359973"/>
            <a:ext cx="678641" cy="288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Group 108"/>
          <p:cNvGrpSpPr/>
          <p:nvPr/>
        </p:nvGrpSpPr>
        <p:grpSpPr>
          <a:xfrm>
            <a:off x="6090249" y="4868274"/>
            <a:ext cx="566468" cy="799381"/>
            <a:chOff x="6650966" y="4318960"/>
            <a:chExt cx="566468" cy="799381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 flipV="1">
              <a:off x="6650966" y="4318960"/>
              <a:ext cx="368061" cy="4773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 bwMode="auto">
            <a:xfrm flipV="1">
              <a:off x="6668219" y="4511615"/>
              <a:ext cx="491706" cy="3278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 bwMode="auto">
            <a:xfrm flipV="1">
              <a:off x="6659592" y="4761782"/>
              <a:ext cx="534838" cy="8626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6676845" y="4848045"/>
              <a:ext cx="540589" cy="11789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6676845" y="4839419"/>
              <a:ext cx="373812" cy="27892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3" name="Straight Arrow Connector 112"/>
          <p:cNvCxnSpPr/>
          <p:nvPr/>
        </p:nvCxnSpPr>
        <p:spPr bwMode="auto">
          <a:xfrm flipV="1">
            <a:off x="4527656" y="1938163"/>
            <a:ext cx="398057" cy="40815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1380257" y="2783552"/>
            <a:ext cx="1492370" cy="116456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845419" y="2930201"/>
            <a:ext cx="1958196" cy="1526875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1233608" y="3973997"/>
            <a:ext cx="1630392" cy="151824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1690808" y="4448450"/>
            <a:ext cx="1104182" cy="13457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V="1">
            <a:off x="2898506" y="2464375"/>
            <a:ext cx="1544128" cy="146649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V="1">
            <a:off x="3338453" y="2904321"/>
            <a:ext cx="1061049" cy="13025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endCxn id="148" idx="0"/>
          </p:cNvCxnSpPr>
          <p:nvPr/>
        </p:nvCxnSpPr>
        <p:spPr bwMode="auto">
          <a:xfrm>
            <a:off x="4425381" y="2904321"/>
            <a:ext cx="516343" cy="195227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endCxn id="149" idx="0"/>
          </p:cNvCxnSpPr>
          <p:nvPr/>
        </p:nvCxnSpPr>
        <p:spPr bwMode="auto">
          <a:xfrm>
            <a:off x="4942966" y="2731793"/>
            <a:ext cx="461709" cy="243248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3372959" y="4258668"/>
            <a:ext cx="1526875" cy="75049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2803615" y="4431197"/>
            <a:ext cx="2035834" cy="105242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936530" y="2387409"/>
            <a:ext cx="3639261" cy="6393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H="1" flipV="1">
            <a:off x="1371630" y="2809430"/>
            <a:ext cx="3027872" cy="9489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503019" y="2473000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4405253" y="2792178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>
            <a:off x="4396627" y="2464374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621" y="2268674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7572" y="25763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485" y="27287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6100" y="5170030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traight Connector 132"/>
          <p:cNvCxnSpPr/>
          <p:nvPr/>
        </p:nvCxnSpPr>
        <p:spPr bwMode="auto">
          <a:xfrm>
            <a:off x="920180" y="2487376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flipV="1">
            <a:off x="822414" y="2806554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813788" y="2478750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82" y="22830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4733" y="2590726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646" y="2743126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traight Connector 138"/>
          <p:cNvCxnSpPr/>
          <p:nvPr/>
        </p:nvCxnSpPr>
        <p:spPr bwMode="auto">
          <a:xfrm>
            <a:off x="2884130" y="3985497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2786364" y="4304675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2777738" y="3976871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732" y="3781171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8683" y="4088847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596" y="4241247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traight Connector 144"/>
          <p:cNvCxnSpPr/>
          <p:nvPr/>
        </p:nvCxnSpPr>
        <p:spPr bwMode="auto">
          <a:xfrm>
            <a:off x="4960219" y="5060923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4862453" y="5380101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H="1">
            <a:off x="4853827" y="5052297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1821" y="4856597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4772" y="5164273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685" y="5316673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traight Connector 150"/>
          <p:cNvCxnSpPr/>
          <p:nvPr/>
        </p:nvCxnSpPr>
        <p:spPr bwMode="auto">
          <a:xfrm>
            <a:off x="1224982" y="5535376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 flipV="1">
            <a:off x="1127216" y="5854554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H="1">
            <a:off x="1118590" y="5526750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584" y="53310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535" y="5638726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48" y="5791126"/>
            <a:ext cx="339806" cy="33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TextBox 156"/>
          <p:cNvSpPr txBox="1"/>
          <p:nvPr/>
        </p:nvSpPr>
        <p:spPr>
          <a:xfrm>
            <a:off x="4612990" y="1629706"/>
            <a:ext cx="1940944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Peering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94074" y="2118537"/>
            <a:ext cx="1737308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Access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7673" y="1745511"/>
            <a:ext cx="2228491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Router Centers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101969" y="2970461"/>
            <a:ext cx="1940944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Backbone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40104" y="4960288"/>
            <a:ext cx="1851805" cy="6009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  <a:t/>
            </a:r>
            <a:b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Business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44858" y="6104726"/>
            <a:ext cx="1851805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Datacenters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63" name="Straight Arrow Connector 162"/>
          <p:cNvCxnSpPr/>
          <p:nvPr/>
        </p:nvCxnSpPr>
        <p:spPr bwMode="auto">
          <a:xfrm>
            <a:off x="1791419" y="5868938"/>
            <a:ext cx="399690" cy="34793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1186340" y="5983936"/>
            <a:ext cx="1851805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Management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725059" y="4100546"/>
            <a:ext cx="3137842" cy="16071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Link Traffic Rates</a:t>
            </a:r>
          </a:p>
          <a:p>
            <a:r>
              <a:rPr lang="en-US" sz="1600" dirty="0">
                <a:latin typeface="Calibri" panose="020F0502020204030204" pitchFamily="34" charset="0"/>
              </a:rPr>
              <a:t>Aggregated per router interface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40" name="Right Arrow 239"/>
          <p:cNvSpPr/>
          <p:nvPr/>
        </p:nvSpPr>
        <p:spPr bwMode="auto">
          <a:xfrm rot="4654752">
            <a:off x="5124929" y="4050662"/>
            <a:ext cx="942109" cy="917079"/>
          </a:xfrm>
          <a:prstGeom prst="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1" name="Curved Right Arrow 240"/>
          <p:cNvSpPr/>
          <p:nvPr/>
        </p:nvSpPr>
        <p:spPr bwMode="auto">
          <a:xfrm rot="5400000">
            <a:off x="2727516" y="5032346"/>
            <a:ext cx="803563" cy="461665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268397" y="5568395"/>
            <a:ext cx="2573128" cy="10252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Traffic Matrices</a:t>
            </a:r>
          </a:p>
          <a:p>
            <a:r>
              <a:rPr lang="en-US" sz="1600" dirty="0">
                <a:latin typeface="Calibri" panose="020F0502020204030204" pitchFamily="34" charset="0"/>
              </a:rPr>
              <a:t>Flow records from routers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43" name="Isosceles Triangle 242"/>
          <p:cNvSpPr/>
          <p:nvPr/>
        </p:nvSpPr>
        <p:spPr bwMode="auto">
          <a:xfrm>
            <a:off x="622201" y="3040621"/>
            <a:ext cx="429491" cy="917079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4" name="Isosceles Triangle 243"/>
          <p:cNvSpPr/>
          <p:nvPr/>
        </p:nvSpPr>
        <p:spPr bwMode="auto">
          <a:xfrm>
            <a:off x="525218" y="5271202"/>
            <a:ext cx="429491" cy="917079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5" name="Freeform 244"/>
          <p:cNvSpPr/>
          <p:nvPr/>
        </p:nvSpPr>
        <p:spPr bwMode="auto">
          <a:xfrm flipH="1">
            <a:off x="663765" y="3580948"/>
            <a:ext cx="277091" cy="1593272"/>
          </a:xfrm>
          <a:custGeom>
            <a:avLst/>
            <a:gdLst>
              <a:gd name="connsiteX0" fmla="*/ 0 w 3643746"/>
              <a:gd name="connsiteY0" fmla="*/ 0 h 2327564"/>
              <a:gd name="connsiteX1" fmla="*/ 1593273 w 3643746"/>
              <a:gd name="connsiteY1" fmla="*/ 1413164 h 2327564"/>
              <a:gd name="connsiteX2" fmla="*/ 3643746 w 3643746"/>
              <a:gd name="connsiteY2" fmla="*/ 2327564 h 2327564"/>
              <a:gd name="connsiteX3" fmla="*/ 3643746 w 3643746"/>
              <a:gd name="connsiteY3" fmla="*/ 2327564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46" h="2327564">
                <a:moveTo>
                  <a:pt x="0" y="0"/>
                </a:moveTo>
                <a:cubicBezTo>
                  <a:pt x="492991" y="512618"/>
                  <a:pt x="985982" y="1025237"/>
                  <a:pt x="1593273" y="1413164"/>
                </a:cubicBezTo>
                <a:cubicBezTo>
                  <a:pt x="2200564" y="1801091"/>
                  <a:pt x="3643746" y="2327564"/>
                  <a:pt x="3643746" y="2327564"/>
                </a:cubicBezTo>
                <a:lnTo>
                  <a:pt x="3643746" y="2327564"/>
                </a:ln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6456" y="3636365"/>
            <a:ext cx="2569029" cy="1094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Loss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&amp; Latency</a:t>
            </a:r>
          </a:p>
          <a:p>
            <a:r>
              <a:rPr lang="en-US" sz="1600" dirty="0">
                <a:latin typeface="Calibri" panose="020F0502020204030204" pitchFamily="34" charset="0"/>
              </a:rPr>
              <a:t>Active probing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47" name="Isosceles Triangle 246"/>
          <p:cNvSpPr/>
          <p:nvPr/>
        </p:nvSpPr>
        <p:spPr bwMode="auto">
          <a:xfrm>
            <a:off x="5249619" y="2652694"/>
            <a:ext cx="429491" cy="917079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cxnSp>
        <p:nvCxnSpPr>
          <p:cNvPr id="248" name="Curved Connector 247"/>
          <p:cNvCxnSpPr/>
          <p:nvPr/>
        </p:nvCxnSpPr>
        <p:spPr bwMode="auto">
          <a:xfrm rot="10800000" flipV="1">
            <a:off x="5374310" y="2874365"/>
            <a:ext cx="401782" cy="387927"/>
          </a:xfrm>
          <a:prstGeom prst="curvedConnector3">
            <a:avLst>
              <a:gd name="adj1" fmla="val -81034"/>
            </a:avLst>
          </a:prstGeom>
          <a:noFill/>
          <a:ln w="2540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49" name="TextBox 248"/>
          <p:cNvSpPr txBox="1"/>
          <p:nvPr/>
        </p:nvSpPr>
        <p:spPr>
          <a:xfrm>
            <a:off x="6038701" y="3102398"/>
            <a:ext cx="2396837" cy="7342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Loss &amp; Latency 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1600" dirty="0" err="1">
                <a:latin typeface="Calibri" panose="020F0502020204030204" pitchFamily="34" charset="0"/>
              </a:rPr>
              <a:t>Roundtrip</a:t>
            </a:r>
            <a:r>
              <a:rPr lang="en-US" sz="1600" dirty="0">
                <a:latin typeface="Calibri" panose="020F0502020204030204" pitchFamily="34" charset="0"/>
              </a:rPr>
              <a:t> to edge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803803" y="1495285"/>
            <a:ext cx="3103418" cy="7065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Protocol Monitoring:</a:t>
            </a:r>
          </a:p>
          <a:p>
            <a:r>
              <a:rPr lang="en-US" sz="1600" dirty="0">
                <a:latin typeface="Calibri" panose="020F0502020204030204" pitchFamily="34" charset="0"/>
              </a:rPr>
              <a:t>Routers, Wireless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1" name="Multiply 250"/>
          <p:cNvSpPr>
            <a:spLocks noChangeAspect="1"/>
          </p:cNvSpPr>
          <p:nvPr/>
        </p:nvSpPr>
        <p:spPr bwMode="auto">
          <a:xfrm>
            <a:off x="4223862" y="2145172"/>
            <a:ext cx="548640" cy="73402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771582" y="1615491"/>
            <a:ext cx="3103418" cy="637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Status Reports: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Device failures and transitions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545254" y="5617885"/>
            <a:ext cx="2821046" cy="1094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Customer Care Logs</a:t>
            </a:r>
          </a:p>
          <a:p>
            <a:r>
              <a:rPr lang="en-US" sz="1600" dirty="0">
                <a:latin typeface="Calibri" panose="020F0502020204030204" pitchFamily="34" charset="0"/>
              </a:rPr>
              <a:t>R</a:t>
            </a:r>
            <a:r>
              <a:rPr lang="en-US" sz="1600" dirty="0" smtClean="0">
                <a:latin typeface="Calibri" panose="020F0502020204030204" pitchFamily="34" charset="0"/>
              </a:rPr>
              <a:t>eactive </a:t>
            </a:r>
            <a:r>
              <a:rPr lang="en-US" sz="1600" dirty="0">
                <a:latin typeface="Calibri" panose="020F0502020204030204" pitchFamily="34" charset="0"/>
              </a:rPr>
              <a:t>indicators of </a:t>
            </a: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network performance 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6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Summarize (ISP)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452"/>
            <a:ext cx="8229600" cy="4533900"/>
          </a:xfrm>
        </p:spPr>
        <p:txBody>
          <a:bodyPr/>
          <a:lstStyle/>
          <a:p>
            <a:r>
              <a:rPr lang="en-US" dirty="0" smtClean="0"/>
              <a:t>When transmission bandwidth for measurements is limited</a:t>
            </a:r>
          </a:p>
          <a:p>
            <a:pPr lvl="1"/>
            <a:r>
              <a:rPr lang="en-US" dirty="0" smtClean="0"/>
              <a:t>Not such a big issue in ISPs with in-band collection</a:t>
            </a:r>
          </a:p>
          <a:p>
            <a:r>
              <a:rPr lang="en-US" dirty="0" smtClean="0"/>
              <a:t>Typically raw accumulation is not feasible (even for nation states)</a:t>
            </a:r>
          </a:p>
          <a:p>
            <a:pPr lvl="1"/>
            <a:r>
              <a:rPr lang="en-US" dirty="0" smtClean="0"/>
              <a:t>High rate streaming data</a:t>
            </a:r>
          </a:p>
          <a:p>
            <a:pPr lvl="1"/>
            <a:r>
              <a:rPr lang="en-US" dirty="0" smtClean="0"/>
              <a:t>Maintain historical summaries for </a:t>
            </a:r>
            <a:r>
              <a:rPr lang="en-US" dirty="0" err="1" smtClean="0"/>
              <a:t>baselining</a:t>
            </a:r>
            <a:r>
              <a:rPr lang="en-US" dirty="0" smtClean="0"/>
              <a:t>, time series analysis</a:t>
            </a:r>
          </a:p>
          <a:p>
            <a:r>
              <a:rPr lang="en-US" dirty="0" smtClean="0"/>
              <a:t>To facilitate fast queries</a:t>
            </a:r>
          </a:p>
          <a:p>
            <a:pPr lvl="1"/>
            <a:r>
              <a:rPr lang="en-US" dirty="0" smtClean="0"/>
              <a:t>When infeasible to run exploratory queries over full data</a:t>
            </a:r>
          </a:p>
          <a:p>
            <a:r>
              <a:rPr lang="en-US" dirty="0" smtClean="0"/>
              <a:t>As part of hierarchical query infrastructure:</a:t>
            </a:r>
          </a:p>
          <a:p>
            <a:pPr lvl="1"/>
            <a:r>
              <a:rPr lang="en-US" dirty="0" smtClean="0"/>
              <a:t>Maintain full data over limited duration window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rill down into full data through one or more layers of summarization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Sampling has been proved to be a flexible method to accomplish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6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88" y="3206044"/>
            <a:ext cx="8229600" cy="808038"/>
          </a:xfrm>
        </p:spPr>
        <p:txBody>
          <a:bodyPr/>
          <a:lstStyle/>
          <a:p>
            <a:pPr algn="ctr"/>
            <a:r>
              <a:rPr lang="en-US" dirty="0" smtClean="0"/>
              <a:t>Data Scale:</a:t>
            </a:r>
            <a:br>
              <a:rPr lang="en-US" dirty="0" smtClean="0"/>
            </a:br>
            <a:r>
              <a:rPr lang="en-US" dirty="0" smtClean="0"/>
              <a:t>Summarization and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dirty="0" smtClean="0"/>
              <a:t>Traffic Measurement in </a:t>
            </a:r>
            <a:r>
              <a:rPr lang="en-US" dirty="0"/>
              <a:t>the ISP </a:t>
            </a:r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5050992" y="2077358"/>
            <a:ext cx="1787957" cy="902890"/>
            <a:chOff x="5050992" y="1614308"/>
            <a:chExt cx="1787957" cy="902890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5050992" y="2187246"/>
              <a:ext cx="599310" cy="9472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rot="5400000" flipH="1" flipV="1">
              <a:off x="5627251" y="1959122"/>
              <a:ext cx="240588" cy="19988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>
              <a:off x="5639238" y="2184690"/>
              <a:ext cx="437714" cy="2679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 flipV="1">
              <a:off x="5661746" y="2045710"/>
              <a:ext cx="734291" cy="13854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rot="5400000" flipH="1" flipV="1">
              <a:off x="6317672" y="1759529"/>
              <a:ext cx="346365" cy="2355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6381749" y="1902403"/>
              <a:ext cx="457200" cy="15240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>
              <a:off x="6360105" y="2059564"/>
              <a:ext cx="471055" cy="12469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 bwMode="auto">
            <a:xfrm rot="5400000" flipH="1" flipV="1">
              <a:off x="5722933" y="1742034"/>
              <a:ext cx="324760" cy="6930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5841423" y="1685493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flipV="1">
              <a:off x="5855710" y="1847418"/>
              <a:ext cx="415639" cy="831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2" name="Straight Arrow Connector 101"/>
            <p:cNvCxnSpPr/>
            <p:nvPr/>
          </p:nvCxnSpPr>
          <p:spPr bwMode="auto">
            <a:xfrm flipV="1">
              <a:off x="6059201" y="2184256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flipV="1">
              <a:off x="6073052" y="2257856"/>
              <a:ext cx="443349" cy="18010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" name="Straight Arrow Connector 103"/>
            <p:cNvCxnSpPr/>
            <p:nvPr/>
          </p:nvCxnSpPr>
          <p:spPr bwMode="auto">
            <a:xfrm>
              <a:off x="6064395" y="2447925"/>
              <a:ext cx="360218" cy="6927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05" name="Straight Arrow Connector 104"/>
          <p:cNvCxnSpPr/>
          <p:nvPr/>
        </p:nvCxnSpPr>
        <p:spPr bwMode="auto">
          <a:xfrm>
            <a:off x="4908430" y="5526756"/>
            <a:ext cx="465827" cy="52621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 flipV="1">
            <a:off x="5434642" y="5359973"/>
            <a:ext cx="678641" cy="288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Group 108"/>
          <p:cNvGrpSpPr/>
          <p:nvPr/>
        </p:nvGrpSpPr>
        <p:grpSpPr>
          <a:xfrm>
            <a:off x="6090249" y="4868274"/>
            <a:ext cx="566468" cy="799381"/>
            <a:chOff x="6650966" y="4318960"/>
            <a:chExt cx="566468" cy="799381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 flipV="1">
              <a:off x="6650966" y="4318960"/>
              <a:ext cx="368061" cy="4773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 bwMode="auto">
            <a:xfrm flipV="1">
              <a:off x="6668219" y="4511615"/>
              <a:ext cx="491706" cy="3278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 bwMode="auto">
            <a:xfrm flipV="1">
              <a:off x="6659592" y="4761782"/>
              <a:ext cx="534838" cy="8626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6676845" y="4848045"/>
              <a:ext cx="540589" cy="11789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6676845" y="4839419"/>
              <a:ext cx="373812" cy="27892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3" name="Straight Arrow Connector 112"/>
          <p:cNvCxnSpPr/>
          <p:nvPr/>
        </p:nvCxnSpPr>
        <p:spPr bwMode="auto">
          <a:xfrm flipV="1">
            <a:off x="4527656" y="1938163"/>
            <a:ext cx="398057" cy="40815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1380257" y="2783552"/>
            <a:ext cx="1492370" cy="116456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845419" y="2930201"/>
            <a:ext cx="1958196" cy="1526875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1233608" y="3973997"/>
            <a:ext cx="1630392" cy="151824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1690808" y="4448450"/>
            <a:ext cx="1104182" cy="13457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V="1">
            <a:off x="2898506" y="2464375"/>
            <a:ext cx="1544128" cy="146649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V="1">
            <a:off x="3338453" y="2904321"/>
            <a:ext cx="1061049" cy="13025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endCxn id="148" idx="0"/>
          </p:cNvCxnSpPr>
          <p:nvPr/>
        </p:nvCxnSpPr>
        <p:spPr bwMode="auto">
          <a:xfrm>
            <a:off x="4425381" y="2904321"/>
            <a:ext cx="516343" cy="195227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endCxn id="149" idx="0"/>
          </p:cNvCxnSpPr>
          <p:nvPr/>
        </p:nvCxnSpPr>
        <p:spPr bwMode="auto">
          <a:xfrm>
            <a:off x="4942966" y="2731793"/>
            <a:ext cx="461709" cy="243248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3372959" y="4258668"/>
            <a:ext cx="1526875" cy="75049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/>
          <p:nvPr/>
        </p:nvCxnSpPr>
        <p:spPr bwMode="auto">
          <a:xfrm>
            <a:off x="2803615" y="4431197"/>
            <a:ext cx="2035834" cy="105242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H="1">
            <a:off x="936530" y="2387409"/>
            <a:ext cx="3639261" cy="6393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 flipH="1" flipV="1">
            <a:off x="1371630" y="2809430"/>
            <a:ext cx="3027872" cy="9489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/>
          <p:nvPr/>
        </p:nvCxnSpPr>
        <p:spPr bwMode="auto">
          <a:xfrm>
            <a:off x="4503019" y="2473000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4405253" y="2792178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>
            <a:off x="4396627" y="2464374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621" y="2268674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7572" y="25763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485" y="27287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6100" y="5170030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traight Connector 132"/>
          <p:cNvCxnSpPr/>
          <p:nvPr/>
        </p:nvCxnSpPr>
        <p:spPr bwMode="auto">
          <a:xfrm>
            <a:off x="920180" y="2487376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flipV="1">
            <a:off x="822414" y="2806554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>
            <a:off x="813788" y="2478750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782" y="22830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4733" y="2590726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646" y="2743126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traight Connector 138"/>
          <p:cNvCxnSpPr/>
          <p:nvPr/>
        </p:nvCxnSpPr>
        <p:spPr bwMode="auto">
          <a:xfrm>
            <a:off x="2884130" y="3985497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V="1">
            <a:off x="2786364" y="4304675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2777738" y="3976871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732" y="3781171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8683" y="4088847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596" y="4241247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traight Connector 144"/>
          <p:cNvCxnSpPr/>
          <p:nvPr/>
        </p:nvCxnSpPr>
        <p:spPr bwMode="auto">
          <a:xfrm>
            <a:off x="4960219" y="5060923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 flipV="1">
            <a:off x="4862453" y="5380101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/>
          <p:cNvCxnSpPr/>
          <p:nvPr/>
        </p:nvCxnSpPr>
        <p:spPr bwMode="auto">
          <a:xfrm flipH="1">
            <a:off x="4853827" y="5052297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1821" y="4856597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4772" y="5164273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5685" y="5316673"/>
            <a:ext cx="339806" cy="339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traight Connector 150"/>
          <p:cNvCxnSpPr/>
          <p:nvPr/>
        </p:nvCxnSpPr>
        <p:spPr bwMode="auto">
          <a:xfrm>
            <a:off x="1224982" y="5535376"/>
            <a:ext cx="439947" cy="3105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 flipV="1">
            <a:off x="1127216" y="5854554"/>
            <a:ext cx="537713" cy="13514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 flipH="1">
            <a:off x="1118590" y="5526750"/>
            <a:ext cx="115018" cy="46295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584" y="5331050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535" y="5638726"/>
            <a:ext cx="339806" cy="3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48" y="5791126"/>
            <a:ext cx="339806" cy="33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TextBox 157"/>
          <p:cNvSpPr txBox="1"/>
          <p:nvPr/>
        </p:nvSpPr>
        <p:spPr>
          <a:xfrm>
            <a:off x="6894074" y="2118537"/>
            <a:ext cx="1737308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Access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07673" y="1745511"/>
            <a:ext cx="2228491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Router Centers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101969" y="2970461"/>
            <a:ext cx="1940944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Backbone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40104" y="4960288"/>
            <a:ext cx="1851805" cy="6009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/>
            </a:r>
            <a:br>
              <a:rPr lang="en-US" sz="1400" dirty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Business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44858" y="6104726"/>
            <a:ext cx="1851805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Datacenters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 bwMode="auto">
          <a:xfrm>
            <a:off x="1791419" y="5868938"/>
            <a:ext cx="399690" cy="34793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1186340" y="5983936"/>
            <a:ext cx="1851805" cy="362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/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Management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41" name="Curved Right Arrow 240"/>
          <p:cNvSpPr/>
          <p:nvPr/>
        </p:nvSpPr>
        <p:spPr bwMode="auto">
          <a:xfrm rot="5400000">
            <a:off x="2727516" y="4257339"/>
            <a:ext cx="803563" cy="2011680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268397" y="5568395"/>
            <a:ext cx="2573128" cy="10252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smtClean="0"/>
              <a:t>Traffic Matrices</a:t>
            </a:r>
          </a:p>
          <a:p>
            <a:r>
              <a:rPr lang="en-US" sz="1600" dirty="0"/>
              <a:t>Flow records from routers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972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Dataset: </a:t>
            </a:r>
            <a:r>
              <a:rPr lang="en-US" dirty="0"/>
              <a:t>Flow Records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2806215"/>
            <a:ext cx="8686800" cy="3826860"/>
          </a:xfrm>
        </p:spPr>
        <p:txBody>
          <a:bodyPr/>
          <a:lstStyle/>
          <a:p>
            <a:r>
              <a:rPr lang="en-US" sz="1800" dirty="0" smtClean="0">
                <a:solidFill>
                  <a:srgbClr val="C00000"/>
                </a:solidFill>
              </a:rPr>
              <a:t>IP Flow</a:t>
            </a:r>
            <a:r>
              <a:rPr lang="en-US" sz="1800" dirty="0" smtClean="0"/>
              <a:t>: </a:t>
            </a:r>
            <a:r>
              <a:rPr lang="en-US" sz="1600" dirty="0" smtClean="0"/>
              <a:t>set </a:t>
            </a:r>
            <a:r>
              <a:rPr lang="en-US" sz="1600" dirty="0"/>
              <a:t>of packets with common key observed close in time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Flow Key</a:t>
            </a:r>
            <a:r>
              <a:rPr lang="en-US" sz="1800" dirty="0" smtClean="0"/>
              <a:t>: </a:t>
            </a:r>
            <a:r>
              <a:rPr lang="en-US" sz="1600" dirty="0" smtClean="0"/>
              <a:t>IP </a:t>
            </a:r>
            <a:r>
              <a:rPr lang="en-US" sz="1600" dirty="0" err="1" smtClean="0"/>
              <a:t>src</a:t>
            </a:r>
            <a:r>
              <a:rPr lang="en-US" sz="1600" dirty="0" smtClean="0"/>
              <a:t>/</a:t>
            </a:r>
            <a:r>
              <a:rPr lang="en-US" sz="1600" dirty="0" err="1" smtClean="0"/>
              <a:t>dst</a:t>
            </a:r>
            <a:r>
              <a:rPr lang="en-US" sz="1600" dirty="0" smtClean="0"/>
              <a:t> address, TCP/UDP ports, </a:t>
            </a:r>
            <a:r>
              <a:rPr lang="en-US" sz="1600" dirty="0" err="1" smtClean="0"/>
              <a:t>ToS</a:t>
            </a:r>
            <a:r>
              <a:rPr lang="en-US" sz="1600" dirty="0" smtClean="0"/>
              <a:t>,… [64 to 104+ bits]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Flow Records</a:t>
            </a:r>
            <a:r>
              <a:rPr lang="en-US" sz="1800" dirty="0" smtClean="0"/>
              <a:t>: </a:t>
            </a:r>
          </a:p>
          <a:p>
            <a:pPr lvl="1"/>
            <a:r>
              <a:rPr lang="en-US" sz="1600" dirty="0" smtClean="0">
                <a:ea typeface="ヒラギノ角ゴ Pro W3" charset="0"/>
              </a:rPr>
              <a:t>Protocol level summaries of flows, compiled </a:t>
            </a:r>
            <a:r>
              <a:rPr lang="en-US" sz="1600" dirty="0">
                <a:ea typeface="ヒラギノ角ゴ Pro W3" charset="0"/>
              </a:rPr>
              <a:t>and exported by routers</a:t>
            </a:r>
          </a:p>
          <a:p>
            <a:pPr lvl="1"/>
            <a:r>
              <a:rPr lang="en-US" sz="1600" dirty="0" smtClean="0">
                <a:ea typeface="ヒラギノ角ゴ Pro W3" charset="0"/>
              </a:rPr>
              <a:t>Flow </a:t>
            </a:r>
            <a:r>
              <a:rPr lang="en-US" sz="1600" dirty="0">
                <a:ea typeface="ヒラギノ角ゴ Pro W3" charset="0"/>
              </a:rPr>
              <a:t>key, packet and byte counts, first/last packet time, </a:t>
            </a:r>
            <a:r>
              <a:rPr lang="en-US" sz="1600" dirty="0" smtClean="0">
                <a:ea typeface="ヒラギノ角ゴ Pro W3" charset="0"/>
              </a:rPr>
              <a:t>some router state</a:t>
            </a:r>
          </a:p>
          <a:p>
            <a:pPr lvl="1"/>
            <a:r>
              <a:rPr lang="en-US" sz="1600" dirty="0" smtClean="0">
                <a:ea typeface="ヒラギノ角ゴ Pro W3" charset="0"/>
              </a:rPr>
              <a:t>Realizations: Cisco </a:t>
            </a:r>
            <a:r>
              <a:rPr lang="en-US" sz="1600" dirty="0" err="1" smtClean="0">
                <a:ea typeface="ヒラギノ角ゴ Pro W3" charset="0"/>
              </a:rPr>
              <a:t>Netflow</a:t>
            </a:r>
            <a:r>
              <a:rPr lang="en-US" sz="1600" dirty="0" smtClean="0">
                <a:ea typeface="ヒラギノ角ゴ Pro W3" charset="0"/>
              </a:rPr>
              <a:t>, IETF Standards</a:t>
            </a:r>
            <a:endParaRPr lang="en-US" sz="1600" dirty="0">
              <a:ea typeface="ヒラギノ角ゴ Pro W3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ea typeface="ヒラギノ角ゴ Pro W3" charset="0"/>
              </a:rPr>
              <a:t>Scale</a:t>
            </a:r>
            <a:r>
              <a:rPr lang="en-US" sz="2000" dirty="0">
                <a:ea typeface="ヒラギノ角ゴ Pro W3" charset="0"/>
              </a:rPr>
              <a:t>: </a:t>
            </a:r>
            <a:r>
              <a:rPr lang="en-US" sz="2000" dirty="0">
                <a:ea typeface="ヒラギノ角ゴ Pro W3" charset="0"/>
                <a:sym typeface="Wingdings"/>
              </a:rPr>
              <a:t>100’s </a:t>
            </a:r>
            <a:r>
              <a:rPr lang="en-US" sz="2000" dirty="0" err="1">
                <a:ea typeface="ヒラギノ角ゴ Pro W3" charset="0"/>
                <a:sym typeface="Wingdings"/>
              </a:rPr>
              <a:t>TeraBytes</a:t>
            </a:r>
            <a:r>
              <a:rPr lang="en-US" sz="2000" dirty="0">
                <a:ea typeface="ヒラギノ角ゴ Pro W3" charset="0"/>
                <a:sym typeface="Wingdings"/>
              </a:rPr>
              <a:t> </a:t>
            </a:r>
            <a:r>
              <a:rPr lang="en-US" sz="2000" dirty="0" smtClean="0">
                <a:ea typeface="ヒラギノ角ゴ Pro W3" charset="0"/>
                <a:sym typeface="Wingdings"/>
              </a:rPr>
              <a:t>of flow </a:t>
            </a:r>
            <a:r>
              <a:rPr lang="en-US" sz="2000" dirty="0">
                <a:ea typeface="ヒラギノ角ゴ Pro W3" charset="0"/>
                <a:sym typeface="Wingdings"/>
              </a:rPr>
              <a:t>records daily are generated </a:t>
            </a:r>
            <a:r>
              <a:rPr lang="en-US" sz="2000" dirty="0" smtClean="0">
                <a:ea typeface="ヒラギノ角ゴ Pro W3" charset="0"/>
                <a:sym typeface="Wingdings"/>
              </a:rPr>
              <a:t>in a </a:t>
            </a:r>
            <a:r>
              <a:rPr lang="en-US" sz="2000" dirty="0">
                <a:ea typeface="ヒラギノ角ゴ Pro W3" charset="0"/>
                <a:sym typeface="Wingdings"/>
              </a:rPr>
              <a:t>large </a:t>
            </a:r>
            <a:r>
              <a:rPr lang="en-US" sz="2000" dirty="0" smtClean="0">
                <a:ea typeface="ヒラギノ角ゴ Pro W3" charset="0"/>
                <a:sym typeface="Wingdings"/>
              </a:rPr>
              <a:t>ISP</a:t>
            </a:r>
          </a:p>
          <a:p>
            <a:r>
              <a:rPr lang="en-US" sz="1800" dirty="0" smtClean="0"/>
              <a:t>Used to manage network over range of timescales: </a:t>
            </a:r>
            <a:endParaRPr lang="en-US" sz="1800" dirty="0"/>
          </a:p>
          <a:p>
            <a:pPr lvl="1"/>
            <a:r>
              <a:rPr lang="en-US" sz="1600" dirty="0" smtClean="0">
                <a:ea typeface="ヒラギノ角ゴ Pro W3" charset="0"/>
              </a:rPr>
              <a:t>Capacity planning (months),…., detecting network attacks </a:t>
            </a:r>
            <a:r>
              <a:rPr lang="en-US" sz="1600" dirty="0">
                <a:ea typeface="ヒラギノ角ゴ Pro W3" charset="0"/>
              </a:rPr>
              <a:t>(</a:t>
            </a:r>
            <a:r>
              <a:rPr lang="en-US" sz="1600" dirty="0" smtClean="0">
                <a:ea typeface="ヒラギノ角ゴ Pro W3" charset="0"/>
              </a:rPr>
              <a:t>seconds)</a:t>
            </a:r>
          </a:p>
          <a:p>
            <a:r>
              <a:rPr lang="en-US" sz="1800" dirty="0">
                <a:sym typeface="Wingdings"/>
              </a:rPr>
              <a:t>Analysis tasks</a:t>
            </a:r>
          </a:p>
          <a:p>
            <a:pPr lvl="1"/>
            <a:r>
              <a:rPr lang="en-US" sz="1600" dirty="0" smtClean="0">
                <a:solidFill>
                  <a:srgbClr val="00B050"/>
                </a:solidFill>
                <a:ea typeface="ヒラギノ角ゴ Pro W3" charset="0"/>
                <a:sym typeface="Wingdings"/>
              </a:rPr>
              <a:t>Easy</a:t>
            </a:r>
            <a:r>
              <a:rPr lang="en-US" sz="1600" dirty="0" smtClean="0">
                <a:ea typeface="ヒラギノ角ゴ Pro W3" charset="0"/>
                <a:sym typeface="Wingdings"/>
              </a:rPr>
              <a:t>: </a:t>
            </a:r>
            <a:r>
              <a:rPr lang="en-US" sz="1600" dirty="0" err="1" smtClean="0">
                <a:ea typeface="ヒラギノ角ゴ Pro W3" charset="0"/>
                <a:sym typeface="Wingdings"/>
              </a:rPr>
              <a:t>timeseries</a:t>
            </a:r>
            <a:r>
              <a:rPr lang="en-US" sz="1600" dirty="0" smtClean="0">
                <a:ea typeface="ヒラギノ角ゴ Pro W3" charset="0"/>
                <a:sym typeface="Wingdings"/>
              </a:rPr>
              <a:t> of predetermined aggregates (e.g. address prefixes)</a:t>
            </a:r>
            <a:endParaRPr lang="en-US" sz="1600" dirty="0">
              <a:ea typeface="ヒラギノ角ゴ Pro W3" charset="0"/>
              <a:sym typeface="Wingdings"/>
            </a:endParaRPr>
          </a:p>
          <a:p>
            <a:pPr lvl="1"/>
            <a:r>
              <a:rPr lang="en-US" sz="1600" dirty="0" smtClean="0">
                <a:solidFill>
                  <a:srgbClr val="C00000"/>
                </a:solidFill>
                <a:ea typeface="ヒラギノ角ゴ Pro W3" charset="0"/>
                <a:sym typeface="Wingdings"/>
              </a:rPr>
              <a:t>Hard</a:t>
            </a:r>
            <a:r>
              <a:rPr lang="en-US" sz="1600" dirty="0" smtClean="0">
                <a:ea typeface="ヒラギノ角ゴ Pro W3" charset="0"/>
                <a:sym typeface="Wingdings"/>
              </a:rPr>
              <a:t>: fast </a:t>
            </a:r>
            <a:r>
              <a:rPr lang="en-US" sz="1600" dirty="0">
                <a:ea typeface="ヒラギノ角ゴ Pro W3" charset="0"/>
                <a:sym typeface="Wingdings"/>
              </a:rPr>
              <a:t>queries over exploratory selectors, history, communications subgraphs</a:t>
            </a:r>
          </a:p>
          <a:p>
            <a:endParaRPr lang="en-US" sz="1800" dirty="0"/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311150" y="1271302"/>
            <a:ext cx="8445500" cy="1484550"/>
            <a:chOff x="196" y="417"/>
            <a:chExt cx="5320" cy="1338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628" y="817"/>
              <a:ext cx="328" cy="136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87" name="Rectangle 6"/>
            <p:cNvSpPr>
              <a:spLocks noChangeArrowheads="1"/>
            </p:cNvSpPr>
            <p:nvPr/>
          </p:nvSpPr>
          <p:spPr bwMode="auto">
            <a:xfrm>
              <a:off x="1156" y="817"/>
              <a:ext cx="280" cy="136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780" y="817"/>
              <a:ext cx="280" cy="1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2404" y="817"/>
              <a:ext cx="280" cy="136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0" name="Rectangle 9"/>
            <p:cNvSpPr>
              <a:spLocks noChangeArrowheads="1"/>
            </p:cNvSpPr>
            <p:nvPr/>
          </p:nvSpPr>
          <p:spPr bwMode="auto">
            <a:xfrm>
              <a:off x="2980" y="817"/>
              <a:ext cx="376" cy="1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1" name="Rectangle 10"/>
            <p:cNvSpPr>
              <a:spLocks noChangeArrowheads="1"/>
            </p:cNvSpPr>
            <p:nvPr/>
          </p:nvSpPr>
          <p:spPr bwMode="auto">
            <a:xfrm>
              <a:off x="3652" y="817"/>
              <a:ext cx="328" cy="1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4228" y="817"/>
              <a:ext cx="280" cy="136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3" name="Rectangle 12"/>
            <p:cNvSpPr>
              <a:spLocks noChangeArrowheads="1"/>
            </p:cNvSpPr>
            <p:nvPr/>
          </p:nvSpPr>
          <p:spPr bwMode="auto">
            <a:xfrm>
              <a:off x="4756" y="817"/>
              <a:ext cx="280" cy="136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4" name="Rectangle 13"/>
            <p:cNvSpPr>
              <a:spLocks noChangeArrowheads="1"/>
            </p:cNvSpPr>
            <p:nvPr/>
          </p:nvSpPr>
          <p:spPr bwMode="auto">
            <a:xfrm>
              <a:off x="5236" y="817"/>
              <a:ext cx="280" cy="136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5" name="Rectangle 14"/>
            <p:cNvSpPr>
              <a:spLocks noChangeArrowheads="1"/>
            </p:cNvSpPr>
            <p:nvPr/>
          </p:nvSpPr>
          <p:spPr bwMode="auto">
            <a:xfrm>
              <a:off x="196" y="817"/>
              <a:ext cx="280" cy="136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349" y="1018"/>
              <a:ext cx="179" cy="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>
              <a:off x="1309" y="1018"/>
              <a:ext cx="35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8" name="Line 17"/>
            <p:cNvSpPr>
              <a:spLocks noChangeShapeType="1"/>
            </p:cNvSpPr>
            <p:nvPr/>
          </p:nvSpPr>
          <p:spPr bwMode="auto">
            <a:xfrm flipH="1">
              <a:off x="1357" y="1018"/>
              <a:ext cx="1187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499" name="Line 18"/>
            <p:cNvSpPr>
              <a:spLocks noChangeShapeType="1"/>
            </p:cNvSpPr>
            <p:nvPr/>
          </p:nvSpPr>
          <p:spPr bwMode="auto">
            <a:xfrm>
              <a:off x="1933" y="1018"/>
              <a:ext cx="1523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>
              <a:off x="3181" y="1018"/>
              <a:ext cx="275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 flipH="1">
              <a:off x="3469" y="1018"/>
              <a:ext cx="371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H="1">
              <a:off x="3469" y="1018"/>
              <a:ext cx="947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4957" y="1018"/>
              <a:ext cx="227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 flipH="1">
              <a:off x="5197" y="1018"/>
              <a:ext cx="179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781" y="1018"/>
              <a:ext cx="563" cy="3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06" name="Rectangle 25"/>
            <p:cNvSpPr>
              <a:spLocks noChangeArrowheads="1"/>
            </p:cNvSpPr>
            <p:nvPr/>
          </p:nvSpPr>
          <p:spPr bwMode="auto">
            <a:xfrm>
              <a:off x="326" y="1422"/>
              <a:ext cx="48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solidFill>
                    <a:srgbClr val="0033CC"/>
                  </a:solidFill>
                  <a:latin typeface="Calibri" panose="020F0502020204030204" pitchFamily="34" charset="0"/>
                </a:rPr>
                <a:t>flow 1</a:t>
              </a:r>
            </a:p>
          </p:txBody>
        </p:sp>
        <p:sp>
          <p:nvSpPr>
            <p:cNvPr id="20507" name="Rectangle 26"/>
            <p:cNvSpPr>
              <a:spLocks noChangeArrowheads="1"/>
            </p:cNvSpPr>
            <p:nvPr/>
          </p:nvSpPr>
          <p:spPr bwMode="auto">
            <a:xfrm>
              <a:off x="1094" y="1422"/>
              <a:ext cx="48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CC3300"/>
                  </a:solidFill>
                  <a:latin typeface="Calibri" panose="020F0502020204030204" pitchFamily="34" charset="0"/>
                </a:rPr>
                <a:t>flow 2</a:t>
              </a:r>
            </a:p>
          </p:txBody>
        </p:sp>
        <p:sp>
          <p:nvSpPr>
            <p:cNvPr id="20508" name="Rectangle 27"/>
            <p:cNvSpPr>
              <a:spLocks noChangeArrowheads="1"/>
            </p:cNvSpPr>
            <p:nvPr/>
          </p:nvSpPr>
          <p:spPr bwMode="auto">
            <a:xfrm>
              <a:off x="3254" y="1422"/>
              <a:ext cx="48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00CC66"/>
                  </a:solidFill>
                  <a:latin typeface="Calibri" panose="020F0502020204030204" pitchFamily="34" charset="0"/>
                </a:rPr>
                <a:t>flow 3</a:t>
              </a:r>
            </a:p>
          </p:txBody>
        </p:sp>
        <p:sp>
          <p:nvSpPr>
            <p:cNvPr id="20509" name="Rectangle 28"/>
            <p:cNvSpPr>
              <a:spLocks noChangeArrowheads="1"/>
            </p:cNvSpPr>
            <p:nvPr/>
          </p:nvSpPr>
          <p:spPr bwMode="auto">
            <a:xfrm>
              <a:off x="4934" y="1374"/>
              <a:ext cx="48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solidFill>
                    <a:srgbClr val="CC3300"/>
                  </a:solidFill>
                  <a:latin typeface="Calibri" panose="020F0502020204030204" pitchFamily="34" charset="0"/>
                </a:rPr>
                <a:t>flow 4</a:t>
              </a:r>
            </a:p>
          </p:txBody>
        </p:sp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>
              <a:off x="240" y="624"/>
              <a:ext cx="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511" name="Rectangle 30"/>
            <p:cNvSpPr>
              <a:spLocks noChangeArrowheads="1"/>
            </p:cNvSpPr>
            <p:nvPr/>
          </p:nvSpPr>
          <p:spPr bwMode="auto">
            <a:xfrm>
              <a:off x="5048" y="417"/>
              <a:ext cx="38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32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Flows, Flow Records and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813800" cy="4533900"/>
          </a:xfrm>
        </p:spPr>
        <p:txBody>
          <a:bodyPr/>
          <a:lstStyle/>
          <a:p>
            <a:r>
              <a:rPr lang="en-US" dirty="0" smtClean="0"/>
              <a:t>Two types of sampling used in practice for internet traffic: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Sampling packet stream in router prior to forming flow records</a:t>
            </a:r>
          </a:p>
          <a:p>
            <a:pPr marL="1314450" lvl="2" indent="-457200"/>
            <a:r>
              <a:rPr lang="en-US" dirty="0" smtClean="0"/>
              <a:t>Limits the rate of lookups of packet key in flow cache</a:t>
            </a:r>
          </a:p>
          <a:p>
            <a:pPr marL="1314450" lvl="2" indent="-457200"/>
            <a:r>
              <a:rPr lang="en-US" dirty="0" smtClean="0"/>
              <a:t>Realized as Packet Sampled </a:t>
            </a:r>
            <a:r>
              <a:rPr lang="en-US" dirty="0" err="1" smtClean="0"/>
              <a:t>NetFlow</a:t>
            </a:r>
            <a:r>
              <a:rPr lang="en-US" dirty="0" smtClean="0"/>
              <a:t> (more later…)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Downstream sampling of flow records in collection infrastructure</a:t>
            </a:r>
          </a:p>
          <a:p>
            <a:pPr marL="1314450" lvl="2" indent="-457200"/>
            <a:r>
              <a:rPr lang="en-US" dirty="0" smtClean="0"/>
              <a:t>Limits transmission bandwidth, storage requirements</a:t>
            </a:r>
          </a:p>
          <a:p>
            <a:pPr marL="1314450" lvl="2" indent="-457200"/>
            <a:r>
              <a:rPr lang="en-US" dirty="0" smtClean="0"/>
              <a:t>Realized in ISP measurement collection infrastructure (more later…)</a:t>
            </a:r>
          </a:p>
          <a:p>
            <a:pPr marL="514350" indent="-457200"/>
            <a:r>
              <a:rPr lang="en-US" dirty="0" smtClean="0"/>
              <a:t>Two cases illustrative of general property</a:t>
            </a:r>
          </a:p>
          <a:p>
            <a:pPr marL="914400" lvl="1" indent="-457200"/>
            <a:r>
              <a:rPr lang="en-US" dirty="0" smtClean="0"/>
              <a:t>Different underlying distributions require different sample designs</a:t>
            </a:r>
          </a:p>
          <a:p>
            <a:pPr marL="914400" lvl="1" indent="-457200"/>
            <a:r>
              <a:rPr lang="en-US" dirty="0"/>
              <a:t>S</a:t>
            </a:r>
            <a:r>
              <a:rPr lang="en-US" dirty="0" smtClean="0"/>
              <a:t>tatistical optimality sometimes limited by implementation constraints </a:t>
            </a:r>
          </a:p>
          <a:p>
            <a:pPr marL="1314450" lvl="2" indent="-457200"/>
            <a:r>
              <a:rPr lang="en-US" dirty="0" smtClean="0"/>
              <a:t>Availability of router storage, processing cycles</a:t>
            </a:r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Keyed </a:t>
            </a:r>
            <a:r>
              <a:rPr lang="en-US" dirty="0"/>
              <a:t>D</a:t>
            </a:r>
            <a:r>
              <a:rPr lang="en-US" dirty="0" smtClean="0"/>
              <a:t>ata Streams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339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: </a:t>
            </a:r>
            <a:r>
              <a:rPr lang="en-US" dirty="0" smtClean="0"/>
              <a:t>objects are keyed weights</a:t>
            </a:r>
            <a:endParaRPr lang="en-US" dirty="0"/>
          </a:p>
          <a:p>
            <a:pPr lvl="1"/>
            <a:r>
              <a:rPr lang="en-US" sz="1800" dirty="0" smtClean="0"/>
              <a:t>Objects </a:t>
            </a:r>
            <a:r>
              <a:rPr lang="en-US" sz="1800" dirty="0" smtClean="0">
                <a:solidFill>
                  <a:schemeClr val="accent2"/>
                </a:solidFill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</a:rPr>
              <a:t>x,k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  <a:r>
              <a:rPr lang="en-US" sz="1800" dirty="0" smtClean="0"/>
              <a:t>: </a:t>
            </a:r>
            <a:r>
              <a:rPr lang="en-US" dirty="0" smtClean="0"/>
              <a:t>Weight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x</a:t>
            </a:r>
            <a:r>
              <a:rPr lang="en-US" sz="1800" dirty="0" smtClean="0"/>
              <a:t>; key </a:t>
            </a:r>
            <a:r>
              <a:rPr lang="en-US" sz="1800" dirty="0" smtClean="0">
                <a:solidFill>
                  <a:schemeClr val="accent2"/>
                </a:solidFill>
              </a:rPr>
              <a:t>k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Example 1</a:t>
            </a:r>
            <a:r>
              <a:rPr lang="en-US" dirty="0" smtClean="0"/>
              <a:t>: objects = packets,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= bytes,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= key (source/destination)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Example 2</a:t>
            </a:r>
            <a:r>
              <a:rPr lang="en-US" dirty="0" smtClean="0"/>
              <a:t>: objects = flows,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= packets or bytes,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= key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Example 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: objects = account updates,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= credit/debit,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= account ID</a:t>
            </a:r>
          </a:p>
          <a:p>
            <a:r>
              <a:rPr lang="en-US" sz="2200" dirty="0" smtClean="0"/>
              <a:t>Stream of keyed weights, </a:t>
            </a:r>
            <a:r>
              <a:rPr lang="en-US" dirty="0" smtClean="0">
                <a:solidFill>
                  <a:schemeClr val="accent2"/>
                </a:solidFill>
              </a:rPr>
              <a:t>{(x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,</a:t>
            </a:r>
            <a:r>
              <a:rPr lang="en-US" baseline="-25000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): 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= 1,2,…,n} </a:t>
            </a:r>
            <a:endParaRPr lang="en-US" dirty="0" smtClean="0"/>
          </a:p>
          <a:p>
            <a:r>
              <a:rPr lang="en-US" dirty="0" smtClean="0"/>
              <a:t>Generic query: subset sums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X(S) = </a:t>
            </a:r>
            <a:r>
              <a:rPr lang="en-US" dirty="0" err="1" smtClean="0">
                <a:solidFill>
                  <a:schemeClr val="accent2"/>
                </a:solidFill>
              </a:rPr>
              <a:t>Σ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for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S  {1,2,…,n} </a:t>
            </a:r>
            <a:r>
              <a:rPr lang="en-US" dirty="0" smtClean="0">
                <a:sym typeface="Symbol"/>
              </a:rPr>
              <a:t>i.e. total weight of index subset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S</a:t>
            </a:r>
          </a:p>
          <a:p>
            <a:pPr lvl="1"/>
            <a:r>
              <a:rPr lang="en-US" dirty="0" smtClean="0">
                <a:sym typeface="Symbol"/>
              </a:rPr>
              <a:t>Typically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S = S(K) = {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 K}</a:t>
            </a:r>
            <a:r>
              <a:rPr lang="en-US" dirty="0" smtClean="0">
                <a:sym typeface="Symbol"/>
              </a:rPr>
              <a:t> : objects with keys in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K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  <a:sym typeface="Symbol"/>
              </a:rPr>
              <a:t>Example 1, 2</a:t>
            </a:r>
            <a:r>
              <a:rPr lang="en-US" dirty="0" smtClean="0">
                <a:sym typeface="Symbol"/>
              </a:rPr>
              <a:t>: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X(S(K)) </a:t>
            </a:r>
            <a:r>
              <a:rPr lang="en-US" dirty="0" smtClean="0">
                <a:sym typeface="Symbol"/>
              </a:rPr>
              <a:t>= total bytes to given IP </a:t>
            </a:r>
            <a:r>
              <a:rPr lang="en-US" dirty="0" err="1" smtClean="0">
                <a:sym typeface="Symbol"/>
              </a:rPr>
              <a:t>dest</a:t>
            </a:r>
            <a:r>
              <a:rPr lang="en-US" dirty="0" smtClean="0">
                <a:sym typeface="Symbol"/>
              </a:rPr>
              <a:t> address / UDP port</a:t>
            </a:r>
          </a:p>
          <a:p>
            <a:pPr lvl="2"/>
            <a:r>
              <a:rPr lang="en-US" dirty="0">
                <a:solidFill>
                  <a:srgbClr val="00B050"/>
                </a:solidFill>
                <a:sym typeface="Symbol"/>
              </a:rPr>
              <a:t>Example 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3</a:t>
            </a:r>
            <a:r>
              <a:rPr lang="en-US" dirty="0" smtClean="0">
                <a:sym typeface="Symbol"/>
              </a:rPr>
              <a:t>: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(S(K)) </a:t>
            </a:r>
            <a:r>
              <a:rPr lang="en-US" dirty="0">
                <a:sym typeface="Symbol"/>
              </a:rPr>
              <a:t>= total </a:t>
            </a:r>
            <a:r>
              <a:rPr lang="en-US" dirty="0" smtClean="0">
                <a:sym typeface="Symbol"/>
              </a:rPr>
              <a:t>balance change over set of accounts</a:t>
            </a:r>
          </a:p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Aim</a:t>
            </a:r>
            <a:r>
              <a:rPr lang="en-US" dirty="0" smtClean="0">
                <a:sym typeface="Symbol"/>
              </a:rPr>
              <a:t>: Compute fixed size summary of stream that can be used to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estimate arbitrary subset sums with known error bounds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Sampling and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Horvitz-Thompson Estimation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 of size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sampled with probability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Unbiased estimate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= 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/ p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(if sampled), 0 if not sampled: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E[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] = 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endParaRPr lang="en-US" dirty="0" smtClean="0">
              <a:solidFill>
                <a:schemeClr val="accent2"/>
              </a:solidFill>
              <a:sym typeface="Symbol"/>
            </a:endParaRPr>
          </a:p>
          <a:p>
            <a:r>
              <a:rPr lang="en-US" dirty="0" smtClean="0">
                <a:solidFill>
                  <a:srgbClr val="00B050"/>
                </a:solidFill>
                <a:sym typeface="Symbol"/>
              </a:rPr>
              <a:t>Linearity</a:t>
            </a:r>
            <a:r>
              <a:rPr lang="en-US" dirty="0" smtClean="0">
                <a:sym typeface="Symbol"/>
              </a:rPr>
              <a:t>: </a:t>
            </a:r>
          </a:p>
          <a:p>
            <a:pPr lvl="1"/>
            <a:r>
              <a:rPr lang="en-US" dirty="0" smtClean="0">
                <a:sym typeface="Symbol"/>
              </a:rPr>
              <a:t>Estimate of subset sum = sum of matching estimates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ubset sum </a:t>
            </a:r>
            <a:r>
              <a:rPr lang="en-US" dirty="0" smtClean="0">
                <a:solidFill>
                  <a:schemeClr val="accent2"/>
                </a:solidFill>
              </a:rPr>
              <a:t>X(S)=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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is estimated 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X’(S) =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 </a:t>
            </a:r>
            <a:endParaRPr lang="en-US" dirty="0" smtClean="0">
              <a:solidFill>
                <a:schemeClr val="accent2"/>
              </a:solidFill>
              <a:sym typeface="Symbol"/>
            </a:endParaRPr>
          </a:p>
          <a:p>
            <a:r>
              <a:rPr lang="en-US" dirty="0" smtClean="0">
                <a:solidFill>
                  <a:srgbClr val="00B050"/>
                </a:solidFill>
                <a:sym typeface="Symbol"/>
              </a:rPr>
              <a:t>Accuracy</a:t>
            </a:r>
            <a:r>
              <a:rPr lang="en-US" dirty="0" smtClean="0">
                <a:sym typeface="Symbol"/>
              </a:rPr>
              <a:t>:</a:t>
            </a:r>
          </a:p>
          <a:p>
            <a:pPr lvl="1"/>
            <a:r>
              <a:rPr lang="en-US" dirty="0" smtClean="0">
                <a:sym typeface="Symbol"/>
              </a:rPr>
              <a:t>Exponential Bounds: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Pr[ |X’(S) - X(S)| &gt; </a:t>
            </a:r>
            <a:r>
              <a:rPr lang="el-GR" dirty="0" smtClean="0">
                <a:solidFill>
                  <a:schemeClr val="accent2"/>
                </a:solidFill>
                <a:sym typeface="Symbol"/>
              </a:rPr>
              <a:t>δ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X(S)] ≤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exp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[-g(</a:t>
            </a:r>
            <a:r>
              <a:rPr lang="el-GR" dirty="0" smtClean="0">
                <a:solidFill>
                  <a:schemeClr val="accent2"/>
                </a:solidFill>
                <a:sym typeface="Symbol"/>
              </a:rPr>
              <a:t>δ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)X(S)]</a:t>
            </a:r>
          </a:p>
          <a:p>
            <a:pPr lvl="1"/>
            <a:r>
              <a:rPr lang="en-US" dirty="0" smtClean="0">
                <a:sym typeface="Symbol"/>
              </a:rPr>
              <a:t>Confidence intervals: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X(S) 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[X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(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) , X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+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()] </a:t>
            </a:r>
            <a:r>
              <a:rPr lang="en-US" dirty="0" smtClean="0">
                <a:sym typeface="Symbol"/>
              </a:rPr>
              <a:t>with probability 1 - 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Futureproof</a:t>
            </a:r>
            <a:r>
              <a:rPr lang="en-US" dirty="0"/>
              <a:t>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Don’t need to know queries at time of sampling</a:t>
            </a:r>
          </a:p>
          <a:p>
            <a:pPr lvl="2"/>
            <a:r>
              <a:rPr lang="en-US" dirty="0"/>
              <a:t>“Where/where did that suspicious UDP port first become so active?”</a:t>
            </a:r>
          </a:p>
          <a:p>
            <a:pPr lvl="2"/>
            <a:r>
              <a:rPr lang="en-US" dirty="0"/>
              <a:t>“Which is the most active IP address within than anomalous subnet?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Retrospective estimate: subset sum over relevant keyset</a:t>
            </a:r>
            <a:r>
              <a:rPr lang="en-US" dirty="0"/>
              <a:t>		</a:t>
            </a:r>
          </a:p>
          <a:p>
            <a:pPr lvl="2"/>
            <a:endParaRPr lang="en-US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Stream 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Bernoulli Sampling</a:t>
            </a:r>
          </a:p>
          <a:p>
            <a:pPr lvl="1"/>
            <a:r>
              <a:rPr lang="en-US" dirty="0" smtClean="0"/>
              <a:t>IID sampling of objects with some probability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US" dirty="0" smtClean="0"/>
              <a:t>Sampled weight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has HT estimate </a:t>
            </a:r>
            <a:r>
              <a:rPr lang="en-US" dirty="0" smtClean="0">
                <a:solidFill>
                  <a:schemeClr val="accent2"/>
                </a:solidFill>
              </a:rPr>
              <a:t>x/p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Poisson Sampling</a:t>
            </a:r>
          </a:p>
          <a:p>
            <a:pPr lvl="1"/>
            <a:r>
              <a:rPr lang="en-US" dirty="0" smtClean="0"/>
              <a:t>Weight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sampled with probability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; HT estimate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/ p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dirty="0" smtClean="0"/>
              <a:t>When to use Poisson vs. Bernoulli sampling?</a:t>
            </a:r>
          </a:p>
          <a:p>
            <a:pPr lvl="1"/>
            <a:r>
              <a:rPr lang="en-US" dirty="0" smtClean="0"/>
              <a:t>Elephants and mice: Poisson allows probability to depend on weight…</a:t>
            </a:r>
          </a:p>
          <a:p>
            <a:r>
              <a:rPr lang="en-US" dirty="0" smtClean="0"/>
              <a:t>What is best choice of probabilities for given stream </a:t>
            </a:r>
            <a:r>
              <a:rPr lang="en-US" dirty="0" smtClean="0">
                <a:solidFill>
                  <a:schemeClr val="accent2"/>
                </a:solidFill>
              </a:rPr>
              <a:t>{x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} </a:t>
            </a:r>
            <a:r>
              <a:rPr lang="en-US" dirty="0" smtClean="0"/>
              <a:t>?</a:t>
            </a:r>
          </a:p>
        </p:txBody>
      </p:sp>
      <p:pic>
        <p:nvPicPr>
          <p:cNvPr id="4" name="Picture 2" descr="http://static-www.icr.org/i/wide/mouse_elephant_wi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42" y="5334000"/>
            <a:ext cx="4280958" cy="151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7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“Big” data arises in many forms: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Physical Measurements</a:t>
            </a:r>
            <a:r>
              <a:rPr lang="en-US" dirty="0"/>
              <a:t>: from science (physics, astronomy)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Medical data</a:t>
            </a:r>
            <a:r>
              <a:rPr lang="en-US" dirty="0"/>
              <a:t>: genetic sequences, detailed time series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Activity data</a:t>
            </a:r>
            <a:r>
              <a:rPr lang="en-US" dirty="0"/>
              <a:t>: GPS location, social network activity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Business data</a:t>
            </a:r>
            <a:r>
              <a:rPr lang="en-US" dirty="0"/>
              <a:t>: customer behavior tracking at fine detail</a:t>
            </a:r>
          </a:p>
          <a:p>
            <a:r>
              <a:rPr lang="en-US" dirty="0">
                <a:solidFill>
                  <a:srgbClr val="C00000"/>
                </a:solidFill>
              </a:rPr>
              <a:t>Common themes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Data is large, and growing</a:t>
            </a:r>
          </a:p>
          <a:p>
            <a:pPr lvl="1"/>
            <a:r>
              <a:rPr lang="en-US" dirty="0"/>
              <a:t>There are important patterns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trends in the data</a:t>
            </a:r>
          </a:p>
          <a:p>
            <a:pPr lvl="1"/>
            <a:r>
              <a:rPr lang="en-US" dirty="0"/>
              <a:t>We don’t fully know </a:t>
            </a:r>
            <a:r>
              <a:rPr lang="en-US" dirty="0" smtClean="0"/>
              <a:t>where to look</a:t>
            </a:r>
            <a:br>
              <a:rPr lang="en-US" dirty="0" smtClean="0"/>
            </a:br>
            <a:r>
              <a:rPr lang="en-US" dirty="0" smtClean="0"/>
              <a:t>or how </a:t>
            </a:r>
            <a:r>
              <a:rPr lang="en-US" dirty="0"/>
              <a:t>to find them</a:t>
            </a:r>
          </a:p>
          <a:p>
            <a:endParaRPr lang="en-GB" dirty="0"/>
          </a:p>
        </p:txBody>
      </p:sp>
      <p:pic>
        <p:nvPicPr>
          <p:cNvPr id="4" name="Picture 2" descr="http://blog.bostonfinancial.com/wp-content/uploads/2014/02/Big-Data-Magazine-covers-1024x8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601" y="3503876"/>
            <a:ext cx="4108399" cy="33541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57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83600" cy="4533900"/>
          </a:xfrm>
        </p:spPr>
        <p:txBody>
          <a:bodyPr/>
          <a:lstStyle/>
          <a:p>
            <a:r>
              <a:rPr lang="en-US" dirty="0" smtClean="0"/>
              <a:t>The easiest possible case of sampling: all weights are 1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objects, and want to sample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from them uniformly</a:t>
            </a:r>
          </a:p>
          <a:p>
            <a:pPr lvl="1"/>
            <a:r>
              <a:rPr lang="en-US" dirty="0" smtClean="0"/>
              <a:t>Each possible subset of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should be equally likely</a:t>
            </a:r>
          </a:p>
          <a:p>
            <a:r>
              <a:rPr lang="en-US" dirty="0" smtClean="0"/>
              <a:t>Uniformly sample an index from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(without replacement)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Some subtleties: truly random numbers from </a:t>
            </a:r>
            <a:r>
              <a:rPr lang="en-US" dirty="0" smtClean="0">
                <a:solidFill>
                  <a:schemeClr val="accent2"/>
                </a:solidFill>
              </a:rPr>
              <a:t>[1…N] </a:t>
            </a:r>
            <a:r>
              <a:rPr lang="en-US" dirty="0" smtClean="0"/>
              <a:t>on a computer?</a:t>
            </a:r>
          </a:p>
          <a:p>
            <a:pPr lvl="1"/>
            <a:r>
              <a:rPr lang="en-US" dirty="0" smtClean="0"/>
              <a:t>Assume that random number generators are good enough</a:t>
            </a:r>
          </a:p>
          <a:p>
            <a:r>
              <a:rPr lang="en-US" dirty="0" smtClean="0"/>
              <a:t>Common trick in DB: assign a random number to each item and sort</a:t>
            </a:r>
          </a:p>
          <a:p>
            <a:pPr lvl="1"/>
            <a:r>
              <a:rPr lang="en-US" dirty="0" smtClean="0"/>
              <a:t>Costly if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is very big, but so is random access</a:t>
            </a:r>
          </a:p>
          <a:p>
            <a:r>
              <a:rPr lang="en-US" dirty="0" smtClean="0"/>
              <a:t>Interesting problem: take a single linear scan of data to draw sample</a:t>
            </a:r>
          </a:p>
          <a:p>
            <a:pPr lvl="1"/>
            <a:r>
              <a:rPr lang="en-US" dirty="0" smtClean="0"/>
              <a:t>Streaming model of computation: see each element once</a:t>
            </a:r>
          </a:p>
          <a:p>
            <a:pPr lvl="1"/>
            <a:r>
              <a:rPr lang="en-US" dirty="0" smtClean="0">
                <a:solidFill>
                  <a:srgbClr val="1FB518"/>
                </a:solidFill>
              </a:rPr>
              <a:t>Application</a:t>
            </a:r>
            <a:r>
              <a:rPr lang="en-US" dirty="0" smtClean="0"/>
              <a:t>: IP flow sampling, too many (for us) to store</a:t>
            </a:r>
          </a:p>
          <a:p>
            <a:pPr lvl="1"/>
            <a:r>
              <a:rPr lang="en-US" dirty="0" smtClean="0"/>
              <a:t>(For a while) common tech interview question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9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Reservoir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3999"/>
            <a:ext cx="8492565" cy="3025228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“Reservoir sampling” described by </a:t>
            </a:r>
            <a:r>
              <a:rPr lang="en-US" dirty="0" smtClean="0">
                <a:solidFill>
                  <a:schemeClr val="accent2"/>
                </a:solidFill>
                <a:latin typeface="Arial Narrow" pitchFamily="34" charset="0"/>
              </a:rPr>
              <a:t>[Knuth 69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Arial Narrow" pitchFamily="34" charset="0"/>
              </a:rPr>
              <a:t>81]</a:t>
            </a:r>
            <a:r>
              <a:rPr lang="en-US" dirty="0" smtClean="0"/>
              <a:t>; enhancements </a:t>
            </a:r>
            <a:r>
              <a:rPr lang="en-US" dirty="0" smtClean="0">
                <a:solidFill>
                  <a:schemeClr val="accent2"/>
                </a:solidFill>
                <a:latin typeface="Arial Narrow" pitchFamily="34" charset="0"/>
              </a:rPr>
              <a:t>[Vitter 85]</a:t>
            </a:r>
            <a:endParaRPr lang="en-US" dirty="0">
              <a:solidFill>
                <a:schemeClr val="accent2"/>
              </a:solidFill>
              <a:latin typeface="Arial Narrow" pitchFamily="34" charset="0"/>
            </a:endParaRPr>
          </a:p>
          <a:p>
            <a:r>
              <a:rPr lang="en-US" dirty="0" smtClean="0"/>
              <a:t>Fixed size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uniform sample from arbitrary size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stream in one pass</a:t>
            </a:r>
          </a:p>
          <a:p>
            <a:pPr lvl="1"/>
            <a:r>
              <a:rPr lang="en-US" dirty="0"/>
              <a:t>No need to know stream size in advance</a:t>
            </a:r>
          </a:p>
          <a:p>
            <a:pPr lvl="1"/>
            <a:r>
              <a:rPr lang="en-US" dirty="0" smtClean="0"/>
              <a:t>Include first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items </a:t>
            </a:r>
            <a:r>
              <a:rPr lang="en-US" dirty="0" err="1" smtClean="0"/>
              <a:t>w.p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lvl="1"/>
            <a:r>
              <a:rPr lang="en-US" dirty="0" smtClean="0"/>
              <a:t>Include item </a:t>
            </a:r>
            <a:r>
              <a:rPr lang="en-US" dirty="0" smtClean="0">
                <a:solidFill>
                  <a:schemeClr val="accent2"/>
                </a:solidFill>
              </a:rPr>
              <a:t>n &gt; k </a:t>
            </a:r>
            <a:r>
              <a:rPr lang="en-US" dirty="0" smtClean="0"/>
              <a:t> with probability </a:t>
            </a:r>
            <a:r>
              <a:rPr lang="en-US" dirty="0" smtClean="0">
                <a:solidFill>
                  <a:schemeClr val="accent2"/>
                </a:solidFill>
              </a:rPr>
              <a:t>p(n) = k/n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n &gt; k</a:t>
            </a:r>
          </a:p>
          <a:p>
            <a:pPr lvl="2"/>
            <a:r>
              <a:rPr lang="en-US" dirty="0" smtClean="0"/>
              <a:t>Pick </a:t>
            </a:r>
            <a:r>
              <a:rPr lang="en-US" dirty="0">
                <a:solidFill>
                  <a:schemeClr val="accent2"/>
                </a:solidFill>
              </a:rPr>
              <a:t>j</a:t>
            </a:r>
            <a:r>
              <a:rPr lang="en-US" dirty="0"/>
              <a:t> uniformly from </a:t>
            </a:r>
            <a:r>
              <a:rPr lang="en-US" dirty="0">
                <a:solidFill>
                  <a:schemeClr val="accent2"/>
                </a:solidFill>
              </a:rPr>
              <a:t>{1,2,…,n}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chemeClr val="accent2"/>
                </a:solidFill>
              </a:rPr>
              <a:t>j ≤ k</a:t>
            </a:r>
            <a:r>
              <a:rPr lang="en-US" dirty="0"/>
              <a:t>, swap item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 into location </a:t>
            </a:r>
            <a:r>
              <a:rPr lang="en-US" dirty="0">
                <a:solidFill>
                  <a:schemeClr val="accent2"/>
                </a:solidFill>
              </a:rPr>
              <a:t>j</a:t>
            </a:r>
            <a:r>
              <a:rPr lang="en-US" dirty="0"/>
              <a:t> in reservoir, discard replaced item</a:t>
            </a:r>
          </a:p>
          <a:p>
            <a:r>
              <a:rPr lang="en-US" dirty="0" smtClean="0"/>
              <a:t>Neat proof shows the uniformity of the sampling method: 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solidFill>
                  <a:schemeClr val="accent2"/>
                </a:solidFill>
              </a:rPr>
              <a:t>S</a:t>
            </a:r>
            <a:r>
              <a:rPr lang="en-US" baseline="-25000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= sample set after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arrivals</a:t>
            </a:r>
            <a:endParaRPr lang="en-US" dirty="0"/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1" name="Rectangle 100"/>
          <p:cNvSpPr/>
          <p:nvPr/>
        </p:nvSpPr>
        <p:spPr>
          <a:xfrm>
            <a:off x="971478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55176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538874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822572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06270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389968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673664" y="5357790"/>
            <a:ext cx="273315" cy="17682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971479" y="5607578"/>
            <a:ext cx="1967113" cy="511082"/>
            <a:chOff x="996880" y="5613103"/>
            <a:chExt cx="1967113" cy="511082"/>
          </a:xfrm>
        </p:grpSpPr>
        <p:cxnSp>
          <p:nvCxnSpPr>
            <p:cNvPr id="119" name="Straight Connector 118"/>
            <p:cNvCxnSpPr/>
            <p:nvPr/>
          </p:nvCxnSpPr>
          <p:spPr>
            <a:xfrm flipV="1">
              <a:off x="996880" y="5738778"/>
              <a:ext cx="1956816" cy="160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012958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291677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570396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849115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127834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406553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685272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963993" y="5613103"/>
              <a:ext cx="0" cy="1371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768589" y="5754853"/>
              <a:ext cx="90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</a:t>
              </a:r>
              <a:r>
                <a:rPr lang="en-US" dirty="0" smtClean="0"/>
                <a:t>=7</a:t>
              </a:r>
              <a:endParaRPr lang="en-US" dirty="0"/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3242828" y="5349440"/>
            <a:ext cx="273315" cy="1768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220978" y="5620728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284574" y="4953302"/>
            <a:ext cx="1214175" cy="580687"/>
            <a:chOff x="2821248" y="4589102"/>
            <a:chExt cx="1214175" cy="580687"/>
          </a:xfrm>
        </p:grpSpPr>
        <p:sp>
          <p:nvSpPr>
            <p:cNvPr id="152" name="Rectangle 151"/>
            <p:cNvSpPr/>
            <p:nvPr/>
          </p:nvSpPr>
          <p:spPr>
            <a:xfrm>
              <a:off x="3084253" y="4992964"/>
              <a:ext cx="273315" cy="176825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821248" y="4589102"/>
              <a:ext cx="121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1FB518"/>
                  </a:solidFill>
                </a:rPr>
                <a:t>m (&lt; n)</a:t>
              </a:r>
              <a:endParaRPr lang="en-US" dirty="0">
                <a:solidFill>
                  <a:srgbClr val="1FB518"/>
                </a:solidFill>
              </a:endParaRP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278047" y="6005379"/>
            <a:ext cx="6224034" cy="85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◊"/>
              <a:defRPr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lvl="1" indent="0">
              <a:buClr>
                <a:schemeClr val="accent2"/>
              </a:buClr>
              <a:buSzPct val="100000"/>
              <a:buNone/>
            </a:pPr>
            <a:r>
              <a:rPr lang="en-US" dirty="0" smtClean="0">
                <a:solidFill>
                  <a:srgbClr val="1FB518"/>
                </a:solidFill>
              </a:rPr>
              <a:t>Previously sampled item: induction</a:t>
            </a:r>
          </a:p>
          <a:p>
            <a:pPr marL="0" lvl="1" indent="0">
              <a:buClr>
                <a:schemeClr val="accent2"/>
              </a:buClr>
              <a:buSzPct val="100000"/>
              <a:buNone/>
            </a:pPr>
            <a:r>
              <a:rPr lang="en-US" dirty="0" smtClean="0">
                <a:solidFill>
                  <a:srgbClr val="1FB518"/>
                </a:solidFill>
              </a:rPr>
              <a:t>m </a:t>
            </a:r>
            <a:r>
              <a:rPr lang="en-US" dirty="0">
                <a:solidFill>
                  <a:srgbClr val="1FB518"/>
                </a:solidFill>
                <a:sym typeface="Symbol"/>
              </a:rPr>
              <a:t></a:t>
            </a:r>
            <a:r>
              <a:rPr lang="en-US" dirty="0">
                <a:solidFill>
                  <a:srgbClr val="1FB518"/>
                </a:solidFill>
              </a:rPr>
              <a:t> </a:t>
            </a:r>
            <a:r>
              <a:rPr lang="en-US" dirty="0" smtClean="0">
                <a:solidFill>
                  <a:srgbClr val="1FB518"/>
                </a:solidFill>
              </a:rPr>
              <a:t>S</a:t>
            </a:r>
            <a:r>
              <a:rPr lang="en-US" baseline="-25000" dirty="0" smtClean="0">
                <a:solidFill>
                  <a:srgbClr val="1FB518"/>
                </a:solidFill>
              </a:rPr>
              <a:t>n-1</a:t>
            </a:r>
            <a:r>
              <a:rPr lang="en-US" dirty="0" smtClean="0">
                <a:solidFill>
                  <a:srgbClr val="1FB518"/>
                </a:solidFill>
              </a:rPr>
              <a:t> </a:t>
            </a:r>
            <a:r>
              <a:rPr lang="en-US" dirty="0" err="1" smtClean="0">
                <a:solidFill>
                  <a:srgbClr val="1FB518"/>
                </a:solidFill>
              </a:rPr>
              <a:t>w.p</a:t>
            </a:r>
            <a:r>
              <a:rPr lang="en-US" dirty="0" smtClean="0">
                <a:solidFill>
                  <a:srgbClr val="1FB518"/>
                </a:solidFill>
              </a:rPr>
              <a:t>. p</a:t>
            </a:r>
            <a:r>
              <a:rPr lang="en-US" baseline="-25000" dirty="0" smtClean="0">
                <a:solidFill>
                  <a:srgbClr val="1FB518"/>
                </a:solidFill>
              </a:rPr>
              <a:t>n-1</a:t>
            </a:r>
            <a:r>
              <a:rPr lang="en-US" dirty="0" smtClean="0">
                <a:solidFill>
                  <a:srgbClr val="1FB518"/>
                </a:solidFill>
                <a:sym typeface="Symbol" charset="0"/>
              </a:rPr>
              <a:t> </a:t>
            </a:r>
            <a:r>
              <a:rPr lang="en-US" dirty="0">
                <a:solidFill>
                  <a:srgbClr val="1FB518"/>
                </a:solidFill>
                <a:sym typeface="Symbol" charset="0"/>
              </a:rPr>
              <a:t> </a:t>
            </a:r>
            <a:r>
              <a:rPr lang="en-US" dirty="0" smtClean="0">
                <a:solidFill>
                  <a:srgbClr val="1FB518"/>
                </a:solidFill>
              </a:rPr>
              <a:t> m </a:t>
            </a:r>
            <a:r>
              <a:rPr lang="en-US" dirty="0">
                <a:solidFill>
                  <a:srgbClr val="1FB518"/>
                </a:solidFill>
                <a:sym typeface="Symbol"/>
              </a:rPr>
              <a:t></a:t>
            </a:r>
            <a:r>
              <a:rPr lang="en-US" dirty="0">
                <a:solidFill>
                  <a:srgbClr val="1FB518"/>
                </a:solidFill>
              </a:rPr>
              <a:t> </a:t>
            </a:r>
            <a:r>
              <a:rPr lang="en-US" dirty="0" err="1" smtClean="0">
                <a:solidFill>
                  <a:srgbClr val="1FB518"/>
                </a:solidFill>
              </a:rPr>
              <a:t>S</a:t>
            </a:r>
            <a:r>
              <a:rPr lang="en-US" baseline="-25000" dirty="0" err="1">
                <a:solidFill>
                  <a:srgbClr val="1FB518"/>
                </a:solidFill>
              </a:rPr>
              <a:t>n</a:t>
            </a:r>
            <a:r>
              <a:rPr lang="en-US" dirty="0" smtClean="0">
                <a:solidFill>
                  <a:srgbClr val="1FB518"/>
                </a:solidFill>
              </a:rPr>
              <a:t> </a:t>
            </a:r>
            <a:r>
              <a:rPr lang="en-US" dirty="0" err="1" smtClean="0">
                <a:solidFill>
                  <a:srgbClr val="1FB518"/>
                </a:solidFill>
              </a:rPr>
              <a:t>w.p</a:t>
            </a:r>
            <a:r>
              <a:rPr lang="en-US" dirty="0" smtClean="0">
                <a:solidFill>
                  <a:srgbClr val="1FB518"/>
                </a:solidFill>
              </a:rPr>
              <a:t>. p</a:t>
            </a:r>
            <a:r>
              <a:rPr lang="en-US" baseline="-25000" dirty="0" smtClean="0">
                <a:solidFill>
                  <a:srgbClr val="1FB518"/>
                </a:solidFill>
              </a:rPr>
              <a:t>n-1</a:t>
            </a:r>
            <a:r>
              <a:rPr lang="en-US" dirty="0" smtClean="0">
                <a:solidFill>
                  <a:srgbClr val="1FB518"/>
                </a:solidFill>
              </a:rPr>
              <a:t> * (1 – </a:t>
            </a:r>
            <a:r>
              <a:rPr lang="en-US" dirty="0" err="1" smtClean="0">
                <a:solidFill>
                  <a:srgbClr val="1FB518"/>
                </a:solidFill>
              </a:rPr>
              <a:t>p</a:t>
            </a:r>
            <a:r>
              <a:rPr lang="en-US" baseline="-25000" dirty="0" err="1">
                <a:solidFill>
                  <a:srgbClr val="1FB518"/>
                </a:solidFill>
              </a:rPr>
              <a:t>n</a:t>
            </a:r>
            <a:r>
              <a:rPr lang="en-US" dirty="0" smtClean="0">
                <a:solidFill>
                  <a:srgbClr val="1FB518"/>
                </a:solidFill>
              </a:rPr>
              <a:t> / k) = </a:t>
            </a:r>
            <a:r>
              <a:rPr lang="en-US" dirty="0" err="1" smtClean="0">
                <a:solidFill>
                  <a:srgbClr val="1FB518"/>
                </a:solidFill>
              </a:rPr>
              <a:t>p</a:t>
            </a:r>
            <a:r>
              <a:rPr lang="en-US" baseline="-25000" dirty="0" err="1" smtClean="0">
                <a:solidFill>
                  <a:srgbClr val="1FB518"/>
                </a:solidFill>
              </a:rPr>
              <a:t>n</a:t>
            </a:r>
            <a:endParaRPr lang="en-US" dirty="0" smtClean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3768252" y="5000241"/>
            <a:ext cx="4615543" cy="8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◊"/>
              <a:defRPr sz="2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lvl="1" indent="0">
              <a:buClr>
                <a:schemeClr val="accent2"/>
              </a:buClr>
              <a:buSzPct val="100000"/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New item: selection probability</a:t>
            </a:r>
          </a:p>
          <a:p>
            <a:pPr marL="0" lvl="1" indent="0">
              <a:buClr>
                <a:schemeClr val="accent2"/>
              </a:buClr>
              <a:buSzPct val="100000"/>
              <a:buNone/>
            </a:pPr>
            <a:r>
              <a:rPr lang="en-US" sz="2200" dirty="0" err="1" smtClean="0">
                <a:solidFill>
                  <a:srgbClr val="FF0000"/>
                </a:solidFill>
              </a:rPr>
              <a:t>Prob</a:t>
            </a:r>
            <a:r>
              <a:rPr lang="en-US" sz="2200" dirty="0" smtClean="0">
                <a:solidFill>
                  <a:srgbClr val="FF0000"/>
                </a:solidFill>
              </a:rPr>
              <a:t>[n 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S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200" baseline="-250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] = </a:t>
            </a:r>
            <a:r>
              <a:rPr lang="en-US" sz="2200" dirty="0" err="1" smtClean="0">
                <a:solidFill>
                  <a:srgbClr val="FF0000"/>
                </a:solidFill>
              </a:rPr>
              <a:t>p</a:t>
            </a:r>
            <a:r>
              <a:rPr lang="en-US" sz="22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200" baseline="-250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:= k/n</a:t>
            </a:r>
          </a:p>
          <a:p>
            <a:pPr lvl="3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0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47" grpId="0" animBg="1"/>
      <p:bldP spid="14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eservoir Sampling: Skip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approach: check each item in turn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O(1)</a:t>
            </a:r>
            <a:r>
              <a:rPr lang="en-US" dirty="0" smtClean="0"/>
              <a:t> per item: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ine if computation time &lt; 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Otherwise build up computation backlog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1FB518"/>
                </a:solidFill>
              </a:rPr>
              <a:t>Better</a:t>
            </a:r>
            <a:r>
              <a:rPr lang="en-US" dirty="0" smtClean="0"/>
              <a:t>: “skip counting”</a:t>
            </a:r>
          </a:p>
          <a:p>
            <a:pPr lvl="1"/>
            <a:r>
              <a:rPr lang="en-US" dirty="0" smtClean="0"/>
              <a:t>Find random index </a:t>
            </a:r>
            <a:r>
              <a:rPr lang="en-US" dirty="0" smtClean="0">
                <a:solidFill>
                  <a:schemeClr val="accent2"/>
                </a:solidFill>
              </a:rPr>
              <a:t>m(n)</a:t>
            </a:r>
            <a:r>
              <a:rPr lang="en-US" dirty="0" smtClean="0"/>
              <a:t> of next selection </a:t>
            </a:r>
            <a:r>
              <a:rPr lang="en-US" dirty="0" smtClean="0">
                <a:solidFill>
                  <a:schemeClr val="accent2"/>
                </a:solidFill>
              </a:rPr>
              <a:t>&gt; n</a:t>
            </a:r>
          </a:p>
          <a:p>
            <a:pPr lvl="1"/>
            <a:r>
              <a:rPr lang="en-US" dirty="0" smtClean="0"/>
              <a:t>Distribution:  </a:t>
            </a:r>
            <a:r>
              <a:rPr lang="en-US" dirty="0" err="1">
                <a:solidFill>
                  <a:schemeClr val="accent2"/>
                </a:solidFill>
              </a:rPr>
              <a:t>Prob</a:t>
            </a:r>
            <a:r>
              <a:rPr lang="en-US" dirty="0">
                <a:solidFill>
                  <a:schemeClr val="accent2"/>
                </a:solidFill>
              </a:rPr>
              <a:t>[m(n) </a:t>
            </a:r>
            <a:r>
              <a:rPr lang="en-US" dirty="0" smtClean="0">
                <a:solidFill>
                  <a:schemeClr val="accent2"/>
                </a:solidFill>
              </a:rPr>
              <a:t>≤ </a:t>
            </a:r>
            <a:r>
              <a:rPr lang="en-US" dirty="0">
                <a:solidFill>
                  <a:schemeClr val="accent2"/>
                </a:solidFill>
              </a:rPr>
              <a:t>m] </a:t>
            </a:r>
            <a:r>
              <a:rPr lang="en-US" dirty="0" smtClean="0">
                <a:solidFill>
                  <a:schemeClr val="accent2"/>
                </a:solidFill>
              </a:rPr>
              <a:t>= 1 - (</a:t>
            </a:r>
            <a:r>
              <a:rPr lang="en-US" dirty="0">
                <a:solidFill>
                  <a:schemeClr val="accent2"/>
                </a:solidFill>
              </a:rPr>
              <a:t>1-p</a:t>
            </a:r>
            <a:r>
              <a:rPr lang="en-US" baseline="-25000" dirty="0">
                <a:solidFill>
                  <a:schemeClr val="accent2"/>
                </a:solidFill>
              </a:rPr>
              <a:t>n+1</a:t>
            </a:r>
            <a:r>
              <a:rPr lang="en-US" dirty="0">
                <a:solidFill>
                  <a:schemeClr val="accent2"/>
                </a:solidFill>
              </a:rPr>
              <a:t>)*(1-p</a:t>
            </a:r>
            <a:r>
              <a:rPr lang="en-US" baseline="-25000" dirty="0">
                <a:solidFill>
                  <a:schemeClr val="accent2"/>
                </a:solidFill>
              </a:rPr>
              <a:t>n+2</a:t>
            </a:r>
            <a:r>
              <a:rPr lang="en-US" dirty="0">
                <a:solidFill>
                  <a:schemeClr val="accent2"/>
                </a:solidFill>
              </a:rPr>
              <a:t>)*…*(1-p</a:t>
            </a:r>
            <a:r>
              <a:rPr lang="en-US" baseline="-25000" dirty="0">
                <a:solidFill>
                  <a:schemeClr val="accent2"/>
                </a:solidFill>
              </a:rPr>
              <a:t>m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dirty="0" smtClean="0"/>
              <a:t>Expected number of selections from stream is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2"/>
                </a:solidFill>
              </a:rPr>
              <a:t>k + </a:t>
            </a:r>
            <a:r>
              <a:rPr lang="en-US" dirty="0" err="1" smtClean="0">
                <a:solidFill>
                  <a:schemeClr val="accent2"/>
                </a:solidFill>
              </a:rPr>
              <a:t>Σ</a:t>
            </a:r>
            <a:r>
              <a:rPr 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smtClean="0">
                <a:solidFill>
                  <a:schemeClr val="accent2"/>
                </a:solidFill>
              </a:rPr>
              <a:t>&lt;</a:t>
            </a:r>
            <a:r>
              <a:rPr lang="en-US" baseline="-25000" dirty="0" err="1" smtClean="0">
                <a:solidFill>
                  <a:schemeClr val="accent2"/>
                </a:solidFill>
              </a:rPr>
              <a:t>m≤N</a:t>
            </a:r>
            <a:r>
              <a:rPr lang="en-US" dirty="0" smtClean="0">
                <a:solidFill>
                  <a:schemeClr val="accent2"/>
                </a:solidFill>
              </a:rPr>
              <a:t> p</a:t>
            </a:r>
            <a:r>
              <a:rPr lang="en-US" baseline="-25000" dirty="0" smtClean="0">
                <a:solidFill>
                  <a:schemeClr val="accent2"/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dirty="0">
                <a:solidFill>
                  <a:schemeClr val="accent2"/>
                </a:solidFill>
              </a:rPr>
              <a:t>k + </a:t>
            </a:r>
            <a:r>
              <a:rPr lang="en-US" dirty="0" err="1">
                <a:solidFill>
                  <a:schemeClr val="accent2"/>
                </a:solidFill>
              </a:rPr>
              <a:t>Σ</a:t>
            </a:r>
            <a:r>
              <a:rPr lang="en-US" baseline="-25000" dirty="0" err="1">
                <a:solidFill>
                  <a:schemeClr val="accent2"/>
                </a:solidFill>
              </a:rPr>
              <a:t>k</a:t>
            </a:r>
            <a:r>
              <a:rPr lang="en-US" baseline="-25000" dirty="0">
                <a:solidFill>
                  <a:schemeClr val="accent2"/>
                </a:solidFill>
              </a:rPr>
              <a:t>&lt;</a:t>
            </a:r>
            <a:r>
              <a:rPr lang="en-US" baseline="-25000" dirty="0" err="1">
                <a:solidFill>
                  <a:schemeClr val="accent2"/>
                </a:solidFill>
              </a:rPr>
              <a:t>m≤N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k/m = O(k ( 1 + </a:t>
            </a:r>
            <a:r>
              <a:rPr lang="en-US" dirty="0" err="1" smtClean="0">
                <a:solidFill>
                  <a:schemeClr val="accent2"/>
                </a:solidFill>
              </a:rPr>
              <a:t>ln</a:t>
            </a:r>
            <a:r>
              <a:rPr lang="en-US" dirty="0" smtClean="0">
                <a:solidFill>
                  <a:schemeClr val="accent2"/>
                </a:solidFill>
              </a:rPr>
              <a:t> (N/k) )) </a:t>
            </a:r>
          </a:p>
          <a:p>
            <a:r>
              <a:rPr lang="en-US" dirty="0" smtClean="0"/>
              <a:t>Vitter’85 provided algorithm with this average running time</a:t>
            </a:r>
            <a:endParaRPr lang="en-US" dirty="0"/>
          </a:p>
        </p:txBody>
      </p:sp>
      <p:pic>
        <p:nvPicPr>
          <p:cNvPr id="4" name="Picture 2" descr="http://www.aasd.k12.wi.us/staff/boldtkatherine/images/sk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295400"/>
            <a:ext cx="2857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2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686800" cy="808038"/>
          </a:xfrm>
        </p:spPr>
        <p:txBody>
          <a:bodyPr/>
          <a:lstStyle/>
          <a:p>
            <a:r>
              <a:rPr lang="en-US" dirty="0"/>
              <a:t>Reservoir </a:t>
            </a:r>
            <a:r>
              <a:rPr lang="en-US" dirty="0" smtClean="0"/>
              <a:t>Sampling via </a:t>
            </a:r>
            <a:r>
              <a:rPr lang="en-US" dirty="0"/>
              <a:t>Order Sampling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066800"/>
          </a:xfrm>
        </p:spPr>
        <p:txBody>
          <a:bodyPr/>
          <a:lstStyle/>
          <a:p>
            <a:r>
              <a:rPr lang="en-US" dirty="0"/>
              <a:t>Order sampling a.k.a. bottom-k sample, min-hashing</a:t>
            </a:r>
          </a:p>
          <a:p>
            <a:r>
              <a:rPr lang="en-US" dirty="0"/>
              <a:t>Uniform sampling of stream into reservoir of size </a:t>
            </a:r>
            <a:r>
              <a:rPr lang="en-US" dirty="0">
                <a:solidFill>
                  <a:schemeClr val="accent2"/>
                </a:solidFill>
              </a:rPr>
              <a:t>k</a:t>
            </a:r>
          </a:p>
          <a:p>
            <a:r>
              <a:rPr lang="en-US" dirty="0"/>
              <a:t>Each arrival 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/>
              <a:t>: generate one-time </a:t>
            </a:r>
            <a:r>
              <a:rPr lang="en-US" dirty="0" smtClean="0"/>
              <a:t>random value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 U[0,1]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  <a:sym typeface="Symbol"/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n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also known as </a:t>
            </a:r>
            <a:r>
              <a:rPr lang="en-US" dirty="0">
                <a:sym typeface="Symbol"/>
              </a:rPr>
              <a:t>hash, </a:t>
            </a:r>
            <a:r>
              <a:rPr lang="en-US" dirty="0" smtClean="0">
                <a:sym typeface="Symbol"/>
              </a:rPr>
              <a:t>rank, tag…</a:t>
            </a:r>
            <a:endParaRPr lang="en-US" dirty="0">
              <a:sym typeface="Symbol"/>
            </a:endParaRPr>
          </a:p>
          <a:p>
            <a:r>
              <a:rPr lang="en-US" dirty="0" smtClean="0"/>
              <a:t>Store k items </a:t>
            </a:r>
            <a:r>
              <a:rPr lang="en-US" dirty="0"/>
              <a:t>with the smallest random </a:t>
            </a:r>
            <a:r>
              <a:rPr lang="en-US" dirty="0" smtClean="0"/>
              <a:t>tags</a:t>
            </a:r>
            <a:endParaRPr lang="en-US" dirty="0">
              <a:solidFill>
                <a:schemeClr val="accent2"/>
              </a:solidFill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333828" name="Oval 4"/>
          <p:cNvSpPr>
            <a:spLocks noChangeArrowheads="1"/>
          </p:cNvSpPr>
          <p:nvPr/>
        </p:nvSpPr>
        <p:spPr bwMode="auto">
          <a:xfrm>
            <a:off x="1524000" y="3547562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1" name="Oval 7"/>
          <p:cNvSpPr>
            <a:spLocks noChangeArrowheads="1"/>
          </p:cNvSpPr>
          <p:nvPr/>
        </p:nvSpPr>
        <p:spPr bwMode="auto">
          <a:xfrm>
            <a:off x="2590800" y="3547562"/>
            <a:ext cx="304800" cy="304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2" name="Oval 8"/>
          <p:cNvSpPr>
            <a:spLocks noChangeArrowheads="1"/>
          </p:cNvSpPr>
          <p:nvPr/>
        </p:nvSpPr>
        <p:spPr bwMode="auto">
          <a:xfrm>
            <a:off x="3657600" y="3547562"/>
            <a:ext cx="304800" cy="3048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3" name="Oval 9"/>
          <p:cNvSpPr>
            <a:spLocks noChangeArrowheads="1"/>
          </p:cNvSpPr>
          <p:nvPr/>
        </p:nvSpPr>
        <p:spPr bwMode="auto">
          <a:xfrm>
            <a:off x="4724400" y="3547562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4" name="Oval 10"/>
          <p:cNvSpPr>
            <a:spLocks noChangeArrowheads="1"/>
          </p:cNvSpPr>
          <p:nvPr/>
        </p:nvSpPr>
        <p:spPr bwMode="auto">
          <a:xfrm>
            <a:off x="5791200" y="3547562"/>
            <a:ext cx="304800" cy="3048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5" name="Oval 11"/>
          <p:cNvSpPr>
            <a:spLocks noChangeArrowheads="1"/>
          </p:cNvSpPr>
          <p:nvPr/>
        </p:nvSpPr>
        <p:spPr bwMode="auto">
          <a:xfrm>
            <a:off x="6858000" y="3547562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1219200" y="392008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0.391</a:t>
            </a: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2362200" y="392008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0.908</a:t>
            </a:r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3352800" y="392008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0.291</a:t>
            </a: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4419600" y="392008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0.555</a:t>
            </a: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5562600" y="392008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0.619</a:t>
            </a:r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6629400" y="3920089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0.273</a:t>
            </a:r>
          </a:p>
        </p:txBody>
      </p:sp>
      <p:sp>
        <p:nvSpPr>
          <p:cNvPr id="333842" name="AutoShape 18"/>
          <p:cNvSpPr>
            <a:spLocks noChangeArrowheads="1"/>
          </p:cNvSpPr>
          <p:nvPr/>
        </p:nvSpPr>
        <p:spPr bwMode="auto">
          <a:xfrm>
            <a:off x="1464737" y="4351885"/>
            <a:ext cx="372533" cy="474113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3" name="Rectangle 19"/>
          <p:cNvSpPr>
            <a:spLocks noChangeArrowheads="1"/>
          </p:cNvSpPr>
          <p:nvPr/>
        </p:nvSpPr>
        <p:spPr bwMode="auto">
          <a:xfrm>
            <a:off x="533400" y="495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b="0" dirty="0">
                <a:latin typeface="Calibri" pitchFamily="34" charset="0"/>
              </a:rPr>
              <a:t>Each item has same chance of least tag, so </a:t>
            </a:r>
            <a:r>
              <a:rPr lang="en-US" sz="2400" b="0" dirty="0" smtClean="0">
                <a:latin typeface="Calibri" pitchFamily="34" charset="0"/>
              </a:rPr>
              <a:t>uniform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latin typeface="Calibri" pitchFamily="34" charset="0"/>
              </a:rPr>
              <a:t>Fast to implement via priority queue</a:t>
            </a:r>
            <a:endParaRPr lang="en-US" sz="2400" b="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b="0" dirty="0">
                <a:latin typeface="Calibri" pitchFamily="34" charset="0"/>
              </a:rPr>
              <a:t>Can run on multiple </a:t>
            </a:r>
            <a:r>
              <a:rPr lang="en-US" sz="2400" b="0" dirty="0" smtClean="0">
                <a:latin typeface="Calibri" pitchFamily="34" charset="0"/>
              </a:rPr>
              <a:t>input streams separately</a:t>
            </a:r>
            <a:r>
              <a:rPr lang="en-US" sz="2400" b="0" dirty="0">
                <a:latin typeface="Calibri" pitchFamily="34" charset="0"/>
              </a:rPr>
              <a:t>, then </a:t>
            </a:r>
            <a:r>
              <a:rPr lang="en-US" sz="2400" b="0" dirty="0" smtClean="0">
                <a:latin typeface="Calibri" pitchFamily="34" charset="0"/>
              </a:rPr>
              <a:t>merge</a:t>
            </a:r>
            <a:endParaRPr lang="en-US" sz="2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5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24167 -1.11111E-6 " pathEditMode="relative" ptsTypes="AA">
                                      <p:cBhvr>
                                        <p:cTn id="40" dur="20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67 -1.11111E-6 L 0.6 -1.1111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338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nimBg="1"/>
      <p:bldP spid="333831" grpId="0" animBg="1"/>
      <p:bldP spid="333832" grpId="0" animBg="1"/>
      <p:bldP spid="333833" grpId="0" animBg="1"/>
      <p:bldP spid="333834" grpId="0" animBg="1"/>
      <p:bldP spid="333835" grpId="0" animBg="1"/>
      <p:bldP spid="333836" grpId="0"/>
      <p:bldP spid="333837" grpId="0"/>
      <p:bldP spid="333838" grpId="0"/>
      <p:bldP spid="333839" grpId="0"/>
      <p:bldP spid="333840" grpId="0"/>
      <p:bldP spid="333841" grpId="0"/>
      <p:bldP spid="333842" grpId="0" animBg="1"/>
      <p:bldP spid="333842" grpId="1" animBg="1"/>
      <p:bldP spid="333842" grpId="2" animBg="1"/>
      <p:bldP spid="3338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Weights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8576733" cy="4533900"/>
          </a:xfrm>
        </p:spPr>
        <p:txBody>
          <a:bodyPr/>
          <a:lstStyle/>
          <a:p>
            <a:r>
              <a:rPr lang="en-US" dirty="0" smtClean="0"/>
              <a:t>So far: uniform sampling from a stream using a reservoir</a:t>
            </a:r>
          </a:p>
          <a:p>
            <a:r>
              <a:rPr lang="en-US" dirty="0" smtClean="0"/>
              <a:t>Extend to non-uniform sampling from weighted streams</a:t>
            </a:r>
          </a:p>
          <a:p>
            <a:pPr lvl="1"/>
            <a:r>
              <a:rPr lang="en-US" dirty="0" smtClean="0"/>
              <a:t>Easy case: </a:t>
            </a:r>
            <a:r>
              <a:rPr lang="en-US" dirty="0" smtClean="0">
                <a:solidFill>
                  <a:schemeClr val="accent2"/>
                </a:solidFill>
              </a:rPr>
              <a:t>k=1</a:t>
            </a:r>
          </a:p>
          <a:p>
            <a:pPr lvl="1"/>
            <a:r>
              <a:rPr lang="en-US" dirty="0" smtClean="0"/>
              <a:t>Sampling probability </a:t>
            </a:r>
            <a:r>
              <a:rPr lang="en-US" dirty="0" smtClean="0">
                <a:solidFill>
                  <a:schemeClr val="accent2"/>
                </a:solidFill>
              </a:rPr>
              <a:t>p(n) = </a:t>
            </a:r>
            <a:r>
              <a:rPr lang="en-US" dirty="0" err="1" smtClean="0">
                <a:solidFill>
                  <a:schemeClr val="accent2"/>
                </a:solidFill>
              </a:rPr>
              <a:t>x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W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where </a:t>
            </a:r>
            <a:r>
              <a:rPr lang="en-US" dirty="0" err="1" smtClean="0">
                <a:solidFill>
                  <a:schemeClr val="accent2"/>
                </a:solidFill>
              </a:rPr>
              <a:t>W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accent2"/>
                </a:solidFill>
              </a:rPr>
              <a:t>i=1</a:t>
            </a:r>
            <a:r>
              <a:rPr lang="en-US" baseline="30000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 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endParaRPr lang="en-GB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k&gt;1</a:t>
            </a:r>
            <a:r>
              <a:rPr lang="en-US" dirty="0" smtClean="0"/>
              <a:t> is harder</a:t>
            </a:r>
          </a:p>
          <a:p>
            <a:pPr lvl="1"/>
            <a:r>
              <a:rPr lang="en-US" dirty="0" smtClean="0"/>
              <a:t>Can have elements with large weight: would be sampled with </a:t>
            </a:r>
            <a:r>
              <a:rPr lang="en-US" dirty="0" err="1" smtClean="0"/>
              <a:t>prob</a:t>
            </a:r>
            <a:r>
              <a:rPr lang="en-US" dirty="0" smtClean="0"/>
              <a:t> 1? </a:t>
            </a:r>
          </a:p>
          <a:p>
            <a:r>
              <a:rPr lang="en-US" dirty="0" smtClean="0"/>
              <a:t>Number of different weighted order-sampling schemes proposed to realize desired distributional objectives</a:t>
            </a:r>
          </a:p>
          <a:p>
            <a:pPr lvl="1"/>
            <a:r>
              <a:rPr lang="en-US" dirty="0" smtClean="0"/>
              <a:t>Rank </a:t>
            </a:r>
            <a:r>
              <a:rPr lang="en-US" dirty="0" err="1" smtClean="0"/>
              <a:t>r</a:t>
            </a:r>
            <a:r>
              <a:rPr lang="en-US" baseline="-25000" dirty="0" err="1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f(u</a:t>
            </a:r>
            <a:r>
              <a:rPr lang="en-US" baseline="-25000" dirty="0" smtClean="0"/>
              <a:t>n</a:t>
            </a:r>
            <a:r>
              <a:rPr lang="en-US" dirty="0" smtClean="0"/>
              <a:t>,  </a:t>
            </a:r>
            <a:r>
              <a:rPr lang="en-US" dirty="0" err="1" smtClean="0"/>
              <a:t>x</a:t>
            </a:r>
            <a:r>
              <a:rPr lang="en-US" baseline="-25000" dirty="0" err="1"/>
              <a:t>n</a:t>
            </a:r>
            <a:r>
              <a:rPr lang="en-US" dirty="0" smtClean="0"/>
              <a:t> ) for some function f and </a:t>
            </a:r>
            <a:r>
              <a:rPr lang="en-US" dirty="0" smtClean="0">
                <a:solidFill>
                  <a:schemeClr val="accent2"/>
                </a:solidFill>
              </a:rPr>
              <a:t>u</a:t>
            </a:r>
            <a:r>
              <a:rPr lang="en-US" baseline="-25000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 U[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0,1]</a:t>
            </a:r>
            <a:r>
              <a:rPr lang="en-US" baseline="-25000" dirty="0" smtClean="0"/>
              <a:t> 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mins</a:t>
            </a:r>
            <a:r>
              <a:rPr lang="en-US" dirty="0" smtClean="0"/>
              <a:t> sketches [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Cohen 1997]</a:t>
            </a:r>
            <a:r>
              <a:rPr lang="en-US" dirty="0" smtClean="0"/>
              <a:t>, Bottom-k sketches 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[Cohen Kaplan 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2007]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[Rosen 1972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], </a:t>
            </a:r>
            <a:r>
              <a:rPr lang="en-US" dirty="0" smtClean="0"/>
              <a:t>Weighted </a:t>
            </a:r>
            <a:r>
              <a:rPr lang="en-US" dirty="0" smtClean="0"/>
              <a:t>random </a:t>
            </a:r>
            <a:r>
              <a:rPr lang="en-US" dirty="0" smtClean="0"/>
              <a:t>sampling 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Efraimidis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Spirakis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2006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]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Order </a:t>
            </a:r>
            <a:r>
              <a:rPr lang="en-US" dirty="0"/>
              <a:t>PPS </a:t>
            </a:r>
            <a:r>
              <a:rPr lang="en-US" dirty="0" smtClean="0"/>
              <a:t>Sampling 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Ohlsson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 1990, Rosen 1997] </a:t>
            </a:r>
            <a:endParaRPr lang="en-US" dirty="0" smtClean="0"/>
          </a:p>
          <a:p>
            <a:pPr lvl="1"/>
            <a:r>
              <a:rPr lang="en-US" dirty="0" smtClean="0"/>
              <a:t>Priority Sampling 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Duffield Lund 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Thorup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2004], [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Alon</a:t>
            </a:r>
            <a:r>
              <a:rPr lang="en-US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+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DLT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2005]</a:t>
            </a:r>
            <a:endParaRPr lang="en-US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27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random </a:t>
            </a:r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33900"/>
          </a:xfrm>
        </p:spPr>
        <p:txBody>
          <a:bodyPr/>
          <a:lstStyle/>
          <a:p>
            <a:r>
              <a:rPr lang="en-US" dirty="0" smtClean="0"/>
              <a:t>Weighted random sampling 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Efraimidis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Spirakis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 06]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generalizes min-wise </a:t>
            </a:r>
          </a:p>
          <a:p>
            <a:pPr lvl="1"/>
            <a:r>
              <a:rPr lang="en-US" dirty="0"/>
              <a:t>For each item draw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uniformly at random </a:t>
            </a:r>
            <a:r>
              <a:rPr lang="en-US" dirty="0"/>
              <a:t>in range [0,1]</a:t>
            </a:r>
          </a:p>
          <a:p>
            <a:pPr lvl="1"/>
            <a:r>
              <a:rPr lang="en-US" dirty="0"/>
              <a:t>Compute the ‘tag’ of an item as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aseline="30000" dirty="0">
                <a:solidFill>
                  <a:schemeClr val="accent2"/>
                </a:solidFill>
              </a:rPr>
              <a:t>(1/</a:t>
            </a:r>
            <a:r>
              <a:rPr lang="en-US" baseline="30000" dirty="0" err="1">
                <a:solidFill>
                  <a:schemeClr val="accent2"/>
                </a:solidFill>
              </a:rPr>
              <a:t>x</a:t>
            </a:r>
            <a:r>
              <a:rPr lang="en-US" sz="1400" dirty="0" err="1">
                <a:solidFill>
                  <a:schemeClr val="accent2"/>
                </a:solidFill>
              </a:rPr>
              <a:t>n</a:t>
            </a:r>
            <a:r>
              <a:rPr lang="en-US" baseline="30000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Keep the items with the </a:t>
            </a:r>
            <a:r>
              <a:rPr lang="en-US" dirty="0">
                <a:solidFill>
                  <a:schemeClr val="accent2"/>
                </a:solidFill>
              </a:rPr>
              <a:t>k</a:t>
            </a:r>
            <a:r>
              <a:rPr lang="en-US" dirty="0"/>
              <a:t> smallest tags</a:t>
            </a:r>
          </a:p>
          <a:p>
            <a:pPr lvl="1"/>
            <a:r>
              <a:rPr lang="en-US" dirty="0"/>
              <a:t>Can prove the correctness of the exponential sampling distribution</a:t>
            </a:r>
          </a:p>
          <a:p>
            <a:r>
              <a:rPr lang="en-US" dirty="0"/>
              <a:t>Can also make efficient via skip counting ideas</a:t>
            </a:r>
          </a:p>
          <a:p>
            <a:endParaRPr lang="en-US" dirty="0"/>
          </a:p>
        </p:txBody>
      </p:sp>
      <p:pic>
        <p:nvPicPr>
          <p:cNvPr id="142338" name="Picture 2" descr="http://www.aasd.k12.wi.us/staff/boldtkatherine/images/ski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41" y="3936471"/>
            <a:ext cx="2857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7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-342900"/>
            <a:r>
              <a:rPr lang="en-US" dirty="0"/>
              <a:t>Each </a:t>
            </a:r>
            <a:r>
              <a:rPr lang="en-US" dirty="0" smtClean="0"/>
              <a:t>item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 </a:t>
            </a:r>
            <a:r>
              <a:rPr lang="en-US" dirty="0" smtClean="0"/>
              <a:t> given priority </a:t>
            </a:r>
            <a:r>
              <a:rPr lang="en-US" dirty="0" err="1" smtClean="0">
                <a:solidFill>
                  <a:schemeClr val="accent2"/>
                </a:solidFill>
              </a:rPr>
              <a:t>z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= 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/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uniform random in </a:t>
            </a:r>
            <a:r>
              <a:rPr lang="en-US" dirty="0" smtClean="0">
                <a:solidFill>
                  <a:schemeClr val="accent2"/>
                </a:solidFill>
              </a:rPr>
              <a:t>(0,1]</a:t>
            </a:r>
          </a:p>
          <a:p>
            <a:pPr marL="69850" indent="-342900"/>
            <a:r>
              <a:rPr lang="en-US" dirty="0" smtClean="0"/>
              <a:t>Maintain reservoir of </a:t>
            </a:r>
            <a:r>
              <a:rPr lang="en-US" dirty="0" smtClean="0">
                <a:solidFill>
                  <a:schemeClr val="accent2"/>
                </a:solidFill>
              </a:rPr>
              <a:t>k+1 </a:t>
            </a:r>
            <a:r>
              <a:rPr lang="en-US" dirty="0" smtClean="0"/>
              <a:t>items </a:t>
            </a:r>
            <a:r>
              <a:rPr lang="en-US" dirty="0" smtClean="0">
                <a:solidFill>
                  <a:schemeClr val="accent2"/>
                </a:solidFill>
              </a:rPr>
              <a:t>(x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, </a:t>
            </a:r>
            <a:r>
              <a:rPr lang="en-US" dirty="0" err="1" smtClean="0">
                <a:solidFill>
                  <a:schemeClr val="accent2"/>
                </a:solidFill>
              </a:rPr>
              <a:t>z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) </a:t>
            </a:r>
            <a:r>
              <a:rPr lang="en-US" dirty="0" smtClean="0"/>
              <a:t>of highest priority</a:t>
            </a:r>
            <a:endParaRPr lang="en-US" dirty="0"/>
          </a:p>
          <a:p>
            <a:pPr marL="69850" indent="-342900"/>
            <a:r>
              <a:rPr lang="en-US" sz="2000" dirty="0" smtClean="0"/>
              <a:t>Estimation </a:t>
            </a:r>
          </a:p>
          <a:p>
            <a:pPr lvl="1"/>
            <a:r>
              <a:rPr lang="en-US" sz="1800" dirty="0" smtClean="0"/>
              <a:t>Let </a:t>
            </a:r>
            <a:r>
              <a:rPr lang="en-US" sz="1800" dirty="0" smtClean="0">
                <a:solidFill>
                  <a:schemeClr val="accent2"/>
                </a:solidFill>
              </a:rPr>
              <a:t>z* = (k+1)</a:t>
            </a:r>
            <a:r>
              <a:rPr lang="en-US" sz="1800" baseline="30000" dirty="0" err="1" smtClean="0">
                <a:solidFill>
                  <a:schemeClr val="accent2"/>
                </a:solidFill>
              </a:rPr>
              <a:t>st</a:t>
            </a:r>
            <a:r>
              <a:rPr lang="en-US" sz="1800" dirty="0" smtClean="0"/>
              <a:t> highest priority</a:t>
            </a:r>
          </a:p>
          <a:p>
            <a:pPr lvl="1"/>
            <a:r>
              <a:rPr lang="en-US" sz="1800" dirty="0" smtClean="0"/>
              <a:t>Top-k priority items: weight estimate </a:t>
            </a:r>
            <a:r>
              <a:rPr lang="en-US" sz="1800" dirty="0" err="1" smtClean="0">
                <a:solidFill>
                  <a:schemeClr val="accent2"/>
                </a:solidFill>
              </a:rPr>
              <a:t>x’</a:t>
            </a:r>
            <a:r>
              <a:rPr lang="en-US" sz="1800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 = max{ x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 , z* }</a:t>
            </a:r>
          </a:p>
          <a:p>
            <a:pPr lvl="1"/>
            <a:r>
              <a:rPr lang="en-US" sz="1800" dirty="0" smtClean="0"/>
              <a:t>All other items: weight estimate zero</a:t>
            </a:r>
          </a:p>
          <a:p>
            <a:r>
              <a:rPr lang="en-US" sz="2200" dirty="0" smtClean="0"/>
              <a:t>Statistics </a:t>
            </a:r>
            <a:r>
              <a:rPr lang="en-US" sz="2200" dirty="0"/>
              <a:t>and bounds</a:t>
            </a:r>
          </a:p>
          <a:p>
            <a:pPr lvl="1"/>
            <a:r>
              <a:rPr lang="en-US" sz="1800" dirty="0" err="1" smtClean="0">
                <a:solidFill>
                  <a:schemeClr val="accent2"/>
                </a:solidFill>
              </a:rPr>
              <a:t>x’</a:t>
            </a:r>
            <a:r>
              <a:rPr lang="en-US" sz="1800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unbiased; zero covariance: </a:t>
            </a:r>
            <a:r>
              <a:rPr lang="en-US" sz="1800" dirty="0" err="1" smtClean="0">
                <a:solidFill>
                  <a:schemeClr val="accent2"/>
                </a:solidFill>
              </a:rPr>
              <a:t>Cov</a:t>
            </a:r>
            <a:r>
              <a:rPr lang="en-US" sz="1800" dirty="0" smtClean="0">
                <a:solidFill>
                  <a:schemeClr val="accent2"/>
                </a:solidFill>
              </a:rPr>
              <a:t>[</a:t>
            </a:r>
            <a:r>
              <a:rPr lang="en-US" sz="1800" dirty="0" err="1" smtClean="0">
                <a:solidFill>
                  <a:schemeClr val="accent2"/>
                </a:solidFill>
              </a:rPr>
              <a:t>x’</a:t>
            </a:r>
            <a:r>
              <a:rPr lang="en-US" sz="1800" baseline="-25000" dirty="0" err="1">
                <a:solidFill>
                  <a:schemeClr val="accent2"/>
                </a:solidFill>
              </a:rPr>
              <a:t>i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 , </a:t>
            </a:r>
            <a:r>
              <a:rPr lang="en-US" sz="1800" dirty="0" err="1" smtClean="0">
                <a:solidFill>
                  <a:schemeClr val="accent2"/>
                </a:solidFill>
              </a:rPr>
              <a:t>x’</a:t>
            </a:r>
            <a:r>
              <a:rPr lang="en-US" sz="1800" baseline="-25000" dirty="0" err="1" smtClean="0">
                <a:solidFill>
                  <a:schemeClr val="accent2"/>
                </a:solidFill>
              </a:rPr>
              <a:t>j</a:t>
            </a:r>
            <a:r>
              <a:rPr lang="en-US" sz="1800" dirty="0" smtClean="0">
                <a:solidFill>
                  <a:schemeClr val="accent2"/>
                </a:solidFill>
              </a:rPr>
              <a:t> ] = 0 for </a:t>
            </a:r>
            <a:r>
              <a:rPr lang="en-US" sz="1800" dirty="0" err="1" smtClean="0">
                <a:solidFill>
                  <a:schemeClr val="accent2"/>
                </a:solidFill>
              </a:rPr>
              <a:t>i≠j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/>
              <a:t>Relative variance for any subset sum </a:t>
            </a:r>
            <a:r>
              <a:rPr lang="en-US" sz="1800" dirty="0" smtClean="0">
                <a:solidFill>
                  <a:schemeClr val="accent2"/>
                </a:solidFill>
              </a:rPr>
              <a:t>≤ 1/(k-1) </a:t>
            </a:r>
            <a:r>
              <a:rPr lang="en-US" sz="18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sz="2200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Szegedy</a:t>
            </a:r>
            <a:r>
              <a:rPr lang="en-US" sz="2200" dirty="0">
                <a:solidFill>
                  <a:schemeClr val="accent2"/>
                </a:solidFill>
                <a:latin typeface="Arial Narrow" panose="020B0606020202030204" pitchFamily="34" charset="0"/>
              </a:rPr>
              <a:t>, 2006</a:t>
            </a:r>
            <a:r>
              <a:rPr lang="en-US" sz="18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]</a:t>
            </a:r>
            <a:endParaRPr lang="en-US" sz="18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/>
            <a:endParaRPr lang="en-US" sz="1800" dirty="0" smtClean="0">
              <a:solidFill>
                <a:schemeClr val="accent2"/>
              </a:solidFill>
            </a:endParaRPr>
          </a:p>
          <a:p>
            <a:pPr marL="5397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76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Sampling in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Time Sample Preparation</a:t>
            </a:r>
          </a:p>
          <a:p>
            <a:pPr lvl="1"/>
            <a:r>
              <a:rPr lang="en-US" dirty="0" smtClean="0"/>
              <a:t>Compute priorities of all items, sort in decreasing priority order</a:t>
            </a:r>
          </a:p>
          <a:p>
            <a:pPr lvl="2"/>
            <a:r>
              <a:rPr lang="en-US" dirty="0" smtClean="0"/>
              <a:t>No discard</a:t>
            </a:r>
          </a:p>
          <a:p>
            <a:r>
              <a:rPr lang="en-US" dirty="0" smtClean="0"/>
              <a:t>Sample and Estimate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any subset sum X(S)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by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’(S) =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for </a:t>
            </a:r>
            <a:r>
              <a:rPr lang="en-US" dirty="0" smtClean="0"/>
              <a:t>some S’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 S</a:t>
            </a:r>
          </a:p>
          <a:p>
            <a:pPr lvl="1"/>
            <a:r>
              <a:rPr lang="en-US" dirty="0">
                <a:sym typeface="Symbol"/>
              </a:rPr>
              <a:t>Method: select items in decreasing priority </a:t>
            </a:r>
            <a:r>
              <a:rPr lang="en-US" dirty="0" smtClean="0">
                <a:sym typeface="Symbol"/>
              </a:rPr>
              <a:t>order</a:t>
            </a:r>
            <a:endParaRPr lang="en-US" dirty="0" smtClean="0"/>
          </a:p>
          <a:p>
            <a:r>
              <a:rPr lang="en-US" dirty="0" smtClean="0"/>
              <a:t>Two variants: bounded variance or complexity 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S’ = first </a:t>
            </a:r>
            <a:r>
              <a:rPr lang="en-US" dirty="0" smtClean="0"/>
              <a:t>k items from S: </a:t>
            </a:r>
            <a:r>
              <a:rPr lang="en-US" dirty="0"/>
              <a:t>relative variance bounded </a:t>
            </a:r>
            <a:r>
              <a:rPr lang="en-US" dirty="0">
                <a:solidFill>
                  <a:schemeClr val="accent2"/>
                </a:solidFill>
              </a:rPr>
              <a:t>≤ 1/(k-1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marL="876300" lvl="2" indent="-342900"/>
            <a:r>
              <a:rPr lang="en-US" dirty="0" err="1" smtClean="0">
                <a:solidFill>
                  <a:schemeClr val="accent2"/>
                </a:solidFill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baseline="-250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= max{ 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z* } </a:t>
            </a:r>
            <a:r>
              <a:rPr lang="en-US" dirty="0"/>
              <a:t>where</a:t>
            </a:r>
            <a:r>
              <a:rPr lang="en-US" dirty="0" smtClean="0">
                <a:solidFill>
                  <a:schemeClr val="accent2"/>
                </a:solidFill>
              </a:rPr>
              <a:t> z* = </a:t>
            </a:r>
            <a:r>
              <a:rPr lang="en-US" dirty="0">
                <a:solidFill>
                  <a:schemeClr val="accent2"/>
                </a:solidFill>
              </a:rPr>
              <a:t>(k+1)</a:t>
            </a:r>
            <a:r>
              <a:rPr lang="en-US" baseline="30000" dirty="0" err="1">
                <a:solidFill>
                  <a:schemeClr val="accent2"/>
                </a:solidFill>
              </a:rPr>
              <a:t>st</a:t>
            </a:r>
            <a:r>
              <a:rPr lang="en-US" dirty="0"/>
              <a:t> highest </a:t>
            </a:r>
            <a:r>
              <a:rPr lang="en-US" dirty="0" smtClean="0"/>
              <a:t>priority in S</a:t>
            </a:r>
            <a:endParaRPr lang="en-US" dirty="0" smtClean="0">
              <a:solidFill>
                <a:schemeClr val="accent2"/>
              </a:solidFill>
            </a:endParaRPr>
          </a:p>
          <a:p>
            <a:pPr marL="7239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S’ </a:t>
            </a:r>
            <a:r>
              <a:rPr lang="en-US" dirty="0"/>
              <a:t>= items from S in first </a:t>
            </a:r>
            <a:r>
              <a:rPr lang="en-US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: </a:t>
            </a:r>
            <a:r>
              <a:rPr lang="en-US" dirty="0"/>
              <a:t>execution time </a:t>
            </a:r>
            <a:r>
              <a:rPr lang="en-US" dirty="0" smtClean="0">
                <a:solidFill>
                  <a:schemeClr val="accent2"/>
                </a:solidFill>
              </a:rPr>
              <a:t>O(k)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err="1">
                <a:solidFill>
                  <a:schemeClr val="accent2"/>
                </a:solidFill>
              </a:rPr>
              <a:t>x’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baseline="-250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max{ x</a:t>
            </a:r>
            <a:r>
              <a:rPr lang="en-US" baseline="-25000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, z* } </a:t>
            </a:r>
            <a:r>
              <a:rPr lang="en-US" dirty="0"/>
              <a:t>where</a:t>
            </a:r>
            <a:r>
              <a:rPr lang="en-US" dirty="0">
                <a:solidFill>
                  <a:schemeClr val="accent2"/>
                </a:solidFill>
              </a:rPr>
              <a:t> z* = (k+1)</a:t>
            </a:r>
            <a:r>
              <a:rPr lang="en-US" baseline="30000" dirty="0" err="1">
                <a:solidFill>
                  <a:schemeClr val="accent2"/>
                </a:solidFill>
              </a:rPr>
              <a:t>st</a:t>
            </a:r>
            <a:r>
              <a:rPr lang="en-US" dirty="0"/>
              <a:t> highest </a:t>
            </a:r>
            <a:r>
              <a:rPr lang="en-US" dirty="0" smtClean="0"/>
              <a:t>priority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sz="2000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Alon</a:t>
            </a:r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 et. al., 2005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]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2"/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5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Stream Samples Smarter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Observation: we </a:t>
            </a:r>
            <a:r>
              <a:rPr lang="en-US" b="1" dirty="0" smtClean="0"/>
              <a:t>see</a:t>
            </a:r>
            <a:r>
              <a:rPr lang="en-US" dirty="0" smtClean="0"/>
              <a:t> the whole stream, even if we can’t store it</a:t>
            </a:r>
          </a:p>
          <a:p>
            <a:pPr lvl="1"/>
            <a:r>
              <a:rPr lang="en-US" dirty="0" smtClean="0"/>
              <a:t>Can keep more information about sampled items if repeated</a:t>
            </a:r>
            <a:endParaRPr lang="en-US" dirty="0"/>
          </a:p>
          <a:p>
            <a:pPr lvl="1"/>
            <a:r>
              <a:rPr lang="en-US" dirty="0" smtClean="0"/>
              <a:t>Simple information: if item sampled, count all repeats</a:t>
            </a:r>
          </a:p>
          <a:p>
            <a:r>
              <a:rPr lang="en-US" dirty="0" smtClean="0"/>
              <a:t>Counting Samples 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[Gibbons &amp; 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Mattias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98]</a:t>
            </a:r>
          </a:p>
          <a:p>
            <a:pPr lvl="1"/>
            <a:r>
              <a:rPr lang="en-US" dirty="0" smtClean="0"/>
              <a:t>Sample new items with fixed probability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, count repeats as </a:t>
            </a:r>
            <a:r>
              <a:rPr lang="en-US" dirty="0" smtClean="0">
                <a:solidFill>
                  <a:schemeClr val="accent2"/>
                </a:solidFill>
              </a:rPr>
              <a:t>c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</a:p>
          <a:p>
            <a:pPr lvl="1"/>
            <a:r>
              <a:rPr lang="en-US" dirty="0" smtClean="0"/>
              <a:t>Unbiased </a:t>
            </a:r>
            <a:r>
              <a:rPr lang="en-US" dirty="0"/>
              <a:t>estimate </a:t>
            </a:r>
            <a:r>
              <a:rPr lang="en-US" dirty="0">
                <a:solidFill>
                  <a:schemeClr val="accent2"/>
                </a:solidFill>
              </a:rPr>
              <a:t>of total </a:t>
            </a:r>
            <a:r>
              <a:rPr lang="en-US" dirty="0" smtClean="0">
                <a:solidFill>
                  <a:schemeClr val="accent2"/>
                </a:solidFill>
              </a:rPr>
              <a:t>count</a:t>
            </a:r>
            <a:r>
              <a:rPr lang="en-US" dirty="0" smtClean="0"/>
              <a:t>:  </a:t>
            </a:r>
            <a:r>
              <a:rPr lang="en-US" dirty="0">
                <a:solidFill>
                  <a:schemeClr val="accent2"/>
                </a:solidFill>
              </a:rPr>
              <a:t>1/p + (c</a:t>
            </a:r>
            <a:r>
              <a:rPr lang="en-US" baseline="-25000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– 1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</a:p>
          <a:p>
            <a:r>
              <a:rPr lang="en-US" dirty="0" smtClean="0"/>
              <a:t>Sample and Hold 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Estan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&amp; Varghese 02]</a:t>
            </a:r>
            <a:r>
              <a:rPr lang="en-US" dirty="0" smtClean="0"/>
              <a:t>: generalize to weighted keys</a:t>
            </a:r>
            <a:endParaRPr lang="en-US" dirty="0" smtClean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/>
              <a:t>New </a:t>
            </a:r>
            <a:r>
              <a:rPr lang="en-US" dirty="0"/>
              <a:t>key </a:t>
            </a:r>
            <a:r>
              <a:rPr lang="en-US" dirty="0" smtClean="0"/>
              <a:t>with weight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 </a:t>
            </a:r>
            <a:r>
              <a:rPr lang="en-US" dirty="0" smtClean="0"/>
              <a:t>sampled </a:t>
            </a:r>
            <a:r>
              <a:rPr lang="en-US" dirty="0"/>
              <a:t>with probability </a:t>
            </a:r>
            <a:r>
              <a:rPr lang="en-US" dirty="0">
                <a:solidFill>
                  <a:srgbClr val="3366FF"/>
                </a:solidFill>
              </a:rPr>
              <a:t>1 - (</a:t>
            </a:r>
            <a:r>
              <a:rPr lang="en-US" dirty="0" smtClean="0">
                <a:solidFill>
                  <a:srgbClr val="3366FF"/>
                </a:solidFill>
              </a:rPr>
              <a:t>1-p)</a:t>
            </a:r>
            <a:r>
              <a:rPr lang="en-US" baseline="30000" dirty="0" smtClean="0">
                <a:solidFill>
                  <a:srgbClr val="3366FF"/>
                </a:solidFill>
              </a:rPr>
              <a:t>b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dirty="0" smtClean="0"/>
              <a:t>Lower variance compared with independent sampling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But sample size will grow as </a:t>
            </a:r>
            <a:r>
              <a:rPr lang="en-US" dirty="0" err="1" smtClean="0">
                <a:solidFill>
                  <a:schemeClr val="accent2"/>
                </a:solidFill>
              </a:rPr>
              <a:t>pn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Adaptive sample and hold: reduce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 when needed</a:t>
            </a:r>
          </a:p>
          <a:p>
            <a:pPr lvl="1"/>
            <a:r>
              <a:rPr lang="en-US" dirty="0" smtClean="0"/>
              <a:t>“Sticky sampling”: geometric decreases in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Manku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Motwani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 02]</a:t>
            </a:r>
          </a:p>
          <a:p>
            <a:pPr lvl="1"/>
            <a:r>
              <a:rPr lang="en-US" dirty="0" smtClean="0"/>
              <a:t>Much subsequent </a:t>
            </a:r>
            <a:r>
              <a:rPr lang="en-US" dirty="0"/>
              <a:t>work tuning decrease in p to maintain sample size</a:t>
            </a:r>
          </a:p>
        </p:txBody>
      </p:sp>
    </p:spTree>
    <p:extLst>
      <p:ext uri="{BB962C8B-B14F-4D97-AF65-F5344CB8AC3E}">
        <p14:creationId xmlns:p14="http://schemas.microsoft.com/office/powerpoint/2010/main" val="105913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Guided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further: avoid sampling the heavy keys as much</a:t>
            </a:r>
          </a:p>
          <a:p>
            <a:pPr lvl="1"/>
            <a:r>
              <a:rPr lang="en-US" dirty="0" smtClean="0"/>
              <a:t>Uniform sampling will pick from the heavy keys again and again</a:t>
            </a:r>
          </a:p>
          <a:p>
            <a:r>
              <a:rPr lang="en-US" dirty="0" smtClean="0"/>
              <a:t>Idea: use an oracle to tell when a key is heavy 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[Kumar Xu 06] </a:t>
            </a:r>
            <a:endParaRPr lang="en-US" dirty="0" smtClean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dirty="0" smtClean="0"/>
              <a:t>Adjust sampling probability accordingly</a:t>
            </a:r>
          </a:p>
          <a:p>
            <a:r>
              <a:rPr lang="en-US" dirty="0" smtClean="0"/>
              <a:t>Can use a “sketch” data structure to play the role of oracle</a:t>
            </a:r>
          </a:p>
          <a:p>
            <a:pPr lvl="1"/>
            <a:r>
              <a:rPr lang="en-US" dirty="0" smtClean="0"/>
              <a:t>Like a hash table with collisions, tracks approximate frequencies</a:t>
            </a:r>
          </a:p>
          <a:p>
            <a:pPr lvl="1"/>
            <a:r>
              <a:rPr lang="en-US" dirty="0" smtClean="0"/>
              <a:t>E.g. (Counting) Bloom Filters, Count-Min Sketch</a:t>
            </a:r>
          </a:p>
          <a:p>
            <a:r>
              <a:rPr lang="en-US" dirty="0" smtClean="0"/>
              <a:t>Track probability with which key is sampled, use HT estimators</a:t>
            </a:r>
          </a:p>
          <a:p>
            <a:pPr lvl="1"/>
            <a:r>
              <a:rPr lang="en-US" dirty="0" smtClean="0"/>
              <a:t>Set probability of sampling key with (estimated) weight </a:t>
            </a:r>
            <a:r>
              <a:rPr lang="en-US" dirty="0" smtClean="0">
                <a:solidFill>
                  <a:schemeClr val="accent2"/>
                </a:solidFill>
              </a:rPr>
              <a:t>w</a:t>
            </a:r>
            <a:r>
              <a:rPr lang="en-US" dirty="0" smtClean="0"/>
              <a:t> as 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1/(1 + </a:t>
            </a:r>
            <a:r>
              <a:rPr lang="en-US" dirty="0" err="1" smtClean="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  <a:r>
              <a:rPr lang="en-US" dirty="0" err="1" smtClean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for parameter </a:t>
            </a:r>
            <a:r>
              <a:rPr lang="en-US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  <a:r>
              <a:rPr lang="en-US" dirty="0" smtClean="0">
                <a:latin typeface="Symbol" panose="05050102010706020507" pitchFamily="18" charset="2"/>
              </a:rPr>
              <a:t> : </a:t>
            </a:r>
            <a:r>
              <a:rPr lang="en-US" dirty="0" smtClean="0"/>
              <a:t>decreases </a:t>
            </a:r>
            <a:r>
              <a:rPr lang="en-US" dirty="0"/>
              <a:t>as w </a:t>
            </a:r>
            <a:r>
              <a:rPr lang="en-US" dirty="0" smtClean="0"/>
              <a:t>increases</a:t>
            </a:r>
          </a:p>
          <a:p>
            <a:pPr lvl="1"/>
            <a:r>
              <a:rPr lang="en-US" dirty="0" smtClean="0"/>
              <a:t>Decreasing </a:t>
            </a:r>
            <a:r>
              <a:rPr lang="en-US" dirty="0" smtClean="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  <a:r>
              <a:rPr lang="en-US" dirty="0" smtClean="0"/>
              <a:t> improves accuracy, increases sample size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38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Reduce?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8542867" cy="4533900"/>
          </a:xfrm>
        </p:spPr>
        <p:txBody>
          <a:bodyPr/>
          <a:lstStyle/>
          <a:p>
            <a:r>
              <a:rPr lang="en-US" dirty="0" smtClean="0"/>
              <a:t>Although “big” data is about more than just the volume</a:t>
            </a:r>
            <a:r>
              <a:rPr lang="en-GB" dirty="0" smtClean="0"/>
              <a:t>…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US" dirty="0" smtClean="0"/>
              <a:t>…most big data is big!</a:t>
            </a:r>
          </a:p>
          <a:p>
            <a:r>
              <a:rPr lang="en-US" dirty="0"/>
              <a:t>It is not always possible to store the </a:t>
            </a:r>
            <a:r>
              <a:rPr lang="en-US" dirty="0" smtClean="0"/>
              <a:t>data in full</a:t>
            </a:r>
          </a:p>
          <a:p>
            <a:pPr lvl="1"/>
            <a:r>
              <a:rPr lang="en-US" dirty="0" smtClean="0"/>
              <a:t>Many applications (telecoms, ISPs, search engines) can’t keep everything</a:t>
            </a:r>
            <a:endParaRPr lang="en-US" dirty="0"/>
          </a:p>
          <a:p>
            <a:r>
              <a:rPr lang="en-US" dirty="0" smtClean="0"/>
              <a:t>It is inconvenient to work with data in full</a:t>
            </a:r>
          </a:p>
          <a:p>
            <a:pPr lvl="1"/>
            <a:r>
              <a:rPr lang="en-US" dirty="0" smtClean="0"/>
              <a:t>Just because we can, doesn’t mean we should</a:t>
            </a:r>
          </a:p>
          <a:p>
            <a:r>
              <a:rPr lang="en-US" dirty="0" smtClean="0"/>
              <a:t>It is faster to work with a compact summary</a:t>
            </a:r>
          </a:p>
          <a:p>
            <a:pPr lvl="1"/>
            <a:r>
              <a:rPr lang="en-US" dirty="0" smtClean="0"/>
              <a:t>Better to explore data on a laptop than a cluster</a:t>
            </a:r>
          </a:p>
        </p:txBody>
      </p:sp>
      <p:pic>
        <p:nvPicPr>
          <p:cNvPr id="139266" name="Picture 2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50" y="4690531"/>
            <a:ext cx="2925416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9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373035" cy="808038"/>
          </a:xfrm>
        </p:spPr>
        <p:txBody>
          <a:bodyPr/>
          <a:lstStyle/>
          <a:p>
            <a:r>
              <a:rPr lang="en-US" dirty="0" smtClean="0"/>
              <a:t>Challenges for Smart Stream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8525933" cy="4533900"/>
          </a:xfrm>
        </p:spPr>
        <p:txBody>
          <a:bodyPr/>
          <a:lstStyle/>
          <a:p>
            <a:r>
              <a:rPr lang="en-US" sz="2400" dirty="0" smtClean="0"/>
              <a:t>Current router constraints</a:t>
            </a:r>
          </a:p>
          <a:p>
            <a:pPr lvl="1"/>
            <a:r>
              <a:rPr lang="en-US" dirty="0" smtClean="0"/>
              <a:t>Flow tables maintained in fast expensive SRAM</a:t>
            </a:r>
          </a:p>
          <a:p>
            <a:pPr lvl="2"/>
            <a:r>
              <a:rPr lang="en-US" sz="2000" dirty="0" smtClean="0"/>
              <a:t>To </a:t>
            </a:r>
            <a:r>
              <a:rPr lang="en-US" dirty="0"/>
              <a:t>support per packet </a:t>
            </a:r>
            <a:r>
              <a:rPr lang="en-US" sz="2000" dirty="0" smtClean="0"/>
              <a:t>key lookup at line rate</a:t>
            </a:r>
          </a:p>
          <a:p>
            <a:r>
              <a:rPr lang="en-US" sz="2400" dirty="0" smtClean="0"/>
              <a:t>Implementation requirements</a:t>
            </a:r>
          </a:p>
          <a:p>
            <a:pPr lvl="1"/>
            <a:r>
              <a:rPr lang="en-US" dirty="0" smtClean="0"/>
              <a:t>Sample and Hold: still need per packet lookup</a:t>
            </a:r>
          </a:p>
          <a:p>
            <a:pPr lvl="1"/>
            <a:r>
              <a:rPr lang="en-US" dirty="0" smtClean="0"/>
              <a:t>Sampled </a:t>
            </a:r>
            <a:r>
              <a:rPr lang="en-US" dirty="0" err="1" smtClean="0"/>
              <a:t>NetFlow</a:t>
            </a:r>
            <a:r>
              <a:rPr lang="en-US" dirty="0" smtClean="0"/>
              <a:t>: (uniform) sampling reduces lookup rate</a:t>
            </a:r>
          </a:p>
          <a:p>
            <a:pPr lvl="2"/>
            <a:r>
              <a:rPr lang="en-US" sz="1800" dirty="0"/>
              <a:t>Easier to implement despite inferior statistical </a:t>
            </a:r>
            <a:r>
              <a:rPr lang="en-US" sz="1800" dirty="0" smtClean="0"/>
              <a:t>properties</a:t>
            </a:r>
          </a:p>
          <a:p>
            <a:r>
              <a:rPr lang="en-US" sz="2400" dirty="0" smtClean="0"/>
              <a:t>Long development times to realize new sampling algorithms</a:t>
            </a:r>
          </a:p>
          <a:p>
            <a:r>
              <a:rPr lang="en-US" sz="2400" dirty="0" smtClean="0"/>
              <a:t>Similar concerns affect sampling in other applications</a:t>
            </a:r>
          </a:p>
          <a:p>
            <a:pPr lvl="1"/>
            <a:r>
              <a:rPr lang="en-US" dirty="0" smtClean="0"/>
              <a:t>Processing large amounts of data needs awareness of hardware</a:t>
            </a:r>
          </a:p>
          <a:p>
            <a:pPr lvl="1"/>
            <a:r>
              <a:rPr lang="en-US" dirty="0" smtClean="0"/>
              <a:t>Uniform sampling means no coordination needed in distributed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686801" cy="808038"/>
          </a:xfrm>
        </p:spPr>
        <p:txBody>
          <a:bodyPr/>
          <a:lstStyle/>
          <a:p>
            <a:r>
              <a:rPr lang="en-US" dirty="0" smtClean="0"/>
              <a:t>Future for Smarter Stream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524000"/>
            <a:ext cx="8839201" cy="4533900"/>
          </a:xfrm>
        </p:spPr>
        <p:txBody>
          <a:bodyPr/>
          <a:lstStyle/>
          <a:p>
            <a:r>
              <a:rPr lang="en-US" sz="2400" dirty="0" smtClean="0"/>
              <a:t>Software Defined Networking</a:t>
            </a:r>
          </a:p>
          <a:p>
            <a:pPr lvl="1"/>
            <a:r>
              <a:rPr lang="en-US" dirty="0" smtClean="0"/>
              <a:t>Current: proprietary software running on special  vendor equipment</a:t>
            </a:r>
          </a:p>
          <a:p>
            <a:pPr lvl="1"/>
            <a:r>
              <a:rPr lang="en-US" dirty="0" smtClean="0"/>
              <a:t>Future: open software and protocols on commodity hardware	</a:t>
            </a:r>
          </a:p>
          <a:p>
            <a:r>
              <a:rPr lang="en-US" sz="2400" dirty="0" smtClean="0"/>
              <a:t>Potentially offers flexibility in traffic measurement</a:t>
            </a:r>
          </a:p>
          <a:p>
            <a:pPr lvl="1"/>
            <a:r>
              <a:rPr lang="en-US" dirty="0" smtClean="0"/>
              <a:t>Allocate system resources to measurement tasks as needed</a:t>
            </a:r>
          </a:p>
          <a:p>
            <a:pPr lvl="1"/>
            <a:r>
              <a:rPr lang="en-US" dirty="0" smtClean="0"/>
              <a:t>Dynamic reconfiguration, fine grained tuning of sampling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inspection and sampling for network security</a:t>
            </a:r>
          </a:p>
          <a:p>
            <a:r>
              <a:rPr lang="en-US" sz="2400" dirty="0" smtClean="0"/>
              <a:t>Technical challenges: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rate packet processing in software</a:t>
            </a:r>
          </a:p>
          <a:p>
            <a:pPr lvl="1"/>
            <a:r>
              <a:rPr lang="en-US" dirty="0" smtClean="0"/>
              <a:t>Transparent support from commodity hardware</a:t>
            </a:r>
          </a:p>
          <a:p>
            <a:pPr lvl="1"/>
            <a:r>
              <a:rPr lang="en-US" dirty="0" err="1" smtClean="0"/>
              <a:t>OpenSketch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[Yu, Jose, Miao, 2013</a:t>
            </a: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]</a:t>
            </a:r>
            <a:endParaRPr lang="en-US" dirty="0" smtClean="0"/>
          </a:p>
          <a:p>
            <a:r>
              <a:rPr lang="en-US" dirty="0" smtClean="0"/>
              <a:t>Same issues in other applications: use of commodity programmable HW</a:t>
            </a:r>
          </a:p>
        </p:txBody>
      </p:sp>
    </p:spTree>
    <p:extLst>
      <p:ext uri="{BB962C8B-B14F-4D97-AF65-F5344CB8AC3E}">
        <p14:creationId xmlns:p14="http://schemas.microsoft.com/office/powerpoint/2010/main" val="287520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88" y="3206044"/>
            <a:ext cx="8229600" cy="808038"/>
          </a:xfrm>
        </p:spPr>
        <p:txBody>
          <a:bodyPr/>
          <a:lstStyle/>
          <a:p>
            <a:pPr algn="ctr"/>
            <a:r>
              <a:rPr lang="en-US" dirty="0" smtClean="0"/>
              <a:t>Stream Sampling:</a:t>
            </a:r>
            <a:br>
              <a:rPr lang="en-US" dirty="0" smtClean="0"/>
            </a:br>
            <a:r>
              <a:rPr lang="en-US" dirty="0" smtClean="0"/>
              <a:t>Sampling as Cost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Data to Sampling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Generic problem 1</a:t>
            </a:r>
            <a:r>
              <a:rPr lang="en-US" dirty="0" smtClean="0"/>
              <a:t>: Counting objects: weight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= 1</a:t>
            </a:r>
          </a:p>
          <a:p>
            <a:pPr marL="457200" lvl="1" indent="0">
              <a:buNone/>
            </a:pPr>
            <a:r>
              <a:rPr lang="en-US" dirty="0" smtClean="0"/>
              <a:t>Bernoulli (uniform) sampling with probability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 works fine</a:t>
            </a:r>
          </a:p>
          <a:p>
            <a:pPr lvl="1"/>
            <a:r>
              <a:rPr lang="en-US" dirty="0" smtClean="0"/>
              <a:t>Estimated subset count </a:t>
            </a:r>
            <a:r>
              <a:rPr lang="en-US" dirty="0" smtClean="0">
                <a:solidFill>
                  <a:schemeClr val="accent2"/>
                </a:solidFill>
              </a:rPr>
              <a:t>X’(S) = #{samples in S} / p</a:t>
            </a:r>
          </a:p>
          <a:p>
            <a:pPr lvl="1"/>
            <a:r>
              <a:rPr lang="en-US" dirty="0" smtClean="0"/>
              <a:t>Relative Variance </a:t>
            </a:r>
            <a:r>
              <a:rPr lang="en-US" dirty="0" smtClean="0">
                <a:solidFill>
                  <a:schemeClr val="accent2"/>
                </a:solidFill>
              </a:rPr>
              <a:t>(X’(S)) = (1/p -1)/X(S)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, get any desired accuracy for large enough </a:t>
            </a:r>
            <a:r>
              <a:rPr lang="en-US" dirty="0" smtClean="0">
                <a:solidFill>
                  <a:schemeClr val="accent2"/>
                </a:solidFill>
              </a:rPr>
              <a:t>S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Generic problem 2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in Pareto distribution, a.k.a. 80-20 law</a:t>
            </a:r>
          </a:p>
          <a:p>
            <a:pPr lvl="1"/>
            <a:r>
              <a:rPr lang="en-US" dirty="0" smtClean="0"/>
              <a:t>Small proportion of objects possess a large proportion of total weight </a:t>
            </a:r>
          </a:p>
          <a:p>
            <a:pPr lvl="2"/>
            <a:r>
              <a:rPr lang="en-US" dirty="0" smtClean="0"/>
              <a:t>How to best to sample objects to accurately estimate weight?</a:t>
            </a:r>
          </a:p>
          <a:p>
            <a:pPr lvl="1"/>
            <a:r>
              <a:rPr lang="en-US" dirty="0" smtClean="0"/>
              <a:t>Uniform sampling?</a:t>
            </a:r>
          </a:p>
          <a:p>
            <a:pPr lvl="2"/>
            <a:r>
              <a:rPr lang="en-US" dirty="0" smtClean="0"/>
              <a:t>likely to omit heavy objects  </a:t>
            </a:r>
            <a:r>
              <a:rPr lang="en-US" dirty="0" smtClean="0">
                <a:sym typeface="Symbol"/>
              </a:rPr>
              <a:t></a:t>
            </a:r>
            <a:r>
              <a:rPr lang="en-US" dirty="0" smtClean="0"/>
              <a:t> big hit on accuracy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aking selection set </a:t>
            </a:r>
            <a:r>
              <a:rPr lang="en-US" dirty="0" smtClean="0">
                <a:solidFill>
                  <a:schemeClr val="accent2"/>
                </a:solidFill>
              </a:rPr>
              <a:t>S</a:t>
            </a:r>
            <a:r>
              <a:rPr lang="en-US" dirty="0" smtClean="0"/>
              <a:t> large doesn’t help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m</a:t>
            </a:r>
            <a:r>
              <a:rPr lang="en-US" dirty="0" smtClean="0"/>
              <a:t> largest objects ?</a:t>
            </a:r>
          </a:p>
          <a:p>
            <a:pPr lvl="2"/>
            <a:r>
              <a:rPr lang="en-US" dirty="0" smtClean="0"/>
              <a:t>biased &amp; smaller objects systematically ignored</a:t>
            </a:r>
          </a:p>
        </p:txBody>
      </p:sp>
      <p:pic>
        <p:nvPicPr>
          <p:cNvPr id="137218" name="Picture 2" descr="C:\Users\grahamc\AppData\Local\Microsoft\Windows\Temporary Internet Files\Content.IE5\LOCDO92K\MC90043242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5027306"/>
            <a:ext cx="1462087" cy="134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19" name="Picture 3" descr="C:\Users\grahamc\AppData\Local\Microsoft\Windows\Temporary Internet Files\Content.IE5\OT8XV8L2\MC90043820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9" y="1700448"/>
            <a:ext cx="1386944" cy="138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Tails in the Internet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sizes in storage</a:t>
            </a:r>
          </a:p>
          <a:p>
            <a:r>
              <a:rPr lang="en-US" dirty="0" smtClean="0"/>
              <a:t>Bytes and packets per network flow</a:t>
            </a:r>
          </a:p>
          <a:p>
            <a:r>
              <a:rPr lang="en-US" dirty="0" smtClean="0"/>
              <a:t>Degree distributions in web graph, social networks</a:t>
            </a:r>
          </a:p>
          <a:p>
            <a:endParaRPr lang="en-US" dirty="0"/>
          </a:p>
        </p:txBody>
      </p:sp>
      <p:pic>
        <p:nvPicPr>
          <p:cNvPr id="4" name="Picture 4" descr="G:\projects\sampling\optimal\flows.packets.c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21601" cy="40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2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Non-Uniform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l</a:t>
            </a:r>
            <a:r>
              <a:rPr lang="en-US" dirty="0" smtClean="0"/>
              <a:t>iterature: see book by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sz="2400" dirty="0" err="1" smtClean="0">
                <a:solidFill>
                  <a:schemeClr val="accent2"/>
                </a:solidFill>
                <a:latin typeface="Arial Narrow" panose="020B0606020202030204" pitchFamily="34" charset="0"/>
              </a:rPr>
              <a:t>Tille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, “Sampling Algorithms”, 2006]</a:t>
            </a:r>
          </a:p>
          <a:p>
            <a:r>
              <a:rPr lang="en-US" dirty="0" smtClean="0"/>
              <a:t>Predates “Big Data”</a:t>
            </a:r>
          </a:p>
          <a:p>
            <a:pPr lvl="1"/>
            <a:r>
              <a:rPr lang="en-US" dirty="0" smtClean="0"/>
              <a:t>Focus on statistical properties, not so much computational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IPPS</a:t>
            </a:r>
            <a:r>
              <a:rPr lang="en-US" dirty="0"/>
              <a:t>: Inclusion Probability Proportional to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Variance Optimal for HT Estimation</a:t>
            </a:r>
          </a:p>
          <a:p>
            <a:pPr lvl="1"/>
            <a:r>
              <a:rPr lang="en-US" dirty="0" smtClean="0"/>
              <a:t>Sampling probabilities for multivariate version: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[</a:t>
            </a:r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Chao 1982, </a:t>
            </a:r>
            <a:r>
              <a:rPr lang="en-US" sz="2400" dirty="0" err="1">
                <a:solidFill>
                  <a:schemeClr val="accent2"/>
                </a:solidFill>
                <a:latin typeface="Arial Narrow" panose="020B0606020202030204" pitchFamily="34" charset="0"/>
              </a:rPr>
              <a:t>Tille</a:t>
            </a:r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 1996]</a:t>
            </a:r>
          </a:p>
          <a:p>
            <a:pPr lvl="1"/>
            <a:r>
              <a:rPr lang="en-US" dirty="0" smtClean="0"/>
              <a:t>Efficient stream </a:t>
            </a:r>
            <a:r>
              <a:rPr lang="en-US" dirty="0"/>
              <a:t>s</a:t>
            </a:r>
            <a:r>
              <a:rPr lang="en-US" dirty="0" smtClean="0"/>
              <a:t>ampling </a:t>
            </a:r>
            <a:r>
              <a:rPr lang="en-US" dirty="0"/>
              <a:t>a</a:t>
            </a:r>
            <a:r>
              <a:rPr lang="en-US" dirty="0" smtClean="0"/>
              <a:t>lgorithm: </a:t>
            </a:r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[Cohen et. al. 2009]  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330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Non</a:t>
            </a:r>
            <a:r>
              <a:rPr lang="en-US" dirty="0"/>
              <a:t>-Uniform </a:t>
            </a:r>
            <a:r>
              <a:rPr lang="en-US" dirty="0" smtClean="0"/>
              <a:t>Sampling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ndependent sampling from </a:t>
            </a:r>
            <a:r>
              <a:rPr lang="en-US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objects with weights </a:t>
            </a:r>
            <a:r>
              <a:rPr lang="en-US" dirty="0" smtClean="0">
                <a:solidFill>
                  <a:schemeClr val="accent2"/>
                </a:solidFill>
              </a:rPr>
              <a:t>{x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,… ,</a:t>
            </a:r>
            <a:r>
              <a:rPr lang="en-US" dirty="0" err="1" smtClean="0">
                <a:solidFill>
                  <a:schemeClr val="accent2"/>
                </a:solidFill>
              </a:rPr>
              <a:t>x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}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Goal: find the “best” sampling probabilities </a:t>
            </a:r>
            <a:r>
              <a:rPr lang="en-US" dirty="0" smtClean="0">
                <a:solidFill>
                  <a:schemeClr val="accent2"/>
                </a:solidFill>
              </a:rPr>
              <a:t>{p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, … ,</a:t>
            </a:r>
            <a:r>
              <a:rPr lang="en-US" dirty="0" err="1" smtClean="0">
                <a:solidFill>
                  <a:schemeClr val="accent2"/>
                </a:solidFill>
              </a:rPr>
              <a:t>p</a:t>
            </a:r>
            <a:r>
              <a:rPr lang="en-US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Horvitz-Thompson</a:t>
            </a:r>
            <a:r>
              <a:rPr lang="en-US" dirty="0" smtClean="0"/>
              <a:t>: unbiased estimation of each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by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costs to balance: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Estimation Variance:   </a:t>
            </a:r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) = x</a:t>
            </a:r>
            <a:r>
              <a:rPr lang="en-US" baseline="30000" dirty="0" smtClean="0">
                <a:solidFill>
                  <a:schemeClr val="accent2"/>
                </a:solidFill>
              </a:rPr>
              <a:t>2</a:t>
            </a:r>
            <a:r>
              <a:rPr lang="en-US" baseline="-25000" dirty="0" smtClean="0">
                <a:solidFill>
                  <a:schemeClr val="accent2"/>
                </a:solidFill>
              </a:rPr>
              <a:t>i </a:t>
            </a:r>
            <a:r>
              <a:rPr lang="en-US" dirty="0" smtClean="0">
                <a:solidFill>
                  <a:schemeClr val="accent2"/>
                </a:solidFill>
              </a:rPr>
              <a:t>(1/p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 – 1)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Expected Sample Size:  </a:t>
            </a:r>
            <a:r>
              <a:rPr lang="en-US" sz="2400" dirty="0" smtClean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p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endParaRPr lang="en-US" dirty="0" smtClean="0">
              <a:solidFill>
                <a:schemeClr val="accent2"/>
              </a:solidFill>
              <a:sym typeface="Symbol"/>
            </a:endParaRPr>
          </a:p>
          <a:p>
            <a:r>
              <a:rPr lang="en-US" dirty="0" smtClean="0">
                <a:sym typeface="Symbol"/>
              </a:rPr>
              <a:t>Minimize Linear Combination Cost: </a:t>
            </a:r>
            <a:r>
              <a:rPr lang="en-US" sz="2400" dirty="0" smtClean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(1/p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 </a:t>
            </a:r>
            <a:r>
              <a:rPr lang="en-US" dirty="0" smtClean="0">
                <a:solidFill>
                  <a:schemeClr val="accent2"/>
                </a:solidFill>
              </a:rPr>
              <a:t>–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1)  +  z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2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p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</a:t>
            </a:r>
            <a:endParaRPr lang="en-US" baseline="-25000" dirty="0" smtClean="0">
              <a:solidFill>
                <a:schemeClr val="accent2"/>
              </a:solidFill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z</a:t>
            </a:r>
            <a:r>
              <a:rPr lang="en-US" dirty="0" smtClean="0">
                <a:sym typeface="Symbol"/>
              </a:rPr>
              <a:t> expresses relative importance of small sample vs. small variance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2499"/>
              </p:ext>
            </p:extLst>
          </p:nvPr>
        </p:nvGraphicFramePr>
        <p:xfrm>
          <a:off x="2239963" y="2895600"/>
          <a:ext cx="37734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63" name="Equation" r:id="rId4" imgW="2056987" imgH="456924" progId="Equation.3">
                  <p:embed/>
                </p:oleObj>
              </mc:Choice>
              <mc:Fallback>
                <p:oleObj name="Equation" r:id="rId4" imgW="2056987" imgH="456924" progId="Equation.3">
                  <p:embed/>
                  <p:pic>
                    <p:nvPicPr>
                      <p:cNvPr id="0" name="Picture 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2895600"/>
                        <a:ext cx="3773487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Cost Sampling: IPPS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IPPS</a:t>
            </a:r>
            <a:r>
              <a:rPr lang="en-US" sz="2000" dirty="0" smtClean="0"/>
              <a:t>: Inclusion Probability </a:t>
            </a:r>
            <a:r>
              <a:rPr lang="en-US" sz="2000" dirty="0"/>
              <a:t>Proportional to </a:t>
            </a:r>
            <a:r>
              <a:rPr lang="en-US" sz="2000" dirty="0" smtClean="0"/>
              <a:t>Size</a:t>
            </a:r>
            <a:endParaRPr lang="en-US" sz="2000" dirty="0"/>
          </a:p>
          <a:p>
            <a:r>
              <a:rPr lang="en-US" sz="2000" dirty="0" smtClean="0"/>
              <a:t>Minimize</a:t>
            </a:r>
            <a:r>
              <a:rPr lang="en-US" sz="1600" dirty="0" smtClean="0"/>
              <a:t> </a:t>
            </a:r>
            <a:r>
              <a:rPr lang="en-US" sz="2000" dirty="0" smtClean="0"/>
              <a:t>Cost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sz="2000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2000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(x</a:t>
            </a:r>
            <a:r>
              <a:rPr lang="en-US" sz="20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2000" baseline="30000" dirty="0" smtClean="0">
                <a:solidFill>
                  <a:schemeClr val="accent2"/>
                </a:solidFill>
                <a:sym typeface="Symbol"/>
              </a:rPr>
              <a:t>2</a:t>
            </a:r>
            <a:r>
              <a:rPr lang="en-US" sz="2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(1/p</a:t>
            </a:r>
            <a:r>
              <a:rPr lang="en-US" sz="2000" baseline="-25000" dirty="0" smtClean="0">
                <a:solidFill>
                  <a:schemeClr val="accent2"/>
                </a:solidFill>
                <a:sym typeface="Symbol"/>
              </a:rPr>
              <a:t>i </a:t>
            </a:r>
            <a:r>
              <a:rPr lang="en-US" sz="2000" dirty="0" smtClean="0">
                <a:solidFill>
                  <a:schemeClr val="accent2"/>
                </a:solidFill>
              </a:rPr>
              <a:t>–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1)  + z</a:t>
            </a:r>
            <a:r>
              <a:rPr lang="en-US" sz="2000" baseline="30000" dirty="0" smtClean="0">
                <a:solidFill>
                  <a:schemeClr val="accent2"/>
                </a:solidFill>
                <a:sym typeface="Symbol"/>
              </a:rPr>
              <a:t>2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 p</a:t>
            </a:r>
            <a:r>
              <a:rPr lang="en-US" sz="20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) </a:t>
            </a:r>
            <a:r>
              <a:rPr lang="en-US" sz="2000" dirty="0" smtClean="0">
                <a:sym typeface="Symbol"/>
              </a:rPr>
              <a:t>subject to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1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≥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p</a:t>
            </a:r>
            <a:r>
              <a:rPr lang="en-US" sz="20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≥ 0</a:t>
            </a:r>
            <a:r>
              <a:rPr lang="en-US" sz="2000" baseline="-250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 </a:t>
            </a:r>
          </a:p>
          <a:p>
            <a:r>
              <a:rPr lang="en-US" sz="2000" dirty="0" smtClean="0">
                <a:cs typeface="Calibri"/>
                <a:sym typeface="Symbol"/>
              </a:rPr>
              <a:t>Solution: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p</a:t>
            </a:r>
            <a:r>
              <a:rPr lang="en-US" sz="18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 = 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p</a:t>
            </a:r>
            <a:r>
              <a:rPr lang="en-US" sz="1800" baseline="-25000" dirty="0" err="1" smtClean="0">
                <a:solidFill>
                  <a:schemeClr val="accent2"/>
                </a:solidFill>
                <a:sym typeface="Symbol"/>
              </a:rPr>
              <a:t>z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(x</a:t>
            </a:r>
            <a:r>
              <a:rPr lang="en-US" sz="18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) = min{1, x</a:t>
            </a:r>
            <a:r>
              <a:rPr lang="en-US" sz="18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 /z}</a:t>
            </a:r>
          </a:p>
          <a:p>
            <a:pPr lvl="1"/>
            <a:r>
              <a:rPr lang="en-US" dirty="0">
                <a:sym typeface="Symbol"/>
              </a:rPr>
              <a:t>s</a:t>
            </a:r>
            <a:r>
              <a:rPr lang="en-US" dirty="0" smtClean="0">
                <a:sym typeface="Symbol"/>
              </a:rPr>
              <a:t>mall objects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&lt; z) </a:t>
            </a:r>
            <a:r>
              <a:rPr lang="en-US" dirty="0" smtClean="0">
                <a:sym typeface="Symbol"/>
              </a:rPr>
              <a:t>selected with probability proportional to size</a:t>
            </a:r>
          </a:p>
          <a:p>
            <a:pPr lvl="1"/>
            <a:r>
              <a:rPr lang="en-US" dirty="0">
                <a:sym typeface="Symbol"/>
              </a:rPr>
              <a:t>l</a:t>
            </a:r>
            <a:r>
              <a:rPr lang="en-US" dirty="0" smtClean="0">
                <a:sym typeface="Symbol"/>
              </a:rPr>
              <a:t>arge objects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cs typeface="Calibri"/>
                <a:sym typeface="Symbol"/>
              </a:rPr>
              <a:t>≥ z) </a:t>
            </a:r>
            <a:r>
              <a:rPr lang="en-US" dirty="0" smtClean="0">
                <a:cs typeface="Calibri"/>
                <a:sym typeface="Symbol"/>
              </a:rPr>
              <a:t>selected</a:t>
            </a:r>
            <a:r>
              <a:rPr lang="en-US" dirty="0" smtClean="0">
                <a:sym typeface="Symbol"/>
              </a:rPr>
              <a:t> with probability 1</a:t>
            </a:r>
          </a:p>
          <a:p>
            <a:pPr lvl="1"/>
            <a:r>
              <a:rPr lang="en-US" dirty="0">
                <a:ea typeface="ＭＳ Ｐゴシック" pitchFamily="-111" charset="-128"/>
                <a:sym typeface="Symbol"/>
              </a:rPr>
              <a:t>Call </a:t>
            </a:r>
            <a:r>
              <a:rPr lang="en-US" dirty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z</a:t>
            </a:r>
            <a:r>
              <a:rPr lang="en-US" dirty="0">
                <a:ea typeface="ＭＳ Ｐゴシック" pitchFamily="-111" charset="-128"/>
                <a:sym typeface="Symbol"/>
              </a:rPr>
              <a:t> the “sampling threshold</a:t>
            </a:r>
            <a:r>
              <a:rPr lang="en-US" dirty="0" smtClean="0">
                <a:ea typeface="ＭＳ Ｐゴシック" pitchFamily="-111" charset="-128"/>
                <a:sym typeface="Symbol"/>
              </a:rPr>
              <a:t>”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Unbiased estimator 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x</a:t>
            </a:r>
            <a:r>
              <a:rPr lang="en-US" baseline="-25000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/p</a:t>
            </a:r>
            <a:r>
              <a:rPr lang="en-US" baseline="-25000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 =max{x</a:t>
            </a:r>
            <a:r>
              <a:rPr lang="en-US" baseline="-25000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ea typeface="ＭＳ Ｐゴシック" pitchFamily="-111" charset="-128"/>
                <a:sym typeface="Symbol"/>
              </a:rPr>
              <a:t> , z}</a:t>
            </a:r>
          </a:p>
          <a:p>
            <a:r>
              <a:rPr lang="en-US" sz="2000" dirty="0" smtClean="0">
                <a:ea typeface="+mn-ea"/>
                <a:sym typeface="Symbol"/>
              </a:rPr>
              <a:t>Perhaps reminiscent of importance</a:t>
            </a:r>
            <a:br>
              <a:rPr lang="en-US" sz="2000" dirty="0" smtClean="0">
                <a:ea typeface="+mn-ea"/>
                <a:sym typeface="Symbol"/>
              </a:rPr>
            </a:br>
            <a:r>
              <a:rPr lang="en-US" sz="2000" dirty="0" smtClean="0">
                <a:ea typeface="+mn-ea"/>
                <a:sym typeface="Symbol"/>
              </a:rPr>
              <a:t>sampling, but not the same:</a:t>
            </a:r>
          </a:p>
          <a:p>
            <a:pPr lvl="1"/>
            <a:r>
              <a:rPr lang="en-US" dirty="0">
                <a:sym typeface="Symbol"/>
              </a:rPr>
              <a:t>m</a:t>
            </a:r>
            <a:r>
              <a:rPr lang="en-US" dirty="0" smtClean="0">
                <a:sym typeface="Symbol"/>
              </a:rPr>
              <a:t>ake no assumptions concerning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distribution of the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</a:t>
            </a:r>
            <a:endParaRPr lang="en-US" sz="1600" dirty="0" smtClean="0">
              <a:solidFill>
                <a:schemeClr val="accent2"/>
              </a:solidFill>
              <a:ea typeface="+mn-ea"/>
              <a:sym typeface="Symbol"/>
            </a:endParaRPr>
          </a:p>
          <a:p>
            <a:pPr lvl="1"/>
            <a:endParaRPr lang="en-US" sz="1600" dirty="0">
              <a:ea typeface="ＭＳ Ｐゴシック" pitchFamily="-111" charset="-128"/>
              <a:sym typeface="Symbo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40296" y="4219063"/>
            <a:ext cx="3450160" cy="2294625"/>
            <a:chOff x="4758076" y="4106175"/>
            <a:chExt cx="3450160" cy="2294625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5012554" y="4156496"/>
              <a:ext cx="0" cy="190500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012554" y="6061496"/>
              <a:ext cx="28956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5012554" y="4766096"/>
              <a:ext cx="1295400" cy="129540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307954" y="4766096"/>
              <a:ext cx="1600200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307954" y="4766096"/>
              <a:ext cx="0" cy="129540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>
              <a:off x="5012554" y="4766096"/>
              <a:ext cx="1295400" cy="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5094505" y="4106175"/>
              <a:ext cx="723275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2"/>
                  </a:solidFill>
                  <a:sym typeface="Symbol"/>
                </a:rPr>
                <a:t>p</a:t>
              </a:r>
              <a:r>
                <a:rPr lang="en-US" baseline="-25000" dirty="0" err="1" smtClean="0">
                  <a:solidFill>
                    <a:schemeClr val="accent2"/>
                  </a:solidFill>
                  <a:sym typeface="Symbol"/>
                </a:rPr>
                <a:t>z</a:t>
              </a:r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(x) 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58076" y="4579192"/>
              <a:ext cx="313044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1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64180" y="6031468"/>
              <a:ext cx="30008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z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08154" y="5867400"/>
              <a:ext cx="30008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sym typeface="Symbol"/>
                </a:rPr>
                <a:t>x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Estimates and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Based:</a:t>
            </a:r>
          </a:p>
          <a:p>
            <a:pPr lvl="1"/>
            <a:r>
              <a:rPr lang="en-US" dirty="0" smtClean="0"/>
              <a:t>HT sampling variance for single object of weight x</a:t>
            </a:r>
            <a:r>
              <a:rPr lang="en-US" baseline="-25000" dirty="0" smtClean="0"/>
              <a:t>i</a:t>
            </a:r>
          </a:p>
          <a:p>
            <a:pPr lvl="2"/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x’</a:t>
            </a:r>
            <a:r>
              <a:rPr lang="en-US" baseline="-25000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) = x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baseline="-25000" dirty="0">
                <a:solidFill>
                  <a:schemeClr val="accent2"/>
                </a:solidFill>
              </a:rPr>
              <a:t>i </a:t>
            </a:r>
            <a:r>
              <a:rPr lang="en-US" dirty="0">
                <a:solidFill>
                  <a:schemeClr val="accent2"/>
                </a:solidFill>
              </a:rPr>
              <a:t>(1</a:t>
            </a:r>
            <a:r>
              <a:rPr lang="en-US" dirty="0" smtClean="0">
                <a:solidFill>
                  <a:schemeClr val="accent2"/>
                </a:solidFill>
              </a:rPr>
              <a:t>/p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chemeClr val="accent2"/>
                </a:solidFill>
              </a:rPr>
              <a:t>– 1</a:t>
            </a:r>
            <a:r>
              <a:rPr lang="en-US" dirty="0" smtClean="0">
                <a:solidFill>
                  <a:schemeClr val="accent2"/>
                </a:solidFill>
              </a:rPr>
              <a:t>) =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baseline="-25000" dirty="0">
                <a:solidFill>
                  <a:schemeClr val="accent2"/>
                </a:solidFill>
              </a:rPr>
              <a:t>i </a:t>
            </a:r>
            <a:r>
              <a:rPr lang="en-US" dirty="0">
                <a:solidFill>
                  <a:schemeClr val="accent2"/>
                </a:solidFill>
              </a:rPr>
              <a:t>(1</a:t>
            </a:r>
            <a:r>
              <a:rPr lang="en-US" dirty="0" smtClean="0">
                <a:solidFill>
                  <a:schemeClr val="accent2"/>
                </a:solidFill>
              </a:rPr>
              <a:t>/min{1,x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/z}  </a:t>
            </a:r>
            <a:r>
              <a:rPr lang="en-US" dirty="0">
                <a:solidFill>
                  <a:schemeClr val="accent2"/>
                </a:solidFill>
              </a:rPr>
              <a:t>– 1) </a:t>
            </a:r>
            <a:r>
              <a:rPr lang="en-US" dirty="0" smtClean="0">
                <a:solidFill>
                  <a:schemeClr val="accent2"/>
                </a:solidFill>
              </a:rPr>
              <a:t>≤ z 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Subset sum </a:t>
            </a:r>
            <a:r>
              <a:rPr lang="en-US" dirty="0">
                <a:solidFill>
                  <a:schemeClr val="accent2"/>
                </a:solidFill>
              </a:rPr>
              <a:t>X(S)=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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is estimated by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X’(S) =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iS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x’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baseline="30000" dirty="0">
                <a:solidFill>
                  <a:schemeClr val="accent2"/>
                </a:solidFill>
                <a:sym typeface="Symbol"/>
              </a:rPr>
              <a:t> </a:t>
            </a:r>
            <a:endParaRPr lang="en-US" baseline="30000" dirty="0" smtClean="0">
              <a:solidFill>
                <a:schemeClr val="accent2"/>
              </a:solidFill>
              <a:sym typeface="Symbol"/>
            </a:endParaRPr>
          </a:p>
          <a:p>
            <a:pPr lvl="2">
              <a:buClr>
                <a:schemeClr val="accent2"/>
              </a:buClr>
              <a:buSzPct val="100000"/>
            </a:pPr>
            <a:r>
              <a:rPr lang="en-US" dirty="0" err="1">
                <a:solidFill>
                  <a:schemeClr val="accent2"/>
                </a:solidFill>
              </a:rPr>
              <a:t>Var</a:t>
            </a:r>
            <a:r>
              <a:rPr lang="en-US" dirty="0">
                <a:solidFill>
                  <a:schemeClr val="accent2"/>
                </a:solidFill>
              </a:rPr>
              <a:t>(X’(S)) ≤ </a:t>
            </a:r>
            <a:r>
              <a:rPr lang="en-US" dirty="0" smtClean="0">
                <a:solidFill>
                  <a:schemeClr val="accent2"/>
                </a:solidFill>
              </a:rPr>
              <a:t>z X(S)</a:t>
            </a:r>
          </a:p>
          <a:p>
            <a:r>
              <a:rPr lang="en-US" dirty="0"/>
              <a:t>Exponential Bounds</a:t>
            </a:r>
          </a:p>
          <a:p>
            <a:pPr lvl="1"/>
            <a:r>
              <a:rPr lang="en-US" dirty="0"/>
              <a:t>E.g. </a:t>
            </a:r>
            <a:r>
              <a:rPr lang="en-US" dirty="0" err="1" smtClean="0">
                <a:solidFill>
                  <a:schemeClr val="accent2"/>
                </a:solidFill>
              </a:rPr>
              <a:t>Prob</a:t>
            </a:r>
            <a:r>
              <a:rPr lang="en-US" dirty="0" smtClean="0">
                <a:solidFill>
                  <a:schemeClr val="accent2"/>
                </a:solidFill>
              </a:rPr>
              <a:t>[X’(S) = 0] ≤ </a:t>
            </a:r>
            <a:r>
              <a:rPr lang="en-US" dirty="0" err="1" smtClean="0">
                <a:solidFill>
                  <a:schemeClr val="accent2"/>
                </a:solidFill>
              </a:rPr>
              <a:t>exp</a:t>
            </a:r>
            <a:r>
              <a:rPr lang="en-US" dirty="0" smtClean="0">
                <a:solidFill>
                  <a:schemeClr val="accent2"/>
                </a:solidFill>
              </a:rPr>
              <a:t>(-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X(S) / z )</a:t>
            </a:r>
          </a:p>
          <a:p>
            <a:r>
              <a:rPr lang="en-US" dirty="0" smtClean="0"/>
              <a:t>Bounds are simple </a:t>
            </a:r>
            <a:r>
              <a:rPr lang="en-US" dirty="0"/>
              <a:t>and powerful</a:t>
            </a:r>
          </a:p>
          <a:p>
            <a:pPr lvl="1"/>
            <a:r>
              <a:rPr lang="en-US" dirty="0" smtClean="0"/>
              <a:t>depend </a:t>
            </a:r>
            <a:r>
              <a:rPr lang="en-US" dirty="0"/>
              <a:t>only on subset sum </a:t>
            </a:r>
            <a:r>
              <a:rPr lang="en-US" dirty="0" smtClean="0">
                <a:solidFill>
                  <a:schemeClr val="accent2"/>
                </a:solidFill>
              </a:rPr>
              <a:t>X(S), </a:t>
            </a:r>
            <a:r>
              <a:rPr lang="en-US" dirty="0"/>
              <a:t>not individual </a:t>
            </a:r>
            <a:r>
              <a:rPr lang="en-US" dirty="0" smtClean="0"/>
              <a:t>constituents</a:t>
            </a:r>
            <a:endParaRPr lang="en-US" dirty="0" smtClean="0">
              <a:solidFill>
                <a:schemeClr val="accent2"/>
              </a:solidFill>
            </a:endParaRPr>
          </a:p>
          <a:p>
            <a:pPr marL="342900" lvl="1" indent="-342900">
              <a:buClr>
                <a:schemeClr val="accent2"/>
              </a:buClr>
              <a:buSzPct val="100000"/>
              <a:buFont typeface="Calibri" panose="020F0502020204030204" pitchFamily="34" charset="0"/>
              <a:buChar char="◊"/>
            </a:pPr>
            <a:endParaRPr lang="en-US" dirty="0">
              <a:solidFill>
                <a:schemeClr val="accent2"/>
              </a:solidFill>
            </a:endParaRPr>
          </a:p>
          <a:p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Sampled IP Traffic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18018" cy="4533900"/>
          </a:xfrm>
        </p:spPr>
        <p:txBody>
          <a:bodyPr/>
          <a:lstStyle/>
          <a:p>
            <a:r>
              <a:rPr lang="en-US" dirty="0" smtClean="0"/>
              <a:t>Packet Sampled </a:t>
            </a:r>
            <a:r>
              <a:rPr lang="en-US" dirty="0" err="1"/>
              <a:t>NetFlow</a:t>
            </a:r>
            <a:endParaRPr lang="en-US" dirty="0"/>
          </a:p>
          <a:p>
            <a:pPr lvl="1"/>
            <a:r>
              <a:rPr lang="en-US" dirty="0"/>
              <a:t>Sample packet stream </a:t>
            </a:r>
            <a:r>
              <a:rPr lang="en-US" dirty="0" smtClean="0"/>
              <a:t>in router to </a:t>
            </a:r>
            <a:r>
              <a:rPr lang="en-US" dirty="0"/>
              <a:t>limit rate of </a:t>
            </a:r>
            <a:r>
              <a:rPr lang="en-US" dirty="0" smtClean="0"/>
              <a:t>key lookup: uniform </a:t>
            </a:r>
            <a:r>
              <a:rPr lang="en-US" dirty="0" smtClean="0">
                <a:solidFill>
                  <a:schemeClr val="accent2"/>
                </a:solidFill>
              </a:rPr>
              <a:t>1/N</a:t>
            </a:r>
          </a:p>
          <a:p>
            <a:pPr lvl="1"/>
            <a:r>
              <a:rPr lang="en-US" dirty="0" smtClean="0"/>
              <a:t>Aggregate sampled packets into </a:t>
            </a:r>
            <a:r>
              <a:rPr lang="en-US" dirty="0"/>
              <a:t>f</a:t>
            </a:r>
            <a:r>
              <a:rPr lang="en-US" dirty="0" smtClean="0"/>
              <a:t>low records by key</a:t>
            </a:r>
          </a:p>
          <a:p>
            <a:r>
              <a:rPr lang="en-US" dirty="0" smtClean="0"/>
              <a:t>Model: packet stream of (key, </a:t>
            </a:r>
            <a:r>
              <a:rPr lang="en-US" dirty="0" err="1" smtClean="0"/>
              <a:t>bytesize</a:t>
            </a:r>
            <a:r>
              <a:rPr lang="en-US" dirty="0" smtClean="0"/>
              <a:t>) pairs </a:t>
            </a:r>
            <a:r>
              <a:rPr lang="en-US" dirty="0" smtClean="0">
                <a:solidFill>
                  <a:schemeClr val="accent2"/>
                </a:solidFill>
              </a:rPr>
              <a:t>{ (b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) }</a:t>
            </a:r>
          </a:p>
          <a:p>
            <a:r>
              <a:rPr lang="en-US" dirty="0" smtClean="0"/>
              <a:t>Packet sampled flow record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b,k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where</a:t>
            </a:r>
            <a:r>
              <a:rPr lang="en-US" dirty="0" smtClean="0">
                <a:solidFill>
                  <a:schemeClr val="accent2"/>
                </a:solidFill>
              </a:rPr>
              <a:t> b = </a:t>
            </a:r>
            <a:r>
              <a:rPr lang="en-US" dirty="0" err="1" smtClean="0">
                <a:solidFill>
                  <a:schemeClr val="accent2"/>
                </a:solidFill>
              </a:rPr>
              <a:t>Σ</a:t>
            </a:r>
            <a:r>
              <a:rPr lang="en-US" dirty="0" smtClean="0">
                <a:solidFill>
                  <a:schemeClr val="accent2"/>
                </a:solidFill>
              </a:rPr>
              <a:t> {b</a:t>
            </a:r>
            <a:r>
              <a:rPr lang="en-US" baseline="-25000" dirty="0" smtClean="0">
                <a:solidFill>
                  <a:schemeClr val="accent2"/>
                </a:solidFill>
              </a:rPr>
              <a:t>i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sampled </a:t>
            </a:r>
            <a:r>
              <a:rPr lang="en-US" dirty="0" smtClean="0">
                <a:solidFill>
                  <a:schemeClr val="accent2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baseline="-25000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=  k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HT estimate </a:t>
            </a:r>
            <a:r>
              <a:rPr lang="en-US" dirty="0" smtClean="0">
                <a:solidFill>
                  <a:schemeClr val="accent2"/>
                </a:solidFill>
              </a:rPr>
              <a:t>b/N</a:t>
            </a:r>
            <a:r>
              <a:rPr lang="en-US" dirty="0" smtClean="0"/>
              <a:t> of total bytes in flow</a:t>
            </a:r>
          </a:p>
          <a:p>
            <a:r>
              <a:rPr lang="en-US" dirty="0"/>
              <a:t>Downstream sampling of flow records in measurement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IPPS sampling, probability </a:t>
            </a:r>
            <a:r>
              <a:rPr lang="en-US" dirty="0" smtClean="0">
                <a:solidFill>
                  <a:schemeClr val="accent2"/>
                </a:solidFill>
              </a:rPr>
              <a:t>min{1, b/(</a:t>
            </a:r>
            <a:r>
              <a:rPr lang="en-US" dirty="0" err="1" smtClean="0">
                <a:solidFill>
                  <a:schemeClr val="accent2"/>
                </a:solidFill>
              </a:rPr>
              <a:t>Nz</a:t>
            </a:r>
            <a:r>
              <a:rPr lang="en-US" dirty="0" smtClean="0">
                <a:solidFill>
                  <a:schemeClr val="accent2"/>
                </a:solidFill>
              </a:rPr>
              <a:t>)}</a:t>
            </a:r>
          </a:p>
          <a:p>
            <a:r>
              <a:rPr lang="en-US" dirty="0" smtClean="0"/>
              <a:t>Chained variance bound for any subset sum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of flows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Var</a:t>
            </a:r>
            <a:r>
              <a:rPr lang="en-US" dirty="0" smtClean="0">
                <a:solidFill>
                  <a:schemeClr val="accent2"/>
                </a:solidFill>
              </a:rPr>
              <a:t>(X’) ≤ (z + </a:t>
            </a:r>
            <a:r>
              <a:rPr lang="en-US" dirty="0" err="1" smtClean="0">
                <a:solidFill>
                  <a:schemeClr val="accent2"/>
                </a:solidFill>
              </a:rPr>
              <a:t>Nb</a:t>
            </a:r>
            <a:r>
              <a:rPr lang="en-US" baseline="-25000" dirty="0" err="1" smtClean="0">
                <a:solidFill>
                  <a:schemeClr val="accent2"/>
                </a:solidFill>
              </a:rPr>
              <a:t>max</a:t>
            </a:r>
            <a:r>
              <a:rPr lang="en-US" dirty="0" smtClean="0">
                <a:solidFill>
                  <a:schemeClr val="accent2"/>
                </a:solidFill>
              </a:rPr>
              <a:t>) X </a:t>
            </a:r>
            <a:r>
              <a:rPr lang="en-US" dirty="0" smtClean="0"/>
              <a:t>where </a:t>
            </a:r>
            <a:r>
              <a:rPr lang="en-US" dirty="0" err="1" smtClean="0">
                <a:solidFill>
                  <a:schemeClr val="accent2"/>
                </a:solidFill>
              </a:rPr>
              <a:t>b</a:t>
            </a:r>
            <a:r>
              <a:rPr lang="en-US" baseline="-25000" dirty="0" err="1" smtClean="0">
                <a:solidFill>
                  <a:schemeClr val="accent2"/>
                </a:solidFill>
              </a:rPr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= maximum packet byte size</a:t>
            </a:r>
          </a:p>
          <a:p>
            <a:pPr lvl="1"/>
            <a:r>
              <a:rPr lang="en-US" dirty="0" smtClean="0"/>
              <a:t>Regardless of how packets are distributed amongst flows</a:t>
            </a:r>
          </a:p>
          <a:p>
            <a:pPr marL="266700" lvl="1" indent="0">
              <a:buNone/>
            </a:pP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[Duffield, Lund, </a:t>
            </a:r>
            <a:r>
              <a:rPr lang="en-US" dirty="0" err="1">
                <a:solidFill>
                  <a:schemeClr val="accent2"/>
                </a:solidFill>
                <a:latin typeface="Arial Narrow" pitchFamily="34" charset="0"/>
              </a:rPr>
              <a:t>Thorup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, IEEE </a:t>
            </a:r>
            <a:r>
              <a:rPr lang="en-US" dirty="0" err="1">
                <a:solidFill>
                  <a:schemeClr val="accent2"/>
                </a:solidFill>
                <a:latin typeface="Arial Narrow" pitchFamily="34" charset="0"/>
              </a:rPr>
              <a:t>ToIT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, 2004]</a:t>
            </a:r>
          </a:p>
          <a:p>
            <a:pPr marL="2667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37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Sample?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has an intuitive semantics</a:t>
            </a:r>
          </a:p>
          <a:p>
            <a:pPr lvl="1"/>
            <a:r>
              <a:rPr lang="en-US" dirty="0" smtClean="0"/>
              <a:t>We obtain a smaller data set with the same structure</a:t>
            </a:r>
          </a:p>
          <a:p>
            <a:r>
              <a:rPr lang="en-US" dirty="0" smtClean="0"/>
              <a:t>Estimating on a  sample is often straightforward</a:t>
            </a:r>
          </a:p>
          <a:p>
            <a:pPr lvl="1"/>
            <a:r>
              <a:rPr lang="en-US" dirty="0" smtClean="0"/>
              <a:t>Run the analysis on the sample that you would on the full data</a:t>
            </a:r>
          </a:p>
          <a:p>
            <a:pPr lvl="1"/>
            <a:r>
              <a:rPr lang="en-US" dirty="0" smtClean="0"/>
              <a:t>Some rescaling/reweighting may be necessary</a:t>
            </a:r>
          </a:p>
          <a:p>
            <a:r>
              <a:rPr lang="en-US" dirty="0" smtClean="0"/>
              <a:t>Sampling is general and agnostic to the analysis to be done</a:t>
            </a:r>
          </a:p>
          <a:p>
            <a:pPr lvl="1"/>
            <a:r>
              <a:rPr lang="en-US" dirty="0" smtClean="0"/>
              <a:t>Other summary methods only work for certain computations</a:t>
            </a:r>
          </a:p>
          <a:p>
            <a:pPr lvl="1"/>
            <a:r>
              <a:rPr lang="en-US" dirty="0" smtClean="0"/>
              <a:t>Though sampling can be tuned to optimize some criteria</a:t>
            </a:r>
          </a:p>
          <a:p>
            <a:r>
              <a:rPr lang="en-US" dirty="0" smtClean="0"/>
              <a:t>Sampling is (usually) easy to understand</a:t>
            </a:r>
          </a:p>
          <a:p>
            <a:pPr lvl="1"/>
            <a:r>
              <a:rPr lang="en-US" dirty="0" smtClean="0"/>
              <a:t>So prevalent that we have an intuition about sampling</a:t>
            </a:r>
            <a:endParaRPr lang="en-GB" dirty="0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889614" y="5469466"/>
            <a:ext cx="5257800" cy="960438"/>
            <a:chOff x="432" y="864"/>
            <a:chExt cx="4992" cy="912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32" y="1056"/>
              <a:ext cx="3580" cy="528"/>
              <a:chOff x="432" y="960"/>
              <a:chExt cx="3580" cy="528"/>
            </a:xfrm>
          </p:grpSpPr>
          <p:sp>
            <p:nvSpPr>
              <p:cNvPr id="15" name="Oval 72"/>
              <p:cNvSpPr>
                <a:spLocks noChangeArrowheads="1"/>
              </p:cNvSpPr>
              <p:nvPr/>
            </p:nvSpPr>
            <p:spPr bwMode="auto">
              <a:xfrm>
                <a:off x="43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73"/>
              <p:cNvSpPr>
                <a:spLocks noChangeArrowheads="1"/>
              </p:cNvSpPr>
              <p:nvPr/>
            </p:nvSpPr>
            <p:spPr bwMode="auto">
              <a:xfrm>
                <a:off x="56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74"/>
              <p:cNvSpPr>
                <a:spLocks noChangeArrowheads="1"/>
              </p:cNvSpPr>
              <p:nvPr/>
            </p:nvSpPr>
            <p:spPr bwMode="auto">
              <a:xfrm>
                <a:off x="70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75"/>
              <p:cNvSpPr>
                <a:spLocks noChangeArrowheads="1"/>
              </p:cNvSpPr>
              <p:nvPr/>
            </p:nvSpPr>
            <p:spPr bwMode="auto">
              <a:xfrm>
                <a:off x="83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76"/>
              <p:cNvSpPr>
                <a:spLocks noChangeArrowheads="1"/>
              </p:cNvSpPr>
              <p:nvPr/>
            </p:nvSpPr>
            <p:spPr bwMode="auto">
              <a:xfrm>
                <a:off x="96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77"/>
              <p:cNvSpPr>
                <a:spLocks noChangeArrowheads="1"/>
              </p:cNvSpPr>
              <p:nvPr/>
            </p:nvSpPr>
            <p:spPr bwMode="auto">
              <a:xfrm>
                <a:off x="110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78"/>
              <p:cNvSpPr>
                <a:spLocks noChangeArrowheads="1"/>
              </p:cNvSpPr>
              <p:nvPr/>
            </p:nvSpPr>
            <p:spPr bwMode="auto">
              <a:xfrm>
                <a:off x="123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79"/>
              <p:cNvSpPr>
                <a:spLocks noChangeArrowheads="1"/>
              </p:cNvSpPr>
              <p:nvPr/>
            </p:nvSpPr>
            <p:spPr bwMode="auto">
              <a:xfrm>
                <a:off x="137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80"/>
              <p:cNvSpPr>
                <a:spLocks noChangeArrowheads="1"/>
              </p:cNvSpPr>
              <p:nvPr/>
            </p:nvSpPr>
            <p:spPr bwMode="auto">
              <a:xfrm>
                <a:off x="150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81"/>
              <p:cNvSpPr>
                <a:spLocks noChangeArrowheads="1"/>
              </p:cNvSpPr>
              <p:nvPr/>
            </p:nvSpPr>
            <p:spPr bwMode="auto">
              <a:xfrm>
                <a:off x="163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82"/>
              <p:cNvSpPr>
                <a:spLocks noChangeArrowheads="1"/>
              </p:cNvSpPr>
              <p:nvPr/>
            </p:nvSpPr>
            <p:spPr bwMode="auto">
              <a:xfrm>
                <a:off x="177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83"/>
              <p:cNvSpPr>
                <a:spLocks noChangeArrowheads="1"/>
              </p:cNvSpPr>
              <p:nvPr/>
            </p:nvSpPr>
            <p:spPr bwMode="auto">
              <a:xfrm>
                <a:off x="190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84"/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85"/>
              <p:cNvSpPr>
                <a:spLocks noChangeArrowheads="1"/>
              </p:cNvSpPr>
              <p:nvPr/>
            </p:nvSpPr>
            <p:spPr bwMode="auto">
              <a:xfrm>
                <a:off x="217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86"/>
              <p:cNvSpPr>
                <a:spLocks noChangeArrowheads="1"/>
              </p:cNvSpPr>
              <p:nvPr/>
            </p:nvSpPr>
            <p:spPr bwMode="auto">
              <a:xfrm>
                <a:off x="230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87"/>
              <p:cNvSpPr>
                <a:spLocks noChangeArrowheads="1"/>
              </p:cNvSpPr>
              <p:nvPr/>
            </p:nvSpPr>
            <p:spPr bwMode="auto">
              <a:xfrm>
                <a:off x="244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88"/>
              <p:cNvSpPr>
                <a:spLocks noChangeArrowheads="1"/>
              </p:cNvSpPr>
              <p:nvPr/>
            </p:nvSpPr>
            <p:spPr bwMode="auto">
              <a:xfrm>
                <a:off x="257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89"/>
              <p:cNvSpPr>
                <a:spLocks noChangeArrowheads="1"/>
              </p:cNvSpPr>
              <p:nvPr/>
            </p:nvSpPr>
            <p:spPr bwMode="auto">
              <a:xfrm>
                <a:off x="271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>
                <a:off x="284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91"/>
              <p:cNvSpPr>
                <a:spLocks noChangeArrowheads="1"/>
              </p:cNvSpPr>
              <p:nvPr/>
            </p:nvSpPr>
            <p:spPr bwMode="auto">
              <a:xfrm>
                <a:off x="297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92"/>
              <p:cNvSpPr>
                <a:spLocks noChangeArrowheads="1"/>
              </p:cNvSpPr>
              <p:nvPr/>
            </p:nvSpPr>
            <p:spPr bwMode="auto">
              <a:xfrm>
                <a:off x="311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93"/>
              <p:cNvSpPr>
                <a:spLocks noChangeArrowheads="1"/>
              </p:cNvSpPr>
              <p:nvPr/>
            </p:nvSpPr>
            <p:spPr bwMode="auto">
              <a:xfrm>
                <a:off x="324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94"/>
              <p:cNvSpPr>
                <a:spLocks noChangeArrowheads="1"/>
              </p:cNvSpPr>
              <p:nvPr/>
            </p:nvSpPr>
            <p:spPr bwMode="auto">
              <a:xfrm>
                <a:off x="338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95"/>
              <p:cNvSpPr>
                <a:spLocks noChangeArrowheads="1"/>
              </p:cNvSpPr>
              <p:nvPr/>
            </p:nvSpPr>
            <p:spPr bwMode="auto">
              <a:xfrm>
                <a:off x="351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96"/>
              <p:cNvSpPr>
                <a:spLocks noChangeArrowheads="1"/>
              </p:cNvSpPr>
              <p:nvPr/>
            </p:nvSpPr>
            <p:spPr bwMode="auto">
              <a:xfrm>
                <a:off x="364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97"/>
              <p:cNvSpPr>
                <a:spLocks noChangeArrowheads="1"/>
              </p:cNvSpPr>
              <p:nvPr/>
            </p:nvSpPr>
            <p:spPr bwMode="auto">
              <a:xfrm>
                <a:off x="378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98"/>
              <p:cNvSpPr>
                <a:spLocks noChangeArrowheads="1"/>
              </p:cNvSpPr>
              <p:nvPr/>
            </p:nvSpPr>
            <p:spPr bwMode="auto">
              <a:xfrm>
                <a:off x="391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99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00"/>
              <p:cNvSpPr>
                <a:spLocks noChangeArrowheads="1"/>
              </p:cNvSpPr>
              <p:nvPr/>
            </p:nvSpPr>
            <p:spPr bwMode="auto">
              <a:xfrm>
                <a:off x="56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70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02"/>
              <p:cNvSpPr>
                <a:spLocks noChangeArrowheads="1"/>
              </p:cNvSpPr>
              <p:nvPr/>
            </p:nvSpPr>
            <p:spPr bwMode="auto">
              <a:xfrm>
                <a:off x="83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03"/>
              <p:cNvSpPr>
                <a:spLocks noChangeArrowheads="1"/>
              </p:cNvSpPr>
              <p:nvPr/>
            </p:nvSpPr>
            <p:spPr bwMode="auto">
              <a:xfrm>
                <a:off x="96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104"/>
              <p:cNvSpPr>
                <a:spLocks noChangeArrowheads="1"/>
              </p:cNvSpPr>
              <p:nvPr/>
            </p:nvSpPr>
            <p:spPr bwMode="auto">
              <a:xfrm>
                <a:off x="110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105"/>
              <p:cNvSpPr>
                <a:spLocks noChangeArrowheads="1"/>
              </p:cNvSpPr>
              <p:nvPr/>
            </p:nvSpPr>
            <p:spPr bwMode="auto">
              <a:xfrm>
                <a:off x="123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106"/>
              <p:cNvSpPr>
                <a:spLocks noChangeArrowheads="1"/>
              </p:cNvSpPr>
              <p:nvPr/>
            </p:nvSpPr>
            <p:spPr bwMode="auto">
              <a:xfrm>
                <a:off x="137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107"/>
              <p:cNvSpPr>
                <a:spLocks noChangeArrowheads="1"/>
              </p:cNvSpPr>
              <p:nvPr/>
            </p:nvSpPr>
            <p:spPr bwMode="auto">
              <a:xfrm>
                <a:off x="150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08"/>
              <p:cNvSpPr>
                <a:spLocks noChangeArrowheads="1"/>
              </p:cNvSpPr>
              <p:nvPr/>
            </p:nvSpPr>
            <p:spPr bwMode="auto">
              <a:xfrm>
                <a:off x="163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77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10"/>
              <p:cNvSpPr>
                <a:spLocks noChangeArrowheads="1"/>
              </p:cNvSpPr>
              <p:nvPr/>
            </p:nvSpPr>
            <p:spPr bwMode="auto">
              <a:xfrm>
                <a:off x="190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11"/>
              <p:cNvSpPr>
                <a:spLocks noChangeArrowheads="1"/>
              </p:cNvSpPr>
              <p:nvPr/>
            </p:nvSpPr>
            <p:spPr bwMode="auto">
              <a:xfrm>
                <a:off x="204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112"/>
              <p:cNvSpPr>
                <a:spLocks noChangeArrowheads="1"/>
              </p:cNvSpPr>
              <p:nvPr/>
            </p:nvSpPr>
            <p:spPr bwMode="auto">
              <a:xfrm>
                <a:off x="217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13"/>
              <p:cNvSpPr>
                <a:spLocks noChangeArrowheads="1"/>
              </p:cNvSpPr>
              <p:nvPr/>
            </p:nvSpPr>
            <p:spPr bwMode="auto">
              <a:xfrm>
                <a:off x="230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14"/>
              <p:cNvSpPr>
                <a:spLocks noChangeArrowheads="1"/>
              </p:cNvSpPr>
              <p:nvPr/>
            </p:nvSpPr>
            <p:spPr bwMode="auto">
              <a:xfrm>
                <a:off x="244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15"/>
              <p:cNvSpPr>
                <a:spLocks noChangeArrowheads="1"/>
              </p:cNvSpPr>
              <p:nvPr/>
            </p:nvSpPr>
            <p:spPr bwMode="auto">
              <a:xfrm>
                <a:off x="257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16"/>
              <p:cNvSpPr>
                <a:spLocks noChangeArrowheads="1"/>
              </p:cNvSpPr>
              <p:nvPr/>
            </p:nvSpPr>
            <p:spPr bwMode="auto">
              <a:xfrm>
                <a:off x="271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17"/>
              <p:cNvSpPr>
                <a:spLocks noChangeArrowheads="1"/>
              </p:cNvSpPr>
              <p:nvPr/>
            </p:nvSpPr>
            <p:spPr bwMode="auto">
              <a:xfrm>
                <a:off x="43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118"/>
              <p:cNvSpPr>
                <a:spLocks noChangeArrowheads="1"/>
              </p:cNvSpPr>
              <p:nvPr/>
            </p:nvSpPr>
            <p:spPr bwMode="auto">
              <a:xfrm>
                <a:off x="56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19"/>
              <p:cNvSpPr>
                <a:spLocks noChangeArrowheads="1"/>
              </p:cNvSpPr>
              <p:nvPr/>
            </p:nvSpPr>
            <p:spPr bwMode="auto">
              <a:xfrm>
                <a:off x="70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120"/>
              <p:cNvSpPr>
                <a:spLocks noChangeArrowheads="1"/>
              </p:cNvSpPr>
              <p:nvPr/>
            </p:nvSpPr>
            <p:spPr bwMode="auto">
              <a:xfrm>
                <a:off x="834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21"/>
              <p:cNvSpPr>
                <a:spLocks noChangeArrowheads="1"/>
              </p:cNvSpPr>
              <p:nvPr/>
            </p:nvSpPr>
            <p:spPr bwMode="auto">
              <a:xfrm>
                <a:off x="968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122"/>
              <p:cNvSpPr>
                <a:spLocks noChangeArrowheads="1"/>
              </p:cNvSpPr>
              <p:nvPr/>
            </p:nvSpPr>
            <p:spPr bwMode="auto">
              <a:xfrm>
                <a:off x="110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23"/>
              <p:cNvSpPr>
                <a:spLocks noChangeArrowheads="1"/>
              </p:cNvSpPr>
              <p:nvPr/>
            </p:nvSpPr>
            <p:spPr bwMode="auto">
              <a:xfrm>
                <a:off x="123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124"/>
              <p:cNvSpPr>
                <a:spLocks noChangeArrowheads="1"/>
              </p:cNvSpPr>
              <p:nvPr/>
            </p:nvSpPr>
            <p:spPr bwMode="auto">
              <a:xfrm>
                <a:off x="137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25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126"/>
              <p:cNvSpPr>
                <a:spLocks noChangeArrowheads="1"/>
              </p:cNvSpPr>
              <p:nvPr/>
            </p:nvSpPr>
            <p:spPr bwMode="auto">
              <a:xfrm>
                <a:off x="56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127"/>
              <p:cNvSpPr>
                <a:spLocks noChangeArrowheads="1"/>
              </p:cNvSpPr>
              <p:nvPr/>
            </p:nvSpPr>
            <p:spPr bwMode="auto">
              <a:xfrm>
                <a:off x="70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28"/>
              <p:cNvSpPr>
                <a:spLocks noChangeArrowheads="1"/>
              </p:cNvSpPr>
              <p:nvPr/>
            </p:nvSpPr>
            <p:spPr bwMode="auto">
              <a:xfrm>
                <a:off x="83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29"/>
              <p:cNvSpPr>
                <a:spLocks noChangeArrowheads="1"/>
              </p:cNvSpPr>
              <p:nvPr/>
            </p:nvSpPr>
            <p:spPr bwMode="auto">
              <a:xfrm>
                <a:off x="96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30"/>
              <p:cNvSpPr>
                <a:spLocks noChangeArrowheads="1"/>
              </p:cNvSpPr>
              <p:nvPr/>
            </p:nvSpPr>
            <p:spPr bwMode="auto">
              <a:xfrm>
                <a:off x="110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31"/>
              <p:cNvSpPr>
                <a:spLocks noChangeArrowheads="1"/>
              </p:cNvSpPr>
              <p:nvPr/>
            </p:nvSpPr>
            <p:spPr bwMode="auto">
              <a:xfrm>
                <a:off x="123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132"/>
              <p:cNvSpPr>
                <a:spLocks noChangeArrowheads="1"/>
              </p:cNvSpPr>
              <p:nvPr/>
            </p:nvSpPr>
            <p:spPr bwMode="auto">
              <a:xfrm>
                <a:off x="137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33"/>
              <p:cNvSpPr>
                <a:spLocks noChangeArrowheads="1"/>
              </p:cNvSpPr>
              <p:nvPr/>
            </p:nvSpPr>
            <p:spPr bwMode="auto">
              <a:xfrm>
                <a:off x="150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134"/>
              <p:cNvSpPr>
                <a:spLocks noChangeArrowheads="1"/>
              </p:cNvSpPr>
              <p:nvPr/>
            </p:nvSpPr>
            <p:spPr bwMode="auto">
              <a:xfrm>
                <a:off x="163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35"/>
              <p:cNvSpPr>
                <a:spLocks noChangeArrowheads="1"/>
              </p:cNvSpPr>
              <p:nvPr/>
            </p:nvSpPr>
            <p:spPr bwMode="auto">
              <a:xfrm>
                <a:off x="177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Oval 136"/>
              <p:cNvSpPr>
                <a:spLocks noChangeArrowheads="1"/>
              </p:cNvSpPr>
              <p:nvPr/>
            </p:nvSpPr>
            <p:spPr bwMode="auto">
              <a:xfrm>
                <a:off x="190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137"/>
              <p:cNvSpPr>
                <a:spLocks noChangeArrowheads="1"/>
              </p:cNvSpPr>
              <p:nvPr/>
            </p:nvSpPr>
            <p:spPr bwMode="auto">
              <a:xfrm>
                <a:off x="204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138"/>
              <p:cNvSpPr>
                <a:spLocks noChangeArrowheads="1"/>
              </p:cNvSpPr>
              <p:nvPr/>
            </p:nvSpPr>
            <p:spPr bwMode="auto">
              <a:xfrm>
                <a:off x="217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39"/>
              <p:cNvSpPr>
                <a:spLocks noChangeArrowheads="1"/>
              </p:cNvSpPr>
              <p:nvPr/>
            </p:nvSpPr>
            <p:spPr bwMode="auto">
              <a:xfrm>
                <a:off x="230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40"/>
              <p:cNvSpPr>
                <a:spLocks noChangeArrowheads="1"/>
              </p:cNvSpPr>
              <p:nvPr/>
            </p:nvSpPr>
            <p:spPr bwMode="auto">
              <a:xfrm>
                <a:off x="244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141"/>
              <p:cNvSpPr>
                <a:spLocks noChangeArrowheads="1"/>
              </p:cNvSpPr>
              <p:nvPr/>
            </p:nvSpPr>
            <p:spPr bwMode="auto">
              <a:xfrm>
                <a:off x="257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42"/>
            <p:cNvSpPr>
              <a:spLocks noChangeArrowheads="1"/>
            </p:cNvSpPr>
            <p:nvPr/>
          </p:nvSpPr>
          <p:spPr bwMode="auto">
            <a:xfrm>
              <a:off x="475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3"/>
            <p:cNvSpPr>
              <a:spLocks noChangeArrowheads="1"/>
            </p:cNvSpPr>
            <p:nvPr/>
          </p:nvSpPr>
          <p:spPr bwMode="auto">
            <a:xfrm>
              <a:off x="499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44"/>
            <p:cNvSpPr>
              <a:spLocks noChangeArrowheads="1"/>
            </p:cNvSpPr>
            <p:nvPr/>
          </p:nvSpPr>
          <p:spPr bwMode="auto">
            <a:xfrm>
              <a:off x="523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45"/>
            <p:cNvSpPr>
              <a:spLocks noChangeArrowheads="1"/>
            </p:cNvSpPr>
            <p:nvPr/>
          </p:nvSpPr>
          <p:spPr bwMode="auto">
            <a:xfrm>
              <a:off x="475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46"/>
            <p:cNvSpPr>
              <a:spLocks noChangeArrowheads="1"/>
            </p:cNvSpPr>
            <p:nvPr/>
          </p:nvSpPr>
          <p:spPr bwMode="auto">
            <a:xfrm>
              <a:off x="4752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7"/>
            <p:cNvSpPr>
              <a:spLocks noChangeArrowheads="1"/>
            </p:cNvSpPr>
            <p:nvPr/>
          </p:nvSpPr>
          <p:spPr bwMode="auto">
            <a:xfrm>
              <a:off x="475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48"/>
            <p:cNvSpPr>
              <a:spLocks noChangeArrowheads="1"/>
            </p:cNvSpPr>
            <p:nvPr/>
          </p:nvSpPr>
          <p:spPr bwMode="auto">
            <a:xfrm>
              <a:off x="499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49"/>
            <p:cNvSpPr>
              <a:spLocks noChangeArrowheads="1"/>
            </p:cNvSpPr>
            <p:nvPr/>
          </p:nvSpPr>
          <p:spPr bwMode="auto">
            <a:xfrm>
              <a:off x="499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50"/>
            <p:cNvSpPr>
              <a:spLocks noChangeArrowheads="1"/>
            </p:cNvSpPr>
            <p:nvPr/>
          </p:nvSpPr>
          <p:spPr bwMode="auto">
            <a:xfrm>
              <a:off x="3792" y="1200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214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Accuracy in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532" y="1524000"/>
            <a:ext cx="8644467" cy="4764316"/>
          </a:xfrm>
        </p:spPr>
        <p:txBody>
          <a:bodyPr/>
          <a:lstStyle/>
          <a:p>
            <a:r>
              <a:rPr lang="en-US" sz="2000" dirty="0"/>
              <a:t>E</a:t>
            </a:r>
            <a:r>
              <a:rPr lang="en-US" sz="2000" dirty="0" smtClean="0"/>
              <a:t>stimate </a:t>
            </a:r>
            <a:r>
              <a:rPr lang="en-US" sz="2000" dirty="0"/>
              <a:t>any subset sum comprising at least some fraction </a:t>
            </a: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en-US" sz="2000" dirty="0"/>
              <a:t> of weight </a:t>
            </a:r>
          </a:p>
          <a:p>
            <a:r>
              <a:rPr lang="en-US" sz="2000" dirty="0"/>
              <a:t>Suppose: </a:t>
            </a:r>
            <a:r>
              <a:rPr lang="en-US" sz="2000" dirty="0" smtClean="0"/>
              <a:t>sample </a:t>
            </a:r>
            <a:r>
              <a:rPr lang="en-US" sz="2000" dirty="0"/>
              <a:t>size </a:t>
            </a:r>
            <a:r>
              <a:rPr lang="en-US" sz="2000" dirty="0" smtClean="0">
                <a:solidFill>
                  <a:schemeClr val="accent2"/>
                </a:solidFill>
              </a:rPr>
              <a:t>m</a:t>
            </a:r>
          </a:p>
          <a:p>
            <a:r>
              <a:rPr lang="en-US" sz="2000" dirty="0" smtClean="0">
                <a:solidFill>
                  <a:srgbClr val="FF0000"/>
                </a:solidFill>
                <a:ea typeface="ヒラギノ角ゴ Pro W3" charset="0"/>
              </a:rPr>
              <a:t>Analysis</a:t>
            </a:r>
            <a:r>
              <a:rPr lang="en-US" sz="2000" dirty="0">
                <a:ea typeface="ヒラギノ角ゴ Pro W3" charset="0"/>
              </a:rPr>
              <a:t>: typical estimation error </a:t>
            </a:r>
            <a:r>
              <a:rPr lang="el-GR" sz="2000" dirty="0">
                <a:solidFill>
                  <a:schemeClr val="accent2"/>
                </a:solidFill>
                <a:ea typeface="ヒラギノ角ゴ Pro W3" charset="0"/>
              </a:rPr>
              <a:t>ε</a:t>
            </a:r>
            <a:r>
              <a:rPr lang="en-US" sz="2000" dirty="0">
                <a:ea typeface="ヒラギノ角ゴ Pro W3" charset="0"/>
              </a:rPr>
              <a:t> (relative standard deviation) </a:t>
            </a:r>
            <a:r>
              <a:rPr lang="en-US" sz="2000" dirty="0" smtClean="0">
                <a:ea typeface="ヒラギノ角ゴ Pro W3" charset="0"/>
              </a:rPr>
              <a:t>obeys</a:t>
            </a: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endParaRPr lang="en-US" sz="2000" dirty="0" smtClean="0">
              <a:ea typeface="ヒラギノ角ゴ Pro W3" charset="0"/>
            </a:endParaRPr>
          </a:p>
          <a:p>
            <a:r>
              <a:rPr lang="en-US" dirty="0" smtClean="0">
                <a:ea typeface="ヒラギノ角ゴ Pro W3" charset="0"/>
              </a:rPr>
              <a:t>2*16 </a:t>
            </a:r>
            <a:r>
              <a:rPr lang="en-US" dirty="0">
                <a:ea typeface="ヒラギノ角ゴ Pro W3" charset="0"/>
              </a:rPr>
              <a:t>= same storage needed for aggregates over 16 bit address prefixes</a:t>
            </a:r>
          </a:p>
          <a:p>
            <a:pPr marL="742950" lvl="2" indent="-342900"/>
            <a:r>
              <a:rPr lang="en-US" dirty="0" smtClean="0">
                <a:ea typeface="ヒラギノ角ゴ Pro W3" charset="0"/>
              </a:rPr>
              <a:t>But sampling gives more flexibility to estimate traffic within aggregates </a:t>
            </a:r>
            <a:endParaRPr lang="en-US" sz="2000" dirty="0" smtClean="0">
              <a:ea typeface="ヒラギノ角ゴ Pro W3" charset="0"/>
            </a:endParaRPr>
          </a:p>
          <a:p>
            <a:pPr marL="342900" lvl="1" indent="-342900">
              <a:buFontTx/>
              <a:buChar char="•"/>
            </a:pPr>
            <a:endParaRPr lang="en-US" sz="2000" dirty="0">
              <a:ea typeface="ヒラギノ角ゴ Pro W3" charset="0"/>
            </a:endParaRPr>
          </a:p>
          <a:p>
            <a:pPr marL="342900" lvl="1" indent="-342900">
              <a:buFontTx/>
              <a:buChar char="•"/>
            </a:pPr>
            <a:endParaRPr lang="en-US" sz="2000" dirty="0" smtClean="0">
              <a:ea typeface="ヒラギノ角ゴ Pro W3" charset="0"/>
            </a:endParaRPr>
          </a:p>
          <a:p>
            <a:pPr marL="0" lvl="1" indent="0">
              <a:buNone/>
            </a:pPr>
            <a:endParaRPr lang="en-US" sz="2000" dirty="0">
              <a:ea typeface="ヒラギノ角ゴ Pro W3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35088" y="3163888"/>
          <a:ext cx="20113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8" name="Equation" r:id="rId4" imgW="647631" imgH="342831" progId="Equation.3">
                  <p:embed/>
                </p:oleObj>
              </mc:Choice>
              <mc:Fallback>
                <p:oleObj name="Equation" r:id="rId4" imgW="647631" imgH="342831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3163888"/>
                        <a:ext cx="201136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623435008"/>
              </p:ext>
            </p:extLst>
          </p:nvPr>
        </p:nvGraphicFramePr>
        <p:xfrm>
          <a:off x="4419600" y="2895600"/>
          <a:ext cx="4267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Line Callout 1 7"/>
          <p:cNvSpPr/>
          <p:nvPr/>
        </p:nvSpPr>
        <p:spPr>
          <a:xfrm>
            <a:off x="1066800" y="4495800"/>
            <a:ext cx="2819400" cy="914400"/>
          </a:xfrm>
          <a:prstGeom prst="borderCallout1">
            <a:avLst>
              <a:gd name="adj1" fmla="val 49417"/>
              <a:gd name="adj2" fmla="val 103397"/>
              <a:gd name="adj3" fmla="val -92620"/>
              <a:gd name="adj4" fmla="val 188232"/>
            </a:avLst>
          </a:prstGeom>
          <a:solidFill>
            <a:schemeClr val="accent1"/>
          </a:solidFill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Estimate  fraction 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</a:rPr>
              <a:t> = 0.1% with typical relative error 12%: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3695700"/>
            <a:ext cx="558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5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343153" cy="808038"/>
          </a:xfrm>
        </p:spPr>
        <p:txBody>
          <a:bodyPr/>
          <a:lstStyle/>
          <a:p>
            <a:r>
              <a:rPr lang="en-US" dirty="0" smtClean="0"/>
              <a:t>Heavy Hitters: </a:t>
            </a:r>
            <a:br>
              <a:rPr lang="en-US" dirty="0" smtClean="0"/>
            </a:br>
            <a:r>
              <a:rPr lang="en-US" dirty="0" smtClean="0"/>
              <a:t>Exact vs. Aggregate vs. Sampled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594245"/>
          </a:xfrm>
        </p:spPr>
        <p:txBody>
          <a:bodyPr/>
          <a:lstStyle/>
          <a:p>
            <a:r>
              <a:rPr lang="en-US" dirty="0" smtClean="0"/>
              <a:t>Sampling does not tell you where the interesting features are</a:t>
            </a:r>
          </a:p>
          <a:p>
            <a:pPr lvl="1"/>
            <a:r>
              <a:rPr lang="en-US" dirty="0" smtClean="0"/>
              <a:t>But does speed up the ability to find them with existing tools</a:t>
            </a:r>
          </a:p>
          <a:p>
            <a:r>
              <a:rPr lang="en-US" dirty="0" smtClean="0"/>
              <a:t>Example: Heavy Hitter Detection</a:t>
            </a:r>
          </a:p>
          <a:p>
            <a:pPr lvl="1"/>
            <a:r>
              <a:rPr lang="en-US" dirty="0" smtClean="0"/>
              <a:t>Setting: Flow records reporting 10GB</a:t>
            </a:r>
            <a:r>
              <a:rPr lang="en-US" dirty="0"/>
              <a:t>/</a:t>
            </a:r>
            <a:r>
              <a:rPr lang="en-US" dirty="0" smtClean="0"/>
              <a:t>s traffic stream</a:t>
            </a:r>
          </a:p>
          <a:p>
            <a:pPr lvl="1"/>
            <a:r>
              <a:rPr lang="en-US" dirty="0" smtClean="0"/>
              <a:t>Aim: find Heavy Hitters = IP prefixes comprising </a:t>
            </a:r>
            <a:r>
              <a:rPr lang="en-US" dirty="0"/>
              <a:t>≥ 0.1% of  </a:t>
            </a:r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Response time needed: 5 minute</a:t>
            </a:r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 smtClean="0"/>
              <a:t>Exact: </a:t>
            </a:r>
            <a:r>
              <a:rPr lang="en-US" dirty="0"/>
              <a:t>10GB/</a:t>
            </a:r>
            <a:r>
              <a:rPr lang="en-US" dirty="0" smtClean="0"/>
              <a:t>s x 5 minutes </a:t>
            </a:r>
            <a:r>
              <a:rPr lang="en-US" dirty="0"/>
              <a:t>yields upwards of 300M flow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64k aggregates over 16 bit prefixes: no deeper drill-down possible</a:t>
            </a:r>
          </a:p>
          <a:p>
            <a:pPr lvl="1"/>
            <a:r>
              <a:rPr lang="en-US" dirty="0"/>
              <a:t>Sampled: 64k flow records: </a:t>
            </a:r>
            <a:r>
              <a:rPr lang="en-US" b="1" dirty="0" smtClean="0"/>
              <a:t>any</a:t>
            </a:r>
            <a:r>
              <a:rPr lang="en-US" dirty="0" smtClean="0"/>
              <a:t> aggregate ≥ </a:t>
            </a:r>
            <a:r>
              <a:rPr lang="en-US" dirty="0"/>
              <a:t>0.1%  </a:t>
            </a:r>
            <a:r>
              <a:rPr lang="en-US" dirty="0" smtClean="0"/>
              <a:t>accurate </a:t>
            </a:r>
            <a:r>
              <a:rPr lang="en-US" dirty="0"/>
              <a:t>to </a:t>
            </a:r>
            <a:r>
              <a:rPr lang="en-US" dirty="0" smtClean="0"/>
              <a:t>10%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718451" y="5338930"/>
            <a:ext cx="983187" cy="1303783"/>
            <a:chOff x="3004190" y="5136312"/>
            <a:chExt cx="1094627" cy="1506402"/>
          </a:xfrm>
        </p:grpSpPr>
        <p:sp>
          <p:nvSpPr>
            <p:cNvPr id="95" name="Rectangle 94"/>
            <p:cNvSpPr/>
            <p:nvPr/>
          </p:nvSpPr>
          <p:spPr>
            <a:xfrm>
              <a:off x="3004190" y="6028259"/>
              <a:ext cx="177520" cy="61445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88730" y="5752968"/>
              <a:ext cx="175329" cy="88974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 flipH="1">
              <a:off x="3371079" y="6146748"/>
              <a:ext cx="175330" cy="49596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3553429" y="6431295"/>
              <a:ext cx="182880" cy="21141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743329" y="5136312"/>
              <a:ext cx="173139" cy="150640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3923487" y="6146748"/>
              <a:ext cx="175330" cy="49596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039834" y="5789530"/>
            <a:ext cx="988918" cy="853182"/>
            <a:chOff x="3004190" y="5656940"/>
            <a:chExt cx="1101008" cy="985774"/>
          </a:xfrm>
        </p:grpSpPr>
        <p:sp>
          <p:nvSpPr>
            <p:cNvPr id="109" name="Rectangle 108"/>
            <p:cNvSpPr/>
            <p:nvPr/>
          </p:nvSpPr>
          <p:spPr>
            <a:xfrm>
              <a:off x="3004190" y="5893589"/>
              <a:ext cx="371256" cy="74912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 flipH="1">
              <a:off x="3371079" y="6303780"/>
              <a:ext cx="369243" cy="338933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43328" y="5656940"/>
              <a:ext cx="361870" cy="985774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Rectangle 114"/>
          <p:cNvSpPr/>
          <p:nvPr/>
        </p:nvSpPr>
        <p:spPr>
          <a:xfrm>
            <a:off x="2384521" y="5327470"/>
            <a:ext cx="155512" cy="130378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705936" y="5791742"/>
            <a:ext cx="325029" cy="8531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6663837" y="5257000"/>
            <a:ext cx="1024156" cy="1392764"/>
            <a:chOff x="6663837" y="5257000"/>
            <a:chExt cx="1024156" cy="1392764"/>
          </a:xfrm>
        </p:grpSpPr>
        <p:sp>
          <p:nvSpPr>
            <p:cNvPr id="102" name="Rectangle 101"/>
            <p:cNvSpPr/>
            <p:nvPr/>
          </p:nvSpPr>
          <p:spPr>
            <a:xfrm>
              <a:off x="6666029" y="5919735"/>
              <a:ext cx="159447" cy="72237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31782" y="5872643"/>
              <a:ext cx="157479" cy="77007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329919" y="5257000"/>
              <a:ext cx="155512" cy="1389888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663837" y="6649764"/>
              <a:ext cx="102415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7332130" y="5259201"/>
            <a:ext cx="155512" cy="138988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281477" y="5327472"/>
            <a:ext cx="101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419608" y="5327472"/>
            <a:ext cx="129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971794" y="5327472"/>
            <a:ext cx="129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5" grpId="0" animBg="1"/>
      <p:bldP spid="116" grpId="0" animBg="1"/>
      <p:bldP spid="119" grpId="0" animBg="1"/>
      <p:bldP spid="122" grpId="0"/>
      <p:bldP spid="123" grpId="0"/>
      <p:bldP spid="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Optimization for Sampling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Several different approaches optimize for different 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Fixed Sample Size IPPS Sample</a:t>
            </a:r>
          </a:p>
          <a:p>
            <a:pPr lvl="1"/>
            <a:r>
              <a:rPr lang="en-US" dirty="0" smtClean="0"/>
              <a:t>Variance Optimal sampling: minimal variance unbiased 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Structure </a:t>
            </a:r>
            <a:r>
              <a:rPr lang="en-US" dirty="0">
                <a:solidFill>
                  <a:srgbClr val="C00000"/>
                </a:solidFill>
              </a:rPr>
              <a:t>Aware Sampling</a:t>
            </a:r>
          </a:p>
          <a:p>
            <a:pPr lvl="1"/>
            <a:r>
              <a:rPr lang="en-US" dirty="0"/>
              <a:t>Improve estimation accuracy for subnet </a:t>
            </a:r>
            <a:r>
              <a:rPr lang="en-US" dirty="0" smtClean="0"/>
              <a:t>queries using topological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Fair Sampling</a:t>
            </a:r>
          </a:p>
          <a:p>
            <a:pPr lvl="1"/>
            <a:r>
              <a:rPr lang="en-US" dirty="0"/>
              <a:t>Adaptively balance sampling budget over subpopulations of flows </a:t>
            </a:r>
          </a:p>
          <a:p>
            <a:pPr lvl="1"/>
            <a:r>
              <a:rPr lang="en-US" dirty="0"/>
              <a:t>Uniform estimation accuracy regardless of subpopulation </a:t>
            </a:r>
            <a:r>
              <a:rPr lang="en-US" dirty="0" smtClean="0"/>
              <a:t>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Stable Sampling</a:t>
            </a:r>
          </a:p>
          <a:p>
            <a:pPr lvl="1"/>
            <a:r>
              <a:rPr lang="en-US" dirty="0"/>
              <a:t>Increase stability of sample set by imposing cost on </a:t>
            </a:r>
            <a:r>
              <a:rPr lang="en-US" dirty="0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03043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IPPS Stream Reservoir Sampling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4885"/>
            <a:ext cx="8509000" cy="4783015"/>
          </a:xfrm>
        </p:spPr>
        <p:txBody>
          <a:bodyPr/>
          <a:lstStyle/>
          <a:p>
            <a:r>
              <a:rPr lang="en-US" sz="1800" dirty="0" smtClean="0"/>
              <a:t>Each arriving item:</a:t>
            </a:r>
          </a:p>
          <a:p>
            <a:pPr lvl="1"/>
            <a:r>
              <a:rPr lang="en-US" sz="1800" dirty="0" smtClean="0"/>
              <a:t>Provisionally include item in reservoir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dirty="0" smtClean="0">
                <a:solidFill>
                  <a:schemeClr val="accent2"/>
                </a:solidFill>
              </a:rPr>
              <a:t>m+1</a:t>
            </a:r>
            <a:r>
              <a:rPr lang="en-US" sz="1800" dirty="0" smtClean="0"/>
              <a:t> items, discard 1 item randomly</a:t>
            </a:r>
          </a:p>
          <a:p>
            <a:pPr lvl="2"/>
            <a:r>
              <a:rPr lang="en-US" dirty="0" smtClean="0"/>
              <a:t>Calculate threshold </a:t>
            </a: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dirty="0"/>
              <a:t> to sample </a:t>
            </a: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dirty="0"/>
              <a:t> </a:t>
            </a:r>
            <a:r>
              <a:rPr lang="en-US" dirty="0" smtClean="0"/>
              <a:t>items </a:t>
            </a:r>
            <a:r>
              <a:rPr lang="en-US" dirty="0"/>
              <a:t>o</a:t>
            </a:r>
            <a:r>
              <a:rPr lang="en-US" dirty="0" smtClean="0"/>
              <a:t>n average: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z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solves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  <a:sym typeface="Symbol"/>
              </a:rPr>
              <a:t>z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(x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) =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m</a:t>
            </a:r>
          </a:p>
          <a:p>
            <a:pPr lvl="2"/>
            <a:r>
              <a:rPr lang="en-US" dirty="0" smtClean="0">
                <a:sym typeface="Symbol"/>
              </a:rPr>
              <a:t>Discard item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ym typeface="Symbol"/>
              </a:rPr>
              <a:t> with probability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q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=1 –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p</a:t>
            </a:r>
            <a:r>
              <a:rPr lang="en-US" baseline="-25000" dirty="0" err="1" smtClean="0">
                <a:solidFill>
                  <a:schemeClr val="accent2"/>
                </a:solidFill>
                <a:sym typeface="Symbol"/>
              </a:rPr>
              <a:t>z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(x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)</a:t>
            </a:r>
          </a:p>
          <a:p>
            <a:pPr lvl="2"/>
            <a:r>
              <a:rPr lang="en-US" dirty="0" smtClean="0"/>
              <a:t>Adjust </a:t>
            </a:r>
            <a:r>
              <a:rPr lang="en-US" dirty="0" smtClean="0">
                <a:solidFill>
                  <a:schemeClr val="accent2"/>
                </a:solidFill>
              </a:rPr>
              <a:t>m</a:t>
            </a:r>
            <a:r>
              <a:rPr lang="en-US" dirty="0" smtClean="0"/>
              <a:t> surviving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i</a:t>
            </a:r>
            <a:r>
              <a:rPr lang="en-US" dirty="0"/>
              <a:t> </a:t>
            </a:r>
            <a:r>
              <a:rPr lang="en-US" dirty="0" smtClean="0"/>
              <a:t>with Horvitz-Thompson </a:t>
            </a:r>
            <a:r>
              <a:rPr lang="en-US" dirty="0" err="1" smtClean="0">
                <a:solidFill>
                  <a:schemeClr val="accent2"/>
                </a:solidFill>
              </a:rPr>
              <a:t>x’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 = </a:t>
            </a:r>
            <a:r>
              <a:rPr lang="en-US" sz="1400" dirty="0" smtClean="0">
                <a:solidFill>
                  <a:schemeClr val="accent2"/>
                </a:solidFill>
              </a:rPr>
              <a:t>x</a:t>
            </a:r>
            <a:r>
              <a:rPr lang="en-US" sz="1400" baseline="-25000" dirty="0" smtClean="0">
                <a:solidFill>
                  <a:schemeClr val="accent2"/>
                </a:solidFill>
              </a:rPr>
              <a:t>i</a:t>
            </a:r>
            <a:r>
              <a:rPr lang="en-US" sz="1400" dirty="0" smtClean="0">
                <a:solidFill>
                  <a:schemeClr val="accent2"/>
                </a:solidFill>
              </a:rPr>
              <a:t> / p</a:t>
            </a:r>
            <a:r>
              <a:rPr lang="en-US" sz="1400" baseline="-25000" dirty="0" smtClean="0">
                <a:solidFill>
                  <a:schemeClr val="accent2"/>
                </a:solidFill>
              </a:rPr>
              <a:t>i </a:t>
            </a:r>
            <a:r>
              <a:rPr lang="en-US" sz="1400" dirty="0" smtClean="0">
                <a:solidFill>
                  <a:schemeClr val="accent2"/>
                </a:solidFill>
              </a:rPr>
              <a:t>= max</a:t>
            </a:r>
            <a:r>
              <a:rPr lang="en-US" dirty="0" smtClean="0">
                <a:solidFill>
                  <a:schemeClr val="accent2"/>
                </a:solidFill>
              </a:rPr>
              <a:t>{</a:t>
            </a:r>
            <a:r>
              <a:rPr lang="en-US" dirty="0" err="1" smtClean="0">
                <a:solidFill>
                  <a:schemeClr val="accent2"/>
                </a:solidFill>
              </a:rPr>
              <a:t>x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err="1" smtClean="0">
                <a:solidFill>
                  <a:schemeClr val="accent2"/>
                </a:solidFill>
              </a:rPr>
              <a:t>,z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en-US" sz="1800" dirty="0" smtClean="0"/>
              <a:t>Efficient Implementation: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cost </a:t>
            </a:r>
            <a:r>
              <a:rPr lang="en-US" dirty="0">
                <a:solidFill>
                  <a:schemeClr val="accent2"/>
                </a:solidFill>
              </a:rPr>
              <a:t>O(log m ) </a:t>
            </a:r>
            <a:r>
              <a:rPr lang="en-US" dirty="0"/>
              <a:t>per item, </a:t>
            </a:r>
            <a:r>
              <a:rPr lang="en-US" dirty="0" smtClean="0"/>
              <a:t>amortized cost </a:t>
            </a:r>
            <a:r>
              <a:rPr lang="en-US" dirty="0" smtClean="0">
                <a:solidFill>
                  <a:schemeClr val="accent2"/>
                </a:solidFill>
              </a:rPr>
              <a:t>O</a:t>
            </a:r>
            <a:r>
              <a:rPr lang="en-US" dirty="0">
                <a:solidFill>
                  <a:schemeClr val="accent2"/>
                </a:solidFill>
              </a:rPr>
              <a:t>(log log m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  <a:p>
            <a:pPr lvl="1"/>
            <a:endParaRPr lang="en-US" sz="1800" dirty="0" smtClean="0"/>
          </a:p>
          <a:p>
            <a:pPr lvl="1"/>
            <a:endParaRPr lang="en-US" dirty="0"/>
          </a:p>
          <a:p>
            <a:pPr lvl="1"/>
            <a:endParaRPr lang="en-US" sz="1800" dirty="0" smtClean="0"/>
          </a:p>
          <a:p>
            <a:pPr marL="57150" lvl="2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Arial Narrow" pitchFamily="34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Cohen, Duffield, Lund, Kaplan, </a:t>
            </a:r>
            <a:r>
              <a:rPr lang="en-US" dirty="0" err="1">
                <a:solidFill>
                  <a:schemeClr val="accent2"/>
                </a:solidFill>
                <a:latin typeface="Arial Narrow" pitchFamily="34" charset="0"/>
              </a:rPr>
              <a:t>Thorup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;  SODA 2009,  SIAM J. </a:t>
            </a:r>
            <a:r>
              <a:rPr lang="en-US" dirty="0" err="1">
                <a:solidFill>
                  <a:schemeClr val="accent2"/>
                </a:solidFill>
                <a:latin typeface="Arial Narrow" pitchFamily="34" charset="0"/>
              </a:rPr>
              <a:t>Comput</a:t>
            </a:r>
            <a:r>
              <a:rPr lang="en-US" dirty="0">
                <a:solidFill>
                  <a:schemeClr val="accent2"/>
                </a:solidFill>
                <a:latin typeface="Arial Narrow" pitchFamily="34" charset="0"/>
              </a:rPr>
              <a:t>. 2011]</a:t>
            </a:r>
          </a:p>
          <a:p>
            <a:pPr marL="400050">
              <a:buNone/>
            </a:pPr>
            <a:endParaRPr lang="en-US" sz="2200" dirty="0" smtClean="0"/>
          </a:p>
        </p:txBody>
      </p:sp>
      <p:grpSp>
        <p:nvGrpSpPr>
          <p:cNvPr id="4" name="Group 26"/>
          <p:cNvGrpSpPr/>
          <p:nvPr/>
        </p:nvGrpSpPr>
        <p:grpSpPr>
          <a:xfrm>
            <a:off x="1860430" y="4292305"/>
            <a:ext cx="1066800" cy="1676400"/>
            <a:chOff x="76200" y="2362200"/>
            <a:chExt cx="1371600" cy="2057400"/>
          </a:xfrm>
        </p:grpSpPr>
        <p:sp>
          <p:nvSpPr>
            <p:cNvPr id="5" name="TextBox 4"/>
            <p:cNvSpPr txBox="1"/>
            <p:nvPr/>
          </p:nvSpPr>
          <p:spPr>
            <a:xfrm>
              <a:off x="76200" y="23622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9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6200" y="2362200"/>
              <a:ext cx="30480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" y="25908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8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200" y="25908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" y="28194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7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6200" y="2819401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" y="30480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6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200" y="3048000"/>
              <a:ext cx="36576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2766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6200" y="3276600"/>
              <a:ext cx="804672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" y="35052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6200" y="35052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" y="37338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6200" y="3733800"/>
              <a:ext cx="305671" cy="2286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" y="39624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6200" y="3962400"/>
              <a:ext cx="45720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" y="41910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200" y="41910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3553" y="4828603"/>
            <a:ext cx="1452114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Example: </a:t>
            </a:r>
            <a:br>
              <a:rPr lang="en-US" sz="1600" dirty="0" smtClean="0"/>
            </a:br>
            <a:r>
              <a:rPr lang="en-US" sz="1600" dirty="0" smtClean="0"/>
              <a:t>m=9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60431" y="4105419"/>
            <a:ext cx="1066800" cy="186267"/>
            <a:chOff x="1524000" y="1600200"/>
            <a:chExt cx="1066800" cy="186267"/>
          </a:xfrm>
        </p:grpSpPr>
        <p:sp>
          <p:nvSpPr>
            <p:cNvPr id="27" name="TextBox 26"/>
            <p:cNvSpPr txBox="1"/>
            <p:nvPr/>
          </p:nvSpPr>
          <p:spPr>
            <a:xfrm>
              <a:off x="1524000" y="1600200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10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524000" y="1600200"/>
              <a:ext cx="625856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00399" y="4260642"/>
            <a:ext cx="1371600" cy="1292576"/>
            <a:chOff x="3200400" y="2365024"/>
            <a:chExt cx="1371600" cy="1292576"/>
          </a:xfrm>
        </p:grpSpPr>
        <p:sp>
          <p:nvSpPr>
            <p:cNvPr id="30" name="TextBox 29"/>
            <p:cNvSpPr txBox="1"/>
            <p:nvPr/>
          </p:nvSpPr>
          <p:spPr>
            <a:xfrm>
              <a:off x="3200400" y="2365024"/>
              <a:ext cx="1371600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600" dirty="0" smtClean="0"/>
                <a:t>Recalculate</a:t>
              </a:r>
              <a:br>
                <a:rPr lang="en-US" sz="1600" dirty="0" smtClean="0"/>
              </a:br>
              <a:r>
                <a:rPr lang="en-US" sz="1600" dirty="0" smtClean="0"/>
                <a:t>threshold z:</a:t>
              </a:r>
            </a:p>
            <a:p>
              <a:endParaRPr lang="en-US" dirty="0"/>
            </a:p>
          </p:txBody>
        </p:sp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3279648" y="2971800"/>
            <a:ext cx="118872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95" name="Equation" r:id="rId4" imgW="1143276" imgH="431831" progId="Equation.3">
                    <p:embed/>
                  </p:oleObj>
                </mc:Choice>
                <mc:Fallback>
                  <p:oleObj name="Equation" r:id="rId4" imgW="1143276" imgH="431831" progId="Equation.3">
                    <p:embed/>
                    <p:pic>
                      <p:nvPicPr>
                        <p:cNvPr id="0" name="Picture 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9648" y="2971800"/>
                          <a:ext cx="118872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Group 30"/>
            <p:cNvGrpSpPr/>
            <p:nvPr/>
          </p:nvGrpSpPr>
          <p:grpSpPr>
            <a:xfrm>
              <a:off x="3323012" y="3471333"/>
              <a:ext cx="1109472" cy="186267"/>
              <a:chOff x="3429000" y="3395133"/>
              <a:chExt cx="1066800" cy="186267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429000" y="3395133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z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3429000" y="3395133"/>
                <a:ext cx="316523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95577" y="3764676"/>
            <a:ext cx="319177" cy="2392392"/>
            <a:chOff x="4341963" y="1825937"/>
            <a:chExt cx="319177" cy="2392392"/>
          </a:xfrm>
        </p:grpSpPr>
        <p:cxnSp>
          <p:nvCxnSpPr>
            <p:cNvPr id="36" name="Straight Connector 35"/>
            <p:cNvCxnSpPr/>
            <p:nvPr/>
          </p:nvCxnSpPr>
          <p:spPr bwMode="auto">
            <a:xfrm>
              <a:off x="4495800" y="2168104"/>
              <a:ext cx="0" cy="186187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341963" y="3976789"/>
              <a:ext cx="319177" cy="2415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41963" y="1825937"/>
              <a:ext cx="319177" cy="2415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35860" y="4112630"/>
            <a:ext cx="1938065" cy="1857551"/>
            <a:chOff x="2590800" y="2173857"/>
            <a:chExt cx="1938065" cy="1857551"/>
          </a:xfrm>
        </p:grpSpPr>
        <p:cxnSp>
          <p:nvCxnSpPr>
            <p:cNvPr id="40" name="Straight Connector 39"/>
            <p:cNvCxnSpPr/>
            <p:nvPr/>
          </p:nvCxnSpPr>
          <p:spPr bwMode="auto">
            <a:xfrm>
              <a:off x="2590800" y="2175296"/>
              <a:ext cx="1905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flipV="1">
              <a:off x="2590800" y="2173857"/>
              <a:ext cx="1920815" cy="1883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2590800" y="2415396"/>
              <a:ext cx="1912189" cy="12508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2590800" y="2667000"/>
              <a:ext cx="1905000" cy="6757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590800" y="2904226"/>
              <a:ext cx="1905000" cy="172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2590800" y="3091130"/>
              <a:ext cx="1905000" cy="172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2590800" y="3088257"/>
              <a:ext cx="1903562" cy="2055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V="1">
              <a:off x="2590800" y="3372906"/>
              <a:ext cx="1903560" cy="9779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2590800" y="3657600"/>
              <a:ext cx="1938065" cy="344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2590800" y="3692084"/>
              <a:ext cx="1938065" cy="1596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flipV="1">
              <a:off x="2590800" y="4014154"/>
              <a:ext cx="1905000" cy="1725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4973848" y="4582141"/>
            <a:ext cx="1371600" cy="741651"/>
            <a:chOff x="5029200" y="2407357"/>
            <a:chExt cx="1371600" cy="741651"/>
          </a:xfrm>
        </p:grpSpPr>
        <p:sp>
          <p:nvSpPr>
            <p:cNvPr id="52" name="TextBox 51"/>
            <p:cNvSpPr txBox="1"/>
            <p:nvPr/>
          </p:nvSpPr>
          <p:spPr>
            <a:xfrm>
              <a:off x="5029200" y="2407357"/>
              <a:ext cx="1371600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 smtClean="0"/>
                <a:t>Recalculate</a:t>
              </a:r>
            </a:p>
            <a:p>
              <a:r>
                <a:rPr lang="en-US" sz="1400" dirty="0" smtClean="0"/>
                <a:t>Discard </a:t>
              </a:r>
              <a:r>
                <a:rPr lang="en-US" sz="1400" dirty="0" err="1" smtClean="0"/>
                <a:t>probs</a:t>
              </a:r>
              <a:r>
                <a:rPr lang="en-US" sz="1400" dirty="0" smtClean="0"/>
                <a:t>:</a:t>
              </a:r>
            </a:p>
            <a:p>
              <a:endParaRPr lang="en-US" dirty="0"/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/>
          </p:nvGraphicFramePr>
          <p:xfrm>
            <a:off x="5115403" y="2933108"/>
            <a:ext cx="122872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96" name="Equation" r:id="rId6" imgW="1180618" imgH="216061" progId="Equation.3">
                    <p:embed/>
                  </p:oleObj>
                </mc:Choice>
                <mc:Fallback>
                  <p:oleObj name="Equation" r:id="rId6" imgW="1180618" imgH="216061" progId="Equation.3">
                    <p:embed/>
                    <p:pic>
                      <p:nvPicPr>
                        <p:cNvPr id="0" name="Picture 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5403" y="2933108"/>
                          <a:ext cx="1228725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Multiply 53"/>
          <p:cNvSpPr/>
          <p:nvPr/>
        </p:nvSpPr>
        <p:spPr bwMode="auto">
          <a:xfrm>
            <a:off x="4710023" y="4582746"/>
            <a:ext cx="274320" cy="274320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854615" y="4667724"/>
            <a:ext cx="1066800" cy="186268"/>
            <a:chOff x="1676400" y="4862487"/>
            <a:chExt cx="1066800" cy="186268"/>
          </a:xfrm>
        </p:grpSpPr>
        <p:sp>
          <p:nvSpPr>
            <p:cNvPr id="98" name="TextBox 97"/>
            <p:cNvSpPr txBox="1"/>
            <p:nvPr/>
          </p:nvSpPr>
          <p:spPr>
            <a:xfrm>
              <a:off x="1676400" y="4862487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7</a:t>
              </a:r>
              <a:endParaRPr lang="en-US" sz="1200" dirty="0"/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676400" y="4862488"/>
              <a:ext cx="237744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854614" y="4853991"/>
            <a:ext cx="1066800" cy="1117600"/>
            <a:chOff x="1676400" y="5169518"/>
            <a:chExt cx="1066800" cy="1117600"/>
          </a:xfrm>
        </p:grpSpPr>
        <p:sp>
          <p:nvSpPr>
            <p:cNvPr id="101" name="TextBox 100"/>
            <p:cNvSpPr txBox="1"/>
            <p:nvPr/>
          </p:nvSpPr>
          <p:spPr>
            <a:xfrm>
              <a:off x="1676400" y="5169518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6</a:t>
              </a:r>
              <a:endParaRPr lang="en-US" sz="1200" dirty="0"/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676400" y="5169518"/>
              <a:ext cx="284480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76400" y="5355785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676400" y="5355785"/>
              <a:ext cx="625856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676400" y="5542051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676400" y="5542051"/>
              <a:ext cx="237744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76400" y="5728318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676400" y="5728318"/>
              <a:ext cx="237744" cy="18626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76400" y="5914585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676400" y="5914585"/>
              <a:ext cx="355600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76400" y="6100851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676400" y="6100851"/>
              <a:ext cx="237744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854678" y="4108294"/>
            <a:ext cx="1066800" cy="559438"/>
            <a:chOff x="1676400" y="4303050"/>
            <a:chExt cx="1066800" cy="559438"/>
          </a:xfrm>
        </p:grpSpPr>
        <p:sp>
          <p:nvSpPr>
            <p:cNvPr id="114" name="TextBox 113"/>
            <p:cNvSpPr txBox="1"/>
            <p:nvPr/>
          </p:nvSpPr>
          <p:spPr>
            <a:xfrm>
              <a:off x="1676400" y="4489954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9</a:t>
              </a:r>
              <a:endParaRPr lang="en-US" sz="1200" dirty="0"/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676400" y="4489954"/>
              <a:ext cx="237067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676400" y="4676221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8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676400" y="4676221"/>
              <a:ext cx="237744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76400" y="4303050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10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676400" y="4303050"/>
              <a:ext cx="625856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124200" y="4861668"/>
            <a:ext cx="1452114" cy="557839"/>
            <a:chOff x="5029199" y="2590800"/>
            <a:chExt cx="1452114" cy="557839"/>
          </a:xfrm>
        </p:grpSpPr>
        <p:sp>
          <p:nvSpPr>
            <p:cNvPr id="121" name="TextBox 120"/>
            <p:cNvSpPr txBox="1"/>
            <p:nvPr/>
          </p:nvSpPr>
          <p:spPr>
            <a:xfrm>
              <a:off x="5029199" y="2590800"/>
              <a:ext cx="1452114" cy="381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400" dirty="0" smtClean="0"/>
                <a:t>Adjust weights</a:t>
              </a:r>
              <a:r>
                <a:rPr lang="en-US" sz="1600" dirty="0" smtClean="0"/>
                <a:t>:</a:t>
              </a:r>
            </a:p>
            <a:p>
              <a:endParaRPr lang="en-US" dirty="0"/>
            </a:p>
          </p:txBody>
        </p:sp>
        <p:graphicFrame>
          <p:nvGraphicFramePr>
            <p:cNvPr id="122" name="Object 121"/>
            <p:cNvGraphicFramePr>
              <a:graphicFrameLocks noChangeAspect="1"/>
            </p:cNvGraphicFramePr>
            <p:nvPr/>
          </p:nvGraphicFramePr>
          <p:xfrm>
            <a:off x="5253666" y="2932739"/>
            <a:ext cx="9525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97" name="Equation" r:id="rId8" imgW="913849" imgH="215931" progId="Equation.3">
                    <p:embed/>
                  </p:oleObj>
                </mc:Choice>
                <mc:Fallback>
                  <p:oleObj name="Equation" r:id="rId8" imgW="913849" imgH="215931" progId="Equation.3">
                    <p:embed/>
                    <p:pic>
                      <p:nvPicPr>
                        <p:cNvPr id="0" name="Picture 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666" y="2932739"/>
                          <a:ext cx="9525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Group 122"/>
          <p:cNvGrpSpPr/>
          <p:nvPr/>
        </p:nvGrpSpPr>
        <p:grpSpPr>
          <a:xfrm>
            <a:off x="4852356" y="4277946"/>
            <a:ext cx="1066800" cy="1683493"/>
            <a:chOff x="5992443" y="4295955"/>
            <a:chExt cx="1066800" cy="1683493"/>
          </a:xfrm>
        </p:grpSpPr>
        <p:grpSp>
          <p:nvGrpSpPr>
            <p:cNvPr id="124" name="Group 141"/>
            <p:cNvGrpSpPr/>
            <p:nvPr/>
          </p:nvGrpSpPr>
          <p:grpSpPr>
            <a:xfrm>
              <a:off x="5995393" y="4295955"/>
              <a:ext cx="1061015" cy="572287"/>
              <a:chOff x="1676399" y="4303050"/>
              <a:chExt cx="1066801" cy="559438"/>
            </a:xfrm>
          </p:grpSpPr>
          <p:sp>
            <p:nvSpPr>
              <p:cNvPr id="138" name="TextBox 137"/>
              <p:cNvSpPr txBox="1"/>
              <p:nvPr/>
            </p:nvSpPr>
            <p:spPr>
              <a:xfrm>
                <a:off x="1676400" y="4489954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9</a:t>
                </a:r>
                <a:endParaRPr lang="en-US" sz="1200" dirty="0"/>
              </a:p>
            </p:txBody>
          </p:sp>
          <p:sp>
            <p:nvSpPr>
              <p:cNvPr id="139" name="Rectangle 138"/>
              <p:cNvSpPr/>
              <p:nvPr/>
            </p:nvSpPr>
            <p:spPr bwMode="auto">
              <a:xfrm>
                <a:off x="1676399" y="4489954"/>
                <a:ext cx="330979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676400" y="467622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8</a:t>
                </a:r>
                <a:endParaRPr lang="en-US" sz="1200" dirty="0"/>
              </a:p>
            </p:txBody>
          </p:sp>
          <p:sp>
            <p:nvSpPr>
              <p:cNvPr id="141" name="Rectangle 140"/>
              <p:cNvSpPr/>
              <p:nvPr/>
            </p:nvSpPr>
            <p:spPr bwMode="auto">
              <a:xfrm>
                <a:off x="1676399" y="4676221"/>
                <a:ext cx="330979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676400" y="4303050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10</a:t>
                </a:r>
                <a:endParaRPr lang="en-US" sz="1200" dirty="0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1676400" y="4303050"/>
                <a:ext cx="625856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  <p:grpSp>
          <p:nvGrpSpPr>
            <p:cNvPr id="125" name="Group 148"/>
            <p:cNvGrpSpPr/>
            <p:nvPr/>
          </p:nvGrpSpPr>
          <p:grpSpPr>
            <a:xfrm>
              <a:off x="5992443" y="4861848"/>
              <a:ext cx="1066800" cy="1117600"/>
              <a:chOff x="1676400" y="5169518"/>
              <a:chExt cx="1066800" cy="1117600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676400" y="5169518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6</a:t>
                </a:r>
                <a:endParaRPr lang="en-US" sz="1200" dirty="0"/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676400" y="5169518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676400" y="5355785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5</a:t>
                </a:r>
                <a:endParaRPr lang="en-US" sz="1200" dirty="0"/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1676400" y="5355785"/>
                <a:ext cx="625856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676400" y="554205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4</a:t>
                </a:r>
                <a:endParaRPr lang="en-US" sz="1200" dirty="0"/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676400" y="5542051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676400" y="5728318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3</a:t>
                </a:r>
                <a:endParaRPr lang="en-US" sz="1200" dirty="0"/>
              </a:p>
            </p:txBody>
          </p:sp>
          <p:sp>
            <p:nvSpPr>
              <p:cNvPr id="133" name="Rectangle 132"/>
              <p:cNvSpPr/>
              <p:nvPr/>
            </p:nvSpPr>
            <p:spPr bwMode="auto">
              <a:xfrm>
                <a:off x="1676400" y="5728318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676400" y="5914585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2</a:t>
                </a:r>
                <a:endParaRPr lang="en-US" sz="1200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676400" y="5914585"/>
                <a:ext cx="355600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676400" y="610085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1</a:t>
                </a:r>
                <a:endParaRPr lang="en-US" sz="1200" dirty="0"/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1676400" y="6100851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35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L -0.32274 -2.59259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-0.00017 0.0268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/>
      <p:bldP spid="24" grpId="1"/>
      <p:bldP spid="54" grpId="0" animBg="1"/>
      <p:bldP spid="54" grpId="1" animBg="1"/>
      <p:bldP spid="54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(Un)Aware Sampling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is oblivious to structure in keys (IP address hierarchy)</a:t>
            </a:r>
          </a:p>
          <a:p>
            <a:pPr lvl="1"/>
            <a:r>
              <a:rPr lang="en-US" dirty="0" smtClean="0"/>
              <a:t>Estimation disperses the weight of discarded items to surviving samples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Queries structure aware: subset sums over related keys (IP subnets)</a:t>
            </a:r>
          </a:p>
          <a:p>
            <a:pPr lvl="1"/>
            <a:r>
              <a:rPr lang="en-US" dirty="0" smtClean="0"/>
              <a:t>Accuracy on LHS is decreased by discarding weight on RHS </a:t>
            </a:r>
          </a:p>
          <a:p>
            <a:endParaRPr lang="en-US" dirty="0"/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826542" y="2199738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ym typeface="Symbol" pitchFamily="18" charset="2"/>
              </a:rPr>
              <a:t></a:t>
            </a:r>
            <a:endParaRPr lang="en-US" sz="1200" dirty="0"/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3334080" y="2986446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</a:t>
            </a: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5230588" y="2986446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</a:t>
            </a:r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2810643" y="3729412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00</a:t>
            </a:r>
          </a:p>
        </p:txBody>
      </p: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3766484" y="3729412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01</a:t>
            </a:r>
          </a:p>
        </p:txBody>
      </p:sp>
      <p:sp>
        <p:nvSpPr>
          <p:cNvPr id="30729" name="TextBox 9"/>
          <p:cNvSpPr txBox="1">
            <a:spLocks noChangeArrowheads="1"/>
          </p:cNvSpPr>
          <p:nvPr/>
        </p:nvSpPr>
        <p:spPr bwMode="auto">
          <a:xfrm>
            <a:off x="4768684" y="3729412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0730" name="TextBox 10"/>
          <p:cNvSpPr txBox="1">
            <a:spLocks noChangeArrowheads="1"/>
          </p:cNvSpPr>
          <p:nvPr/>
        </p:nvSpPr>
        <p:spPr bwMode="auto">
          <a:xfrm>
            <a:off x="2522680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000</a:t>
            </a:r>
          </a:p>
        </p:txBody>
      </p:sp>
      <p:sp>
        <p:nvSpPr>
          <p:cNvPr id="30731" name="TextBox 11"/>
          <p:cNvSpPr txBox="1">
            <a:spLocks noChangeArrowheads="1"/>
          </p:cNvSpPr>
          <p:nvPr/>
        </p:nvSpPr>
        <p:spPr bwMode="auto">
          <a:xfrm>
            <a:off x="2998016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001</a:t>
            </a:r>
          </a:p>
        </p:txBody>
      </p:sp>
      <p:sp>
        <p:nvSpPr>
          <p:cNvPr id="30732" name="TextBox 12"/>
          <p:cNvSpPr txBox="1">
            <a:spLocks noChangeArrowheads="1"/>
          </p:cNvSpPr>
          <p:nvPr/>
        </p:nvSpPr>
        <p:spPr bwMode="auto">
          <a:xfrm>
            <a:off x="3497851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010</a:t>
            </a:r>
          </a:p>
        </p:txBody>
      </p:sp>
      <p:sp>
        <p:nvSpPr>
          <p:cNvPr id="30733" name="TextBox 13"/>
          <p:cNvSpPr txBox="1">
            <a:spLocks noChangeArrowheads="1"/>
          </p:cNvSpPr>
          <p:nvPr/>
        </p:nvSpPr>
        <p:spPr bwMode="auto">
          <a:xfrm>
            <a:off x="3978893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011</a:t>
            </a:r>
          </a:p>
        </p:txBody>
      </p:sp>
      <p:sp>
        <p:nvSpPr>
          <p:cNvPr id="30734" name="TextBox 14"/>
          <p:cNvSpPr txBox="1">
            <a:spLocks noChangeArrowheads="1"/>
          </p:cNvSpPr>
          <p:nvPr/>
        </p:nvSpPr>
        <p:spPr bwMode="auto">
          <a:xfrm>
            <a:off x="4481957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100</a:t>
            </a:r>
          </a:p>
        </p:txBody>
      </p:sp>
      <p:sp>
        <p:nvSpPr>
          <p:cNvPr id="30735" name="TextBox 15"/>
          <p:cNvSpPr txBox="1">
            <a:spLocks noChangeArrowheads="1"/>
          </p:cNvSpPr>
          <p:nvPr/>
        </p:nvSpPr>
        <p:spPr bwMode="auto">
          <a:xfrm>
            <a:off x="4972664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101</a:t>
            </a:r>
          </a:p>
        </p:txBody>
      </p:sp>
      <p:sp>
        <p:nvSpPr>
          <p:cNvPr id="30736" name="TextBox 16"/>
          <p:cNvSpPr txBox="1">
            <a:spLocks noChangeArrowheads="1"/>
          </p:cNvSpPr>
          <p:nvPr/>
        </p:nvSpPr>
        <p:spPr bwMode="auto">
          <a:xfrm>
            <a:off x="5445526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110</a:t>
            </a:r>
          </a:p>
        </p:txBody>
      </p:sp>
      <p:sp>
        <p:nvSpPr>
          <p:cNvPr id="30737" name="TextBox 17"/>
          <p:cNvSpPr txBox="1">
            <a:spLocks noChangeArrowheads="1"/>
          </p:cNvSpPr>
          <p:nvPr/>
        </p:nvSpPr>
        <p:spPr bwMode="auto">
          <a:xfrm>
            <a:off x="2886504" y="4552421"/>
            <a:ext cx="265511" cy="354037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8" name="TextBox 18"/>
          <p:cNvSpPr txBox="1">
            <a:spLocks noChangeArrowheads="1"/>
          </p:cNvSpPr>
          <p:nvPr/>
        </p:nvSpPr>
        <p:spPr bwMode="auto">
          <a:xfrm>
            <a:off x="3349252" y="4540107"/>
            <a:ext cx="265511" cy="179584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9" name="TextBox 19"/>
          <p:cNvSpPr txBox="1">
            <a:spLocks noChangeArrowheads="1"/>
          </p:cNvSpPr>
          <p:nvPr/>
        </p:nvSpPr>
        <p:spPr bwMode="auto">
          <a:xfrm>
            <a:off x="2423756" y="4543185"/>
            <a:ext cx="265511" cy="17958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365781" y="4549342"/>
            <a:ext cx="267197" cy="29554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1" name="TextBox 21"/>
          <p:cNvSpPr txBox="1">
            <a:spLocks noChangeArrowheads="1"/>
          </p:cNvSpPr>
          <p:nvPr/>
        </p:nvSpPr>
        <p:spPr bwMode="auto">
          <a:xfrm>
            <a:off x="5314034" y="4543185"/>
            <a:ext cx="265511" cy="177532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2" name="TextBox 22"/>
          <p:cNvSpPr txBox="1">
            <a:spLocks noChangeArrowheads="1"/>
          </p:cNvSpPr>
          <p:nvPr/>
        </p:nvSpPr>
        <p:spPr bwMode="auto">
          <a:xfrm>
            <a:off x="5778469" y="4543185"/>
            <a:ext cx="265511" cy="177532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3" name="TextBox 26"/>
          <p:cNvSpPr txBox="1">
            <a:spLocks noChangeArrowheads="1"/>
          </p:cNvSpPr>
          <p:nvPr/>
        </p:nvSpPr>
        <p:spPr bwMode="auto">
          <a:xfrm>
            <a:off x="4820943" y="4543185"/>
            <a:ext cx="265511" cy="473077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4" name="Oval 27"/>
          <p:cNvSpPr>
            <a:spLocks noChangeArrowheads="1"/>
          </p:cNvSpPr>
          <p:nvPr/>
        </p:nvSpPr>
        <p:spPr bwMode="auto">
          <a:xfrm>
            <a:off x="4176130" y="2280422"/>
            <a:ext cx="96933" cy="118012"/>
          </a:xfrm>
          <a:prstGeom prst="ellipse">
            <a:avLst/>
          </a:prstGeom>
          <a:solidFill>
            <a:schemeClr val="tx2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solidFill>
                <a:srgbClr val="CCCCCC"/>
              </a:solidFill>
            </a:endParaRPr>
          </a:p>
        </p:txBody>
      </p:sp>
      <p:sp>
        <p:nvSpPr>
          <p:cNvPr id="30745" name="Oval 29"/>
          <p:cNvSpPr>
            <a:spLocks noChangeArrowheads="1"/>
          </p:cNvSpPr>
          <p:nvPr/>
        </p:nvSpPr>
        <p:spPr bwMode="auto">
          <a:xfrm>
            <a:off x="3265806" y="3019284"/>
            <a:ext cx="96933" cy="118012"/>
          </a:xfrm>
          <a:prstGeom prst="ellipse">
            <a:avLst/>
          </a:prstGeom>
          <a:solidFill>
            <a:schemeClr val="tx2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solidFill>
                <a:srgbClr val="CCCCCC"/>
              </a:solidFill>
            </a:endParaRP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507202" y="3758144"/>
            <a:ext cx="552095" cy="716286"/>
            <a:chOff x="813082" y="2673113"/>
            <a:chExt cx="1040136" cy="1108003"/>
          </a:xfrm>
        </p:grpSpPr>
        <p:sp>
          <p:nvSpPr>
            <p:cNvPr id="30781" name="Oval 41"/>
            <p:cNvSpPr>
              <a:spLocks noChangeArrowheads="1"/>
            </p:cNvSpPr>
            <p:nvPr/>
          </p:nvSpPr>
          <p:spPr bwMode="auto">
            <a:xfrm>
              <a:off x="1241710" y="2673113"/>
              <a:ext cx="182880" cy="182880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0782" name="Oval 42"/>
            <p:cNvSpPr>
              <a:spLocks noChangeArrowheads="1"/>
            </p:cNvSpPr>
            <p:nvPr/>
          </p:nvSpPr>
          <p:spPr bwMode="auto">
            <a:xfrm>
              <a:off x="813082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0783" name="Oval 43"/>
            <p:cNvSpPr>
              <a:spLocks noChangeArrowheads="1"/>
            </p:cNvSpPr>
            <p:nvPr/>
          </p:nvSpPr>
          <p:spPr bwMode="auto">
            <a:xfrm>
              <a:off x="1670338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cxnSp>
          <p:nvCxnSpPr>
            <p:cNvPr id="30784" name="Straight Connector 44"/>
            <p:cNvCxnSpPr>
              <a:cxnSpLocks noChangeShapeType="1"/>
            </p:cNvCxnSpPr>
            <p:nvPr/>
          </p:nvCxnSpPr>
          <p:spPr bwMode="auto">
            <a:xfrm rot="-5400000" flipH="1" flipV="1">
              <a:off x="662777" y="3018530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785" name="Straight Connector 45"/>
            <p:cNvCxnSpPr>
              <a:cxnSpLocks noChangeShapeType="1"/>
            </p:cNvCxnSpPr>
            <p:nvPr/>
          </p:nvCxnSpPr>
          <p:spPr bwMode="auto">
            <a:xfrm rot="5400000" flipV="1">
              <a:off x="1083331" y="3014958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3455457" y="3758144"/>
            <a:ext cx="552094" cy="716286"/>
            <a:chOff x="813082" y="2673113"/>
            <a:chExt cx="1040136" cy="1108003"/>
          </a:xfrm>
        </p:grpSpPr>
        <p:sp>
          <p:nvSpPr>
            <p:cNvPr id="30776" name="Oval 36"/>
            <p:cNvSpPr>
              <a:spLocks noChangeArrowheads="1"/>
            </p:cNvSpPr>
            <p:nvPr/>
          </p:nvSpPr>
          <p:spPr bwMode="auto">
            <a:xfrm>
              <a:off x="1241711" y="2673113"/>
              <a:ext cx="182880" cy="182880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0777" name="Oval 37"/>
            <p:cNvSpPr>
              <a:spLocks noChangeArrowheads="1"/>
            </p:cNvSpPr>
            <p:nvPr/>
          </p:nvSpPr>
          <p:spPr bwMode="auto">
            <a:xfrm>
              <a:off x="813082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0778" name="Oval 38"/>
            <p:cNvSpPr>
              <a:spLocks noChangeArrowheads="1"/>
            </p:cNvSpPr>
            <p:nvPr/>
          </p:nvSpPr>
          <p:spPr bwMode="auto">
            <a:xfrm>
              <a:off x="1670338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cxnSp>
          <p:nvCxnSpPr>
            <p:cNvPr id="30779" name="Straight Connector 39"/>
            <p:cNvCxnSpPr>
              <a:cxnSpLocks noChangeShapeType="1"/>
            </p:cNvCxnSpPr>
            <p:nvPr/>
          </p:nvCxnSpPr>
          <p:spPr bwMode="auto">
            <a:xfrm rot="-5400000" flipH="1" flipV="1">
              <a:off x="662777" y="3018530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0780" name="Straight Connector 40"/>
            <p:cNvCxnSpPr>
              <a:cxnSpLocks noChangeShapeType="1"/>
            </p:cNvCxnSpPr>
            <p:nvPr/>
          </p:nvCxnSpPr>
          <p:spPr bwMode="auto">
            <a:xfrm rot="5400000" flipV="1">
              <a:off x="1083331" y="3014958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</p:grpSp>
      <p:cxnSp>
        <p:nvCxnSpPr>
          <p:cNvPr id="30748" name="Straight Connector 33"/>
          <p:cNvCxnSpPr>
            <a:cxnSpLocks noChangeShapeType="1"/>
          </p:cNvCxnSpPr>
          <p:nvPr/>
        </p:nvCxnSpPr>
        <p:spPr bwMode="auto">
          <a:xfrm rot="5400000">
            <a:off x="2644660" y="3186334"/>
            <a:ext cx="777857" cy="568952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9" name="Straight Connector 34"/>
          <p:cNvCxnSpPr>
            <a:cxnSpLocks noChangeShapeType="1"/>
          </p:cNvCxnSpPr>
          <p:nvPr/>
        </p:nvCxnSpPr>
        <p:spPr bwMode="auto">
          <a:xfrm rot="16200000" flipH="1">
            <a:off x="3149791" y="3243889"/>
            <a:ext cx="779910" cy="451790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50" name="Straight Connector 35"/>
          <p:cNvCxnSpPr>
            <a:cxnSpLocks noChangeShapeType="1"/>
          </p:cNvCxnSpPr>
          <p:nvPr/>
        </p:nvCxnSpPr>
        <p:spPr bwMode="auto">
          <a:xfrm flipV="1">
            <a:off x="3303736" y="2309155"/>
            <a:ext cx="940668" cy="767595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4" name="Group 46"/>
          <p:cNvGrpSpPr>
            <a:grpSpLocks/>
          </p:cNvGrpSpPr>
          <p:nvPr/>
        </p:nvGrpSpPr>
        <p:grpSpPr bwMode="auto">
          <a:xfrm flipH="1">
            <a:off x="4214060" y="2302998"/>
            <a:ext cx="1751531" cy="2176561"/>
            <a:chOff x="1285852" y="2455650"/>
            <a:chExt cx="3299370" cy="3367232"/>
          </a:xfrm>
        </p:grpSpPr>
        <p:sp>
          <p:nvSpPr>
            <p:cNvPr id="30759" name="Oval 47"/>
            <p:cNvSpPr>
              <a:spLocks noChangeArrowheads="1"/>
            </p:cNvSpPr>
            <p:nvPr/>
          </p:nvSpPr>
          <p:spPr bwMode="auto">
            <a:xfrm>
              <a:off x="2714613" y="3571874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grpSp>
          <p:nvGrpSpPr>
            <p:cNvPr id="5" name="Group 165"/>
            <p:cNvGrpSpPr>
              <a:grpSpLocks/>
            </p:cNvGrpSpPr>
            <p:nvPr/>
          </p:nvGrpSpPr>
          <p:grpSpPr bwMode="auto">
            <a:xfrm>
              <a:off x="1285852" y="2455650"/>
              <a:ext cx="3299370" cy="3367232"/>
              <a:chOff x="1285852" y="2455650"/>
              <a:chExt cx="3299370" cy="3367232"/>
            </a:xfrm>
          </p:grpSpPr>
          <p:grpSp>
            <p:nvGrpSpPr>
              <p:cNvPr id="6" name="Group 140"/>
              <p:cNvGrpSpPr>
                <a:grpSpLocks/>
              </p:cNvGrpSpPr>
              <p:nvPr/>
            </p:nvGrpSpPr>
            <p:grpSpPr bwMode="auto">
              <a:xfrm>
                <a:off x="1285852" y="4714882"/>
                <a:ext cx="1040136" cy="1108000"/>
                <a:chOff x="813082" y="2673113"/>
                <a:chExt cx="1040136" cy="1108000"/>
              </a:xfrm>
            </p:grpSpPr>
            <p:sp>
              <p:nvSpPr>
                <p:cNvPr id="30771" name="Oval 59"/>
                <p:cNvSpPr>
                  <a:spLocks noChangeArrowheads="1"/>
                </p:cNvSpPr>
                <p:nvPr/>
              </p:nvSpPr>
              <p:spPr bwMode="auto">
                <a:xfrm>
                  <a:off x="1241710" y="2673113"/>
                  <a:ext cx="182880" cy="182880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30772" name="Oval 60"/>
                <p:cNvSpPr>
                  <a:spLocks noChangeArrowheads="1"/>
                </p:cNvSpPr>
                <p:nvPr/>
              </p:nvSpPr>
              <p:spPr bwMode="auto">
                <a:xfrm>
                  <a:off x="813082" y="3598233"/>
                  <a:ext cx="182880" cy="182880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30773" name="Oval 61"/>
                <p:cNvSpPr>
                  <a:spLocks noChangeArrowheads="1"/>
                </p:cNvSpPr>
                <p:nvPr/>
              </p:nvSpPr>
              <p:spPr bwMode="auto">
                <a:xfrm>
                  <a:off x="1670338" y="3598233"/>
                  <a:ext cx="182880" cy="182880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cxnSp>
              <p:nvCxnSpPr>
                <p:cNvPr id="30774" name="Straight Connector 62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662777" y="3018530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775" name="Straight Connector 63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1083331" y="3014958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7" name="Group 146"/>
              <p:cNvGrpSpPr>
                <a:grpSpLocks/>
              </p:cNvGrpSpPr>
              <p:nvPr/>
            </p:nvGrpSpPr>
            <p:grpSpPr bwMode="auto">
              <a:xfrm>
                <a:off x="3071802" y="4714880"/>
                <a:ext cx="1040136" cy="1108002"/>
                <a:chOff x="813082" y="2673111"/>
                <a:chExt cx="1040136" cy="1108002"/>
              </a:xfrm>
            </p:grpSpPr>
            <p:sp>
              <p:nvSpPr>
                <p:cNvPr id="30766" name="Oval 54"/>
                <p:cNvSpPr>
                  <a:spLocks noChangeArrowheads="1"/>
                </p:cNvSpPr>
                <p:nvPr/>
              </p:nvSpPr>
              <p:spPr bwMode="auto">
                <a:xfrm>
                  <a:off x="1241710" y="2673111"/>
                  <a:ext cx="182880" cy="182881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30767" name="Oval 55"/>
                <p:cNvSpPr>
                  <a:spLocks noChangeArrowheads="1"/>
                </p:cNvSpPr>
                <p:nvPr/>
              </p:nvSpPr>
              <p:spPr bwMode="auto">
                <a:xfrm>
                  <a:off x="813082" y="3598232"/>
                  <a:ext cx="182880" cy="182881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30768" name="Oval 56"/>
                <p:cNvSpPr>
                  <a:spLocks noChangeArrowheads="1"/>
                </p:cNvSpPr>
                <p:nvPr/>
              </p:nvSpPr>
              <p:spPr bwMode="auto">
                <a:xfrm>
                  <a:off x="1670338" y="3598232"/>
                  <a:ext cx="182880" cy="182881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cxnSp>
              <p:nvCxnSpPr>
                <p:cNvPr id="30769" name="Straight Connector 57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662777" y="3018530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770" name="Straight Connector 58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1083331" y="3014958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30763" name="Straight Connector 51"/>
              <p:cNvCxnSpPr>
                <a:cxnSpLocks noChangeShapeType="1"/>
                <a:endCxn id="30771" idx="3"/>
              </p:cNvCxnSpPr>
              <p:nvPr/>
            </p:nvCxnSpPr>
            <p:spPr bwMode="auto">
              <a:xfrm rot="5400000">
                <a:off x="1675939" y="3734367"/>
                <a:ext cx="1201938" cy="1071292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30764" name="Straight Connector 52"/>
              <p:cNvCxnSpPr>
                <a:cxnSpLocks noChangeShapeType="1"/>
                <a:endCxn id="30766" idx="5"/>
              </p:cNvCxnSpPr>
              <p:nvPr/>
            </p:nvCxnSpPr>
            <p:spPr bwMode="auto">
              <a:xfrm rot="16200000" flipH="1">
                <a:off x="2627749" y="3842203"/>
                <a:ext cx="1205510" cy="85204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30765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812832" y="2455650"/>
                <a:ext cx="1772390" cy="1187664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</p:grp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364095" y="4547621"/>
            <a:ext cx="267197" cy="5951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364095" y="4610221"/>
            <a:ext cx="267197" cy="5849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364095" y="4666661"/>
            <a:ext cx="267197" cy="5951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364095" y="4724128"/>
            <a:ext cx="267197" cy="5849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364095" y="4785700"/>
            <a:ext cx="267197" cy="5951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900995" y="4321110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 smtClean="0"/>
              <a:t>111</a:t>
            </a:r>
            <a:endParaRPr lang="en-US" sz="1200" dirty="0"/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5695748" y="3729412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101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198 0.02685 " pathEditMode="relative" ptsTypes="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215 0.04445 " pathEditMode="relative" ptsTypes="A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059 0.00856 " pathEditMode="relative" ptsTypes="AA"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17 0.00023 " pathEditMode="relative" ptsTypes="AA">
                                      <p:cBhvr>
                                        <p:cTn id="3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469 -0.00903 " pathEditMode="relative" ptsTypes="AA">
                                      <p:cBhvr>
                                        <p:cTn id="3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Localizing Weight Redistribution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sz="2000" dirty="0" smtClean="0"/>
              <a:t>Initial weight set </a:t>
            </a:r>
            <a:r>
              <a:rPr lang="en-US" sz="2000" dirty="0" smtClean="0">
                <a:solidFill>
                  <a:schemeClr val="accent2"/>
                </a:solidFill>
              </a:rPr>
              <a:t>{x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 : </a:t>
            </a:r>
            <a:r>
              <a:rPr lang="en-US" sz="2000" dirty="0" err="1" smtClean="0">
                <a:solidFill>
                  <a:schemeClr val="accent2"/>
                </a:solidFill>
              </a:rPr>
              <a:t>i</a:t>
            </a:r>
            <a:r>
              <a:rPr lang="en-US" sz="2000" dirty="0" err="1" smtClean="0">
                <a:solidFill>
                  <a:schemeClr val="accent2"/>
                </a:solidFill>
                <a:sym typeface="Symbol"/>
              </a:rPr>
              <a:t>S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} </a:t>
            </a:r>
            <a:r>
              <a:rPr lang="en-US" sz="2000" dirty="0" smtClean="0">
                <a:sym typeface="Symbol"/>
              </a:rPr>
              <a:t>for some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S  </a:t>
            </a:r>
            <a:r>
              <a:rPr lang="el-GR" sz="2000" dirty="0" smtClean="0">
                <a:solidFill>
                  <a:schemeClr val="accent2"/>
                </a:solidFill>
                <a:sym typeface="Symbol"/>
              </a:rPr>
              <a:t>Ω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 </a:t>
            </a:r>
          </a:p>
          <a:p>
            <a:pPr lvl="1"/>
            <a:r>
              <a:rPr lang="en-US" sz="1800" dirty="0" smtClean="0">
                <a:sym typeface="Symbol"/>
              </a:rPr>
              <a:t>E.g.</a:t>
            </a:r>
            <a:r>
              <a:rPr lang="el-GR" sz="1800" dirty="0" smtClean="0">
                <a:sym typeface="Symbol"/>
              </a:rPr>
              <a:t> </a:t>
            </a:r>
            <a:r>
              <a:rPr lang="el-GR" sz="1800" dirty="0" smtClean="0">
                <a:solidFill>
                  <a:schemeClr val="accent2"/>
                </a:solidFill>
                <a:sym typeface="Symbol"/>
              </a:rPr>
              <a:t>Ω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= possible IP addresses,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S</a:t>
            </a:r>
            <a:r>
              <a:rPr lang="en-US" sz="1800" dirty="0" smtClean="0">
                <a:sym typeface="Symbol"/>
              </a:rPr>
              <a:t> =observed IP addresses </a:t>
            </a:r>
          </a:p>
          <a:p>
            <a:r>
              <a:rPr lang="en-US" sz="2000" dirty="0" smtClean="0"/>
              <a:t>Attribute “range cost” </a:t>
            </a:r>
            <a:r>
              <a:rPr lang="en-US" sz="2000" dirty="0" smtClean="0">
                <a:solidFill>
                  <a:schemeClr val="accent2"/>
                </a:solidFill>
              </a:rPr>
              <a:t>C({x</a:t>
            </a:r>
            <a:r>
              <a:rPr lang="en-US" sz="2000" baseline="-25000" dirty="0" smtClean="0">
                <a:solidFill>
                  <a:schemeClr val="accent2"/>
                </a:solidFill>
              </a:rPr>
              <a:t>i</a:t>
            </a:r>
            <a:r>
              <a:rPr lang="en-US" sz="2000" dirty="0" smtClean="0">
                <a:solidFill>
                  <a:schemeClr val="accent2"/>
                </a:solidFill>
              </a:rPr>
              <a:t> : </a:t>
            </a:r>
            <a:r>
              <a:rPr lang="en-US" sz="2000" dirty="0" err="1" smtClean="0">
                <a:solidFill>
                  <a:schemeClr val="accent2"/>
                </a:solidFill>
              </a:rPr>
              <a:t>i</a:t>
            </a:r>
            <a:r>
              <a:rPr lang="en-US" sz="2000" dirty="0" err="1" smtClean="0">
                <a:solidFill>
                  <a:schemeClr val="accent2"/>
                </a:solidFill>
                <a:sym typeface="Symbol"/>
              </a:rPr>
              <a:t>R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}) </a:t>
            </a:r>
            <a:r>
              <a:rPr lang="en-US" sz="2000" dirty="0" smtClean="0">
                <a:sym typeface="Symbol"/>
              </a:rPr>
              <a:t>for each weight subset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RS</a:t>
            </a:r>
          </a:p>
          <a:p>
            <a:pPr lvl="1"/>
            <a:r>
              <a:rPr lang="en-US" sz="1800" dirty="0" smtClean="0">
                <a:sym typeface="Symbol"/>
              </a:rPr>
              <a:t>Possible factors for Range Cost: </a:t>
            </a:r>
          </a:p>
          <a:p>
            <a:pPr lvl="2"/>
            <a:r>
              <a:rPr lang="en-US" sz="1800" dirty="0" smtClean="0">
                <a:sym typeface="Symbol"/>
              </a:rPr>
              <a:t>Sampling variance</a:t>
            </a:r>
          </a:p>
          <a:p>
            <a:pPr lvl="2"/>
            <a:r>
              <a:rPr lang="en-US" sz="1800" dirty="0" smtClean="0">
                <a:sym typeface="Symbol"/>
              </a:rPr>
              <a:t>Topology e.g. height of lowest common ancestor</a:t>
            </a:r>
          </a:p>
          <a:p>
            <a:pPr lvl="1"/>
            <a:r>
              <a:rPr lang="en-US" sz="1800" dirty="0" smtClean="0">
                <a:sym typeface="Symbol"/>
              </a:rPr>
              <a:t>Heuristics: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R*</a:t>
            </a:r>
            <a:r>
              <a:rPr lang="en-US" sz="1800" dirty="0" smtClean="0">
                <a:sym typeface="Symbol"/>
              </a:rPr>
              <a:t> = Nearest Neighbor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{x</a:t>
            </a:r>
            <a:r>
              <a:rPr lang="en-US" sz="1800" baseline="-25000" dirty="0" smtClean="0">
                <a:solidFill>
                  <a:schemeClr val="accent2"/>
                </a:solidFill>
                <a:sym typeface="Symbol"/>
              </a:rPr>
              <a:t>i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sz="1800" baseline="-25000" dirty="0" err="1" smtClean="0">
                <a:solidFill>
                  <a:schemeClr val="accent2"/>
                </a:solidFill>
                <a:sym typeface="Symbol"/>
              </a:rPr>
              <a:t>j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} </a:t>
            </a:r>
            <a:r>
              <a:rPr lang="en-US" sz="1800" dirty="0" smtClean="0">
                <a:sym typeface="Symbol"/>
              </a:rPr>
              <a:t>of minimal 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sz="1800" baseline="-25000" dirty="0" err="1" smtClean="0">
                <a:solidFill>
                  <a:schemeClr val="accent2"/>
                </a:solidFill>
                <a:sym typeface="Symbol"/>
              </a:rPr>
              <a:t>j</a:t>
            </a:r>
            <a:endParaRPr lang="en-US" sz="1800" dirty="0" smtClean="0">
              <a:solidFill>
                <a:schemeClr val="accent2"/>
              </a:solidFill>
              <a:sym typeface="Symbol"/>
            </a:endParaRPr>
          </a:p>
          <a:p>
            <a:r>
              <a:rPr lang="en-US" sz="2000" dirty="0" smtClean="0">
                <a:sym typeface="Symbol"/>
              </a:rPr>
              <a:t>Sample k items from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S</a:t>
            </a:r>
            <a:r>
              <a:rPr lang="en-US" sz="2000" dirty="0" smtClean="0">
                <a:sym typeface="Symbol"/>
              </a:rPr>
              <a:t>:</a:t>
            </a:r>
          </a:p>
          <a:p>
            <a:pPr lvl="1"/>
            <a:r>
              <a:rPr lang="en-US" sz="1800" dirty="0" smtClean="0">
                <a:sym typeface="Symbol"/>
              </a:rPr>
              <a:t>Progressively remove one item from  </a:t>
            </a:r>
            <a:br>
              <a:rPr lang="en-US" sz="1800" dirty="0" smtClean="0">
                <a:sym typeface="Symbol"/>
              </a:rPr>
            </a:br>
            <a:r>
              <a:rPr lang="en-US" sz="1800" dirty="0" smtClean="0">
                <a:sym typeface="Symbol"/>
              </a:rPr>
              <a:t>subset with minimal range cost:</a:t>
            </a:r>
          </a:p>
          <a:p>
            <a:pPr lvl="1"/>
            <a:r>
              <a:rPr lang="en-US" sz="1800" dirty="0" smtClean="0">
                <a:sym typeface="Symbol"/>
              </a:rPr>
              <a:t>While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(|S| &gt; k) </a:t>
            </a:r>
            <a:endParaRPr lang="en-US" sz="1800" dirty="0" smtClean="0">
              <a:sym typeface="Symbol"/>
            </a:endParaRPr>
          </a:p>
          <a:p>
            <a:pPr lvl="2"/>
            <a:r>
              <a:rPr lang="en-US" sz="1800" dirty="0" smtClean="0">
                <a:sym typeface="Symbol"/>
              </a:rPr>
              <a:t>Find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R*S</a:t>
            </a:r>
            <a:r>
              <a:rPr lang="en-US" sz="1800" dirty="0" smtClean="0">
                <a:sym typeface="Symbol"/>
              </a:rPr>
              <a:t> of minimal range cost.</a:t>
            </a:r>
          </a:p>
          <a:p>
            <a:pPr lvl="2"/>
            <a:r>
              <a:rPr lang="en-US" sz="1800" dirty="0" smtClean="0">
                <a:sym typeface="Symbol"/>
              </a:rPr>
              <a:t>Remove a weight from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R</a:t>
            </a:r>
            <a:r>
              <a:rPr lang="en-US" sz="1800" baseline="30000" dirty="0" smtClean="0">
                <a:solidFill>
                  <a:schemeClr val="accent2"/>
                </a:solidFill>
                <a:sym typeface="Symbol"/>
              </a:rPr>
              <a:t>*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 w/ 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VarOpt</a:t>
            </a:r>
            <a:endParaRPr lang="en-US" sz="1800" dirty="0" smtClean="0">
              <a:solidFill>
                <a:srgbClr val="3366FF"/>
              </a:solidFill>
              <a:sym typeface="Symbol"/>
            </a:endParaRPr>
          </a:p>
          <a:p>
            <a:pPr>
              <a:buNone/>
            </a:pPr>
            <a:r>
              <a:rPr lang="en-US" sz="1800" dirty="0">
                <a:solidFill>
                  <a:schemeClr val="accent2"/>
                </a:solidFill>
                <a:latin typeface="Arial Narrow" panose="020B0606020202030204" pitchFamily="34" charset="0"/>
                <a:sym typeface="Symbol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Arial Narrow" panose="020B0606020202030204" pitchFamily="34" charset="0"/>
              </a:rPr>
              <a:t>Cohen, Cormode, Duffield; PVLDB </a:t>
            </a:r>
            <a:r>
              <a:rPr lang="en-US" sz="18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2011]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accent2"/>
              </a:solidFill>
              <a:sym typeface="Symbol"/>
            </a:endParaRPr>
          </a:p>
          <a:p>
            <a:pPr>
              <a:buNone/>
            </a:pPr>
            <a:endParaRPr lang="en-US" sz="1800" dirty="0" smtClean="0">
              <a:sym typeface="Symbol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308793" y="3284255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ym typeface="Symbol" pitchFamily="18" charset="2"/>
              </a:rPr>
              <a:t></a:t>
            </a:r>
            <a:endParaRPr lang="en-US" sz="12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816331" y="4070963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712839" y="4070963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292894" y="4813929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00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248735" y="4813929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01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7250935" y="4813929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004931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000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480267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001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980102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010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6461144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011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6964208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100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454915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101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7927777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/>
              <a:t>110</a:t>
            </a: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5368755" y="5636938"/>
            <a:ext cx="265511" cy="354037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5831503" y="5624624"/>
            <a:ext cx="265511" cy="179584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4906007" y="5627702"/>
            <a:ext cx="265511" cy="17958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48032" y="5633859"/>
            <a:ext cx="267197" cy="29554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7796285" y="5627702"/>
            <a:ext cx="265511" cy="177532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8260720" y="5627702"/>
            <a:ext cx="265511" cy="177532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7303194" y="5627702"/>
            <a:ext cx="265511" cy="473077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6658381" y="3364939"/>
            <a:ext cx="96933" cy="118012"/>
          </a:xfrm>
          <a:prstGeom prst="ellipse">
            <a:avLst/>
          </a:prstGeom>
          <a:solidFill>
            <a:schemeClr val="tx2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solidFill>
                <a:srgbClr val="CCCCCC"/>
              </a:solidFill>
            </a:endParaRP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748057" y="4103801"/>
            <a:ext cx="96933" cy="118012"/>
          </a:xfrm>
          <a:prstGeom prst="ellipse">
            <a:avLst/>
          </a:prstGeom>
          <a:solidFill>
            <a:schemeClr val="tx2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>
              <a:solidFill>
                <a:srgbClr val="CCCCCC"/>
              </a:solidFill>
            </a:endParaRPr>
          </a:p>
        </p:txBody>
      </p:sp>
      <p:grpSp>
        <p:nvGrpSpPr>
          <p:cNvPr id="26" name="Group 140"/>
          <p:cNvGrpSpPr>
            <a:grpSpLocks/>
          </p:cNvGrpSpPr>
          <p:nvPr/>
        </p:nvGrpSpPr>
        <p:grpSpPr bwMode="auto">
          <a:xfrm>
            <a:off x="4989453" y="4842661"/>
            <a:ext cx="552095" cy="716286"/>
            <a:chOff x="813082" y="2673113"/>
            <a:chExt cx="1040136" cy="1108003"/>
          </a:xfrm>
        </p:grpSpPr>
        <p:sp>
          <p:nvSpPr>
            <p:cNvPr id="27" name="Oval 41"/>
            <p:cNvSpPr>
              <a:spLocks noChangeArrowheads="1"/>
            </p:cNvSpPr>
            <p:nvPr/>
          </p:nvSpPr>
          <p:spPr bwMode="auto">
            <a:xfrm>
              <a:off x="1241710" y="2673113"/>
              <a:ext cx="182880" cy="182880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28" name="Oval 42"/>
            <p:cNvSpPr>
              <a:spLocks noChangeArrowheads="1"/>
            </p:cNvSpPr>
            <p:nvPr/>
          </p:nvSpPr>
          <p:spPr bwMode="auto">
            <a:xfrm>
              <a:off x="813082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1670338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cxnSp>
          <p:nvCxnSpPr>
            <p:cNvPr id="30" name="Straight Connector 44"/>
            <p:cNvCxnSpPr>
              <a:cxnSpLocks noChangeShapeType="1"/>
            </p:cNvCxnSpPr>
            <p:nvPr/>
          </p:nvCxnSpPr>
          <p:spPr bwMode="auto">
            <a:xfrm rot="-5400000" flipH="1" flipV="1">
              <a:off x="662777" y="3018530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1" name="Straight Connector 45"/>
            <p:cNvCxnSpPr>
              <a:cxnSpLocks noChangeShapeType="1"/>
            </p:cNvCxnSpPr>
            <p:nvPr/>
          </p:nvCxnSpPr>
          <p:spPr bwMode="auto">
            <a:xfrm rot="5400000" flipV="1">
              <a:off x="1083331" y="3014958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</p:grpSp>
      <p:grpSp>
        <p:nvGrpSpPr>
          <p:cNvPr id="32" name="Group 146"/>
          <p:cNvGrpSpPr>
            <a:grpSpLocks/>
          </p:cNvGrpSpPr>
          <p:nvPr/>
        </p:nvGrpSpPr>
        <p:grpSpPr bwMode="auto">
          <a:xfrm>
            <a:off x="5937708" y="4842661"/>
            <a:ext cx="552094" cy="716286"/>
            <a:chOff x="813082" y="2673113"/>
            <a:chExt cx="1040136" cy="1108003"/>
          </a:xfrm>
        </p:grpSpPr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241711" y="2673113"/>
              <a:ext cx="182880" cy="182880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813082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670338" y="3598235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cxnSp>
          <p:nvCxnSpPr>
            <p:cNvPr id="36" name="Straight Connector 39"/>
            <p:cNvCxnSpPr>
              <a:cxnSpLocks noChangeShapeType="1"/>
            </p:cNvCxnSpPr>
            <p:nvPr/>
          </p:nvCxnSpPr>
          <p:spPr bwMode="auto">
            <a:xfrm rot="-5400000" flipH="1" flipV="1">
              <a:off x="662777" y="3018530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7" name="Straight Connector 40"/>
            <p:cNvCxnSpPr>
              <a:cxnSpLocks noChangeShapeType="1"/>
            </p:cNvCxnSpPr>
            <p:nvPr/>
          </p:nvCxnSpPr>
          <p:spPr bwMode="auto">
            <a:xfrm rot="5400000" flipV="1">
              <a:off x="1083331" y="3014958"/>
              <a:ext cx="925122" cy="428628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</p:grpSp>
      <p:cxnSp>
        <p:nvCxnSpPr>
          <p:cNvPr id="38" name="Straight Connector 33"/>
          <p:cNvCxnSpPr>
            <a:cxnSpLocks noChangeShapeType="1"/>
          </p:cNvCxnSpPr>
          <p:nvPr/>
        </p:nvCxnSpPr>
        <p:spPr bwMode="auto">
          <a:xfrm rot="5400000">
            <a:off x="5126911" y="4270851"/>
            <a:ext cx="777857" cy="568952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9" name="Straight Connector 34"/>
          <p:cNvCxnSpPr>
            <a:cxnSpLocks noChangeShapeType="1"/>
          </p:cNvCxnSpPr>
          <p:nvPr/>
        </p:nvCxnSpPr>
        <p:spPr bwMode="auto">
          <a:xfrm rot="16200000" flipH="1">
            <a:off x="5632042" y="4328406"/>
            <a:ext cx="779910" cy="451790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40" name="Straight Connector 35"/>
          <p:cNvCxnSpPr>
            <a:cxnSpLocks noChangeShapeType="1"/>
          </p:cNvCxnSpPr>
          <p:nvPr/>
        </p:nvCxnSpPr>
        <p:spPr bwMode="auto">
          <a:xfrm flipV="1">
            <a:off x="5785987" y="3393672"/>
            <a:ext cx="940668" cy="767595"/>
          </a:xfrm>
          <a:prstGeom prst="line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</p:cxnSp>
      <p:grpSp>
        <p:nvGrpSpPr>
          <p:cNvPr id="41" name="Group 46"/>
          <p:cNvGrpSpPr>
            <a:grpSpLocks/>
          </p:cNvGrpSpPr>
          <p:nvPr/>
        </p:nvGrpSpPr>
        <p:grpSpPr bwMode="auto">
          <a:xfrm flipH="1">
            <a:off x="6696311" y="3387515"/>
            <a:ext cx="1751531" cy="2176561"/>
            <a:chOff x="1285852" y="2455650"/>
            <a:chExt cx="3299370" cy="3367232"/>
          </a:xfrm>
        </p:grpSpPr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2714613" y="3571874"/>
              <a:ext cx="182880" cy="182881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grpSp>
          <p:nvGrpSpPr>
            <p:cNvPr id="43" name="Group 165"/>
            <p:cNvGrpSpPr>
              <a:grpSpLocks/>
            </p:cNvGrpSpPr>
            <p:nvPr/>
          </p:nvGrpSpPr>
          <p:grpSpPr bwMode="auto">
            <a:xfrm>
              <a:off x="1285852" y="2455650"/>
              <a:ext cx="3299370" cy="3367232"/>
              <a:chOff x="1285852" y="2455650"/>
              <a:chExt cx="3299370" cy="3367232"/>
            </a:xfrm>
          </p:grpSpPr>
          <p:grpSp>
            <p:nvGrpSpPr>
              <p:cNvPr id="44" name="Group 140"/>
              <p:cNvGrpSpPr>
                <a:grpSpLocks/>
              </p:cNvGrpSpPr>
              <p:nvPr/>
            </p:nvGrpSpPr>
            <p:grpSpPr bwMode="auto">
              <a:xfrm>
                <a:off x="1285852" y="4714882"/>
                <a:ext cx="1040136" cy="1108000"/>
                <a:chOff x="813082" y="2673113"/>
                <a:chExt cx="1040136" cy="1108000"/>
              </a:xfrm>
            </p:grpSpPr>
            <p:sp>
              <p:nvSpPr>
                <p:cNvPr id="54" name="Oval 59"/>
                <p:cNvSpPr>
                  <a:spLocks noChangeArrowheads="1"/>
                </p:cNvSpPr>
                <p:nvPr/>
              </p:nvSpPr>
              <p:spPr bwMode="auto">
                <a:xfrm>
                  <a:off x="1241710" y="2673113"/>
                  <a:ext cx="182880" cy="182880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55" name="Oval 60"/>
                <p:cNvSpPr>
                  <a:spLocks noChangeArrowheads="1"/>
                </p:cNvSpPr>
                <p:nvPr/>
              </p:nvSpPr>
              <p:spPr bwMode="auto">
                <a:xfrm>
                  <a:off x="813082" y="3598233"/>
                  <a:ext cx="182880" cy="182880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56" name="Oval 61"/>
                <p:cNvSpPr>
                  <a:spLocks noChangeArrowheads="1"/>
                </p:cNvSpPr>
                <p:nvPr/>
              </p:nvSpPr>
              <p:spPr bwMode="auto">
                <a:xfrm>
                  <a:off x="1670338" y="3598233"/>
                  <a:ext cx="182880" cy="182880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cxnSp>
              <p:nvCxnSpPr>
                <p:cNvPr id="57" name="Straight Connector 62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662777" y="3018530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" name="Straight Connector 63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1083331" y="3014958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5" name="Group 146"/>
              <p:cNvGrpSpPr>
                <a:grpSpLocks/>
              </p:cNvGrpSpPr>
              <p:nvPr/>
            </p:nvGrpSpPr>
            <p:grpSpPr bwMode="auto">
              <a:xfrm>
                <a:off x="3071802" y="4714880"/>
                <a:ext cx="1040136" cy="1108002"/>
                <a:chOff x="813082" y="2673111"/>
                <a:chExt cx="1040136" cy="1108002"/>
              </a:xfrm>
            </p:grpSpPr>
            <p:sp>
              <p:nvSpPr>
                <p:cNvPr id="49" name="Oval 54"/>
                <p:cNvSpPr>
                  <a:spLocks noChangeArrowheads="1"/>
                </p:cNvSpPr>
                <p:nvPr/>
              </p:nvSpPr>
              <p:spPr bwMode="auto">
                <a:xfrm>
                  <a:off x="1241710" y="2673111"/>
                  <a:ext cx="182880" cy="182881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50" name="Oval 55"/>
                <p:cNvSpPr>
                  <a:spLocks noChangeArrowheads="1"/>
                </p:cNvSpPr>
                <p:nvPr/>
              </p:nvSpPr>
              <p:spPr bwMode="auto">
                <a:xfrm>
                  <a:off x="813082" y="3598232"/>
                  <a:ext cx="182880" cy="182881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sp>
              <p:nvSpPr>
                <p:cNvPr id="51" name="Oval 56"/>
                <p:cNvSpPr>
                  <a:spLocks noChangeArrowheads="1"/>
                </p:cNvSpPr>
                <p:nvPr/>
              </p:nvSpPr>
              <p:spPr bwMode="auto">
                <a:xfrm>
                  <a:off x="1670338" y="3598232"/>
                  <a:ext cx="182880" cy="182881"/>
                </a:xfrm>
                <a:prstGeom prst="ellipse">
                  <a:avLst/>
                </a:prstGeom>
                <a:solidFill>
                  <a:schemeClr val="tx2"/>
                </a:solidFill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 sz="2400">
                    <a:solidFill>
                      <a:srgbClr val="CCCCCC"/>
                    </a:solidFill>
                  </a:endParaRPr>
                </a:p>
              </p:txBody>
            </p:sp>
            <p:cxnSp>
              <p:nvCxnSpPr>
                <p:cNvPr id="52" name="Straight Connector 57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662777" y="3018530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Straight Connector 58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1083331" y="3014958"/>
                  <a:ext cx="925122" cy="42862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" name="Straight Connector 51"/>
              <p:cNvCxnSpPr>
                <a:cxnSpLocks noChangeShapeType="1"/>
                <a:endCxn id="54" idx="3"/>
              </p:cNvCxnSpPr>
              <p:nvPr/>
            </p:nvCxnSpPr>
            <p:spPr bwMode="auto">
              <a:xfrm rot="5400000">
                <a:off x="1675939" y="3734367"/>
                <a:ext cx="1201938" cy="1071292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52"/>
              <p:cNvCxnSpPr>
                <a:cxnSpLocks noChangeShapeType="1"/>
                <a:endCxn id="49" idx="5"/>
              </p:cNvCxnSpPr>
              <p:nvPr/>
            </p:nvCxnSpPr>
            <p:spPr bwMode="auto">
              <a:xfrm rot="16200000" flipH="1">
                <a:off x="2627749" y="3842203"/>
                <a:ext cx="1205510" cy="85204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812832" y="2455650"/>
                <a:ext cx="1772390" cy="1187664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</p:grpSp>
      <p:sp>
        <p:nvSpPr>
          <p:cNvPr id="64" name="TextBox 16"/>
          <p:cNvSpPr txBox="1">
            <a:spLocks noChangeArrowheads="1"/>
          </p:cNvSpPr>
          <p:nvPr/>
        </p:nvSpPr>
        <p:spPr bwMode="auto">
          <a:xfrm>
            <a:off x="8383246" y="5405627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dirty="0" smtClean="0"/>
              <a:t>111</a:t>
            </a:r>
            <a:endParaRPr lang="en-US" sz="1200" dirty="0"/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8177999" y="4813929"/>
            <a:ext cx="7586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623595" y="5338605"/>
            <a:ext cx="1043796" cy="649188"/>
          </a:xfrm>
          <a:prstGeom prst="ellipse">
            <a:avLst/>
          </a:prstGeom>
          <a:solidFill>
            <a:schemeClr val="tx2">
              <a:alpha val="5882"/>
            </a:schemeClr>
          </a:solidFill>
          <a:ln w="12700" algn="ctr">
            <a:solidFill>
              <a:schemeClr val="accent1">
                <a:lumMod val="75000"/>
              </a:schemeClr>
            </a:solidFill>
            <a:prstDash val="dash"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>
              <a:solidFill>
                <a:srgbClr val="CCCCCC"/>
              </a:solidFill>
            </a:endParaRPr>
          </a:p>
        </p:txBody>
      </p:sp>
      <p:sp>
        <p:nvSpPr>
          <p:cNvPr id="67" name="Line Callout 2 66"/>
          <p:cNvSpPr>
            <a:spLocks/>
          </p:cNvSpPr>
          <p:nvPr/>
        </p:nvSpPr>
        <p:spPr bwMode="auto">
          <a:xfrm flipH="1">
            <a:off x="7677509" y="3193451"/>
            <a:ext cx="1466491" cy="646331"/>
          </a:xfrm>
          <a:prstGeom prst="borderCallout2">
            <a:avLst>
              <a:gd name="adj1" fmla="val 105132"/>
              <a:gd name="adj2" fmla="val 53952"/>
              <a:gd name="adj3" fmla="val 104301"/>
              <a:gd name="adj4" fmla="val 54210"/>
              <a:gd name="adj5" fmla="val 335383"/>
              <a:gd name="adj6" fmla="val 50386"/>
            </a:avLst>
          </a:prstGeom>
          <a:solidFill>
            <a:schemeClr val="accent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 type="arrow"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rgbClr val="484848"/>
                </a:solidFill>
                <a:latin typeface="Calibri" pitchFamily="34" charset="0"/>
                <a:ea typeface="+mn-ea"/>
                <a:cs typeface="Calibri" pitchFamily="34" charset="0"/>
              </a:rPr>
              <a:t>No change outside </a:t>
            </a:r>
            <a:br>
              <a:rPr lang="en-US" sz="1200" dirty="0" smtClean="0">
                <a:solidFill>
                  <a:srgbClr val="484848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en-US" sz="1200" dirty="0" err="1" smtClean="0">
                <a:solidFill>
                  <a:srgbClr val="484848"/>
                </a:solidFill>
                <a:latin typeface="Calibri" pitchFamily="34" charset="0"/>
                <a:ea typeface="+mn-ea"/>
                <a:cs typeface="Calibri" pitchFamily="34" charset="0"/>
              </a:rPr>
              <a:t>subtree</a:t>
            </a:r>
            <a:r>
              <a:rPr lang="en-US" sz="1200" dirty="0" smtClean="0">
                <a:solidFill>
                  <a:srgbClr val="484848"/>
                </a:solidFill>
                <a:latin typeface="Calibri" pitchFamily="34" charset="0"/>
                <a:ea typeface="+mn-ea"/>
                <a:cs typeface="Calibri" pitchFamily="34" charset="0"/>
              </a:rPr>
              <a:t> below</a:t>
            </a:r>
            <a:br>
              <a:rPr lang="en-US" sz="1200" dirty="0" smtClean="0">
                <a:solidFill>
                  <a:srgbClr val="484848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en-US" sz="1200" dirty="0" smtClean="0">
                <a:solidFill>
                  <a:srgbClr val="484848"/>
                </a:solidFill>
                <a:latin typeface="Calibri" pitchFamily="34" charset="0"/>
                <a:ea typeface="+mn-ea"/>
                <a:cs typeface="Calibri" pitchFamily="34" charset="0"/>
              </a:rPr>
              <a:t>closest ancestor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989453" y="4070963"/>
            <a:ext cx="3622393" cy="2592947"/>
            <a:chOff x="2230902" y="2711570"/>
            <a:chExt cx="4268446" cy="2930110"/>
          </a:xfrm>
        </p:grpSpPr>
        <p:graphicFrame>
          <p:nvGraphicFramePr>
            <p:cNvPr id="69" name="Object 2"/>
            <p:cNvGraphicFramePr>
              <a:graphicFrameLocks noChangeAspect="1"/>
            </p:cNvGraphicFramePr>
            <p:nvPr/>
          </p:nvGraphicFramePr>
          <p:xfrm>
            <a:off x="2421148" y="2711570"/>
            <a:ext cx="3429000" cy="240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03" name="Acrobat Document" r:id="rId4" imgW="4569480" imgH="3200400" progId="AcroExch.Document.7">
                    <p:embed/>
                  </p:oleObj>
                </mc:Choice>
                <mc:Fallback>
                  <p:oleObj name="Acrobat Document" r:id="rId4" imgW="4569480" imgH="3200400" progId="AcroExch.Document.7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148" y="2711570"/>
                          <a:ext cx="3429000" cy="2400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7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69"/>
            <p:cNvSpPr txBox="1"/>
            <p:nvPr/>
          </p:nvSpPr>
          <p:spPr>
            <a:xfrm>
              <a:off x="2230902" y="5141348"/>
              <a:ext cx="4268446" cy="500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Calibri" pitchFamily="34" charset="0"/>
                </a:rPr>
                <a:t>Order of magnitude reduction in average subnet error vs. </a:t>
              </a:r>
              <a:r>
                <a:rPr lang="en-US" dirty="0" err="1" smtClean="0">
                  <a:solidFill>
                    <a:schemeClr val="tx2"/>
                  </a:solidFill>
                  <a:latin typeface="Calibri" pitchFamily="34" charset="0"/>
                </a:rPr>
                <a:t>VarOpt</a:t>
              </a:r>
              <a:endParaRPr lang="en-US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66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105 0.02801 " pathEditMode="relative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1" grpId="1" uiExpand="1" animBg="1"/>
      <p:bldP spid="22" grpId="0" uiExpand="1" animBg="1"/>
      <p:bldP spid="23" grpId="0" uiExpand="1" animBg="1"/>
      <p:bldP spid="24" grpId="0" uiExpand="1" animBg="1"/>
      <p:bldP spid="25" grpId="0" uiExpand="1" animBg="1"/>
      <p:bldP spid="64" grpId="0"/>
      <p:bldP spid="65" grpId="0"/>
      <p:bldP spid="66" grpId="0" uiExpand="1" animBg="1"/>
      <p:bldP spid="66" grpId="1" animBg="1"/>
      <p:bldP spid="67" grpId="0" uiExpand="1" animBg="1"/>
      <p:bldP spid="6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Sampling Across Subpopulations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queries often focus on specific subpopulations</a:t>
            </a:r>
          </a:p>
          <a:p>
            <a:pPr lvl="1"/>
            <a:r>
              <a:rPr lang="en-US" dirty="0" smtClean="0"/>
              <a:t>E.g. networking: different customers, user applications, network paths</a:t>
            </a:r>
          </a:p>
          <a:p>
            <a:r>
              <a:rPr lang="en-US" dirty="0" smtClean="0"/>
              <a:t>Wide variation in subpopulation size</a:t>
            </a:r>
          </a:p>
          <a:p>
            <a:pPr lvl="1"/>
            <a:r>
              <a:rPr lang="en-US" dirty="0" smtClean="0"/>
              <a:t>5 orders of magnitude variation in traffic on interfaces of access router</a:t>
            </a:r>
          </a:p>
          <a:p>
            <a:r>
              <a:rPr lang="en-US" dirty="0" smtClean="0"/>
              <a:t>If uniform sampling across subpopulations:</a:t>
            </a:r>
          </a:p>
          <a:p>
            <a:pPr lvl="1"/>
            <a:r>
              <a:rPr lang="en-US" dirty="0" smtClean="0"/>
              <a:t>Poor estimation accuracy on subset sums within small subpopulations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4160520"/>
            <a:ext cx="1828800" cy="2011680"/>
            <a:chOff x="457200" y="4114800"/>
            <a:chExt cx="1828800" cy="201168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457200" y="4191000"/>
              <a:ext cx="0" cy="190500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" name="Group 25"/>
            <p:cNvGrpSpPr/>
            <p:nvPr/>
          </p:nvGrpSpPr>
          <p:grpSpPr>
            <a:xfrm>
              <a:off x="1143000" y="5029200"/>
              <a:ext cx="914400" cy="590759"/>
              <a:chOff x="2438400" y="3581400"/>
              <a:chExt cx="1524000" cy="189458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38400" y="3581400"/>
                <a:ext cx="1524000" cy="7620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600" dirty="0" smtClean="0">
                    <a:latin typeface="Calibri" pitchFamily="34" charset="0"/>
                  </a:rPr>
                  <a:t>Sample</a:t>
                </a:r>
              </a:p>
              <a:p>
                <a:endParaRPr lang="en-US" dirty="0"/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>
                <a:off x="2438400" y="4558904"/>
                <a:ext cx="1397000" cy="917080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 bwMode="auto">
            <a:xfrm>
              <a:off x="762000" y="5546753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2000" y="5176552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4855201"/>
              <a:ext cx="152400" cy="9769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62000" y="5707428"/>
              <a:ext cx="152400" cy="9769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762000" y="4114800"/>
              <a:ext cx="152400" cy="146546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2000" y="5015876"/>
              <a:ext cx="152400" cy="9769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762000" y="5337228"/>
              <a:ext cx="152400" cy="146546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762000" y="4645676"/>
              <a:ext cx="152400" cy="146546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2000" y="5868104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62000" y="6028783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2000" y="4327582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62000" y="4485000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133600" y="4479982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0" name="Isosceles Triangle 19"/>
            <p:cNvSpPr/>
            <p:nvPr/>
          </p:nvSpPr>
          <p:spPr bwMode="auto">
            <a:xfrm>
              <a:off x="2133600" y="4114800"/>
              <a:ext cx="152400" cy="146546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5007703"/>
              <a:ext cx="152400" cy="9769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133600" y="5867400"/>
              <a:ext cx="152400" cy="97697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sp>
        <p:nvSpPr>
          <p:cNvPr id="25" name="Content Placeholder 1"/>
          <p:cNvSpPr txBox="1">
            <a:spLocks/>
          </p:cNvSpPr>
          <p:nvPr/>
        </p:nvSpPr>
        <p:spPr bwMode="gray">
          <a:xfrm>
            <a:off x="3962400" y="4191000"/>
            <a:ext cx="4885267" cy="914400"/>
          </a:xfrm>
          <a:prstGeom prst="rect">
            <a:avLst/>
          </a:prstGeom>
        </p:spPr>
        <p:txBody>
          <a:bodyPr lIns="0" tIns="0" rIns="0" bIns="0"/>
          <a:lstStyle/>
          <a:p>
            <a:pPr marL="274320" marR="0" lvl="0" indent="-274320" algn="l" defTabSz="94773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2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Color = subpopulation</a:t>
            </a:r>
          </a:p>
          <a:p>
            <a:pPr marL="274320" marR="0" lvl="0" indent="-274320" algn="l" defTabSz="94773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2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    ,      = interesting items</a:t>
            </a:r>
          </a:p>
          <a:p>
            <a:pPr marL="234950" marR="0" lvl="1" indent="233363" algn="l" defTabSz="947738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>
                <a:schemeClr val="tx1"/>
              </a:buClr>
              <a:buSzPct val="100000"/>
              <a:buFont typeface="Verdana" pitchFamily="34" charset="0"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occurrence proportional to subpopulation size</a:t>
            </a:r>
          </a:p>
          <a:p>
            <a:pPr marL="274320" marR="0" lvl="0" indent="-274320" algn="l" defTabSz="94773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2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Uniform Sampling across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subpopulations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:</a:t>
            </a:r>
          </a:p>
          <a:p>
            <a:pPr marL="234950" marR="0" lvl="1" indent="233363" algn="l" defTabSz="947738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30000"/>
              </a:spcAft>
              <a:buClr>
                <a:schemeClr val="tx1"/>
              </a:buClr>
              <a:buSzPct val="100000"/>
              <a:buFont typeface="Verdana" pitchFamily="34" charset="0"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Difficult to track proportion of interesting items within small subpopulations:</a:t>
            </a: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962400" y="4640406"/>
            <a:ext cx="152400" cy="146546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4337712" y="4653888"/>
            <a:ext cx="152400" cy="146546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8" name="Isosceles Triangle 27"/>
          <p:cNvSpPr/>
          <p:nvPr/>
        </p:nvSpPr>
        <p:spPr bwMode="auto">
          <a:xfrm>
            <a:off x="7594600" y="6001230"/>
            <a:ext cx="152400" cy="146546"/>
          </a:xfrm>
          <a:prstGeom prst="triangle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  <p:bldP spid="26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Sampling Across Subpopulations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041786"/>
          </a:xfrm>
        </p:spPr>
        <p:txBody>
          <a:bodyPr/>
          <a:lstStyle/>
          <a:p>
            <a:r>
              <a:rPr lang="en-US" sz="2000" dirty="0"/>
              <a:t>M</a:t>
            </a:r>
            <a:r>
              <a:rPr lang="en-US" sz="2000" dirty="0" smtClean="0"/>
              <a:t>inimize </a:t>
            </a:r>
            <a:r>
              <a:rPr lang="en-US" sz="2000" b="1" dirty="0" smtClean="0"/>
              <a:t>relative</a:t>
            </a:r>
            <a:r>
              <a:rPr lang="en-US" sz="2000" dirty="0" smtClean="0"/>
              <a:t> variance by sharing budget m over subpopulations</a:t>
            </a:r>
          </a:p>
          <a:p>
            <a:pPr lvl="1"/>
            <a:r>
              <a:rPr lang="en-US" sz="1800" dirty="0"/>
              <a:t>Total </a:t>
            </a:r>
            <a:r>
              <a:rPr lang="en-US" sz="1800" dirty="0">
                <a:solidFill>
                  <a:schemeClr val="accent2"/>
                </a:solidFill>
              </a:rPr>
              <a:t>n</a:t>
            </a:r>
            <a:r>
              <a:rPr lang="en-US" sz="1800" dirty="0"/>
              <a:t> </a:t>
            </a:r>
            <a:r>
              <a:rPr lang="en-US" sz="1800" dirty="0" smtClean="0"/>
              <a:t>objects</a:t>
            </a:r>
            <a:r>
              <a:rPr lang="en-US" sz="1800" dirty="0"/>
              <a:t> </a:t>
            </a:r>
            <a:r>
              <a:rPr lang="en-US" sz="1800" dirty="0" smtClean="0"/>
              <a:t>in subpopulations </a:t>
            </a:r>
            <a:r>
              <a:rPr lang="en-US" sz="1800" dirty="0" smtClean="0">
                <a:solidFill>
                  <a:schemeClr val="accent2"/>
                </a:solidFill>
              </a:rPr>
              <a:t>n</a:t>
            </a:r>
            <a:r>
              <a:rPr lang="en-US" sz="1800" baseline="-25000" dirty="0" smtClean="0">
                <a:solidFill>
                  <a:schemeClr val="accent2"/>
                </a:solidFill>
              </a:rPr>
              <a:t>1</a:t>
            </a:r>
            <a:r>
              <a:rPr lang="en-US" sz="1800" dirty="0"/>
              <a:t>,…,</a:t>
            </a:r>
            <a:r>
              <a:rPr lang="en-US" sz="1800" dirty="0" err="1">
                <a:solidFill>
                  <a:schemeClr val="accent2"/>
                </a:solidFill>
              </a:rPr>
              <a:t>n</a:t>
            </a:r>
            <a:r>
              <a:rPr lang="en-US" sz="1800" baseline="-25000" dirty="0" err="1">
                <a:solidFill>
                  <a:schemeClr val="accent2"/>
                </a:solidFill>
              </a:rPr>
              <a:t>d</a:t>
            </a:r>
            <a:r>
              <a:rPr lang="en-US" sz="1800" dirty="0"/>
              <a:t> with </a:t>
            </a:r>
            <a:r>
              <a:rPr lang="en-US" sz="1800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sz="1800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err="1">
                <a:solidFill>
                  <a:schemeClr val="accent2"/>
                </a:solidFill>
                <a:sym typeface="Symbol"/>
              </a:rPr>
              <a:t>n</a:t>
            </a:r>
            <a:r>
              <a:rPr lang="en-US" sz="1800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accent2"/>
                </a:solidFill>
                <a:sym typeface="Symbol"/>
              </a:rPr>
              <a:t>=n</a:t>
            </a:r>
          </a:p>
          <a:p>
            <a:pPr lvl="1"/>
            <a:r>
              <a:rPr lang="en-US" sz="1800" dirty="0">
                <a:sym typeface="Symbol"/>
              </a:rPr>
              <a:t>Allocate </a:t>
            </a:r>
            <a:r>
              <a:rPr lang="en-US" sz="1800" dirty="0" smtClean="0">
                <a:sym typeface="Symbol"/>
              </a:rPr>
              <a:t>budget </a:t>
            </a:r>
            <a:r>
              <a:rPr lang="en-US" sz="1800" dirty="0">
                <a:sym typeface="Symbol"/>
              </a:rPr>
              <a:t>m</a:t>
            </a:r>
            <a:r>
              <a:rPr lang="en-US" sz="1800" baseline="-25000" dirty="0">
                <a:sym typeface="Symbol"/>
              </a:rPr>
              <a:t>i</a:t>
            </a:r>
            <a:r>
              <a:rPr lang="en-US" sz="1800" dirty="0">
                <a:sym typeface="Symbol"/>
              </a:rPr>
              <a:t> to each subpopulation </a:t>
            </a:r>
            <a:r>
              <a:rPr lang="en-US" sz="1800" dirty="0" err="1">
                <a:solidFill>
                  <a:schemeClr val="accent2"/>
                </a:solidFill>
                <a:sym typeface="Symbol"/>
              </a:rPr>
              <a:t>n</a:t>
            </a:r>
            <a:r>
              <a:rPr lang="en-US" sz="1800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>
                <a:sym typeface="Symbol"/>
              </a:rPr>
              <a:t> with </a:t>
            </a:r>
            <a:r>
              <a:rPr lang="en-US" sz="1800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sz="1800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err="1">
                <a:solidFill>
                  <a:schemeClr val="accent2"/>
                </a:solidFill>
                <a:sym typeface="Symbol"/>
              </a:rPr>
              <a:t>m</a:t>
            </a:r>
            <a:r>
              <a:rPr lang="en-US" sz="1800" baseline="-25000" dirty="0" err="1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accent2"/>
                </a:solidFill>
                <a:sym typeface="Symbol"/>
              </a:rPr>
              <a:t>=m</a:t>
            </a:r>
          </a:p>
          <a:p>
            <a:r>
              <a:rPr lang="en-US" sz="2000" dirty="0" smtClean="0">
                <a:sym typeface="Symbol"/>
              </a:rPr>
              <a:t>Minimize average population relative </a:t>
            </a:r>
            <a:r>
              <a:rPr lang="en-US" sz="2000" dirty="0">
                <a:sym typeface="Symbol"/>
              </a:rPr>
              <a:t>variance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R </a:t>
            </a:r>
            <a:r>
              <a:rPr lang="en-US" sz="2000" dirty="0" smtClean="0">
                <a:sym typeface="Symbol"/>
              </a:rPr>
              <a:t>= </a:t>
            </a:r>
            <a:r>
              <a:rPr lang="en-US" sz="2000" dirty="0">
                <a:sym typeface="Symbol"/>
              </a:rPr>
              <a:t>const. 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sz="2000" baseline="-25000" dirty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2000" dirty="0" smtClean="0">
                <a:solidFill>
                  <a:schemeClr val="accent2"/>
                </a:solidFill>
                <a:sym typeface="Symbol"/>
              </a:rPr>
              <a:t>1/m</a:t>
            </a:r>
            <a:r>
              <a:rPr lang="en-US" sz="2000" baseline="-25000" dirty="0">
                <a:solidFill>
                  <a:schemeClr val="accent2"/>
                </a:solidFill>
                <a:sym typeface="Symbol"/>
              </a:rPr>
              <a:t>i</a:t>
            </a:r>
          </a:p>
          <a:p>
            <a:r>
              <a:rPr lang="en-US" sz="2000" dirty="0" smtClean="0">
                <a:sym typeface="Symbol"/>
              </a:rPr>
              <a:t>Theorem: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R</a:t>
            </a:r>
            <a:r>
              <a:rPr lang="en-US" sz="1800" dirty="0" smtClean="0">
                <a:sym typeface="Symbol"/>
              </a:rPr>
              <a:t> minimized when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{m</a:t>
            </a:r>
            <a:r>
              <a:rPr lang="en-US" sz="18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} </a:t>
            </a:r>
            <a:r>
              <a:rPr lang="en-US" sz="1800" dirty="0" smtClean="0">
                <a:sym typeface="Symbol"/>
              </a:rPr>
              <a:t>are Max</a:t>
            </a:r>
            <a:r>
              <a:rPr lang="en-US" sz="1800" dirty="0">
                <a:sym typeface="Symbol"/>
              </a:rPr>
              <a:t>-Min Fair </a:t>
            </a:r>
            <a:r>
              <a:rPr lang="en-US" sz="1800" dirty="0" smtClean="0">
                <a:sym typeface="Symbol"/>
              </a:rPr>
              <a:t>share of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m</a:t>
            </a:r>
            <a:r>
              <a:rPr lang="en-US" sz="1800" dirty="0" smtClean="0">
                <a:sym typeface="Symbol"/>
              </a:rPr>
              <a:t> under demands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{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n</a:t>
            </a:r>
            <a:r>
              <a:rPr lang="en-US" sz="1800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}</a:t>
            </a:r>
          </a:p>
          <a:p>
            <a:r>
              <a:rPr lang="en-US" sz="2000" dirty="0" smtClean="0">
                <a:sym typeface="Symbol"/>
              </a:rPr>
              <a:t>Streaming</a:t>
            </a:r>
          </a:p>
          <a:p>
            <a:pPr lvl="1"/>
            <a:r>
              <a:rPr lang="en-US" sz="1800" dirty="0" smtClean="0">
                <a:sym typeface="Symbol"/>
              </a:rPr>
              <a:t>Problem: don’t know subpopulation sizes 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{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n</a:t>
            </a:r>
            <a:r>
              <a:rPr lang="en-US" sz="1800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} </a:t>
            </a:r>
            <a:r>
              <a:rPr lang="en-US" sz="1800" dirty="0" smtClean="0">
                <a:sym typeface="Symbol"/>
              </a:rPr>
              <a:t>in advance</a:t>
            </a:r>
          </a:p>
          <a:p>
            <a:r>
              <a:rPr lang="en-US" sz="2000" dirty="0" smtClean="0">
                <a:sym typeface="Symbol"/>
              </a:rPr>
              <a:t>Solution: progressive fair sharing as </a:t>
            </a:r>
            <a:r>
              <a:rPr lang="en-US" sz="2000" dirty="0">
                <a:sym typeface="Symbol"/>
              </a:rPr>
              <a:t>r</a:t>
            </a:r>
            <a:r>
              <a:rPr lang="en-US" sz="2000" dirty="0" smtClean="0">
                <a:sym typeface="Symbol"/>
              </a:rPr>
              <a:t>eservoir </a:t>
            </a:r>
            <a:r>
              <a:rPr lang="en-US" sz="2000" dirty="0">
                <a:sym typeface="Symbol"/>
              </a:rPr>
              <a:t>sample</a:t>
            </a:r>
          </a:p>
          <a:p>
            <a:pPr lvl="1"/>
            <a:r>
              <a:rPr lang="en-US" sz="1800" dirty="0" smtClean="0">
                <a:sym typeface="Symbol"/>
              </a:rPr>
              <a:t>Provisionally include each arrival</a:t>
            </a:r>
          </a:p>
          <a:p>
            <a:pPr lvl="1"/>
            <a:r>
              <a:rPr lang="en-US" sz="1800" dirty="0">
                <a:sym typeface="Symbol"/>
              </a:rPr>
              <a:t>D</a:t>
            </a:r>
            <a:r>
              <a:rPr lang="en-US" sz="1800" dirty="0" smtClean="0">
                <a:sym typeface="Symbol"/>
              </a:rPr>
              <a:t>iscard </a:t>
            </a:r>
            <a:r>
              <a:rPr lang="en-US" sz="1800" dirty="0">
                <a:sym typeface="Symbol"/>
              </a:rPr>
              <a:t>1 item as </a:t>
            </a:r>
            <a:r>
              <a:rPr lang="en-US" sz="1800" dirty="0" err="1">
                <a:sym typeface="Symbol"/>
              </a:rPr>
              <a:t>VarOpt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sample from any maximal subpopulation</a:t>
            </a:r>
            <a:endParaRPr lang="en-US" sz="1800" dirty="0">
              <a:sym typeface="Symbol"/>
            </a:endParaRPr>
          </a:p>
          <a:p>
            <a:r>
              <a:rPr lang="en-US" sz="2000" dirty="0" smtClean="0">
                <a:sym typeface="Symbol"/>
              </a:rPr>
              <a:t>Theorem </a:t>
            </a:r>
            <a:r>
              <a:rPr lang="en-US" sz="2000" dirty="0" smtClean="0">
                <a:solidFill>
                  <a:schemeClr val="accent2"/>
                </a:solidFill>
                <a:latin typeface="Arial Narrow" pitchFamily="34" charset="0"/>
              </a:rPr>
              <a:t>[Duffield; </a:t>
            </a:r>
            <a:r>
              <a:rPr lang="en-US" sz="2000" dirty="0" err="1" smtClean="0">
                <a:solidFill>
                  <a:schemeClr val="accent2"/>
                </a:solidFill>
                <a:latin typeface="Arial Narrow" pitchFamily="34" charset="0"/>
              </a:rPr>
              <a:t>Sigmetrics</a:t>
            </a:r>
            <a:r>
              <a:rPr lang="en-US" sz="2000" dirty="0" smtClean="0">
                <a:solidFill>
                  <a:schemeClr val="accent2"/>
                </a:solidFill>
                <a:latin typeface="Arial Narrow" pitchFamily="34" charset="0"/>
              </a:rPr>
              <a:t> 2012]</a:t>
            </a:r>
            <a:r>
              <a:rPr lang="en-US" sz="2000" dirty="0" smtClean="0">
                <a:solidFill>
                  <a:schemeClr val="accent2"/>
                </a:solidFill>
                <a:latin typeface="Arial Narrow" pitchFamily="34" charset="0"/>
                <a:sym typeface="Symbol"/>
              </a:rPr>
              <a:t>: </a:t>
            </a:r>
          </a:p>
          <a:p>
            <a:pPr lvl="1"/>
            <a:r>
              <a:rPr lang="en-US" sz="1800" dirty="0" smtClean="0">
                <a:sym typeface="Symbol"/>
              </a:rPr>
              <a:t>Max-Min Fair at all times; equality in distribution with </a:t>
            </a:r>
            <a:r>
              <a:rPr lang="en-US" sz="1800" dirty="0" err="1" smtClean="0">
                <a:sym typeface="Symbol"/>
              </a:rPr>
              <a:t>VarOpt</a:t>
            </a:r>
            <a:r>
              <a:rPr lang="en-US" sz="1800" dirty="0" smtClean="0">
                <a:sym typeface="Symbol"/>
              </a:rPr>
              <a:t> samples </a:t>
            </a:r>
            <a:r>
              <a:rPr lang="en-US" sz="1800" dirty="0">
                <a:solidFill>
                  <a:schemeClr val="accent2"/>
                </a:solidFill>
                <a:sym typeface="Symbol"/>
              </a:rPr>
              <a:t>{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m</a:t>
            </a:r>
            <a:r>
              <a:rPr lang="en-US" sz="1800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from </a:t>
            </a:r>
            <a:r>
              <a:rPr lang="en-US" sz="1800" dirty="0" err="1" smtClean="0">
                <a:solidFill>
                  <a:schemeClr val="accent2"/>
                </a:solidFill>
                <a:sym typeface="Symbol"/>
              </a:rPr>
              <a:t>n</a:t>
            </a:r>
            <a:r>
              <a:rPr lang="en-US" sz="1800" baseline="-25000" dirty="0" err="1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sz="1800" dirty="0" smtClean="0">
                <a:solidFill>
                  <a:schemeClr val="accent2"/>
                </a:solidFill>
                <a:sym typeface="Symbo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19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B518"/>
                </a:solidFill>
              </a:rPr>
              <a:t>Setting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ampling a population over successive periods</a:t>
            </a:r>
          </a:p>
          <a:p>
            <a:r>
              <a:rPr lang="en-US" dirty="0"/>
              <a:t>S</a:t>
            </a:r>
            <a:r>
              <a:rPr lang="en-US" dirty="0" smtClean="0"/>
              <a:t>ample independently at each time period?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associated with sample churn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 series analysis of set of relatively stable keys</a:t>
            </a:r>
          </a:p>
          <a:p>
            <a:r>
              <a:rPr lang="en-US" dirty="0" smtClean="0"/>
              <a:t>Find sampling probabilities through cost minimization</a:t>
            </a:r>
          </a:p>
          <a:p>
            <a:pPr lvl="1"/>
            <a:r>
              <a:rPr lang="en-US" dirty="0" smtClean="0"/>
              <a:t>Minimize Cost = Estimation Variance + </a:t>
            </a:r>
            <a:r>
              <a:rPr lang="en-US" dirty="0" smtClean="0">
                <a:solidFill>
                  <a:schemeClr val="accent2"/>
                </a:solidFill>
              </a:rPr>
              <a:t>z * E[#Churn]</a:t>
            </a:r>
          </a:p>
          <a:p>
            <a:r>
              <a:rPr lang="en-US" dirty="0" smtClean="0"/>
              <a:t>Size m sample with maximal expected churn </a:t>
            </a:r>
            <a:r>
              <a:rPr lang="en-US" dirty="0" smtClean="0">
                <a:solidFill>
                  <a:schemeClr val="accent2"/>
                </a:solidFill>
              </a:rPr>
              <a:t>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eights </a:t>
            </a:r>
            <a:r>
              <a:rPr lang="en-US" dirty="0" smtClean="0">
                <a:solidFill>
                  <a:schemeClr val="accent2"/>
                </a:solidFill>
              </a:rPr>
              <a:t>{x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  <a:r>
              <a:rPr lang="en-US" dirty="0" smtClean="0"/>
              <a:t>, previous sampling probabilities </a:t>
            </a:r>
            <a:r>
              <a:rPr lang="en-US" dirty="0" smtClean="0">
                <a:solidFill>
                  <a:schemeClr val="accent2"/>
                </a:solidFill>
              </a:rPr>
              <a:t>{p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 lvl="1"/>
            <a:r>
              <a:rPr lang="en-US" dirty="0" smtClean="0"/>
              <a:t>find new sampling probabilities </a:t>
            </a:r>
            <a:r>
              <a:rPr lang="en-US" dirty="0" smtClean="0">
                <a:solidFill>
                  <a:schemeClr val="accent2"/>
                </a:solidFill>
              </a:rPr>
              <a:t>{q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} </a:t>
            </a:r>
            <a:r>
              <a:rPr lang="en-US" dirty="0" smtClean="0"/>
              <a:t>to minimize cost of taking m samples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x</a:t>
            </a:r>
            <a:r>
              <a:rPr lang="en-US" baseline="30000" dirty="0" smtClean="0">
                <a:solidFill>
                  <a:schemeClr val="accent2"/>
                </a:solidFill>
                <a:sym typeface="Symbol"/>
              </a:rPr>
              <a:t>2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/ q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ym typeface="Symbol"/>
              </a:rPr>
              <a:t>subject to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1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≥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q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≥ 0</a:t>
            </a:r>
            <a:r>
              <a:rPr lang="en-US" dirty="0">
                <a:latin typeface="Calibri"/>
                <a:cs typeface="Calibri"/>
                <a:sym typeface="Symbol"/>
              </a:rPr>
              <a:t>,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I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q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= m </a:t>
            </a:r>
            <a:r>
              <a:rPr lang="en-US" dirty="0" smtClean="0">
                <a:sym typeface="Symbol"/>
              </a:rPr>
              <a:t>and 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</a:t>
            </a:r>
            <a:r>
              <a:rPr lang="en-US" baseline="-25000" dirty="0">
                <a:solidFill>
                  <a:schemeClr val="accent2"/>
                </a:solidFill>
                <a:sym typeface="Symbol"/>
              </a:rPr>
              <a:t>I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| p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–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q</a:t>
            </a:r>
            <a:r>
              <a:rPr lang="en-US" baseline="-25000" dirty="0" smtClean="0">
                <a:solidFill>
                  <a:schemeClr val="accent2"/>
                </a:solidFill>
                <a:sym typeface="Symbol"/>
              </a:rPr>
              <a:t>i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| ≤</a:t>
            </a:r>
            <a:r>
              <a:rPr lang="en-US" dirty="0" smtClean="0">
                <a:solidFill>
                  <a:schemeClr val="accent2"/>
                </a:solidFill>
                <a:latin typeface="Calibri"/>
                <a:cs typeface="Calibri"/>
                <a:sym typeface="Symbol"/>
              </a:rPr>
              <a:t> 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D </a:t>
            </a:r>
            <a:endParaRPr lang="en-US" dirty="0" smtClean="0">
              <a:solidFill>
                <a:schemeClr val="accent2"/>
              </a:solidFill>
              <a:latin typeface="Calibri"/>
              <a:cs typeface="Calibri"/>
              <a:sym typeface="Symbol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  <a:latin typeface="Arial Narrow" pitchFamily="34" charset="0"/>
                <a:sym typeface="Symbol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Arial Narrow" pitchFamily="34" charset="0"/>
              </a:rPr>
              <a:t>Cohen, Cormode, </a:t>
            </a:r>
            <a:r>
              <a:rPr lang="en-US" sz="2000" dirty="0" smtClean="0">
                <a:solidFill>
                  <a:schemeClr val="accent2"/>
                </a:solidFill>
                <a:latin typeface="Arial Narrow" pitchFamily="34" charset="0"/>
              </a:rPr>
              <a:t>Duffield, Lund 13]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00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as a powerful, general summarization technique</a:t>
            </a:r>
          </a:p>
          <a:p>
            <a:r>
              <a:rPr lang="en-US" dirty="0" smtClean="0"/>
              <a:t>Unbiased estimation via Horvitz-Thompson estimators</a:t>
            </a:r>
          </a:p>
          <a:p>
            <a:r>
              <a:rPr lang="en-US" dirty="0" smtClean="0"/>
              <a:t>Sampling from streams of data</a:t>
            </a:r>
          </a:p>
          <a:p>
            <a:pPr lvl="1"/>
            <a:r>
              <a:rPr lang="en-US" dirty="0" smtClean="0"/>
              <a:t>Uniform sampling: reservoir sampling</a:t>
            </a:r>
          </a:p>
          <a:p>
            <a:pPr lvl="1"/>
            <a:r>
              <a:rPr lang="en-US" dirty="0" smtClean="0"/>
              <a:t>Weighted generalizations: sample and hold, counting samples</a:t>
            </a:r>
          </a:p>
          <a:p>
            <a:r>
              <a:rPr lang="en-US" dirty="0" smtClean="0"/>
              <a:t>Advances in stream sampling</a:t>
            </a:r>
          </a:p>
          <a:p>
            <a:pPr lvl="1"/>
            <a:r>
              <a:rPr lang="en-US" dirty="0" smtClean="0"/>
              <a:t>The cost principle for sample design, and IPPS methods</a:t>
            </a:r>
          </a:p>
          <a:p>
            <a:pPr lvl="1"/>
            <a:r>
              <a:rPr lang="en-US" dirty="0" smtClean="0"/>
              <a:t>Threshold, priority and </a:t>
            </a:r>
            <a:r>
              <a:rPr lang="en-US" dirty="0" err="1" smtClean="0"/>
              <a:t>VarOpt</a:t>
            </a:r>
            <a:r>
              <a:rPr lang="en-US" dirty="0" smtClean="0"/>
              <a:t> sampling</a:t>
            </a:r>
          </a:p>
          <a:p>
            <a:pPr lvl="1"/>
            <a:r>
              <a:rPr lang="en-US" dirty="0" smtClean="0"/>
              <a:t>Extending the cost principle: </a:t>
            </a:r>
          </a:p>
          <a:p>
            <a:pPr lvl="2"/>
            <a:r>
              <a:rPr lang="en-US" dirty="0" smtClean="0"/>
              <a:t>structure aware, fair sampling, stable sampling, sketch guided</a:t>
            </a:r>
          </a:p>
        </p:txBody>
      </p:sp>
    </p:spTree>
    <p:extLst>
      <p:ext uri="{BB962C8B-B14F-4D97-AF65-F5344CB8AC3E}">
        <p14:creationId xmlns:p14="http://schemas.microsoft.com/office/powerpoint/2010/main" val="320675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is not the only game in town</a:t>
            </a:r>
          </a:p>
          <a:p>
            <a:pPr lvl="1"/>
            <a:r>
              <a:rPr lang="en-US" dirty="0" smtClean="0"/>
              <a:t>Many other data reduction techniques by many names</a:t>
            </a:r>
          </a:p>
          <a:p>
            <a:r>
              <a:rPr lang="en-US" dirty="0" smtClean="0"/>
              <a:t>Dimensionality reduction methods</a:t>
            </a:r>
          </a:p>
          <a:p>
            <a:pPr lvl="1"/>
            <a:r>
              <a:rPr lang="en-US" dirty="0" smtClean="0"/>
              <a:t>PCA, SVD, eigenvalue/eigenvector decompositions</a:t>
            </a:r>
          </a:p>
          <a:p>
            <a:pPr lvl="1"/>
            <a:r>
              <a:rPr lang="en-US" dirty="0" smtClean="0"/>
              <a:t>Costly and slow to perform on big data</a:t>
            </a:r>
          </a:p>
          <a:p>
            <a:r>
              <a:rPr lang="en-US" dirty="0" smtClean="0"/>
              <a:t>“Sketching” techniques for streams of data</a:t>
            </a:r>
          </a:p>
          <a:p>
            <a:pPr lvl="1"/>
            <a:r>
              <a:rPr lang="en-US" dirty="0" smtClean="0"/>
              <a:t>Hash based summaries via random projections</a:t>
            </a:r>
          </a:p>
          <a:p>
            <a:pPr lvl="1"/>
            <a:r>
              <a:rPr lang="en-US" dirty="0" smtClean="0"/>
              <a:t>Complex to understand and limited in function</a:t>
            </a:r>
          </a:p>
          <a:p>
            <a:r>
              <a:rPr lang="en-US" dirty="0" smtClean="0"/>
              <a:t>Other transform/dictionary based summarization methods</a:t>
            </a:r>
          </a:p>
          <a:p>
            <a:pPr lvl="1"/>
            <a:r>
              <a:rPr lang="en-US" dirty="0" smtClean="0"/>
              <a:t>Wavelets, Fourier Transform, DCT, Histograms</a:t>
            </a:r>
          </a:p>
          <a:p>
            <a:pPr lvl="1"/>
            <a:r>
              <a:rPr lang="en-US" dirty="0" smtClean="0"/>
              <a:t>Not incrementally updatable, high overhead</a:t>
            </a:r>
          </a:p>
          <a:p>
            <a:r>
              <a:rPr lang="en-US" dirty="0" smtClean="0"/>
              <a:t>All worthy of study – in other tutorials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6361330" y="4025898"/>
            <a:ext cx="2503487" cy="835025"/>
            <a:chOff x="6361330" y="4025898"/>
            <a:chExt cx="2503487" cy="835025"/>
          </a:xfrm>
        </p:grpSpPr>
        <p:sp>
          <p:nvSpPr>
            <p:cNvPr id="4" name="Rectangle 34"/>
            <p:cNvSpPr>
              <a:spLocks noChangeArrowheads="1"/>
            </p:cNvSpPr>
            <p:nvPr/>
          </p:nvSpPr>
          <p:spPr bwMode="auto">
            <a:xfrm rot="-1095674">
              <a:off x="6361330" y="4025898"/>
              <a:ext cx="2133600" cy="161925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8028205" y="4337048"/>
              <a:ext cx="836612" cy="523875"/>
              <a:chOff x="4128" y="864"/>
              <a:chExt cx="864" cy="480"/>
            </a:xfrm>
          </p:grpSpPr>
          <p:sp>
            <p:nvSpPr>
              <p:cNvPr id="6" name="Rectangle 36"/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86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endParaRPr lang="en-US"/>
              </a:p>
            </p:txBody>
          </p:sp>
          <p:sp>
            <p:nvSpPr>
              <p:cNvPr id="7" name="Line 37"/>
              <p:cNvSpPr>
                <a:spLocks noChangeShapeType="1"/>
              </p:cNvSpPr>
              <p:nvPr/>
            </p:nvSpPr>
            <p:spPr bwMode="auto">
              <a:xfrm>
                <a:off x="4224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4320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" name="Line 39"/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" name="Line 40"/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" name="Line 41"/>
              <p:cNvSpPr>
                <a:spLocks noChangeShapeType="1"/>
              </p:cNvSpPr>
              <p:nvPr/>
            </p:nvSpPr>
            <p:spPr bwMode="auto">
              <a:xfrm>
                <a:off x="4608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2" name="Line 42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" name="Line 43"/>
              <p:cNvSpPr>
                <a:spLocks noChangeShapeType="1"/>
              </p:cNvSpPr>
              <p:nvPr/>
            </p:nvSpPr>
            <p:spPr bwMode="auto">
              <a:xfrm>
                <a:off x="4800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4" name="Line 44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5" name="Line 45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6" name="Line 46"/>
              <p:cNvSpPr>
                <a:spLocks noChangeShapeType="1"/>
              </p:cNvSpPr>
              <p:nvPr/>
            </p:nvSpPr>
            <p:spPr bwMode="auto">
              <a:xfrm>
                <a:off x="4128" y="10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7" name="Line 47"/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" name="Line 48"/>
              <p:cNvSpPr>
                <a:spLocks noChangeShapeType="1"/>
              </p:cNvSpPr>
              <p:nvPr/>
            </p:nvSpPr>
            <p:spPr bwMode="auto">
              <a:xfrm>
                <a:off x="412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7493217" y="4268785"/>
              <a:ext cx="455613" cy="1714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140290" name="Picture 2" descr="http://www.harappadna.org/wp-content/uploads/2011/03/ref1_pca_9_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46" y="1633540"/>
            <a:ext cx="1983449" cy="198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4" descr="I:\Latex\Seminar\Sigcomm00\Figs\domain.gif"/>
          <p:cNvPicPr>
            <a:picLocks noChangeAspect="1" noChangeArrowheads="1"/>
          </p:cNvPicPr>
          <p:nvPr/>
        </p:nvPicPr>
        <p:blipFill>
          <a:blip r:embed="rId4" cstate="print">
            <a:alphaModFix/>
          </a:blip>
          <a:srcRect/>
          <a:stretch>
            <a:fillRect/>
          </a:stretch>
        </p:blipFill>
        <p:spPr bwMode="auto">
          <a:xfrm>
            <a:off x="-21063" y="5144324"/>
            <a:ext cx="2864237" cy="1609535"/>
          </a:xfrm>
          <a:prstGeom prst="rect">
            <a:avLst/>
          </a:prstGeom>
          <a:noFill/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Graham Cormode, University of Warwick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hlinkClick r:id="rId5"/>
              </a:rPr>
              <a:t>G.Cormode@warwick.ac.uk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Nick Duffield, Texas A&amp;M University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hlinkClick r:id="rId6"/>
              </a:rPr>
              <a:t>Nick.Duffield@gmail.com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Sampling for Big Data</a:t>
            </a:r>
            <a:endParaRPr lang="en-GB" sz="7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352800" y="5595839"/>
            <a:ext cx="5257800" cy="960438"/>
            <a:chOff x="432" y="864"/>
            <a:chExt cx="4992" cy="912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432" y="1056"/>
              <a:ext cx="3580" cy="528"/>
              <a:chOff x="432" y="960"/>
              <a:chExt cx="3580" cy="528"/>
            </a:xfrm>
          </p:grpSpPr>
          <p:sp>
            <p:nvSpPr>
              <p:cNvPr id="15" name="Oval 72"/>
              <p:cNvSpPr>
                <a:spLocks noChangeArrowheads="1"/>
              </p:cNvSpPr>
              <p:nvPr/>
            </p:nvSpPr>
            <p:spPr bwMode="auto">
              <a:xfrm>
                <a:off x="43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73"/>
              <p:cNvSpPr>
                <a:spLocks noChangeArrowheads="1"/>
              </p:cNvSpPr>
              <p:nvPr/>
            </p:nvSpPr>
            <p:spPr bwMode="auto">
              <a:xfrm>
                <a:off x="56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74"/>
              <p:cNvSpPr>
                <a:spLocks noChangeArrowheads="1"/>
              </p:cNvSpPr>
              <p:nvPr/>
            </p:nvSpPr>
            <p:spPr bwMode="auto">
              <a:xfrm>
                <a:off x="70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Oval 75"/>
              <p:cNvSpPr>
                <a:spLocks noChangeArrowheads="1"/>
              </p:cNvSpPr>
              <p:nvPr/>
            </p:nvSpPr>
            <p:spPr bwMode="auto">
              <a:xfrm>
                <a:off x="83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Oval 76"/>
              <p:cNvSpPr>
                <a:spLocks noChangeArrowheads="1"/>
              </p:cNvSpPr>
              <p:nvPr/>
            </p:nvSpPr>
            <p:spPr bwMode="auto">
              <a:xfrm>
                <a:off x="96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Oval 77"/>
              <p:cNvSpPr>
                <a:spLocks noChangeArrowheads="1"/>
              </p:cNvSpPr>
              <p:nvPr/>
            </p:nvSpPr>
            <p:spPr bwMode="auto">
              <a:xfrm>
                <a:off x="110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Oval 78"/>
              <p:cNvSpPr>
                <a:spLocks noChangeArrowheads="1"/>
              </p:cNvSpPr>
              <p:nvPr/>
            </p:nvSpPr>
            <p:spPr bwMode="auto">
              <a:xfrm>
                <a:off x="123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79"/>
              <p:cNvSpPr>
                <a:spLocks noChangeArrowheads="1"/>
              </p:cNvSpPr>
              <p:nvPr/>
            </p:nvSpPr>
            <p:spPr bwMode="auto">
              <a:xfrm>
                <a:off x="137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80"/>
              <p:cNvSpPr>
                <a:spLocks noChangeArrowheads="1"/>
              </p:cNvSpPr>
              <p:nvPr/>
            </p:nvSpPr>
            <p:spPr bwMode="auto">
              <a:xfrm>
                <a:off x="150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81"/>
              <p:cNvSpPr>
                <a:spLocks noChangeArrowheads="1"/>
              </p:cNvSpPr>
              <p:nvPr/>
            </p:nvSpPr>
            <p:spPr bwMode="auto">
              <a:xfrm>
                <a:off x="163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82"/>
              <p:cNvSpPr>
                <a:spLocks noChangeArrowheads="1"/>
              </p:cNvSpPr>
              <p:nvPr/>
            </p:nvSpPr>
            <p:spPr bwMode="auto">
              <a:xfrm>
                <a:off x="177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83"/>
              <p:cNvSpPr>
                <a:spLocks noChangeArrowheads="1"/>
              </p:cNvSpPr>
              <p:nvPr/>
            </p:nvSpPr>
            <p:spPr bwMode="auto">
              <a:xfrm>
                <a:off x="190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84"/>
              <p:cNvSpPr>
                <a:spLocks noChangeArrowheads="1"/>
              </p:cNvSpPr>
              <p:nvPr/>
            </p:nvSpPr>
            <p:spPr bwMode="auto">
              <a:xfrm>
                <a:off x="204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85"/>
              <p:cNvSpPr>
                <a:spLocks noChangeArrowheads="1"/>
              </p:cNvSpPr>
              <p:nvPr/>
            </p:nvSpPr>
            <p:spPr bwMode="auto">
              <a:xfrm>
                <a:off x="217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86"/>
              <p:cNvSpPr>
                <a:spLocks noChangeArrowheads="1"/>
              </p:cNvSpPr>
              <p:nvPr/>
            </p:nvSpPr>
            <p:spPr bwMode="auto">
              <a:xfrm>
                <a:off x="230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87"/>
              <p:cNvSpPr>
                <a:spLocks noChangeArrowheads="1"/>
              </p:cNvSpPr>
              <p:nvPr/>
            </p:nvSpPr>
            <p:spPr bwMode="auto">
              <a:xfrm>
                <a:off x="244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88"/>
              <p:cNvSpPr>
                <a:spLocks noChangeArrowheads="1"/>
              </p:cNvSpPr>
              <p:nvPr/>
            </p:nvSpPr>
            <p:spPr bwMode="auto">
              <a:xfrm>
                <a:off x="257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89"/>
              <p:cNvSpPr>
                <a:spLocks noChangeArrowheads="1"/>
              </p:cNvSpPr>
              <p:nvPr/>
            </p:nvSpPr>
            <p:spPr bwMode="auto">
              <a:xfrm>
                <a:off x="271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>
                <a:off x="284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91"/>
              <p:cNvSpPr>
                <a:spLocks noChangeArrowheads="1"/>
              </p:cNvSpPr>
              <p:nvPr/>
            </p:nvSpPr>
            <p:spPr bwMode="auto">
              <a:xfrm>
                <a:off x="297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92"/>
              <p:cNvSpPr>
                <a:spLocks noChangeArrowheads="1"/>
              </p:cNvSpPr>
              <p:nvPr/>
            </p:nvSpPr>
            <p:spPr bwMode="auto">
              <a:xfrm>
                <a:off x="311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93"/>
              <p:cNvSpPr>
                <a:spLocks noChangeArrowheads="1"/>
              </p:cNvSpPr>
              <p:nvPr/>
            </p:nvSpPr>
            <p:spPr bwMode="auto">
              <a:xfrm>
                <a:off x="324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Oval 94"/>
              <p:cNvSpPr>
                <a:spLocks noChangeArrowheads="1"/>
              </p:cNvSpPr>
              <p:nvPr/>
            </p:nvSpPr>
            <p:spPr bwMode="auto">
              <a:xfrm>
                <a:off x="3380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95"/>
              <p:cNvSpPr>
                <a:spLocks noChangeArrowheads="1"/>
              </p:cNvSpPr>
              <p:nvPr/>
            </p:nvSpPr>
            <p:spPr bwMode="auto">
              <a:xfrm>
                <a:off x="3514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96"/>
              <p:cNvSpPr>
                <a:spLocks noChangeArrowheads="1"/>
              </p:cNvSpPr>
              <p:nvPr/>
            </p:nvSpPr>
            <p:spPr bwMode="auto">
              <a:xfrm>
                <a:off x="3648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97"/>
              <p:cNvSpPr>
                <a:spLocks noChangeArrowheads="1"/>
              </p:cNvSpPr>
              <p:nvPr/>
            </p:nvSpPr>
            <p:spPr bwMode="auto">
              <a:xfrm>
                <a:off x="3782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98"/>
              <p:cNvSpPr>
                <a:spLocks noChangeArrowheads="1"/>
              </p:cNvSpPr>
              <p:nvPr/>
            </p:nvSpPr>
            <p:spPr bwMode="auto">
              <a:xfrm>
                <a:off x="3916" y="960"/>
                <a:ext cx="96" cy="96"/>
              </a:xfrm>
              <a:prstGeom prst="ellipse">
                <a:avLst/>
              </a:prstGeom>
              <a:solidFill>
                <a:srgbClr val="CC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99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00"/>
              <p:cNvSpPr>
                <a:spLocks noChangeArrowheads="1"/>
              </p:cNvSpPr>
              <p:nvPr/>
            </p:nvSpPr>
            <p:spPr bwMode="auto">
              <a:xfrm>
                <a:off x="56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01"/>
              <p:cNvSpPr>
                <a:spLocks noChangeArrowheads="1"/>
              </p:cNvSpPr>
              <p:nvPr/>
            </p:nvSpPr>
            <p:spPr bwMode="auto">
              <a:xfrm>
                <a:off x="70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02"/>
              <p:cNvSpPr>
                <a:spLocks noChangeArrowheads="1"/>
              </p:cNvSpPr>
              <p:nvPr/>
            </p:nvSpPr>
            <p:spPr bwMode="auto">
              <a:xfrm>
                <a:off x="83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03"/>
              <p:cNvSpPr>
                <a:spLocks noChangeArrowheads="1"/>
              </p:cNvSpPr>
              <p:nvPr/>
            </p:nvSpPr>
            <p:spPr bwMode="auto">
              <a:xfrm>
                <a:off x="96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104"/>
              <p:cNvSpPr>
                <a:spLocks noChangeArrowheads="1"/>
              </p:cNvSpPr>
              <p:nvPr/>
            </p:nvSpPr>
            <p:spPr bwMode="auto">
              <a:xfrm>
                <a:off x="110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105"/>
              <p:cNvSpPr>
                <a:spLocks noChangeArrowheads="1"/>
              </p:cNvSpPr>
              <p:nvPr/>
            </p:nvSpPr>
            <p:spPr bwMode="auto">
              <a:xfrm>
                <a:off x="123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106"/>
              <p:cNvSpPr>
                <a:spLocks noChangeArrowheads="1"/>
              </p:cNvSpPr>
              <p:nvPr/>
            </p:nvSpPr>
            <p:spPr bwMode="auto">
              <a:xfrm>
                <a:off x="137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107"/>
              <p:cNvSpPr>
                <a:spLocks noChangeArrowheads="1"/>
              </p:cNvSpPr>
              <p:nvPr/>
            </p:nvSpPr>
            <p:spPr bwMode="auto">
              <a:xfrm>
                <a:off x="150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08"/>
              <p:cNvSpPr>
                <a:spLocks noChangeArrowheads="1"/>
              </p:cNvSpPr>
              <p:nvPr/>
            </p:nvSpPr>
            <p:spPr bwMode="auto">
              <a:xfrm>
                <a:off x="163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09"/>
              <p:cNvSpPr>
                <a:spLocks noChangeArrowheads="1"/>
              </p:cNvSpPr>
              <p:nvPr/>
            </p:nvSpPr>
            <p:spPr bwMode="auto">
              <a:xfrm>
                <a:off x="177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10"/>
              <p:cNvSpPr>
                <a:spLocks noChangeArrowheads="1"/>
              </p:cNvSpPr>
              <p:nvPr/>
            </p:nvSpPr>
            <p:spPr bwMode="auto">
              <a:xfrm>
                <a:off x="190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11"/>
              <p:cNvSpPr>
                <a:spLocks noChangeArrowheads="1"/>
              </p:cNvSpPr>
              <p:nvPr/>
            </p:nvSpPr>
            <p:spPr bwMode="auto">
              <a:xfrm>
                <a:off x="204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112"/>
              <p:cNvSpPr>
                <a:spLocks noChangeArrowheads="1"/>
              </p:cNvSpPr>
              <p:nvPr/>
            </p:nvSpPr>
            <p:spPr bwMode="auto">
              <a:xfrm>
                <a:off x="2174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13"/>
              <p:cNvSpPr>
                <a:spLocks noChangeArrowheads="1"/>
              </p:cNvSpPr>
              <p:nvPr/>
            </p:nvSpPr>
            <p:spPr bwMode="auto">
              <a:xfrm>
                <a:off x="2308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14"/>
              <p:cNvSpPr>
                <a:spLocks noChangeArrowheads="1"/>
              </p:cNvSpPr>
              <p:nvPr/>
            </p:nvSpPr>
            <p:spPr bwMode="auto">
              <a:xfrm>
                <a:off x="2442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15"/>
              <p:cNvSpPr>
                <a:spLocks noChangeArrowheads="1"/>
              </p:cNvSpPr>
              <p:nvPr/>
            </p:nvSpPr>
            <p:spPr bwMode="auto">
              <a:xfrm>
                <a:off x="2576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16"/>
              <p:cNvSpPr>
                <a:spLocks noChangeArrowheads="1"/>
              </p:cNvSpPr>
              <p:nvPr/>
            </p:nvSpPr>
            <p:spPr bwMode="auto">
              <a:xfrm>
                <a:off x="2710" y="1104"/>
                <a:ext cx="96" cy="9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117"/>
              <p:cNvSpPr>
                <a:spLocks noChangeArrowheads="1"/>
              </p:cNvSpPr>
              <p:nvPr/>
            </p:nvSpPr>
            <p:spPr bwMode="auto">
              <a:xfrm>
                <a:off x="43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118"/>
              <p:cNvSpPr>
                <a:spLocks noChangeArrowheads="1"/>
              </p:cNvSpPr>
              <p:nvPr/>
            </p:nvSpPr>
            <p:spPr bwMode="auto">
              <a:xfrm>
                <a:off x="56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19"/>
              <p:cNvSpPr>
                <a:spLocks noChangeArrowheads="1"/>
              </p:cNvSpPr>
              <p:nvPr/>
            </p:nvSpPr>
            <p:spPr bwMode="auto">
              <a:xfrm>
                <a:off x="70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Oval 120"/>
              <p:cNvSpPr>
                <a:spLocks noChangeArrowheads="1"/>
              </p:cNvSpPr>
              <p:nvPr/>
            </p:nvSpPr>
            <p:spPr bwMode="auto">
              <a:xfrm>
                <a:off x="834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21"/>
              <p:cNvSpPr>
                <a:spLocks noChangeArrowheads="1"/>
              </p:cNvSpPr>
              <p:nvPr/>
            </p:nvSpPr>
            <p:spPr bwMode="auto">
              <a:xfrm>
                <a:off x="968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122"/>
              <p:cNvSpPr>
                <a:spLocks noChangeArrowheads="1"/>
              </p:cNvSpPr>
              <p:nvPr/>
            </p:nvSpPr>
            <p:spPr bwMode="auto">
              <a:xfrm>
                <a:off x="1102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123"/>
              <p:cNvSpPr>
                <a:spLocks noChangeArrowheads="1"/>
              </p:cNvSpPr>
              <p:nvPr/>
            </p:nvSpPr>
            <p:spPr bwMode="auto">
              <a:xfrm>
                <a:off x="1236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124"/>
              <p:cNvSpPr>
                <a:spLocks noChangeArrowheads="1"/>
              </p:cNvSpPr>
              <p:nvPr/>
            </p:nvSpPr>
            <p:spPr bwMode="auto">
              <a:xfrm>
                <a:off x="1370" y="12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125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126"/>
              <p:cNvSpPr>
                <a:spLocks noChangeArrowheads="1"/>
              </p:cNvSpPr>
              <p:nvPr/>
            </p:nvSpPr>
            <p:spPr bwMode="auto">
              <a:xfrm>
                <a:off x="56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127"/>
              <p:cNvSpPr>
                <a:spLocks noChangeArrowheads="1"/>
              </p:cNvSpPr>
              <p:nvPr/>
            </p:nvSpPr>
            <p:spPr bwMode="auto">
              <a:xfrm>
                <a:off x="70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28"/>
              <p:cNvSpPr>
                <a:spLocks noChangeArrowheads="1"/>
              </p:cNvSpPr>
              <p:nvPr/>
            </p:nvSpPr>
            <p:spPr bwMode="auto">
              <a:xfrm>
                <a:off x="83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29"/>
              <p:cNvSpPr>
                <a:spLocks noChangeArrowheads="1"/>
              </p:cNvSpPr>
              <p:nvPr/>
            </p:nvSpPr>
            <p:spPr bwMode="auto">
              <a:xfrm>
                <a:off x="96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30"/>
              <p:cNvSpPr>
                <a:spLocks noChangeArrowheads="1"/>
              </p:cNvSpPr>
              <p:nvPr/>
            </p:nvSpPr>
            <p:spPr bwMode="auto">
              <a:xfrm>
                <a:off x="110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131"/>
              <p:cNvSpPr>
                <a:spLocks noChangeArrowheads="1"/>
              </p:cNvSpPr>
              <p:nvPr/>
            </p:nvSpPr>
            <p:spPr bwMode="auto">
              <a:xfrm>
                <a:off x="123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132"/>
              <p:cNvSpPr>
                <a:spLocks noChangeArrowheads="1"/>
              </p:cNvSpPr>
              <p:nvPr/>
            </p:nvSpPr>
            <p:spPr bwMode="auto">
              <a:xfrm>
                <a:off x="137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33"/>
              <p:cNvSpPr>
                <a:spLocks noChangeArrowheads="1"/>
              </p:cNvSpPr>
              <p:nvPr/>
            </p:nvSpPr>
            <p:spPr bwMode="auto">
              <a:xfrm>
                <a:off x="150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134"/>
              <p:cNvSpPr>
                <a:spLocks noChangeArrowheads="1"/>
              </p:cNvSpPr>
              <p:nvPr/>
            </p:nvSpPr>
            <p:spPr bwMode="auto">
              <a:xfrm>
                <a:off x="163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35"/>
              <p:cNvSpPr>
                <a:spLocks noChangeArrowheads="1"/>
              </p:cNvSpPr>
              <p:nvPr/>
            </p:nvSpPr>
            <p:spPr bwMode="auto">
              <a:xfrm>
                <a:off x="177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Oval 136"/>
              <p:cNvSpPr>
                <a:spLocks noChangeArrowheads="1"/>
              </p:cNvSpPr>
              <p:nvPr/>
            </p:nvSpPr>
            <p:spPr bwMode="auto">
              <a:xfrm>
                <a:off x="190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137"/>
              <p:cNvSpPr>
                <a:spLocks noChangeArrowheads="1"/>
              </p:cNvSpPr>
              <p:nvPr/>
            </p:nvSpPr>
            <p:spPr bwMode="auto">
              <a:xfrm>
                <a:off x="2040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138"/>
              <p:cNvSpPr>
                <a:spLocks noChangeArrowheads="1"/>
              </p:cNvSpPr>
              <p:nvPr/>
            </p:nvSpPr>
            <p:spPr bwMode="auto">
              <a:xfrm>
                <a:off x="2174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39"/>
              <p:cNvSpPr>
                <a:spLocks noChangeArrowheads="1"/>
              </p:cNvSpPr>
              <p:nvPr/>
            </p:nvSpPr>
            <p:spPr bwMode="auto">
              <a:xfrm>
                <a:off x="2308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40"/>
              <p:cNvSpPr>
                <a:spLocks noChangeArrowheads="1"/>
              </p:cNvSpPr>
              <p:nvPr/>
            </p:nvSpPr>
            <p:spPr bwMode="auto">
              <a:xfrm>
                <a:off x="2442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Oval 141"/>
              <p:cNvSpPr>
                <a:spLocks noChangeArrowheads="1"/>
              </p:cNvSpPr>
              <p:nvPr/>
            </p:nvSpPr>
            <p:spPr bwMode="auto">
              <a:xfrm>
                <a:off x="2576" y="1392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Oval 142"/>
            <p:cNvSpPr>
              <a:spLocks noChangeArrowheads="1"/>
            </p:cNvSpPr>
            <p:nvPr/>
          </p:nvSpPr>
          <p:spPr bwMode="auto">
            <a:xfrm>
              <a:off x="475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43"/>
            <p:cNvSpPr>
              <a:spLocks noChangeArrowheads="1"/>
            </p:cNvSpPr>
            <p:nvPr/>
          </p:nvSpPr>
          <p:spPr bwMode="auto">
            <a:xfrm>
              <a:off x="499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44"/>
            <p:cNvSpPr>
              <a:spLocks noChangeArrowheads="1"/>
            </p:cNvSpPr>
            <p:nvPr/>
          </p:nvSpPr>
          <p:spPr bwMode="auto">
            <a:xfrm>
              <a:off x="5232" y="864"/>
              <a:ext cx="192" cy="192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45"/>
            <p:cNvSpPr>
              <a:spLocks noChangeArrowheads="1"/>
            </p:cNvSpPr>
            <p:nvPr/>
          </p:nvSpPr>
          <p:spPr bwMode="auto">
            <a:xfrm>
              <a:off x="475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46"/>
            <p:cNvSpPr>
              <a:spLocks noChangeArrowheads="1"/>
            </p:cNvSpPr>
            <p:nvPr/>
          </p:nvSpPr>
          <p:spPr bwMode="auto">
            <a:xfrm>
              <a:off x="4752" y="1344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7"/>
            <p:cNvSpPr>
              <a:spLocks noChangeArrowheads="1"/>
            </p:cNvSpPr>
            <p:nvPr/>
          </p:nvSpPr>
          <p:spPr bwMode="auto">
            <a:xfrm>
              <a:off x="475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48"/>
            <p:cNvSpPr>
              <a:spLocks noChangeArrowheads="1"/>
            </p:cNvSpPr>
            <p:nvPr/>
          </p:nvSpPr>
          <p:spPr bwMode="auto">
            <a:xfrm>
              <a:off x="4992" y="1584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49"/>
            <p:cNvSpPr>
              <a:spLocks noChangeArrowheads="1"/>
            </p:cNvSpPr>
            <p:nvPr/>
          </p:nvSpPr>
          <p:spPr bwMode="auto">
            <a:xfrm>
              <a:off x="4992" y="1104"/>
              <a:ext cx="192" cy="192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50"/>
            <p:cNvSpPr>
              <a:spLocks noChangeArrowheads="1"/>
            </p:cNvSpPr>
            <p:nvPr/>
          </p:nvSpPr>
          <p:spPr bwMode="auto">
            <a:xfrm>
              <a:off x="3792" y="1200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5400000">
            <a:off x="7857086" y="2371655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8271295" y="2361714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8707304" y="236171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857086" y="2823974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8271295" y="2814033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8707304" y="2814033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083245" y="2587874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109889" y="303273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497455" y="303273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492609" y="2587874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056600" y="214301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492609" y="214301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439320" y="209330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885018" y="2083363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032378" y="2088334"/>
            <a:ext cx="96891" cy="99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446587" y="254065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892285" y="253071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9646" y="253568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449011" y="298799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8894709" y="2978058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042069" y="298302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99" idx="5"/>
            <a:endCxn id="100" idx="1"/>
          </p:cNvCxnSpPr>
          <p:nvPr/>
        </p:nvCxnSpPr>
        <p:spPr>
          <a:xfrm>
            <a:off x="8115080" y="2173186"/>
            <a:ext cx="345697" cy="38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543134" y="2173186"/>
            <a:ext cx="363341" cy="37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0" idx="5"/>
            <a:endCxn id="104" idx="1"/>
          </p:cNvCxnSpPr>
          <p:nvPr/>
        </p:nvCxnSpPr>
        <p:spPr>
          <a:xfrm>
            <a:off x="8529289" y="2625504"/>
            <a:ext cx="379609" cy="3671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7"/>
            <a:endCxn id="100" idx="3"/>
          </p:cNvCxnSpPr>
          <p:nvPr/>
        </p:nvCxnSpPr>
        <p:spPr>
          <a:xfrm flipV="1">
            <a:off x="8124771" y="2625504"/>
            <a:ext cx="336006" cy="372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7854662" y="3418750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8268871" y="3408809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8704880" y="3408809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7854662" y="3871069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8268871" y="3861128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8704880" y="3861128"/>
            <a:ext cx="452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080821" y="3634969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107465" y="4079833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495031" y="4079833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490185" y="3634969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8054176" y="3190105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490185" y="3190105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436896" y="314039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882594" y="3130458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029954" y="3135429"/>
            <a:ext cx="96891" cy="99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444163" y="3587746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889861" y="3577806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037222" y="3582776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446587" y="403509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892285" y="4025153"/>
            <a:ext cx="96891" cy="99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39645" y="403012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4" idx="5"/>
            <a:endCxn id="125" idx="1"/>
          </p:cNvCxnSpPr>
          <p:nvPr/>
        </p:nvCxnSpPr>
        <p:spPr>
          <a:xfrm>
            <a:off x="8112656" y="3220281"/>
            <a:ext cx="345697" cy="38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6" idx="1"/>
          </p:cNvCxnSpPr>
          <p:nvPr/>
        </p:nvCxnSpPr>
        <p:spPr>
          <a:xfrm>
            <a:off x="8540710" y="3220281"/>
            <a:ext cx="363341" cy="3720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5" idx="5"/>
            <a:endCxn id="129" idx="1"/>
          </p:cNvCxnSpPr>
          <p:nvPr/>
        </p:nvCxnSpPr>
        <p:spPr>
          <a:xfrm>
            <a:off x="8526865" y="3672599"/>
            <a:ext cx="379609" cy="367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0" idx="7"/>
            <a:endCxn id="125" idx="3"/>
          </p:cNvCxnSpPr>
          <p:nvPr/>
        </p:nvCxnSpPr>
        <p:spPr>
          <a:xfrm flipV="1">
            <a:off x="8122347" y="3672599"/>
            <a:ext cx="336006" cy="3720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852238" y="4465845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8266447" y="445590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8702456" y="445590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7852238" y="4918164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8266447" y="4908223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8702456" y="4908223"/>
            <a:ext cx="45231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078397" y="4682064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105041" y="512692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492607" y="5126928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487761" y="4682064"/>
            <a:ext cx="4408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8051752" y="423720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8487761" y="4237200"/>
            <a:ext cx="4408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8434472" y="418749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8880170" y="4177553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27530" y="4182524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8441739" y="463484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8887437" y="462490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8034798" y="4629871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444163" y="508218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889861" y="5072248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037221" y="5077219"/>
            <a:ext cx="96891" cy="99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>
            <a:stCxn id="149" idx="5"/>
            <a:endCxn id="150" idx="1"/>
          </p:cNvCxnSpPr>
          <p:nvPr/>
        </p:nvCxnSpPr>
        <p:spPr>
          <a:xfrm>
            <a:off x="8110232" y="4267376"/>
            <a:ext cx="345697" cy="38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endCxn id="151" idx="1"/>
          </p:cNvCxnSpPr>
          <p:nvPr/>
        </p:nvCxnSpPr>
        <p:spPr>
          <a:xfrm>
            <a:off x="8538286" y="4267376"/>
            <a:ext cx="363341" cy="372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0" idx="5"/>
            <a:endCxn id="154" idx="1"/>
          </p:cNvCxnSpPr>
          <p:nvPr/>
        </p:nvCxnSpPr>
        <p:spPr>
          <a:xfrm>
            <a:off x="8524441" y="4719694"/>
            <a:ext cx="379609" cy="3671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5" idx="7"/>
            <a:endCxn id="150" idx="3"/>
          </p:cNvCxnSpPr>
          <p:nvPr/>
        </p:nvCxnSpPr>
        <p:spPr>
          <a:xfrm flipV="1">
            <a:off x="8119923" y="4719694"/>
            <a:ext cx="336006" cy="372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2344545" y="317834"/>
            <a:ext cx="730546" cy="368914"/>
            <a:chOff x="5050992" y="1614308"/>
            <a:chExt cx="1787957" cy="902890"/>
          </a:xfrm>
        </p:grpSpPr>
        <p:cxnSp>
          <p:nvCxnSpPr>
            <p:cNvPr id="161" name="Straight Arrow Connector 160"/>
            <p:cNvCxnSpPr/>
            <p:nvPr/>
          </p:nvCxnSpPr>
          <p:spPr bwMode="auto">
            <a:xfrm flipV="1">
              <a:off x="5050992" y="2187246"/>
              <a:ext cx="599310" cy="9472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2" name="Straight Arrow Connector 161"/>
            <p:cNvCxnSpPr/>
            <p:nvPr/>
          </p:nvCxnSpPr>
          <p:spPr bwMode="auto">
            <a:xfrm rot="5400000" flipH="1" flipV="1">
              <a:off x="5627251" y="1959122"/>
              <a:ext cx="240588" cy="19988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Straight Arrow Connector 162"/>
            <p:cNvCxnSpPr/>
            <p:nvPr/>
          </p:nvCxnSpPr>
          <p:spPr bwMode="auto">
            <a:xfrm>
              <a:off x="5639238" y="2184690"/>
              <a:ext cx="437714" cy="2679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Straight Arrow Connector 163"/>
            <p:cNvCxnSpPr/>
            <p:nvPr/>
          </p:nvCxnSpPr>
          <p:spPr bwMode="auto">
            <a:xfrm flipV="1">
              <a:off x="5661746" y="2045710"/>
              <a:ext cx="734291" cy="13854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5" name="Straight Arrow Connector 164"/>
            <p:cNvCxnSpPr/>
            <p:nvPr/>
          </p:nvCxnSpPr>
          <p:spPr bwMode="auto">
            <a:xfrm rot="5400000" flipH="1" flipV="1">
              <a:off x="6317672" y="1759529"/>
              <a:ext cx="346365" cy="2355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6" name="Straight Arrow Connector 165"/>
            <p:cNvCxnSpPr/>
            <p:nvPr/>
          </p:nvCxnSpPr>
          <p:spPr bwMode="auto">
            <a:xfrm flipV="1">
              <a:off x="6381749" y="1902403"/>
              <a:ext cx="457200" cy="15240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7" name="Straight Arrow Connector 166"/>
            <p:cNvCxnSpPr/>
            <p:nvPr/>
          </p:nvCxnSpPr>
          <p:spPr bwMode="auto">
            <a:xfrm>
              <a:off x="6360105" y="2059564"/>
              <a:ext cx="471055" cy="12469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8" name="Straight Arrow Connector 167"/>
            <p:cNvCxnSpPr/>
            <p:nvPr/>
          </p:nvCxnSpPr>
          <p:spPr bwMode="auto">
            <a:xfrm rot="5400000" flipH="1" flipV="1">
              <a:off x="5722933" y="1742034"/>
              <a:ext cx="324760" cy="6930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9" name="Straight Arrow Connector 168"/>
            <p:cNvCxnSpPr/>
            <p:nvPr/>
          </p:nvCxnSpPr>
          <p:spPr bwMode="auto">
            <a:xfrm flipV="1">
              <a:off x="5841423" y="1685493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0" name="Straight Arrow Connector 169"/>
            <p:cNvCxnSpPr/>
            <p:nvPr/>
          </p:nvCxnSpPr>
          <p:spPr bwMode="auto">
            <a:xfrm flipV="1">
              <a:off x="5855710" y="1847418"/>
              <a:ext cx="415639" cy="831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1" name="Straight Arrow Connector 170"/>
            <p:cNvCxnSpPr/>
            <p:nvPr/>
          </p:nvCxnSpPr>
          <p:spPr bwMode="auto">
            <a:xfrm flipV="1">
              <a:off x="6059201" y="2184256"/>
              <a:ext cx="263238" cy="2493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2" name="Straight Arrow Connector 171"/>
            <p:cNvCxnSpPr/>
            <p:nvPr/>
          </p:nvCxnSpPr>
          <p:spPr bwMode="auto">
            <a:xfrm flipV="1">
              <a:off x="6073052" y="2257856"/>
              <a:ext cx="443349" cy="18010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3" name="Straight Arrow Connector 172"/>
            <p:cNvCxnSpPr/>
            <p:nvPr/>
          </p:nvCxnSpPr>
          <p:spPr bwMode="auto">
            <a:xfrm>
              <a:off x="6064395" y="2447925"/>
              <a:ext cx="360218" cy="6927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74" name="Straight Arrow Connector 173"/>
          <p:cNvCxnSpPr/>
          <p:nvPr/>
        </p:nvCxnSpPr>
        <p:spPr bwMode="auto">
          <a:xfrm>
            <a:off x="2286295" y="1727233"/>
            <a:ext cx="190334" cy="215006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 flipV="1">
            <a:off x="2501302" y="1659087"/>
            <a:ext cx="277288" cy="117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6" name="Group 108"/>
          <p:cNvGrpSpPr/>
          <p:nvPr/>
        </p:nvGrpSpPr>
        <p:grpSpPr>
          <a:xfrm>
            <a:off x="2769178" y="1458182"/>
            <a:ext cx="231455" cy="326621"/>
            <a:chOff x="6650966" y="4318960"/>
            <a:chExt cx="566468" cy="799381"/>
          </a:xfrm>
        </p:grpSpPr>
        <p:cxnSp>
          <p:nvCxnSpPr>
            <p:cNvPr id="177" name="Straight Arrow Connector 176"/>
            <p:cNvCxnSpPr/>
            <p:nvPr/>
          </p:nvCxnSpPr>
          <p:spPr bwMode="auto">
            <a:xfrm flipV="1">
              <a:off x="6650966" y="4318960"/>
              <a:ext cx="368061" cy="47732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8" name="Straight Arrow Connector 177"/>
            <p:cNvCxnSpPr/>
            <p:nvPr/>
          </p:nvCxnSpPr>
          <p:spPr bwMode="auto">
            <a:xfrm flipV="1">
              <a:off x="6668219" y="4511615"/>
              <a:ext cx="491706" cy="3278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 bwMode="auto">
            <a:xfrm flipV="1">
              <a:off x="6659592" y="4761782"/>
              <a:ext cx="534838" cy="8626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 bwMode="auto">
            <a:xfrm>
              <a:off x="6676845" y="4848045"/>
              <a:ext cx="540589" cy="11789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6676845" y="4839419"/>
              <a:ext cx="373812" cy="27892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2" name="Straight Arrow Connector 181"/>
          <p:cNvCxnSpPr/>
          <p:nvPr/>
        </p:nvCxnSpPr>
        <p:spPr bwMode="auto">
          <a:xfrm flipV="1">
            <a:off x="2130714" y="260960"/>
            <a:ext cx="162643" cy="166768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>
            <a:off x="844709" y="606380"/>
            <a:ext cx="609772" cy="475833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626178" y="666299"/>
            <a:ext cx="800105" cy="62387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 flipH="1">
            <a:off x="784790" y="1092787"/>
            <a:ext cx="666166" cy="62034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flipH="1">
            <a:off x="971598" y="1286645"/>
            <a:ext cx="451161" cy="549851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 flipV="1">
            <a:off x="1465055" y="475966"/>
            <a:ext cx="630920" cy="599197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 flipV="1">
            <a:off x="1644814" y="655725"/>
            <a:ext cx="433537" cy="532228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>
            <a:endCxn id="217" idx="0"/>
          </p:cNvCxnSpPr>
          <p:nvPr/>
        </p:nvCxnSpPr>
        <p:spPr bwMode="auto">
          <a:xfrm>
            <a:off x="2088925" y="655725"/>
            <a:ext cx="210974" cy="797686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>
            <a:endCxn id="218" idx="0"/>
          </p:cNvCxnSpPr>
          <p:nvPr/>
        </p:nvCxnSpPr>
        <p:spPr bwMode="auto">
          <a:xfrm>
            <a:off x="2300407" y="585231"/>
            <a:ext cx="188651" cy="993894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1658913" y="1209101"/>
            <a:ext cx="623870" cy="306648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>
            <a:off x="1426283" y="1279595"/>
            <a:ext cx="831827" cy="43001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 flipH="1">
            <a:off x="663406" y="444518"/>
            <a:ext cx="1486976" cy="2612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H="1" flipV="1">
            <a:off x="841184" y="616953"/>
            <a:ext cx="1237167" cy="38772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>
            <a:off x="2120647" y="479490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flipV="1">
            <a:off x="2080701" y="609904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flipH="1">
            <a:off x="2077176" y="475966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43669" y="396004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2828" y="521718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16647" y="583988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9850" y="1581477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traight Connector 201"/>
          <p:cNvCxnSpPr/>
          <p:nvPr/>
        </p:nvCxnSpPr>
        <p:spPr bwMode="auto">
          <a:xfrm>
            <a:off x="656725" y="485364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flipV="1">
            <a:off x="616779" y="615778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 flipH="1">
            <a:off x="613254" y="481840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747" y="401878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8906" y="527592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2724" y="589862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traight Connector 207"/>
          <p:cNvCxnSpPr/>
          <p:nvPr/>
        </p:nvCxnSpPr>
        <p:spPr bwMode="auto">
          <a:xfrm>
            <a:off x="1459181" y="1097486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 flipV="1">
            <a:off x="1419235" y="1227899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/>
          <p:nvPr/>
        </p:nvCxnSpPr>
        <p:spPr bwMode="auto">
          <a:xfrm flipH="1">
            <a:off x="1415710" y="1093961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1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2203" y="1013999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1361" y="1139714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5180" y="1201983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Straight Connector 213"/>
          <p:cNvCxnSpPr/>
          <p:nvPr/>
        </p:nvCxnSpPr>
        <p:spPr bwMode="auto">
          <a:xfrm>
            <a:off x="2307456" y="1536897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 flipV="1">
            <a:off x="2267510" y="1667311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 flipH="1">
            <a:off x="2263985" y="1533372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7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30478" y="1453411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9636" y="1579125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3455" y="1641394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Straight Connector 219"/>
          <p:cNvCxnSpPr/>
          <p:nvPr/>
        </p:nvCxnSpPr>
        <p:spPr bwMode="auto">
          <a:xfrm>
            <a:off x="781265" y="1730755"/>
            <a:ext cx="179759" cy="12688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 flipV="1">
            <a:off x="741319" y="1861169"/>
            <a:ext cx="219706" cy="55220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 flipH="1">
            <a:off x="737794" y="1727230"/>
            <a:ext cx="46996" cy="189159"/>
          </a:xfrm>
          <a:prstGeom prst="line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287" y="1647269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3445" y="1772983"/>
            <a:ext cx="138842" cy="1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7264" y="1835253"/>
            <a:ext cx="138842" cy="138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traight Arrow Connector 231"/>
          <p:cNvCxnSpPr/>
          <p:nvPr/>
        </p:nvCxnSpPr>
        <p:spPr bwMode="auto">
          <a:xfrm>
            <a:off x="1012707" y="1867046"/>
            <a:ext cx="163310" cy="14216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5" name="Right Arrow 234"/>
          <p:cNvSpPr/>
          <p:nvPr/>
        </p:nvSpPr>
        <p:spPr bwMode="auto">
          <a:xfrm rot="4654752">
            <a:off x="2374755" y="1097483"/>
            <a:ext cx="384939" cy="427970"/>
          </a:xfrm>
          <a:prstGeom prst="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36" name="Curved Right Arrow 235"/>
          <p:cNvSpPr/>
          <p:nvPr/>
        </p:nvSpPr>
        <p:spPr bwMode="auto">
          <a:xfrm rot="5400000">
            <a:off x="1395190" y="1511816"/>
            <a:ext cx="328330" cy="215444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38" name="Isosceles Triangle 237"/>
          <p:cNvSpPr/>
          <p:nvPr/>
        </p:nvSpPr>
        <p:spPr bwMode="auto">
          <a:xfrm>
            <a:off x="534973" y="711416"/>
            <a:ext cx="175487" cy="427970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39" name="Isosceles Triangle 238"/>
          <p:cNvSpPr/>
          <p:nvPr/>
        </p:nvSpPr>
        <p:spPr bwMode="auto">
          <a:xfrm>
            <a:off x="495347" y="1622815"/>
            <a:ext cx="175487" cy="427970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sp>
        <p:nvSpPr>
          <p:cNvPr id="240" name="Freeform 239"/>
          <p:cNvSpPr/>
          <p:nvPr/>
        </p:nvSpPr>
        <p:spPr bwMode="auto">
          <a:xfrm flipH="1">
            <a:off x="551956" y="932190"/>
            <a:ext cx="113217" cy="650999"/>
          </a:xfrm>
          <a:custGeom>
            <a:avLst/>
            <a:gdLst>
              <a:gd name="connsiteX0" fmla="*/ 0 w 3643746"/>
              <a:gd name="connsiteY0" fmla="*/ 0 h 2327564"/>
              <a:gd name="connsiteX1" fmla="*/ 1593273 w 3643746"/>
              <a:gd name="connsiteY1" fmla="*/ 1413164 h 2327564"/>
              <a:gd name="connsiteX2" fmla="*/ 3643746 w 3643746"/>
              <a:gd name="connsiteY2" fmla="*/ 2327564 h 2327564"/>
              <a:gd name="connsiteX3" fmla="*/ 3643746 w 3643746"/>
              <a:gd name="connsiteY3" fmla="*/ 2327564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3746" h="2327564">
                <a:moveTo>
                  <a:pt x="0" y="0"/>
                </a:moveTo>
                <a:cubicBezTo>
                  <a:pt x="492991" y="512618"/>
                  <a:pt x="985982" y="1025237"/>
                  <a:pt x="1593273" y="1413164"/>
                </a:cubicBezTo>
                <a:cubicBezTo>
                  <a:pt x="2200564" y="1801091"/>
                  <a:pt x="3643746" y="2327564"/>
                  <a:pt x="3643746" y="2327564"/>
                </a:cubicBezTo>
                <a:lnTo>
                  <a:pt x="3643746" y="2327564"/>
                </a:lnTo>
              </a:path>
            </a:pathLst>
          </a:custGeom>
          <a:noFill/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 sz="800">
              <a:latin typeface="Calibri" panose="020F0502020204030204" pitchFamily="34" charset="0"/>
            </a:endParaRPr>
          </a:p>
        </p:txBody>
      </p:sp>
      <p:sp>
        <p:nvSpPr>
          <p:cNvPr id="242" name="Isosceles Triangle 241"/>
          <p:cNvSpPr/>
          <p:nvPr/>
        </p:nvSpPr>
        <p:spPr bwMode="auto">
          <a:xfrm>
            <a:off x="2425703" y="552912"/>
            <a:ext cx="175487" cy="427970"/>
          </a:xfrm>
          <a:prstGeom prst="triangle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cxnSp>
        <p:nvCxnSpPr>
          <p:cNvPr id="243" name="Curved Connector 242"/>
          <p:cNvCxnSpPr/>
          <p:nvPr/>
        </p:nvCxnSpPr>
        <p:spPr bwMode="auto">
          <a:xfrm rot="10800000" flipV="1">
            <a:off x="2476651" y="643485"/>
            <a:ext cx="164165" cy="158504"/>
          </a:xfrm>
          <a:prstGeom prst="curvedConnector3">
            <a:avLst>
              <a:gd name="adj1" fmla="val -81034"/>
            </a:avLst>
          </a:prstGeom>
          <a:noFill/>
          <a:ln w="2540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246" name="Multiply 245"/>
          <p:cNvSpPr>
            <a:spLocks noChangeAspect="1"/>
          </p:cNvSpPr>
          <p:nvPr/>
        </p:nvSpPr>
        <p:spPr bwMode="auto">
          <a:xfrm>
            <a:off x="2006586" y="345542"/>
            <a:ext cx="224170" cy="357128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Arial" pitchFamily="-111" charset="-52"/>
              <a:cs typeface="Arial" pitchFamily="-111" charset="-52"/>
            </a:endParaRPr>
          </a:p>
        </p:txBody>
      </p:sp>
      <p:grpSp>
        <p:nvGrpSpPr>
          <p:cNvPr id="250" name="Group 26"/>
          <p:cNvGrpSpPr/>
          <p:nvPr/>
        </p:nvGrpSpPr>
        <p:grpSpPr>
          <a:xfrm>
            <a:off x="3499750" y="236963"/>
            <a:ext cx="1066800" cy="1676400"/>
            <a:chOff x="76200" y="2362200"/>
            <a:chExt cx="1371600" cy="2057400"/>
          </a:xfrm>
        </p:grpSpPr>
        <p:sp>
          <p:nvSpPr>
            <p:cNvPr id="251" name="TextBox 250"/>
            <p:cNvSpPr txBox="1"/>
            <p:nvPr/>
          </p:nvSpPr>
          <p:spPr>
            <a:xfrm>
              <a:off x="76200" y="23622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9</a:t>
              </a:r>
              <a:endParaRPr lang="en-US" sz="1200" dirty="0"/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76200" y="2362200"/>
              <a:ext cx="30480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6200" y="25908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8</a:t>
              </a:r>
              <a:endParaRPr lang="en-US" sz="1200" dirty="0"/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76200" y="25908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76200" y="28194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7</a:t>
              </a:r>
              <a:endParaRPr lang="en-US" sz="1200" dirty="0"/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76200" y="2819401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76200" y="30480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6</a:t>
              </a:r>
              <a:endParaRPr lang="en-US" sz="1200" dirty="0"/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76200" y="3048000"/>
              <a:ext cx="36576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6200" y="32766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5</a:t>
              </a:r>
              <a:endParaRPr lang="en-US" sz="1200" dirty="0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76200" y="3276600"/>
              <a:ext cx="804672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6200" y="35052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4</a:t>
              </a:r>
              <a:endParaRPr lang="en-US" sz="1200" dirty="0"/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76200" y="35052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76200" y="37338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3</a:t>
              </a:r>
              <a:endParaRPr lang="en-US" sz="1200" dirty="0"/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76200" y="3733800"/>
              <a:ext cx="305671" cy="2286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6200" y="39624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2</a:t>
              </a:r>
              <a:endParaRPr lang="en-US" sz="1200" dirty="0"/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76200" y="3962400"/>
              <a:ext cx="457200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76200" y="4191000"/>
              <a:ext cx="1371600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</a:t>
              </a:r>
              <a:endParaRPr lang="en-US" sz="1200" dirty="0"/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76200" y="4191000"/>
              <a:ext cx="305671" cy="2286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499751" y="50077"/>
            <a:ext cx="1066800" cy="186267"/>
            <a:chOff x="1524000" y="1600200"/>
            <a:chExt cx="1066800" cy="186267"/>
          </a:xfrm>
        </p:grpSpPr>
        <p:sp>
          <p:nvSpPr>
            <p:cNvPr id="270" name="TextBox 269"/>
            <p:cNvSpPr txBox="1"/>
            <p:nvPr/>
          </p:nvSpPr>
          <p:spPr>
            <a:xfrm>
              <a:off x="1524000" y="1600200"/>
              <a:ext cx="1066800" cy="1862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200" dirty="0" smtClean="0"/>
                <a:t>x</a:t>
              </a:r>
              <a:r>
                <a:rPr lang="en-US" sz="1200" baseline="-25000" dirty="0" smtClean="0"/>
                <a:t>10</a:t>
              </a:r>
              <a:endParaRPr lang="en-US" sz="1200" dirty="0"/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524000" y="1600200"/>
              <a:ext cx="625856" cy="186267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erdana" pitchFamily="-111" charset="0"/>
                <a:ea typeface="Arial" pitchFamily="-111" charset="-52"/>
                <a:cs typeface="Arial" pitchFamily="-111" charset="-52"/>
              </a:endParaRPr>
            </a:p>
          </p:txBody>
        </p:sp>
      </p:grpSp>
      <p:sp>
        <p:nvSpPr>
          <p:cNvPr id="296" name="Rectangle 295"/>
          <p:cNvSpPr/>
          <p:nvPr/>
        </p:nvSpPr>
        <p:spPr bwMode="auto">
          <a:xfrm>
            <a:off x="3493935" y="612383"/>
            <a:ext cx="237744" cy="18626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Verdana" pitchFamily="-111" charset="0"/>
              <a:ea typeface="Arial" pitchFamily="-111" charset="-52"/>
              <a:cs typeface="Arial" pitchFamily="-111" charset="-52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5486400" y="152400"/>
            <a:ext cx="1066800" cy="1683493"/>
            <a:chOff x="5992443" y="4295955"/>
            <a:chExt cx="1066800" cy="1683493"/>
          </a:xfrm>
        </p:grpSpPr>
        <p:grpSp>
          <p:nvGrpSpPr>
            <p:cNvPr id="321" name="Group 141"/>
            <p:cNvGrpSpPr/>
            <p:nvPr/>
          </p:nvGrpSpPr>
          <p:grpSpPr>
            <a:xfrm>
              <a:off x="5995393" y="4295955"/>
              <a:ext cx="1061015" cy="572287"/>
              <a:chOff x="1676399" y="4303050"/>
              <a:chExt cx="1066801" cy="559438"/>
            </a:xfrm>
          </p:grpSpPr>
          <p:sp>
            <p:nvSpPr>
              <p:cNvPr id="335" name="TextBox 334"/>
              <p:cNvSpPr txBox="1"/>
              <p:nvPr/>
            </p:nvSpPr>
            <p:spPr>
              <a:xfrm>
                <a:off x="1676400" y="4489954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9</a:t>
                </a:r>
                <a:endParaRPr lang="en-US" sz="1200" dirty="0"/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1676399" y="4489954"/>
                <a:ext cx="330979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1676400" y="467622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8</a:t>
                </a:r>
                <a:endParaRPr lang="en-US" sz="1200" dirty="0"/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1676399" y="4676221"/>
                <a:ext cx="330979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676400" y="4303050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10</a:t>
                </a:r>
                <a:endParaRPr lang="en-US" sz="1200" dirty="0"/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1676400" y="4303050"/>
                <a:ext cx="625856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  <p:grpSp>
          <p:nvGrpSpPr>
            <p:cNvPr id="322" name="Group 148"/>
            <p:cNvGrpSpPr/>
            <p:nvPr/>
          </p:nvGrpSpPr>
          <p:grpSpPr>
            <a:xfrm>
              <a:off x="5992443" y="4861848"/>
              <a:ext cx="1066800" cy="1117600"/>
              <a:chOff x="1676400" y="5169518"/>
              <a:chExt cx="1066800" cy="1117600"/>
            </a:xfrm>
          </p:grpSpPr>
          <p:sp>
            <p:nvSpPr>
              <p:cNvPr id="323" name="TextBox 322"/>
              <p:cNvSpPr txBox="1"/>
              <p:nvPr/>
            </p:nvSpPr>
            <p:spPr>
              <a:xfrm>
                <a:off x="1676400" y="5169518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6</a:t>
                </a:r>
                <a:endParaRPr lang="en-US" sz="1200" dirty="0"/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1676400" y="5169518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1676400" y="5355785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5</a:t>
                </a:r>
                <a:endParaRPr lang="en-US" sz="1200" dirty="0"/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1676400" y="5355785"/>
                <a:ext cx="625856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1676400" y="554205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4</a:t>
                </a:r>
                <a:endParaRPr lang="en-US" sz="1200" dirty="0"/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1676400" y="5542051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1676400" y="5728318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3</a:t>
                </a:r>
                <a:endParaRPr lang="en-US" sz="1200" dirty="0"/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1676400" y="5728318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1676400" y="5914585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2</a:t>
                </a:r>
                <a:endParaRPr lang="en-US" sz="1200" dirty="0"/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1676400" y="5914585"/>
                <a:ext cx="355600" cy="186267"/>
              </a:xfrm>
              <a:prstGeom prst="rect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676400" y="6100851"/>
                <a:ext cx="1066800" cy="1862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r"/>
                <a:r>
                  <a:rPr lang="en-US" sz="1200" dirty="0" smtClean="0"/>
                  <a:t>x’</a:t>
                </a:r>
                <a:r>
                  <a:rPr lang="en-US" sz="1200" baseline="-25000" dirty="0" smtClean="0"/>
                  <a:t>1</a:t>
                </a:r>
                <a:endParaRPr lang="en-US" sz="1200" dirty="0"/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1676400" y="6100851"/>
                <a:ext cx="329184" cy="186267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CCCCCC"/>
                  </a:solidFill>
                  <a:effectLst/>
                  <a:latin typeface="Verdana" pitchFamily="-111" charset="0"/>
                  <a:ea typeface="Arial" pitchFamily="-111" charset="-52"/>
                  <a:cs typeface="Arial" pitchFamily="-111" charset="-52"/>
                </a:endParaRPr>
              </a:p>
            </p:txBody>
          </p:sp>
        </p:grpSp>
      </p:grpSp>
      <p:sp>
        <p:nvSpPr>
          <p:cNvPr id="345" name="Right Arrow 344"/>
          <p:cNvSpPr/>
          <p:nvPr/>
        </p:nvSpPr>
        <p:spPr>
          <a:xfrm>
            <a:off x="4724400" y="856360"/>
            <a:ext cx="564539" cy="345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7" name="Object 2"/>
          <p:cNvGraphicFramePr>
            <a:graphicFrameLocks noChangeAspect="1"/>
          </p:cNvGraphicFramePr>
          <p:nvPr/>
        </p:nvGraphicFramePr>
        <p:xfrm>
          <a:off x="0" y="3131628"/>
          <a:ext cx="2057674" cy="144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8" imgW="4569480" imgH="3200400" progId="AcroExch.Document.7">
                  <p:embed/>
                </p:oleObj>
              </mc:Choice>
              <mc:Fallback>
                <p:oleObj name="Acrobat Document" r:id="rId8" imgW="4569480" imgH="3200400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31628"/>
                        <a:ext cx="2057674" cy="1440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6810137" y="243081"/>
            <a:ext cx="2509464" cy="1668609"/>
            <a:chOff x="6641856" y="-94055"/>
            <a:chExt cx="4235842" cy="2816524"/>
          </a:xfrm>
        </p:grpSpPr>
        <p:sp>
          <p:nvSpPr>
            <p:cNvPr id="349" name="TextBox 4"/>
            <p:cNvSpPr txBox="1">
              <a:spLocks noChangeArrowheads="1"/>
            </p:cNvSpPr>
            <p:nvPr/>
          </p:nvSpPr>
          <p:spPr bwMode="auto">
            <a:xfrm>
              <a:off x="8044642" y="-94055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>
                  <a:sym typeface="Symbol" pitchFamily="18" charset="2"/>
                </a:rPr>
                <a:t></a:t>
              </a:r>
              <a:endParaRPr lang="en-US" sz="1200" dirty="0"/>
            </a:p>
          </p:txBody>
        </p:sp>
        <p:sp>
          <p:nvSpPr>
            <p:cNvPr id="350" name="TextBox 5"/>
            <p:cNvSpPr txBox="1">
              <a:spLocks noChangeArrowheads="1"/>
            </p:cNvSpPr>
            <p:nvPr/>
          </p:nvSpPr>
          <p:spPr bwMode="auto">
            <a:xfrm>
              <a:off x="7552180" y="692653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</a:t>
              </a:r>
            </a:p>
          </p:txBody>
        </p:sp>
        <p:sp>
          <p:nvSpPr>
            <p:cNvPr id="351" name="TextBox 6"/>
            <p:cNvSpPr txBox="1">
              <a:spLocks noChangeArrowheads="1"/>
            </p:cNvSpPr>
            <p:nvPr/>
          </p:nvSpPr>
          <p:spPr bwMode="auto">
            <a:xfrm>
              <a:off x="9448688" y="692653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</a:t>
              </a:r>
            </a:p>
          </p:txBody>
        </p:sp>
        <p:sp>
          <p:nvSpPr>
            <p:cNvPr id="352" name="TextBox 7"/>
            <p:cNvSpPr txBox="1">
              <a:spLocks noChangeArrowheads="1"/>
            </p:cNvSpPr>
            <p:nvPr/>
          </p:nvSpPr>
          <p:spPr bwMode="auto">
            <a:xfrm>
              <a:off x="7028743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00</a:t>
              </a:r>
            </a:p>
          </p:txBody>
        </p:sp>
        <p:sp>
          <p:nvSpPr>
            <p:cNvPr id="353" name="TextBox 8"/>
            <p:cNvSpPr txBox="1">
              <a:spLocks noChangeArrowheads="1"/>
            </p:cNvSpPr>
            <p:nvPr/>
          </p:nvSpPr>
          <p:spPr bwMode="auto">
            <a:xfrm>
              <a:off x="7984584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01</a:t>
              </a:r>
            </a:p>
          </p:txBody>
        </p:sp>
        <p:sp>
          <p:nvSpPr>
            <p:cNvPr id="354" name="TextBox 9"/>
            <p:cNvSpPr txBox="1">
              <a:spLocks noChangeArrowheads="1"/>
            </p:cNvSpPr>
            <p:nvPr/>
          </p:nvSpPr>
          <p:spPr bwMode="auto">
            <a:xfrm>
              <a:off x="8986784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355" name="TextBox 10"/>
            <p:cNvSpPr txBox="1">
              <a:spLocks noChangeArrowheads="1"/>
            </p:cNvSpPr>
            <p:nvPr/>
          </p:nvSpPr>
          <p:spPr bwMode="auto">
            <a:xfrm>
              <a:off x="6740780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/>
                <a:t>000</a:t>
              </a:r>
            </a:p>
          </p:txBody>
        </p:sp>
        <p:sp>
          <p:nvSpPr>
            <p:cNvPr id="356" name="TextBox 11"/>
            <p:cNvSpPr txBox="1">
              <a:spLocks noChangeArrowheads="1"/>
            </p:cNvSpPr>
            <p:nvPr/>
          </p:nvSpPr>
          <p:spPr bwMode="auto">
            <a:xfrm>
              <a:off x="7216116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001</a:t>
              </a:r>
            </a:p>
          </p:txBody>
        </p:sp>
        <p:sp>
          <p:nvSpPr>
            <p:cNvPr id="357" name="TextBox 12"/>
            <p:cNvSpPr txBox="1">
              <a:spLocks noChangeArrowheads="1"/>
            </p:cNvSpPr>
            <p:nvPr/>
          </p:nvSpPr>
          <p:spPr bwMode="auto">
            <a:xfrm>
              <a:off x="7715951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010</a:t>
              </a:r>
            </a:p>
          </p:txBody>
        </p:sp>
        <p:sp>
          <p:nvSpPr>
            <p:cNvPr id="358" name="TextBox 13"/>
            <p:cNvSpPr txBox="1">
              <a:spLocks noChangeArrowheads="1"/>
            </p:cNvSpPr>
            <p:nvPr/>
          </p:nvSpPr>
          <p:spPr bwMode="auto">
            <a:xfrm>
              <a:off x="8196993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011</a:t>
              </a:r>
            </a:p>
          </p:txBody>
        </p:sp>
        <p:sp>
          <p:nvSpPr>
            <p:cNvPr id="359" name="TextBox 14"/>
            <p:cNvSpPr txBox="1">
              <a:spLocks noChangeArrowheads="1"/>
            </p:cNvSpPr>
            <p:nvPr/>
          </p:nvSpPr>
          <p:spPr bwMode="auto">
            <a:xfrm>
              <a:off x="8700057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100</a:t>
              </a:r>
            </a:p>
          </p:txBody>
        </p:sp>
        <p:sp>
          <p:nvSpPr>
            <p:cNvPr id="360" name="TextBox 15"/>
            <p:cNvSpPr txBox="1">
              <a:spLocks noChangeArrowheads="1"/>
            </p:cNvSpPr>
            <p:nvPr/>
          </p:nvSpPr>
          <p:spPr bwMode="auto">
            <a:xfrm>
              <a:off x="9190764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101</a:t>
              </a:r>
            </a:p>
          </p:txBody>
        </p:sp>
        <p:sp>
          <p:nvSpPr>
            <p:cNvPr id="361" name="TextBox 16"/>
            <p:cNvSpPr txBox="1">
              <a:spLocks noChangeArrowheads="1"/>
            </p:cNvSpPr>
            <p:nvPr/>
          </p:nvSpPr>
          <p:spPr bwMode="auto">
            <a:xfrm>
              <a:off x="9663626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/>
                <a:t>110</a:t>
              </a:r>
            </a:p>
          </p:txBody>
        </p:sp>
        <p:sp>
          <p:nvSpPr>
            <p:cNvPr id="362" name="TextBox 17"/>
            <p:cNvSpPr txBox="1">
              <a:spLocks noChangeArrowheads="1"/>
            </p:cNvSpPr>
            <p:nvPr/>
          </p:nvSpPr>
          <p:spPr bwMode="auto">
            <a:xfrm>
              <a:off x="7104604" y="2258628"/>
              <a:ext cx="265511" cy="354037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3" name="TextBox 18"/>
            <p:cNvSpPr txBox="1">
              <a:spLocks noChangeArrowheads="1"/>
            </p:cNvSpPr>
            <p:nvPr/>
          </p:nvSpPr>
          <p:spPr bwMode="auto">
            <a:xfrm>
              <a:off x="7567352" y="2246314"/>
              <a:ext cx="265511" cy="17958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4" name="TextBox 19"/>
            <p:cNvSpPr txBox="1">
              <a:spLocks noChangeArrowheads="1"/>
            </p:cNvSpPr>
            <p:nvPr/>
          </p:nvSpPr>
          <p:spPr bwMode="auto">
            <a:xfrm>
              <a:off x="6641856" y="2249392"/>
              <a:ext cx="265511" cy="17958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5" name="TextBox 364"/>
            <p:cNvSpPr txBox="1">
              <a:spLocks noChangeArrowheads="1"/>
            </p:cNvSpPr>
            <p:nvPr/>
          </p:nvSpPr>
          <p:spPr bwMode="auto">
            <a:xfrm>
              <a:off x="8583881" y="2255549"/>
              <a:ext cx="267197" cy="29554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6" name="TextBox 21"/>
            <p:cNvSpPr txBox="1">
              <a:spLocks noChangeArrowheads="1"/>
            </p:cNvSpPr>
            <p:nvPr/>
          </p:nvSpPr>
          <p:spPr bwMode="auto">
            <a:xfrm>
              <a:off x="9532134" y="2249392"/>
              <a:ext cx="265511" cy="17753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7" name="TextBox 22"/>
            <p:cNvSpPr txBox="1">
              <a:spLocks noChangeArrowheads="1"/>
            </p:cNvSpPr>
            <p:nvPr/>
          </p:nvSpPr>
          <p:spPr bwMode="auto">
            <a:xfrm>
              <a:off x="9996569" y="2249392"/>
              <a:ext cx="265511" cy="17753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8" name="TextBox 26"/>
            <p:cNvSpPr txBox="1">
              <a:spLocks noChangeArrowheads="1"/>
            </p:cNvSpPr>
            <p:nvPr/>
          </p:nvSpPr>
          <p:spPr bwMode="auto">
            <a:xfrm>
              <a:off x="9039043" y="2249392"/>
              <a:ext cx="265511" cy="473077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69" name="Oval 27"/>
            <p:cNvSpPr>
              <a:spLocks noChangeArrowheads="1"/>
            </p:cNvSpPr>
            <p:nvPr/>
          </p:nvSpPr>
          <p:spPr bwMode="auto">
            <a:xfrm>
              <a:off x="8394230" y="-13371"/>
              <a:ext cx="96933" cy="118012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sp>
          <p:nvSpPr>
            <p:cNvPr id="370" name="Oval 29"/>
            <p:cNvSpPr>
              <a:spLocks noChangeArrowheads="1"/>
            </p:cNvSpPr>
            <p:nvPr/>
          </p:nvSpPr>
          <p:spPr bwMode="auto">
            <a:xfrm>
              <a:off x="7483906" y="725491"/>
              <a:ext cx="96933" cy="118012"/>
            </a:xfrm>
            <a:prstGeom prst="ellipse">
              <a:avLst/>
            </a:prstGeom>
            <a:solidFill>
              <a:schemeClr val="tx2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400">
                <a:solidFill>
                  <a:srgbClr val="CCCCCC"/>
                </a:solidFill>
              </a:endParaRPr>
            </a:p>
          </p:txBody>
        </p:sp>
        <p:grpSp>
          <p:nvGrpSpPr>
            <p:cNvPr id="371" name="Group 140"/>
            <p:cNvGrpSpPr>
              <a:grpSpLocks/>
            </p:cNvGrpSpPr>
            <p:nvPr/>
          </p:nvGrpSpPr>
          <p:grpSpPr bwMode="auto">
            <a:xfrm>
              <a:off x="6725302" y="1464351"/>
              <a:ext cx="552095" cy="716286"/>
              <a:chOff x="813082" y="2673113"/>
              <a:chExt cx="1040136" cy="1108003"/>
            </a:xfrm>
          </p:grpSpPr>
          <p:sp>
            <p:nvSpPr>
              <p:cNvPr id="372" name="Oval 41"/>
              <p:cNvSpPr>
                <a:spLocks noChangeArrowheads="1"/>
              </p:cNvSpPr>
              <p:nvPr/>
            </p:nvSpPr>
            <p:spPr bwMode="auto">
              <a:xfrm>
                <a:off x="1241710" y="2673113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73" name="Oval 42"/>
              <p:cNvSpPr>
                <a:spLocks noChangeArrowheads="1"/>
              </p:cNvSpPr>
              <p:nvPr/>
            </p:nvSpPr>
            <p:spPr bwMode="auto">
              <a:xfrm>
                <a:off x="813082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74" name="Oval 43"/>
              <p:cNvSpPr>
                <a:spLocks noChangeArrowheads="1"/>
              </p:cNvSpPr>
              <p:nvPr/>
            </p:nvSpPr>
            <p:spPr bwMode="auto">
              <a:xfrm>
                <a:off x="1670338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cxnSp>
            <p:nvCxnSpPr>
              <p:cNvPr id="375" name="Straight Connector 44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662777" y="3018530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376" name="Straight Connector 45"/>
              <p:cNvCxnSpPr>
                <a:cxnSpLocks noChangeShapeType="1"/>
              </p:cNvCxnSpPr>
              <p:nvPr/>
            </p:nvCxnSpPr>
            <p:spPr bwMode="auto">
              <a:xfrm rot="5400000" flipV="1">
                <a:off x="1083331" y="3014958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grpSp>
          <p:nvGrpSpPr>
            <p:cNvPr id="377" name="Group 146"/>
            <p:cNvGrpSpPr>
              <a:grpSpLocks/>
            </p:cNvGrpSpPr>
            <p:nvPr/>
          </p:nvGrpSpPr>
          <p:grpSpPr bwMode="auto">
            <a:xfrm>
              <a:off x="7673557" y="1464351"/>
              <a:ext cx="552094" cy="716286"/>
              <a:chOff x="813082" y="2673113"/>
              <a:chExt cx="1040136" cy="1108003"/>
            </a:xfrm>
          </p:grpSpPr>
          <p:sp>
            <p:nvSpPr>
              <p:cNvPr id="378" name="Oval 36"/>
              <p:cNvSpPr>
                <a:spLocks noChangeArrowheads="1"/>
              </p:cNvSpPr>
              <p:nvPr/>
            </p:nvSpPr>
            <p:spPr bwMode="auto">
              <a:xfrm>
                <a:off x="1241711" y="2673113"/>
                <a:ext cx="182880" cy="182880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79" name="Oval 37"/>
              <p:cNvSpPr>
                <a:spLocks noChangeArrowheads="1"/>
              </p:cNvSpPr>
              <p:nvPr/>
            </p:nvSpPr>
            <p:spPr bwMode="auto">
              <a:xfrm>
                <a:off x="813082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sp>
            <p:nvSpPr>
              <p:cNvPr id="380" name="Oval 38"/>
              <p:cNvSpPr>
                <a:spLocks noChangeArrowheads="1"/>
              </p:cNvSpPr>
              <p:nvPr/>
            </p:nvSpPr>
            <p:spPr bwMode="auto">
              <a:xfrm>
                <a:off x="1670338" y="3598235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cxnSp>
            <p:nvCxnSpPr>
              <p:cNvPr id="381" name="Straight Connector 39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662777" y="3018530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382" name="Straight Connector 40"/>
              <p:cNvCxnSpPr>
                <a:cxnSpLocks noChangeShapeType="1"/>
              </p:cNvCxnSpPr>
              <p:nvPr/>
            </p:nvCxnSpPr>
            <p:spPr bwMode="auto">
              <a:xfrm rot="5400000" flipV="1">
                <a:off x="1083331" y="3014958"/>
                <a:ext cx="925122" cy="428628"/>
              </a:xfrm>
              <a:prstGeom prst="lin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cxnSp>
          <p:nvCxnSpPr>
            <p:cNvPr id="383" name="Straight Connector 33"/>
            <p:cNvCxnSpPr>
              <a:cxnSpLocks noChangeShapeType="1"/>
            </p:cNvCxnSpPr>
            <p:nvPr/>
          </p:nvCxnSpPr>
          <p:spPr bwMode="auto">
            <a:xfrm rot="5400000">
              <a:off x="6862760" y="892541"/>
              <a:ext cx="777857" cy="568952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4" name="Straight Connector 34"/>
            <p:cNvCxnSpPr>
              <a:cxnSpLocks noChangeShapeType="1"/>
            </p:cNvCxnSpPr>
            <p:nvPr/>
          </p:nvCxnSpPr>
          <p:spPr bwMode="auto">
            <a:xfrm rot="16200000" flipH="1">
              <a:off x="7367891" y="950096"/>
              <a:ext cx="779910" cy="451790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cxnSp>
          <p:nvCxnSpPr>
            <p:cNvPr id="385" name="Straight Connector 35"/>
            <p:cNvCxnSpPr>
              <a:cxnSpLocks noChangeShapeType="1"/>
            </p:cNvCxnSpPr>
            <p:nvPr/>
          </p:nvCxnSpPr>
          <p:spPr bwMode="auto">
            <a:xfrm flipV="1">
              <a:off x="7521836" y="15362"/>
              <a:ext cx="940668" cy="767595"/>
            </a:xfrm>
            <a:prstGeom prst="line">
              <a:avLst/>
            </a:prstGeom>
            <a:noFill/>
            <a:ln w="25400" algn="ctr">
              <a:solidFill>
                <a:schemeClr val="tx2"/>
              </a:solidFill>
              <a:round/>
              <a:headEnd/>
              <a:tailEnd/>
            </a:ln>
          </p:spPr>
        </p:cxnSp>
        <p:grpSp>
          <p:nvGrpSpPr>
            <p:cNvPr id="386" name="Group 46"/>
            <p:cNvGrpSpPr>
              <a:grpSpLocks/>
            </p:cNvGrpSpPr>
            <p:nvPr/>
          </p:nvGrpSpPr>
          <p:grpSpPr bwMode="auto">
            <a:xfrm flipH="1">
              <a:off x="8432160" y="9205"/>
              <a:ext cx="1751531" cy="2176561"/>
              <a:chOff x="1285852" y="2455650"/>
              <a:chExt cx="3299370" cy="3367232"/>
            </a:xfrm>
          </p:grpSpPr>
          <p:sp>
            <p:nvSpPr>
              <p:cNvPr id="387" name="Oval 47"/>
              <p:cNvSpPr>
                <a:spLocks noChangeArrowheads="1"/>
              </p:cNvSpPr>
              <p:nvPr/>
            </p:nvSpPr>
            <p:spPr bwMode="auto">
              <a:xfrm>
                <a:off x="2714613" y="3571874"/>
                <a:ext cx="182880" cy="182881"/>
              </a:xfrm>
              <a:prstGeom prst="ellipse">
                <a:avLst/>
              </a:prstGeom>
              <a:solidFill>
                <a:schemeClr val="tx2"/>
              </a:solidFill>
              <a:ln w="2540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2400">
                  <a:solidFill>
                    <a:srgbClr val="CCCCCC"/>
                  </a:solidFill>
                </a:endParaRPr>
              </a:p>
            </p:txBody>
          </p:sp>
          <p:grpSp>
            <p:nvGrpSpPr>
              <p:cNvPr id="388" name="Group 165"/>
              <p:cNvGrpSpPr>
                <a:grpSpLocks/>
              </p:cNvGrpSpPr>
              <p:nvPr/>
            </p:nvGrpSpPr>
            <p:grpSpPr bwMode="auto">
              <a:xfrm>
                <a:off x="1285852" y="2455650"/>
                <a:ext cx="3299370" cy="3367232"/>
                <a:chOff x="1285852" y="2455650"/>
                <a:chExt cx="3299370" cy="3367232"/>
              </a:xfrm>
            </p:grpSpPr>
            <p:grpSp>
              <p:nvGrpSpPr>
                <p:cNvPr id="389" name="Group 140"/>
                <p:cNvGrpSpPr>
                  <a:grpSpLocks/>
                </p:cNvGrpSpPr>
                <p:nvPr/>
              </p:nvGrpSpPr>
              <p:grpSpPr bwMode="auto">
                <a:xfrm>
                  <a:off x="1285852" y="4714882"/>
                  <a:ext cx="1040136" cy="1108000"/>
                  <a:chOff x="813082" y="2673113"/>
                  <a:chExt cx="1040136" cy="1108000"/>
                </a:xfrm>
              </p:grpSpPr>
              <p:sp>
                <p:nvSpPr>
                  <p:cNvPr id="39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241710" y="2673113"/>
                    <a:ext cx="182880" cy="182880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40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813082" y="3598233"/>
                    <a:ext cx="182880" cy="182880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40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670338" y="3598233"/>
                    <a:ext cx="182880" cy="182880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cxnSp>
                <p:nvCxnSpPr>
                  <p:cNvPr id="402" name="Straight Connector 62"/>
                  <p:cNvCxnSpPr>
                    <a:cxnSpLocks noChangeShapeType="1"/>
                  </p:cNvCxnSpPr>
                  <p:nvPr/>
                </p:nvCxnSpPr>
                <p:spPr bwMode="auto">
                  <a:xfrm rot="-5400000" flipH="1" flipV="1">
                    <a:off x="662777" y="3018530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03" name="Straight Connector 63"/>
                  <p:cNvCxnSpPr>
                    <a:cxnSpLocks noChangeShapeType="1"/>
                  </p:cNvCxnSpPr>
                  <p:nvPr/>
                </p:nvCxnSpPr>
                <p:spPr bwMode="auto">
                  <a:xfrm rot="5400000" flipV="1">
                    <a:off x="1083331" y="3014958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390" name="Group 146"/>
                <p:cNvGrpSpPr>
                  <a:grpSpLocks/>
                </p:cNvGrpSpPr>
                <p:nvPr/>
              </p:nvGrpSpPr>
              <p:grpSpPr bwMode="auto">
                <a:xfrm>
                  <a:off x="3071802" y="4714880"/>
                  <a:ext cx="1040136" cy="1108002"/>
                  <a:chOff x="813082" y="2673111"/>
                  <a:chExt cx="1040136" cy="1108002"/>
                </a:xfrm>
              </p:grpSpPr>
              <p:sp>
                <p:nvSpPr>
                  <p:cNvPr id="39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241710" y="2673111"/>
                    <a:ext cx="182880" cy="182881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39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813082" y="3598232"/>
                    <a:ext cx="182880" cy="182881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sp>
                <p:nvSpPr>
                  <p:cNvPr id="39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670338" y="3598232"/>
                    <a:ext cx="182880" cy="182881"/>
                  </a:xfrm>
                  <a:prstGeom prst="ellipse">
                    <a:avLst/>
                  </a:prstGeom>
                  <a:solidFill>
                    <a:schemeClr val="tx2"/>
                  </a:solidFill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 sz="2400">
                      <a:solidFill>
                        <a:srgbClr val="CCCCCC"/>
                      </a:solidFill>
                    </a:endParaRPr>
                  </a:p>
                </p:txBody>
              </p:sp>
              <p:cxnSp>
                <p:nvCxnSpPr>
                  <p:cNvPr id="397" name="Straight Connector 57"/>
                  <p:cNvCxnSpPr>
                    <a:cxnSpLocks noChangeShapeType="1"/>
                  </p:cNvCxnSpPr>
                  <p:nvPr/>
                </p:nvCxnSpPr>
                <p:spPr bwMode="auto">
                  <a:xfrm rot="-5400000" flipH="1" flipV="1">
                    <a:off x="662777" y="3018530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398" name="Straight Connector 58"/>
                  <p:cNvCxnSpPr>
                    <a:cxnSpLocks noChangeShapeType="1"/>
                  </p:cNvCxnSpPr>
                  <p:nvPr/>
                </p:nvCxnSpPr>
                <p:spPr bwMode="auto">
                  <a:xfrm rot="5400000" flipV="1">
                    <a:off x="1083331" y="3014958"/>
                    <a:ext cx="925122" cy="428628"/>
                  </a:xfrm>
                  <a:prstGeom prst="line">
                    <a:avLst/>
                  </a:prstGeom>
                  <a:noFill/>
                  <a:ln w="25400" algn="ctr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391" name="Straight Connector 51"/>
                <p:cNvCxnSpPr>
                  <a:cxnSpLocks noChangeShapeType="1"/>
                  <a:endCxn id="399" idx="3"/>
                </p:cNvCxnSpPr>
                <p:nvPr/>
              </p:nvCxnSpPr>
              <p:spPr bwMode="auto">
                <a:xfrm rot="5400000">
                  <a:off x="1675939" y="3734367"/>
                  <a:ext cx="1201938" cy="1071292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392" name="Straight Connector 52"/>
                <p:cNvCxnSpPr>
                  <a:cxnSpLocks noChangeShapeType="1"/>
                  <a:endCxn id="394" idx="5"/>
                </p:cNvCxnSpPr>
                <p:nvPr/>
              </p:nvCxnSpPr>
              <p:spPr bwMode="auto">
                <a:xfrm rot="16200000" flipH="1">
                  <a:off x="2627749" y="3842203"/>
                  <a:ext cx="1205510" cy="852048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  <p:cxnSp>
              <p:nvCxnSpPr>
                <p:cNvPr id="393" name="Straight Connector 53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12832" y="2455650"/>
                  <a:ext cx="1772390" cy="1187664"/>
                </a:xfrm>
                <a:prstGeom prst="line">
                  <a:avLst/>
                </a:prstGeom>
                <a:noFill/>
                <a:ln w="25400" algn="ctr">
                  <a:solidFill>
                    <a:schemeClr val="tx2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404" name="TextBox 403"/>
            <p:cNvSpPr txBox="1">
              <a:spLocks noChangeArrowheads="1"/>
            </p:cNvSpPr>
            <p:nvPr/>
          </p:nvSpPr>
          <p:spPr bwMode="auto">
            <a:xfrm>
              <a:off x="8582195" y="2253828"/>
              <a:ext cx="267197" cy="5951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8582195" y="2316428"/>
              <a:ext cx="267197" cy="5849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6" name="TextBox 405"/>
            <p:cNvSpPr txBox="1">
              <a:spLocks noChangeArrowheads="1"/>
            </p:cNvSpPr>
            <p:nvPr/>
          </p:nvSpPr>
          <p:spPr bwMode="auto">
            <a:xfrm>
              <a:off x="8582195" y="2372868"/>
              <a:ext cx="267197" cy="5951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7" name="TextBox 406"/>
            <p:cNvSpPr txBox="1">
              <a:spLocks noChangeArrowheads="1"/>
            </p:cNvSpPr>
            <p:nvPr/>
          </p:nvSpPr>
          <p:spPr bwMode="auto">
            <a:xfrm>
              <a:off x="8582195" y="2430335"/>
              <a:ext cx="267197" cy="5849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8" name="TextBox 407"/>
            <p:cNvSpPr txBox="1">
              <a:spLocks noChangeArrowheads="1"/>
            </p:cNvSpPr>
            <p:nvPr/>
          </p:nvSpPr>
          <p:spPr bwMode="auto">
            <a:xfrm>
              <a:off x="8582195" y="2491907"/>
              <a:ext cx="267197" cy="5951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" name="TextBox 16"/>
            <p:cNvSpPr txBox="1">
              <a:spLocks noChangeArrowheads="1"/>
            </p:cNvSpPr>
            <p:nvPr/>
          </p:nvSpPr>
          <p:spPr bwMode="auto">
            <a:xfrm>
              <a:off x="10119095" y="2027317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dirty="0" smtClean="0"/>
                <a:t>111</a:t>
              </a:r>
              <a:endParaRPr lang="en-US" sz="1200" dirty="0"/>
            </a:p>
          </p:txBody>
        </p:sp>
        <p:sp>
          <p:nvSpPr>
            <p:cNvPr id="410" name="TextBox 9"/>
            <p:cNvSpPr txBox="1">
              <a:spLocks noChangeArrowheads="1"/>
            </p:cNvSpPr>
            <p:nvPr/>
          </p:nvSpPr>
          <p:spPr bwMode="auto">
            <a:xfrm>
              <a:off x="9913848" y="1435619"/>
              <a:ext cx="75860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39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Warning: contains probabilities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avoid detailed probability calculations, aim to give high level descriptions and intuition</a:t>
            </a:r>
          </a:p>
          <a:p>
            <a:r>
              <a:rPr lang="en-US" dirty="0" smtClean="0"/>
              <a:t>But some probability basics are assumed</a:t>
            </a:r>
          </a:p>
          <a:p>
            <a:pPr lvl="1"/>
            <a:r>
              <a:rPr lang="en-US" dirty="0" smtClean="0"/>
              <a:t>Concepts of probability, expectation, variance of random variables</a:t>
            </a:r>
          </a:p>
          <a:p>
            <a:pPr lvl="1"/>
            <a:r>
              <a:rPr lang="en-US" dirty="0" smtClean="0"/>
              <a:t>Allude to concentration of measure (Exponential/</a:t>
            </a:r>
            <a:r>
              <a:rPr lang="en-US" dirty="0" err="1" smtClean="0"/>
              <a:t>Chernoff</a:t>
            </a:r>
            <a:r>
              <a:rPr lang="en-US" dirty="0" smtClean="0"/>
              <a:t> bounds)</a:t>
            </a:r>
          </a:p>
          <a:p>
            <a:r>
              <a:rPr lang="en-US" dirty="0" smtClean="0"/>
              <a:t>Feel free to ask questions about technical details along the way</a:t>
            </a:r>
            <a:endParaRPr lang="en-GB" dirty="0"/>
          </a:p>
        </p:txBody>
      </p:sp>
      <p:pic>
        <p:nvPicPr>
          <p:cNvPr id="136194" name="Picture 2" descr="http://upload.wikimedia.org/math/4/f/3/4f351d2f88243bc9573afd7959a9d1c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4" y="4414837"/>
            <a:ext cx="41243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9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Motivating application: sampling in large ISP networks</a:t>
            </a:r>
          </a:p>
          <a:p>
            <a:r>
              <a:rPr lang="en-US" dirty="0" smtClean="0"/>
              <a:t>Basics of sampling: concepts and estimation</a:t>
            </a:r>
          </a:p>
          <a:p>
            <a:r>
              <a:rPr lang="en-US" dirty="0" smtClean="0"/>
              <a:t>Stream sampling: uniform and weighted case</a:t>
            </a:r>
          </a:p>
          <a:p>
            <a:pPr lvl="1"/>
            <a:r>
              <a:rPr lang="en-US" dirty="0" smtClean="0"/>
              <a:t>Variations: Concise sampling, sample and hold, sketch guided</a:t>
            </a:r>
          </a:p>
          <a:p>
            <a:pPr lvl="1" algn="ctr">
              <a:buNone/>
            </a:pPr>
            <a:r>
              <a:rPr lang="en-US" b="1" dirty="0" smtClean="0"/>
              <a:t>BREAK	</a:t>
            </a:r>
          </a:p>
          <a:p>
            <a:r>
              <a:rPr lang="en-US" dirty="0" smtClean="0"/>
              <a:t>Advanced stream sampling: sampling as cost optimization</a:t>
            </a:r>
          </a:p>
          <a:p>
            <a:pPr lvl="1"/>
            <a:r>
              <a:rPr lang="en-US" dirty="0" err="1" smtClean="0"/>
              <a:t>VarOpt</a:t>
            </a:r>
            <a:r>
              <a:rPr lang="en-US" dirty="0" smtClean="0"/>
              <a:t>, priority, structure aware, and stable sampling</a:t>
            </a:r>
          </a:p>
          <a:p>
            <a:r>
              <a:rPr lang="en-US" dirty="0" smtClean="0"/>
              <a:t>Hashing and coordination</a:t>
            </a:r>
          </a:p>
          <a:p>
            <a:pPr lvl="1"/>
            <a:r>
              <a:rPr lang="en-US" dirty="0" smtClean="0"/>
              <a:t>Bottom-k, consistent sampling and sketch-based sampling</a:t>
            </a:r>
          </a:p>
          <a:p>
            <a:r>
              <a:rPr lang="en-US" dirty="0" smtClean="0"/>
              <a:t>Graph sampling</a:t>
            </a:r>
          </a:p>
          <a:p>
            <a:pPr lvl="1"/>
            <a:r>
              <a:rPr lang="en-US" dirty="0" smtClean="0"/>
              <a:t>Node, edge and </a:t>
            </a:r>
            <a:r>
              <a:rPr lang="en-US" dirty="0" err="1" smtClean="0"/>
              <a:t>subgraph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Conclusion and future directions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83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as a Mediator of Constraints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0597" y="1552426"/>
            <a:ext cx="2998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 Characteristics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Heavy Tails, Correlations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9725" y="5497671"/>
            <a:ext cx="29987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Query Requirements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Ad Hoc, Accuracy, Aggregates, Speed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350" y="5462389"/>
            <a:ext cx="2998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Resource Constraints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Bandwidth, Storage, CPU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3886200"/>
            <a:ext cx="2260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Sampling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81116" y="5433477"/>
            <a:ext cx="3051675" cy="0"/>
          </a:xfrm>
          <a:prstGeom prst="straightConnector1">
            <a:avLst/>
          </a:prstGeom>
          <a:ln>
            <a:solidFill>
              <a:schemeClr val="accent6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80369" y="2493041"/>
            <a:ext cx="1605218" cy="2610891"/>
          </a:xfrm>
          <a:prstGeom prst="straightConnector1">
            <a:avLst/>
          </a:prstGeom>
          <a:ln>
            <a:solidFill>
              <a:schemeClr val="accent6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27794" y="2493041"/>
            <a:ext cx="1605218" cy="2610891"/>
          </a:xfrm>
          <a:prstGeom prst="straightConnector1">
            <a:avLst/>
          </a:prstGeom>
          <a:ln>
            <a:solidFill>
              <a:schemeClr val="accent6"/>
            </a:solidFill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1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Application: ISP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motivate many results with application to ISPs</a:t>
            </a:r>
          </a:p>
          <a:p>
            <a:r>
              <a:rPr lang="en-US" dirty="0" smtClean="0"/>
              <a:t>Many reasons to use such examples:</a:t>
            </a:r>
          </a:p>
          <a:p>
            <a:pPr lvl="1"/>
            <a:r>
              <a:rPr lang="en-US" dirty="0" smtClean="0">
                <a:solidFill>
                  <a:srgbClr val="1FB518"/>
                </a:solidFill>
              </a:rPr>
              <a:t>Expertise</a:t>
            </a:r>
            <a:r>
              <a:rPr lang="en-US" dirty="0" smtClean="0"/>
              <a:t>: tutors from telecoms world</a:t>
            </a:r>
          </a:p>
          <a:p>
            <a:pPr lvl="1"/>
            <a:r>
              <a:rPr lang="en-US" dirty="0" smtClean="0">
                <a:solidFill>
                  <a:srgbClr val="1FB518"/>
                </a:solidFill>
              </a:rPr>
              <a:t>Demand</a:t>
            </a:r>
            <a:r>
              <a:rPr lang="en-US" dirty="0" smtClean="0"/>
              <a:t>: many sampling methods developed in response to ISP needs</a:t>
            </a:r>
          </a:p>
          <a:p>
            <a:pPr lvl="1"/>
            <a:r>
              <a:rPr lang="en-US" dirty="0" smtClean="0">
                <a:solidFill>
                  <a:srgbClr val="1FB518"/>
                </a:solidFill>
              </a:rPr>
              <a:t>Practice</a:t>
            </a:r>
            <a:r>
              <a:rPr lang="en-US" dirty="0" smtClean="0"/>
              <a:t>: sampling widely used in ISP monitoring, built into routers</a:t>
            </a:r>
          </a:p>
          <a:p>
            <a:pPr lvl="1"/>
            <a:r>
              <a:rPr lang="en-US" dirty="0" smtClean="0">
                <a:solidFill>
                  <a:srgbClr val="1FB518"/>
                </a:solidFill>
              </a:rPr>
              <a:t>Prescience</a:t>
            </a:r>
            <a:r>
              <a:rPr lang="en-US" dirty="0" smtClean="0"/>
              <a:t>: ISPs were first to hit many “big data” problems</a:t>
            </a:r>
          </a:p>
          <a:p>
            <a:pPr lvl="1"/>
            <a:r>
              <a:rPr lang="en-US" dirty="0" smtClean="0">
                <a:solidFill>
                  <a:srgbClr val="1FB518"/>
                </a:solidFill>
              </a:rPr>
              <a:t>Variety</a:t>
            </a:r>
            <a:r>
              <a:rPr lang="en-US" dirty="0" smtClean="0"/>
              <a:t>: many different places where sampling is needed</a:t>
            </a:r>
          </a:p>
          <a:p>
            <a:r>
              <a:rPr lang="en-US" dirty="0" smtClean="0"/>
              <a:t>First, a crash-course on ISP networks…</a:t>
            </a:r>
            <a:endParaRPr lang="en-GB" dirty="0"/>
          </a:p>
        </p:txBody>
      </p:sp>
      <p:pic>
        <p:nvPicPr>
          <p:cNvPr id="141314" name="Picture 2" descr="http://1.bp.blogspot.com/_r86pMB7rBAQ/TLyQrN_2OjI/AAAAAAAAAF0/Nv0OXYHq1lE/s1600/US_Internet_provid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42" y="4571230"/>
            <a:ext cx="3019425" cy="22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RAHAM@KUEDRPNTSVWZY5H8" val="4601"/>
</p:tagLst>
</file>

<file path=ppt/theme/theme1.xml><?xml version="1.0" encoding="utf-8"?>
<a:theme xmlns:a="http://schemas.openxmlformats.org/drawingml/2006/main" name="Rutgers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AT&amp;T Presentation</Template>
  <TotalTime>42836</TotalTime>
  <Words>4742</Words>
  <Application>Microsoft Macintosh PowerPoint</Application>
  <PresentationFormat>On-screen Show (4:3)</PresentationFormat>
  <Paragraphs>759</Paragraphs>
  <Slides>50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Rutgers</vt:lpstr>
      <vt:lpstr>Acrobat Document</vt:lpstr>
      <vt:lpstr>Equation</vt:lpstr>
      <vt:lpstr>Sampling for Big Data</vt:lpstr>
      <vt:lpstr>Big Data</vt:lpstr>
      <vt:lpstr>Why Reduce?</vt:lpstr>
      <vt:lpstr>Why Sample?</vt:lpstr>
      <vt:lpstr>Alternatives to Sampling</vt:lpstr>
      <vt:lpstr>Health Warning: contains probabilities</vt:lpstr>
      <vt:lpstr>Outline</vt:lpstr>
      <vt:lpstr>Sampling as a Mediator of Constraints</vt:lpstr>
      <vt:lpstr>Motivating Application: ISP Data</vt:lpstr>
      <vt:lpstr>Structure of Large ISP Networks</vt:lpstr>
      <vt:lpstr>Measuring the ISP Network: Data Sources</vt:lpstr>
      <vt:lpstr>Why Summarize (ISP) Big Data?</vt:lpstr>
      <vt:lpstr>Data Scale: Summarization and Sampling</vt:lpstr>
      <vt:lpstr>Traffic Measurement in the ISP Network</vt:lpstr>
      <vt:lpstr>Massive Dataset: Flow Records</vt:lpstr>
      <vt:lpstr>Flows, Flow Records and Sampling</vt:lpstr>
      <vt:lpstr>Abstraction: Keyed Data Streams</vt:lpstr>
      <vt:lpstr>Inclusion Sampling and Estimation</vt:lpstr>
      <vt:lpstr>Independent Stream Sampling </vt:lpstr>
      <vt:lpstr>Bernoulli Sampling</vt:lpstr>
      <vt:lpstr>Reservoir Sampling</vt:lpstr>
      <vt:lpstr>Reservoir Sampling: Skip Counting</vt:lpstr>
      <vt:lpstr>Reservoir Sampling via Order Sampling</vt:lpstr>
      <vt:lpstr>Handling Weights</vt:lpstr>
      <vt:lpstr>Weighted random sampling</vt:lpstr>
      <vt:lpstr>Priority Sampling</vt:lpstr>
      <vt:lpstr>Priority Sampling in Databases</vt:lpstr>
      <vt:lpstr>Making Stream Samples Smarter</vt:lpstr>
      <vt:lpstr>Sketch Guided Sampling</vt:lpstr>
      <vt:lpstr>Challenges for Smart Stream Sampling</vt:lpstr>
      <vt:lpstr>Future for Smarter Stream Sampling</vt:lpstr>
      <vt:lpstr>Stream Sampling: Sampling as Cost Optimization</vt:lpstr>
      <vt:lpstr>Matching Data to Sampling Analysis</vt:lpstr>
      <vt:lpstr>Heavy Tails in the Internet and Beyond</vt:lpstr>
      <vt:lpstr>Non-Uniform Sampling</vt:lpstr>
      <vt:lpstr>Costs of Non-Uniform Sampling </vt:lpstr>
      <vt:lpstr>Minimal Cost Sampling: IPPS</vt:lpstr>
      <vt:lpstr>Error Estimates and Bounds</vt:lpstr>
      <vt:lpstr>Sampled IP Traffic Measurements</vt:lpstr>
      <vt:lpstr>Estimation Accuracy in Practice</vt:lpstr>
      <vt:lpstr>Heavy Hitters:  Exact vs. Aggregate vs. Sampled</vt:lpstr>
      <vt:lpstr>Cost Optimization for Sampling</vt:lpstr>
      <vt:lpstr>IPPS Stream Reservoir Sampling</vt:lpstr>
      <vt:lpstr>Structure (Un)Aware Sampling</vt:lpstr>
      <vt:lpstr>Localizing Weight Redistribution</vt:lpstr>
      <vt:lpstr>Fair Sampling Across Subpopulations</vt:lpstr>
      <vt:lpstr>Fair Sampling Across Subpopulations</vt:lpstr>
      <vt:lpstr>Stable Sampling</vt:lpstr>
      <vt:lpstr>Summary of Part 1</vt:lpstr>
      <vt:lpstr>Sampling for Big Data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for Big Data</dc:title>
  <dc:subject/>
  <dc:creator>duffield</dc:creator>
  <cp:keywords/>
  <dc:description/>
  <cp:lastModifiedBy>Nick Duffield</cp:lastModifiedBy>
  <cp:revision>1432</cp:revision>
  <dcterms:created xsi:type="dcterms:W3CDTF">2012-10-19T17:16:09Z</dcterms:created>
  <dcterms:modified xsi:type="dcterms:W3CDTF">2014-08-24T03:18:25Z</dcterms:modified>
  <cp:category/>
</cp:coreProperties>
</file>