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71" r:id="rId4"/>
    <p:sldId id="267" r:id="rId5"/>
    <p:sldId id="268" r:id="rId6"/>
    <p:sldId id="257" r:id="rId7"/>
    <p:sldId id="273" r:id="rId8"/>
    <p:sldId id="274" r:id="rId9"/>
    <p:sldId id="275" r:id="rId10"/>
    <p:sldId id="276" r:id="rId11"/>
    <p:sldId id="259" r:id="rId12"/>
    <p:sldId id="280" r:id="rId13"/>
    <p:sldId id="260" r:id="rId14"/>
    <p:sldId id="278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61" r:id="rId23"/>
    <p:sldId id="279" r:id="rId24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37" autoAdjust="0"/>
  </p:normalViewPr>
  <p:slideViewPr>
    <p:cSldViewPr>
      <p:cViewPr varScale="1">
        <p:scale>
          <a:sx n="69" d="100"/>
          <a:sy n="69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29:27.1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29:26.6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07.9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48.3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48.1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04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57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0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33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0" name="Shape 70"/>
          <p:cNvSpPr/>
          <p:nvPr/>
        </p:nvSpPr>
        <p:spPr>
          <a:xfrm>
            <a:off x="2140800" y="5042500"/>
            <a:ext cx="4862400" cy="1656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1" name="Shape 71"/>
          <p:cNvSpPr/>
          <p:nvPr/>
        </p:nvSpPr>
        <p:spPr>
          <a:xfrm>
            <a:off x="2140800" y="1649883"/>
            <a:ext cx="4862400" cy="1656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40800" y="2174000"/>
            <a:ext cx="4862400" cy="25100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97999" y="6251677"/>
            <a:ext cx="5487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z="1000" smtClean="0">
                <a:solidFill>
                  <a:srgbClr val="0D47A1"/>
                </a:solidFill>
              </a:rPr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 sz="1000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10" Type="http://schemas.openxmlformats.org/officeDocument/2006/relationships/customXml" Target="../ink/ink5.xml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1124744"/>
            <a:ext cx="6705600" cy="1447800"/>
          </a:xfrm>
        </p:spPr>
        <p:txBody>
          <a:bodyPr/>
          <a:lstStyle/>
          <a:p>
            <a:r>
              <a:rPr lang="en-US" dirty="0" smtClean="0"/>
              <a:t>SEMANTIC WEB MINING: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708920"/>
            <a:ext cx="6400800" cy="3744416"/>
          </a:xfrm>
        </p:spPr>
        <p:txBody>
          <a:bodyPr/>
          <a:lstStyle/>
          <a:p>
            <a:r>
              <a:rPr lang="en-US" dirty="0" smtClean="0"/>
              <a:t>FIND ARs in Linked Open Data Sets</a:t>
            </a:r>
          </a:p>
          <a:p>
            <a:endParaRPr lang="en-US" dirty="0"/>
          </a:p>
          <a:p>
            <a:r>
              <a:rPr lang="en-US" dirty="0" smtClean="0"/>
              <a:t>By-</a:t>
            </a:r>
          </a:p>
          <a:p>
            <a:r>
              <a:rPr lang="en-US" dirty="0" err="1" smtClean="0"/>
              <a:t>Bryceleen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(7057)</a:t>
            </a:r>
          </a:p>
          <a:p>
            <a:r>
              <a:rPr lang="en-US" dirty="0" smtClean="0"/>
              <a:t>Leon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(7058)</a:t>
            </a:r>
          </a:p>
          <a:p>
            <a:r>
              <a:rPr lang="en-US" dirty="0" err="1" smtClean="0"/>
              <a:t>Mugesh</a:t>
            </a:r>
            <a:r>
              <a:rPr lang="en-US" dirty="0" smtClean="0"/>
              <a:t> </a:t>
            </a:r>
            <a:r>
              <a:rPr lang="en-US" dirty="0" err="1" smtClean="0"/>
              <a:t>Nadar</a:t>
            </a:r>
            <a:r>
              <a:rPr lang="en-US" dirty="0" smtClean="0"/>
              <a:t>(7087)</a:t>
            </a:r>
          </a:p>
          <a:p>
            <a:endParaRPr lang="en-US" dirty="0" smtClean="0"/>
          </a:p>
          <a:p>
            <a:r>
              <a:rPr lang="en-US" dirty="0" smtClean="0"/>
              <a:t>-Under Mentor Prof. Swati </a:t>
            </a:r>
            <a:r>
              <a:rPr lang="en-US" dirty="0" err="1" smtClean="0"/>
              <a:t>Ringe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</a:t>
            </a:r>
            <a:r>
              <a:rPr lang="en-US" dirty="0" smtClean="0"/>
              <a:t>Analysis/Similar System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1.</a:t>
            </a:r>
            <a:r>
              <a:rPr lang="en-US" u="sng" dirty="0" smtClean="0"/>
              <a:t> </a:t>
            </a:r>
            <a:r>
              <a:rPr lang="en-US" u="sng" dirty="0" err="1" smtClean="0"/>
              <a:t>LiDDMT</a:t>
            </a:r>
            <a:endParaRPr lang="en-US" u="sng" dirty="0"/>
          </a:p>
          <a:p>
            <a:r>
              <a:rPr lang="en-US" dirty="0" smtClean="0"/>
              <a:t>Comes Close by mining data from SW using WEKA</a:t>
            </a:r>
          </a:p>
          <a:p>
            <a:r>
              <a:rPr lang="en-US" dirty="0" smtClean="0"/>
              <a:t>Developed as a Research Project for Ph.D. by a group of university professors</a:t>
            </a:r>
          </a:p>
          <a:p>
            <a:r>
              <a:rPr lang="en-US" dirty="0" smtClean="0"/>
              <a:t>Doesn’t mine Association Rules, Does clustering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403648" y="1124744"/>
            <a:ext cx="6705600" cy="1447800"/>
          </a:xfrm>
        </p:spPr>
        <p:txBody>
          <a:bodyPr/>
          <a:lstStyle/>
          <a:p>
            <a:pPr algn="ctr"/>
            <a:r>
              <a:rPr lang="en-IN" dirty="0" smtClean="0"/>
              <a:t>Where’s the Dataset?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907704" y="2924944"/>
            <a:ext cx="6400800" cy="175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Dbpedia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Factbook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Eurostat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546581"/>
            <a:ext cx="2722336" cy="1923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52" y="4708376"/>
            <a:ext cx="2106168" cy="81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73728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To Be Used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Stored as triples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requires three entities </a:t>
            </a:r>
            <a:r>
              <a:rPr lang="en-US" dirty="0" smtClean="0">
                <a:sym typeface="Wingdings" panose="05000000000000000000" pitchFamily="2" charset="2"/>
              </a:rPr>
              <a:t> 3D Cube (3D Array)!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Strength : Faster Traversal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Weakness : Memory Wastage, Can’t represent </a:t>
            </a:r>
            <a:r>
              <a:rPr lang="en-US" dirty="0">
                <a:sym typeface="Wingdings" panose="05000000000000000000" pitchFamily="2" charset="2"/>
              </a:rPr>
              <a:t>all triples (</a:t>
            </a:r>
            <a:r>
              <a:rPr lang="en-US" dirty="0" smtClean="0">
                <a:sym typeface="Wingdings" panose="05000000000000000000" pitchFamily="2" charset="2"/>
              </a:rPr>
              <a:t>203953773 * 3), Can’t easily trace possible relationships if any exist already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Weaknesses &gt; Strengths! Boo!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 We will use!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891898"/>
            <a:ext cx="6324600" cy="633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 err="1" smtClean="0"/>
              <a:t>LinkedList</a:t>
            </a:r>
            <a:r>
              <a:rPr lang="en-IN" dirty="0" smtClean="0"/>
              <a:t> like Data Structure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99551" y="3717032"/>
            <a:ext cx="1440160" cy="504056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 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7864" y="3645025"/>
          <a:ext cx="3934135" cy="1405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3412">
                  <a:extLst>
                    <a:ext uri="{9D8B030D-6E8A-4147-A177-3AD203B41FA5}">
                      <a16:colId xmlns:a16="http://schemas.microsoft.com/office/drawing/2014/main" val="2724991554"/>
                    </a:ext>
                  </a:extLst>
                </a:gridCol>
                <a:gridCol w="2460723">
                  <a:extLst>
                    <a:ext uri="{9D8B030D-6E8A-4147-A177-3AD203B41FA5}">
                      <a16:colId xmlns:a16="http://schemas.microsoft.com/office/drawing/2014/main" val="1368784380"/>
                    </a:ext>
                  </a:extLst>
                </a:gridCol>
              </a:tblGrid>
              <a:tr h="656077">
                <a:tc>
                  <a:txBody>
                    <a:bodyPr/>
                    <a:lstStyle/>
                    <a:p>
                      <a:r>
                        <a:rPr lang="en-IN" dirty="0" smtClean="0"/>
                        <a:t>Predicate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11570"/>
                  </a:ext>
                </a:extLst>
              </a:tr>
              <a:tr h="3749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(Essentially</a:t>
                      </a:r>
                      <a:r>
                        <a:rPr lang="en-IN" sz="1400" baseline="0" dirty="0" smtClean="0"/>
                        <a:t> Pointers to List</a:t>
                      </a:r>
                      <a:r>
                        <a:rPr lang="en-IN" sz="1400" dirty="0" smtClean="0"/>
                        <a:t>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58534"/>
                  </a:ext>
                </a:extLst>
              </a:tr>
              <a:tr h="3749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7154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2639711" y="4125256"/>
            <a:ext cx="708153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639711" y="3993141"/>
            <a:ext cx="708153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633513" y="3846679"/>
            <a:ext cx="714351" cy="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4323651" y="3552994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1771" y="35411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323651" y="3552994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1771" y="35411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9744891" y="2142154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33011" y="213027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/>
              <p14:cNvContentPartPr/>
              <p14:nvPr/>
            </p14:nvContentPartPr>
            <p14:xfrm>
              <a:off x="9731931" y="2690794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0051" y="26789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/>
              <p14:cNvContentPartPr/>
              <p14:nvPr/>
            </p14:nvContentPartPr>
            <p14:xfrm>
              <a:off x="9731931" y="2690794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0051" y="2678914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8"/>
          <p:cNvSpPr/>
          <p:nvPr/>
        </p:nvSpPr>
        <p:spPr bwMode="auto">
          <a:xfrm>
            <a:off x="3059832" y="2492896"/>
            <a:ext cx="4464496" cy="3744416"/>
          </a:xfrm>
          <a:prstGeom prst="ellipse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Curved Up Arrow 18"/>
          <p:cNvSpPr/>
          <p:nvPr/>
        </p:nvSpPr>
        <p:spPr bwMode="auto">
          <a:xfrm rot="15745081">
            <a:off x="6571014" y="2116300"/>
            <a:ext cx="3037103" cy="1938078"/>
          </a:xfrm>
          <a:prstGeom prst="curvedUpArrow">
            <a:avLst>
              <a:gd name="adj1" fmla="val 25000"/>
              <a:gd name="adj2" fmla="val 41488"/>
              <a:gd name="adj3" fmla="val 25000"/>
            </a:avLst>
          </a:prstGeom>
          <a:solidFill>
            <a:schemeClr val="accent1"/>
          </a:solidFill>
          <a:ln w="12700" cap="sq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140800" y="2487750"/>
            <a:ext cx="4862400" cy="1882500"/>
          </a:xfrm>
          <a:prstGeom prst="rect">
            <a:avLst/>
          </a:prstGeom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SWApriori Algorithm</a:t>
            </a:r>
          </a:p>
        </p:txBody>
      </p:sp>
    </p:spTree>
    <p:extLst>
      <p:ext uri="{BB962C8B-B14F-4D97-AF65-F5344CB8AC3E}">
        <p14:creationId xmlns:p14="http://schemas.microsoft.com/office/powerpoint/2010/main" val="26257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3" y="966266"/>
            <a:ext cx="46589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 smtClean="0"/>
              <a:t>SWAPrior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331640" y="2060848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Inputs: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Dataset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Support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Confidence</a:t>
            </a:r>
          </a:p>
          <a:p>
            <a:pPr>
              <a:spcBef>
                <a:spcPts val="0"/>
              </a:spcBef>
              <a:buSzPct val="100000"/>
            </a:pPr>
            <a:endParaRPr lang="en" sz="3200" dirty="0" smtClean="0">
              <a:latin typeface="Corsiva"/>
              <a:ea typeface="Corsiva"/>
              <a:cs typeface="Corsiva"/>
              <a:sym typeface="Corsiva"/>
            </a:endParaRPr>
          </a:p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Outputs: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Large Data-Item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Association Rule</a:t>
            </a:r>
          </a:p>
        </p:txBody>
      </p:sp>
    </p:spTree>
    <p:extLst>
      <p:ext uri="{BB962C8B-B14F-4D97-AF65-F5344CB8AC3E}">
        <p14:creationId xmlns:p14="http://schemas.microsoft.com/office/powerpoint/2010/main" val="34325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 descr="Algo1.png"/>
          <p:cNvPicPr preferRelativeResize="0"/>
          <p:nvPr/>
        </p:nvPicPr>
        <p:blipFill rotWithShape="1">
          <a:blip r:embed="rId3">
            <a:alphaModFix/>
          </a:blip>
          <a:srcRect l="1739" t="966" r="2619" b="43700"/>
          <a:stretch/>
        </p:blipFill>
        <p:spPr>
          <a:xfrm>
            <a:off x="251520" y="116632"/>
            <a:ext cx="4104456" cy="674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164" descr="Algo1.png"/>
          <p:cNvPicPr preferRelativeResize="0"/>
          <p:nvPr/>
        </p:nvPicPr>
        <p:blipFill rotWithShape="1">
          <a:blip r:embed="rId3">
            <a:alphaModFix/>
          </a:blip>
          <a:srcRect l="1532" t="48950"/>
          <a:stretch/>
        </p:blipFill>
        <p:spPr>
          <a:xfrm>
            <a:off x="4930094" y="0"/>
            <a:ext cx="4322426" cy="6957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3" y="966266"/>
            <a:ext cx="6192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 smtClean="0"/>
              <a:t>Generate2 Large DataItem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331640" y="2060848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Inputs: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List of object info instances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Support</a:t>
            </a:r>
          </a:p>
          <a:p>
            <a:pPr>
              <a:spcBef>
                <a:spcPts val="0"/>
              </a:spcBef>
              <a:buSzPct val="100000"/>
            </a:pPr>
            <a:endParaRPr lang="en" sz="3200" dirty="0" smtClean="0">
              <a:latin typeface="Corsiva"/>
              <a:ea typeface="Corsiva"/>
              <a:cs typeface="Corsiva"/>
              <a:sym typeface="Corsiva"/>
            </a:endParaRPr>
          </a:p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Outputs: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List of large Itemset</a:t>
            </a:r>
          </a:p>
        </p:txBody>
      </p:sp>
    </p:spTree>
    <p:extLst>
      <p:ext uri="{BB962C8B-B14F-4D97-AF65-F5344CB8AC3E}">
        <p14:creationId xmlns:p14="http://schemas.microsoft.com/office/powerpoint/2010/main" val="13527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 descr="Untitled Diagram (2).png"/>
          <p:cNvPicPr preferRelativeResize="0"/>
          <p:nvPr/>
        </p:nvPicPr>
        <p:blipFill rotWithShape="1">
          <a:blip r:embed="rId3">
            <a:alphaModFix/>
          </a:blip>
          <a:srcRect l="3847" r="2565" b="2750"/>
          <a:stretch/>
        </p:blipFill>
        <p:spPr>
          <a:xfrm>
            <a:off x="1907703" y="1"/>
            <a:ext cx="5256585" cy="666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9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3" y="966266"/>
            <a:ext cx="6192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 smtClean="0"/>
              <a:t>Generate2 Large DataItem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331640" y="2060848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Inputs: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All large itemset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Confidence</a:t>
            </a:r>
          </a:p>
          <a:p>
            <a:pPr>
              <a:spcBef>
                <a:spcPts val="0"/>
              </a:spcBef>
              <a:buSzPct val="100000"/>
            </a:pPr>
            <a:endParaRPr lang="en" sz="3200" dirty="0" smtClean="0">
              <a:latin typeface="Corsiva"/>
              <a:ea typeface="Corsiva"/>
              <a:cs typeface="Corsiva"/>
              <a:sym typeface="Corsiva"/>
            </a:endParaRPr>
          </a:p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Outputs: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2438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What is Semantic Web?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What is linked data?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What are association rules?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Algorithm3.png"/>
          <p:cNvPicPr preferRelativeResize="0"/>
          <p:nvPr/>
        </p:nvPicPr>
        <p:blipFill rotWithShape="1">
          <a:blip r:embed="rId3">
            <a:alphaModFix/>
          </a:blip>
          <a:srcRect l="2565" r="2565" b="1701"/>
          <a:stretch/>
        </p:blipFill>
        <p:spPr>
          <a:xfrm>
            <a:off x="1979712" y="0"/>
            <a:ext cx="5328592" cy="6741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SPARQL, Jena, Turtle, RDF</a:t>
            </a:r>
            <a:endParaRPr lang="en-US" dirty="0"/>
          </a:p>
          <a:p>
            <a:pPr lvl="1"/>
            <a:r>
              <a:rPr lang="en-US" dirty="0" smtClean="0"/>
              <a:t>SPARQL allows to query Ontologies, Data Sets while Jena provides the Java Powered platform independency required.</a:t>
            </a:r>
          </a:p>
          <a:p>
            <a:pPr lvl="1"/>
            <a:r>
              <a:rPr lang="en-US" dirty="0" smtClean="0"/>
              <a:t>Turtle and RDF are used to represent Ontologies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606" y="4293096"/>
            <a:ext cx="4809788" cy="2398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5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Semantic </a:t>
            </a:r>
            <a:r>
              <a:rPr lang="en-IN" dirty="0" err="1" smtClean="0"/>
              <a:t>Web?Huh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3.0</a:t>
            </a:r>
          </a:p>
          <a:p>
            <a:r>
              <a:rPr lang="en-IN" dirty="0" smtClean="0"/>
              <a:t>Promotes Common Data Format for exchange of information.</a:t>
            </a:r>
          </a:p>
          <a:p>
            <a:r>
              <a:rPr lang="en-IN" dirty="0" smtClean="0"/>
              <a:t>Promotes Open Formats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Aims to make the Web a Machine Readable Entity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16188"/>
            <a:ext cx="1296144" cy="1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MIND THE GAP!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56" y="1905001"/>
            <a:ext cx="7890244" cy="35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 algorithm, named </a:t>
            </a:r>
            <a:r>
              <a:rPr lang="en-IN" dirty="0" err="1"/>
              <a:t>SWApriori</a:t>
            </a:r>
            <a:r>
              <a:rPr lang="en-IN" dirty="0"/>
              <a:t>, has been proposed which has </a:t>
            </a:r>
            <a:r>
              <a:rPr lang="en-IN" dirty="0" smtClean="0"/>
              <a:t>considered challenges of Semantic Web Mining </a:t>
            </a:r>
            <a:r>
              <a:rPr lang="en-IN" dirty="0"/>
              <a:t>and without the end user involvement, mines ARs directly from a single semantic web dataset. The problem statement includes collecting and connecting them so that all data appear as a single and central dataset and then using existing methods to mine ARs from the generated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 Mining (ARM) algorithms are of two types : </a:t>
            </a:r>
            <a:r>
              <a:rPr lang="en-US" dirty="0" err="1" smtClean="0"/>
              <a:t>Apriori</a:t>
            </a:r>
            <a:r>
              <a:rPr lang="en-US" dirty="0" smtClean="0"/>
              <a:t> based and FP-based.</a:t>
            </a:r>
          </a:p>
          <a:p>
            <a:r>
              <a:rPr lang="en-US" dirty="0" smtClean="0"/>
              <a:t>LD datasets are convertible to directed graphs but this is not suitable for ARM</a:t>
            </a:r>
          </a:p>
          <a:p>
            <a:r>
              <a:rPr lang="en-US" dirty="0" smtClean="0"/>
              <a:t>However, ARs are mined now from semantic web data using mining patterns the user provides based on SPARQL.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into graphs doesn’t work because unlike traditional methods, TRANSACTIONS are not well defined entities in the Semantic Web</a:t>
            </a:r>
          </a:p>
          <a:p>
            <a:r>
              <a:rPr lang="en-US" dirty="0" smtClean="0"/>
              <a:t>Also Graph vertices are unique and discovering sub-graph redundancy is really not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experiments have been performed on this semantic data showing promising results and proving the efficiency, robust, and usefulness of the used approach.</a:t>
            </a:r>
          </a:p>
          <a:p>
            <a:r>
              <a:rPr lang="en-US" dirty="0" smtClean="0"/>
              <a:t>Knowledge representation of the web.</a:t>
            </a:r>
          </a:p>
          <a:p>
            <a:r>
              <a:rPr lang="en-US" dirty="0" smtClean="0"/>
              <a:t>Integration of databases in the knowledge web.</a:t>
            </a:r>
          </a:p>
          <a:p>
            <a:r>
              <a:rPr lang="en-US" dirty="0" smtClean="0"/>
              <a:t>Scalability of knowledge-intensive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	CHALLENGES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 amount of Redundant data found.</a:t>
            </a:r>
          </a:p>
          <a:p>
            <a:r>
              <a:rPr lang="en-IN" dirty="0" smtClean="0"/>
              <a:t>Reliable data needs to be found.</a:t>
            </a:r>
          </a:p>
          <a:p>
            <a:r>
              <a:rPr lang="en-IN" dirty="0" smtClean="0"/>
              <a:t>Contrasting/Related data found.</a:t>
            </a:r>
          </a:p>
          <a:p>
            <a:r>
              <a:rPr lang="en-IN" dirty="0" smtClean="0"/>
              <a:t>Too much data on any topic.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2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139</TotalTime>
  <Words>465</Words>
  <Application>Microsoft Office PowerPoint</Application>
  <PresentationFormat>On-screen Show (4:3)</PresentationFormat>
  <Paragraphs>90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Corsiva</vt:lpstr>
      <vt:lpstr>Garamond</vt:lpstr>
      <vt:lpstr>Times New Roman</vt:lpstr>
      <vt:lpstr>Trebuchet MS</vt:lpstr>
      <vt:lpstr>Wingdings</vt:lpstr>
      <vt:lpstr>01018456</vt:lpstr>
      <vt:lpstr>SEMANTIC WEB MINING:</vt:lpstr>
      <vt:lpstr>INTRODUCTION</vt:lpstr>
      <vt:lpstr>Semantic Web?Huh?</vt:lpstr>
      <vt:lpstr>MIND THE GAP!</vt:lpstr>
      <vt:lpstr>Problem Statement</vt:lpstr>
      <vt:lpstr>LITERATURE SURVEY</vt:lpstr>
      <vt:lpstr>LITERATURE SURVEY</vt:lpstr>
      <vt:lpstr>SCOPE</vt:lpstr>
      <vt:lpstr> CHALLENGES </vt:lpstr>
      <vt:lpstr>Competitive Analysis/Similar System</vt:lpstr>
      <vt:lpstr>Where’s the Dataset?</vt:lpstr>
      <vt:lpstr>Data Structure To Be Used</vt:lpstr>
      <vt:lpstr>Data Structure We will use!</vt:lpstr>
      <vt:lpstr>SWApriori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MINING:</dc:title>
  <dc:creator>Leon Dsouza</dc:creator>
  <cp:keywords/>
  <cp:lastModifiedBy>Leon Dsouza</cp:lastModifiedBy>
  <cp:revision>22</cp:revision>
  <cp:lastPrinted>1601-01-01T00:00:00Z</cp:lastPrinted>
  <dcterms:created xsi:type="dcterms:W3CDTF">2016-11-03T11:30:06Z</dcterms:created>
  <dcterms:modified xsi:type="dcterms:W3CDTF">2016-11-03T19:35:56Z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