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8"/>
  </p:notesMasterIdLst>
  <p:handoutMasterIdLst>
    <p:handoutMasterId r:id="rId19"/>
  </p:handoutMasterIdLst>
  <p:sldIdLst>
    <p:sldId id="256" r:id="rId3"/>
    <p:sldId id="271" r:id="rId4"/>
    <p:sldId id="267" r:id="rId5"/>
    <p:sldId id="268" r:id="rId6"/>
    <p:sldId id="257" r:id="rId7"/>
    <p:sldId id="273" r:id="rId8"/>
    <p:sldId id="274" r:id="rId9"/>
    <p:sldId id="275" r:id="rId10"/>
    <p:sldId id="276" r:id="rId11"/>
    <p:sldId id="259" r:id="rId12"/>
    <p:sldId id="280" r:id="rId13"/>
    <p:sldId id="260" r:id="rId14"/>
    <p:sldId id="278" r:id="rId15"/>
    <p:sldId id="261" r:id="rId16"/>
    <p:sldId id="279" r:id="rId17"/>
  </p:sldIdLst>
  <p:sldSz cx="9144000" cy="6858000" type="screen4x3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737" autoAdjust="0"/>
  </p:normalViewPr>
  <p:slideViewPr>
    <p:cSldViewPr>
      <p:cViewPr varScale="1">
        <p:scale>
          <a:sx n="69" d="100"/>
          <a:sy n="69" d="100"/>
        </p:scale>
        <p:origin x="144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fld id="{AF47CCCC-307A-4810-BAB0-0FB698B8C1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06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6-11-03T18:29:27.12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6-11-03T18:29:26.65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6-11-03T18:30:07.92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6-11-03T18:30:48.31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6-11-03T18:30:48.13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525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10075"/>
            <a:ext cx="50958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fld id="{C7324988-157E-48A4-8BD0-4BF7D9FE91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591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24988-157E-48A4-8BD0-4BF7D9FE919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27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1905000" y="2057400"/>
            <a:ext cx="6705600" cy="14478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09800" y="3581400"/>
            <a:ext cx="6400800" cy="17526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8227F8F-9FEE-4D60-9626-1DC48B585F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B85931-1F01-44C2-AE94-F9B21AF1DA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33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1066800"/>
            <a:ext cx="165735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066800"/>
            <a:ext cx="4819650" cy="49530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CC99D3-AE44-4BDA-A347-A4050423CC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2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31E662-8C2D-4714-B2E8-E4A1A5B8ABC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25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690E-0FF2-4A81-898C-9EBC2AC677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23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3600" y="2057400"/>
            <a:ext cx="30861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2057400"/>
            <a:ext cx="30861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007BD0-32DF-427E-9756-F8EF23A476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44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60DBD8-4379-4399-8344-B8D7ACF254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1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E5CE88-51E4-4EA4-88DF-D91611194B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3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674088-F302-4343-97F4-1652843EC3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07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7B1C91-D629-419B-AA51-E48E4CF078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9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AC46CD-AE69-47FD-ACC5-AB875E8BA7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27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/>
            </a:gs>
            <a:gs pos="21000">
              <a:schemeClr val="accent2">
                <a:alpha val="76000"/>
              </a:schemeClr>
            </a:gs>
            <a:gs pos="100000">
              <a:schemeClr val="accent2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066800"/>
            <a:ext cx="6629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3600" y="2057400"/>
            <a:ext cx="63246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1828800" y="6248400"/>
            <a:ext cx="1905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86200" y="6248400"/>
            <a:ext cx="3048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F601FFC2-68D7-4AB8-B7F1-8ED445831F2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3810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10668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19812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33528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57150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381000" y="9906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381000" y="16002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 userDrawn="1"/>
        </p:nvSpPr>
        <p:spPr bwMode="auto">
          <a:xfrm>
            <a:off x="381000" y="6629400"/>
            <a:ext cx="457200" cy="45720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 userDrawn="1"/>
        </p:nvSpPr>
        <p:spPr bwMode="auto">
          <a:xfrm>
            <a:off x="381000" y="5181600"/>
            <a:ext cx="457200" cy="45720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381000" y="6019800"/>
            <a:ext cx="457200" cy="45720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 userDrawn="1"/>
        </p:nvSpPr>
        <p:spPr bwMode="auto">
          <a:xfrm>
            <a:off x="381000" y="3505200"/>
            <a:ext cx="457200" cy="45720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 userDrawn="1"/>
        </p:nvSpPr>
        <p:spPr bwMode="auto">
          <a:xfrm>
            <a:off x="1097280" y="5516880"/>
            <a:ext cx="274320" cy="27432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 userDrawn="1"/>
        </p:nvSpPr>
        <p:spPr bwMode="auto">
          <a:xfrm>
            <a:off x="1066800" y="990600"/>
            <a:ext cx="274320" cy="27432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 userDrawn="1"/>
        </p:nvSpPr>
        <p:spPr bwMode="auto">
          <a:xfrm>
            <a:off x="4069080" y="685800"/>
            <a:ext cx="274320" cy="27432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21"/>
          <p:cNvSpPr/>
          <p:nvPr userDrawn="1"/>
        </p:nvSpPr>
        <p:spPr bwMode="auto">
          <a:xfrm>
            <a:off x="381000" y="23622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Garamond" pitchFamily="18" charset="0"/>
        <a:buChar char="−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Garamond" pitchFamily="18" charset="0"/>
        <a:buChar char="−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7" Type="http://schemas.openxmlformats.org/officeDocument/2006/relationships/customXml" Target="../ink/ink3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4.emf"/><Relationship Id="rId10" Type="http://schemas.openxmlformats.org/officeDocument/2006/relationships/customXml" Target="../ink/ink5.xml"/><Relationship Id="rId9" Type="http://schemas.openxmlformats.org/officeDocument/2006/relationships/customXml" Target="../ink/ink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905000" y="1124744"/>
            <a:ext cx="6705600" cy="1447800"/>
          </a:xfrm>
        </p:spPr>
        <p:txBody>
          <a:bodyPr/>
          <a:lstStyle/>
          <a:p>
            <a:r>
              <a:rPr lang="en-US" dirty="0" smtClean="0"/>
              <a:t>SEMANTIC WEB MINING: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2708920"/>
            <a:ext cx="6400800" cy="3744416"/>
          </a:xfrm>
        </p:spPr>
        <p:txBody>
          <a:bodyPr/>
          <a:lstStyle/>
          <a:p>
            <a:r>
              <a:rPr lang="en-US" dirty="0" smtClean="0"/>
              <a:t>FIND ARs in Linked Open Data Sets</a:t>
            </a:r>
          </a:p>
          <a:p>
            <a:endParaRPr lang="en-US" dirty="0"/>
          </a:p>
          <a:p>
            <a:r>
              <a:rPr lang="en-US" dirty="0" smtClean="0"/>
              <a:t>By-</a:t>
            </a:r>
          </a:p>
          <a:p>
            <a:r>
              <a:rPr lang="en-US" dirty="0" err="1" smtClean="0"/>
              <a:t>Bryceleen</a:t>
            </a:r>
            <a:r>
              <a:rPr lang="en-US" dirty="0" smtClean="0"/>
              <a:t> </a:t>
            </a:r>
            <a:r>
              <a:rPr lang="en-US" dirty="0" err="1" smtClean="0"/>
              <a:t>D’souza</a:t>
            </a:r>
            <a:r>
              <a:rPr lang="en-US" dirty="0" smtClean="0"/>
              <a:t>(7057)</a:t>
            </a:r>
          </a:p>
          <a:p>
            <a:r>
              <a:rPr lang="en-US" dirty="0" smtClean="0"/>
              <a:t>Leon </a:t>
            </a:r>
            <a:r>
              <a:rPr lang="en-US" dirty="0" err="1" smtClean="0"/>
              <a:t>Suraj</a:t>
            </a:r>
            <a:r>
              <a:rPr lang="en-US" dirty="0" smtClean="0"/>
              <a:t> </a:t>
            </a:r>
            <a:r>
              <a:rPr lang="en-US" dirty="0" err="1" smtClean="0"/>
              <a:t>D’souza</a:t>
            </a:r>
            <a:r>
              <a:rPr lang="en-US" dirty="0" smtClean="0"/>
              <a:t>(7058)</a:t>
            </a:r>
          </a:p>
          <a:p>
            <a:r>
              <a:rPr lang="en-US" dirty="0" err="1" smtClean="0"/>
              <a:t>Mugesh</a:t>
            </a:r>
            <a:r>
              <a:rPr lang="en-US" dirty="0" smtClean="0"/>
              <a:t> </a:t>
            </a:r>
            <a:r>
              <a:rPr lang="en-US" dirty="0" err="1" smtClean="0"/>
              <a:t>Nadar</a:t>
            </a:r>
            <a:r>
              <a:rPr lang="en-US" dirty="0" smtClean="0"/>
              <a:t>(7087)</a:t>
            </a:r>
          </a:p>
          <a:p>
            <a:endParaRPr lang="en-US" dirty="0" smtClean="0"/>
          </a:p>
          <a:p>
            <a:r>
              <a:rPr lang="en-US" dirty="0" smtClean="0"/>
              <a:t>-Under Mentor Prof. Swati </a:t>
            </a:r>
            <a:r>
              <a:rPr lang="en-US" dirty="0" err="1" smtClean="0"/>
              <a:t>Ringe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</a:t>
            </a:r>
            <a:r>
              <a:rPr lang="en-US" dirty="0" smtClean="0"/>
              <a:t>Analysis/Similar System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	1.</a:t>
            </a:r>
            <a:r>
              <a:rPr lang="en-US" u="sng" dirty="0" smtClean="0"/>
              <a:t> </a:t>
            </a:r>
            <a:r>
              <a:rPr lang="en-US" u="sng" dirty="0" err="1" smtClean="0"/>
              <a:t>LiDDMT</a:t>
            </a:r>
            <a:endParaRPr lang="en-US" u="sng" dirty="0"/>
          </a:p>
          <a:p>
            <a:r>
              <a:rPr lang="en-US" dirty="0" smtClean="0"/>
              <a:t>Comes Close by mining data from SW using WEKA</a:t>
            </a:r>
          </a:p>
          <a:p>
            <a:r>
              <a:rPr lang="en-US" dirty="0" smtClean="0"/>
              <a:t>Developed as a Research Project for Ph.D. by a group of university professors</a:t>
            </a:r>
          </a:p>
          <a:p>
            <a:r>
              <a:rPr lang="en-US" dirty="0" smtClean="0"/>
              <a:t>Doesn’t mine Association Rules, Does clustering only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1403648" y="1124744"/>
            <a:ext cx="6705600" cy="1447800"/>
          </a:xfrm>
        </p:spPr>
        <p:txBody>
          <a:bodyPr/>
          <a:lstStyle/>
          <a:p>
            <a:pPr algn="ctr"/>
            <a:r>
              <a:rPr lang="en-IN" dirty="0" smtClean="0"/>
              <a:t>Where’s the Dataset?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1907704" y="2924944"/>
            <a:ext cx="6400800" cy="1752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 err="1" smtClean="0"/>
              <a:t>Dbpedia</a:t>
            </a: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r>
              <a:rPr lang="en-IN" dirty="0" err="1" smtClean="0"/>
              <a:t>Factbook</a:t>
            </a: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Eurostat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546581"/>
            <a:ext cx="2722336" cy="19235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252" y="4708376"/>
            <a:ext cx="2106168" cy="8199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4737283"/>
            <a:ext cx="2095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82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To Be Used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Stored as triples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requires three entities </a:t>
            </a:r>
            <a:r>
              <a:rPr lang="en-US" dirty="0" smtClean="0">
                <a:sym typeface="Wingdings" panose="05000000000000000000" pitchFamily="2" charset="2"/>
              </a:rPr>
              <a:t> 3D Cube (3D Array)!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Strength : Faster Traversal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Weakness : Memory Wastage, Can’t represent </a:t>
            </a:r>
            <a:r>
              <a:rPr lang="en-US" dirty="0">
                <a:sym typeface="Wingdings" panose="05000000000000000000" pitchFamily="2" charset="2"/>
              </a:rPr>
              <a:t>all triples (</a:t>
            </a:r>
            <a:r>
              <a:rPr lang="en-US" dirty="0" smtClean="0">
                <a:sym typeface="Wingdings" panose="05000000000000000000" pitchFamily="2" charset="2"/>
              </a:rPr>
              <a:t>203953773 * 3), Can’t easily trace possible relationships if any exist already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Weaknesses &gt; Strengths! Boo!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Structure We will use!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891898"/>
            <a:ext cx="6324600" cy="63375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 </a:t>
            </a:r>
            <a:r>
              <a:rPr lang="en-IN" dirty="0" err="1" smtClean="0"/>
              <a:t>LinkedList</a:t>
            </a:r>
            <a:r>
              <a:rPr lang="en-IN" dirty="0" smtClean="0"/>
              <a:t> like Data Structure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199551" y="3717032"/>
            <a:ext cx="1440160" cy="504056"/>
          </a:xfrm>
          <a:prstGeom prst="rect">
            <a:avLst/>
          </a:prstGeom>
          <a:ln>
            <a:headEnd type="none" w="sm" len="sm"/>
            <a:tailEnd type="none" w="sm" len="sm"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Object ID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347864" y="3645025"/>
          <a:ext cx="3934135" cy="140587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73412">
                  <a:extLst>
                    <a:ext uri="{9D8B030D-6E8A-4147-A177-3AD203B41FA5}">
                      <a16:colId xmlns:a16="http://schemas.microsoft.com/office/drawing/2014/main" val="2724991554"/>
                    </a:ext>
                  </a:extLst>
                </a:gridCol>
                <a:gridCol w="2460723">
                  <a:extLst>
                    <a:ext uri="{9D8B030D-6E8A-4147-A177-3AD203B41FA5}">
                      <a16:colId xmlns:a16="http://schemas.microsoft.com/office/drawing/2014/main" val="1368784380"/>
                    </a:ext>
                  </a:extLst>
                </a:gridCol>
              </a:tblGrid>
              <a:tr h="656077">
                <a:tc>
                  <a:txBody>
                    <a:bodyPr/>
                    <a:lstStyle/>
                    <a:p>
                      <a:r>
                        <a:rPr lang="en-IN" dirty="0" smtClean="0"/>
                        <a:t>Predicate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Subject List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611570"/>
                  </a:ext>
                </a:extLst>
              </a:tr>
              <a:tr h="37490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(Essentially</a:t>
                      </a:r>
                      <a:r>
                        <a:rPr lang="en-IN" sz="1400" baseline="0" dirty="0" smtClean="0"/>
                        <a:t> Pointers to List</a:t>
                      </a:r>
                      <a:r>
                        <a:rPr lang="en-IN" sz="1400" dirty="0" smtClean="0"/>
                        <a:t>)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058534"/>
                  </a:ext>
                </a:extLst>
              </a:tr>
              <a:tr h="37490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271540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 bwMode="auto">
          <a:xfrm flipH="1">
            <a:off x="2639711" y="4125256"/>
            <a:ext cx="708153" cy="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 flipH="1">
            <a:off x="2639711" y="3993141"/>
            <a:ext cx="708153" cy="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 flipH="1">
            <a:off x="2633513" y="3846679"/>
            <a:ext cx="714351" cy="1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" name="Ink 25"/>
              <p14:cNvContentPartPr/>
              <p14:nvPr/>
            </p14:nvContentPartPr>
            <p14:xfrm>
              <a:off x="4323651" y="3552994"/>
              <a:ext cx="360" cy="36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11771" y="3541114"/>
                <a:ext cx="241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7" name="Ink 26"/>
              <p14:cNvContentPartPr/>
              <p14:nvPr/>
            </p14:nvContentPartPr>
            <p14:xfrm>
              <a:off x="4323651" y="3552994"/>
              <a:ext cx="360" cy="36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11771" y="3541114"/>
                <a:ext cx="241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9" name="Ink 28"/>
              <p14:cNvContentPartPr/>
              <p14:nvPr/>
            </p14:nvContentPartPr>
            <p14:xfrm>
              <a:off x="9744891" y="2142154"/>
              <a:ext cx="360" cy="36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733011" y="2130274"/>
                <a:ext cx="241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8" name="Ink 37"/>
              <p14:cNvContentPartPr/>
              <p14:nvPr/>
            </p14:nvContentPartPr>
            <p14:xfrm>
              <a:off x="9731931" y="2690794"/>
              <a:ext cx="360" cy="36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720051" y="2678914"/>
                <a:ext cx="241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9" name="Ink 38"/>
              <p14:cNvContentPartPr/>
              <p14:nvPr/>
            </p14:nvContentPartPr>
            <p14:xfrm>
              <a:off x="9731931" y="2690794"/>
              <a:ext cx="360" cy="36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720051" y="2678914"/>
                <a:ext cx="24120" cy="2412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Oval 8"/>
          <p:cNvSpPr/>
          <p:nvPr/>
        </p:nvSpPr>
        <p:spPr bwMode="auto">
          <a:xfrm>
            <a:off x="3059832" y="2492896"/>
            <a:ext cx="4464496" cy="3744416"/>
          </a:xfrm>
          <a:prstGeom prst="ellipse">
            <a:avLst/>
          </a:prstGeom>
          <a:noFill/>
          <a:ln w="38100" cap="sq" cmpd="sng" algn="ctr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Curved Up Arrow 18"/>
          <p:cNvSpPr/>
          <p:nvPr/>
        </p:nvSpPr>
        <p:spPr bwMode="auto">
          <a:xfrm rot="15745081">
            <a:off x="6571014" y="2116300"/>
            <a:ext cx="3037103" cy="1938078"/>
          </a:xfrm>
          <a:prstGeom prst="curvedUpArrow">
            <a:avLst>
              <a:gd name="adj1" fmla="val 25000"/>
              <a:gd name="adj2" fmla="val 41488"/>
              <a:gd name="adj3" fmla="val 25000"/>
            </a:avLst>
          </a:prstGeom>
          <a:solidFill>
            <a:schemeClr val="accent1"/>
          </a:solidFill>
          <a:ln w="12700" cap="sq" cmpd="sng" algn="ctr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52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SPARQL, Jena</a:t>
            </a:r>
            <a:endParaRPr lang="en-US" dirty="0"/>
          </a:p>
          <a:p>
            <a:pPr lvl="1"/>
            <a:r>
              <a:rPr lang="en-US" dirty="0" smtClean="0"/>
              <a:t>SPARQL allows to query Ontologies, Data Sets while Jena provides the Java Powered platform independency required.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606" y="3773685"/>
            <a:ext cx="4809788" cy="23985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THANK 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051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0" dirty="0" smtClean="0"/>
              <a:t>INTRODUCTION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What is Semantic Web?</a:t>
            </a:r>
            <a:br>
              <a:rPr lang="en-US" sz="3600" dirty="0" smtClean="0"/>
            </a:br>
            <a:endParaRPr lang="en-US" sz="3600" dirty="0" smtClean="0"/>
          </a:p>
          <a:p>
            <a:r>
              <a:rPr lang="en-US" sz="3600" dirty="0" smtClean="0"/>
              <a:t>What is linked data?</a:t>
            </a:r>
          </a:p>
          <a:p>
            <a:pPr>
              <a:buNone/>
            </a:pPr>
            <a:endParaRPr lang="en-US" sz="3600" dirty="0" smtClean="0"/>
          </a:p>
          <a:p>
            <a:r>
              <a:rPr lang="en-US" sz="3600" dirty="0" smtClean="0"/>
              <a:t>What are association rules?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51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Semantic </a:t>
            </a:r>
            <a:r>
              <a:rPr lang="en-IN" dirty="0" err="1" smtClean="0"/>
              <a:t>Web?Huh</a:t>
            </a:r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Web 3.0</a:t>
            </a:r>
          </a:p>
          <a:p>
            <a:r>
              <a:rPr lang="en-IN" dirty="0" smtClean="0"/>
              <a:t>Promotes Common Data Format for exchange of information.</a:t>
            </a:r>
          </a:p>
          <a:p>
            <a:r>
              <a:rPr lang="en-IN" dirty="0" smtClean="0"/>
              <a:t>Promotes Open Formats </a:t>
            </a:r>
            <a:r>
              <a:rPr lang="en-IN" dirty="0" smtClean="0">
                <a:sym typeface="Wingdings" panose="05000000000000000000" pitchFamily="2" charset="2"/>
              </a:rPr>
              <a:t>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Aims to make the Web a Machine Readable Entity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116188"/>
            <a:ext cx="1296144" cy="143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2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MIND THE GAP!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956" y="1905001"/>
            <a:ext cx="7890244" cy="356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04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 algorithm, named </a:t>
            </a:r>
            <a:r>
              <a:rPr lang="en-IN" dirty="0" err="1"/>
              <a:t>SWApriori</a:t>
            </a:r>
            <a:r>
              <a:rPr lang="en-IN" dirty="0"/>
              <a:t>, has been proposed which has </a:t>
            </a:r>
            <a:r>
              <a:rPr lang="en-IN" dirty="0" smtClean="0"/>
              <a:t>considered challenges of Semantic Web Mining </a:t>
            </a:r>
            <a:r>
              <a:rPr lang="en-IN" dirty="0"/>
              <a:t>and without the end user involvement, mines ARs directly from a single semantic web dataset. The problem statement includes collecting and connecting them so that all data appear as a single and central dataset and then using existing methods to mine ARs from the generated dataset.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dirty="0" smtClean="0"/>
              <a:t>LITERATURE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Association Rule Mining (ARM) algorithms are of two types : </a:t>
            </a:r>
            <a:r>
              <a:rPr lang="en-US" dirty="0" err="1" smtClean="0"/>
              <a:t>Apriori</a:t>
            </a:r>
            <a:r>
              <a:rPr lang="en-US" dirty="0" smtClean="0"/>
              <a:t> based and FP-based.</a:t>
            </a:r>
          </a:p>
          <a:p>
            <a:r>
              <a:rPr lang="en-US" dirty="0" smtClean="0"/>
              <a:t>LD datasets are convertible to directed graphs but this is not suitable for ARM</a:t>
            </a:r>
          </a:p>
          <a:p>
            <a:r>
              <a:rPr lang="en-US" dirty="0" smtClean="0"/>
              <a:t>However, ARs are mined now from semantic web data using mining patterns the user provides based on SPARQL.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61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dirty="0" smtClean="0"/>
              <a:t>LITERATURE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Conversion into graphs doesn’t work because unlike traditional methods, TRANSACTIONS are not well defined entities in the Semantic Web</a:t>
            </a:r>
          </a:p>
          <a:p>
            <a:r>
              <a:rPr lang="en-US" dirty="0" smtClean="0"/>
              <a:t>Also Graph vertices are unique and discovering sub-graph redundancy is really not possible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62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Preliminary experiments have been performed on this semantic data showing promising results and proving the efficiency, robust, and usefulness of the used approach.</a:t>
            </a:r>
          </a:p>
          <a:p>
            <a:r>
              <a:rPr lang="en-US" dirty="0" smtClean="0"/>
              <a:t>Knowledge representation of the web.</a:t>
            </a:r>
          </a:p>
          <a:p>
            <a:r>
              <a:rPr lang="en-US" dirty="0" smtClean="0"/>
              <a:t>Integration of databases in the knowledge web.</a:t>
            </a:r>
          </a:p>
          <a:p>
            <a:r>
              <a:rPr lang="en-US" dirty="0" smtClean="0"/>
              <a:t>Scalability of knowledge-intensive web 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59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	CHALLENGES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Large amount of Redundant data found.</a:t>
            </a:r>
          </a:p>
          <a:p>
            <a:r>
              <a:rPr lang="en-IN" dirty="0" smtClean="0"/>
              <a:t>Reliable data needs to be found.</a:t>
            </a:r>
          </a:p>
          <a:p>
            <a:r>
              <a:rPr lang="en-IN" dirty="0" smtClean="0"/>
              <a:t>Contrasting/Related data found.</a:t>
            </a:r>
          </a:p>
          <a:p>
            <a:r>
              <a:rPr lang="en-IN" dirty="0" smtClean="0"/>
              <a:t>Too much data on any topic.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327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018456">
  <a:themeElements>
    <a:clrScheme name="Project Overview">
      <a:dk1>
        <a:srgbClr val="000000"/>
      </a:dk1>
      <a:lt1>
        <a:srgbClr val="FFFFFF"/>
      </a:lt1>
      <a:dk2>
        <a:srgbClr val="0066CC"/>
      </a:dk2>
      <a:lt2>
        <a:srgbClr val="CBCBCB"/>
      </a:lt2>
      <a:accent1>
        <a:srgbClr val="00CCFF"/>
      </a:accent1>
      <a:accent2>
        <a:srgbClr val="0D658A"/>
      </a:accent2>
      <a:accent3>
        <a:srgbClr val="AAB8E2"/>
      </a:accent3>
      <a:accent4>
        <a:srgbClr val="DADADA"/>
      </a:accent4>
      <a:accent5>
        <a:srgbClr val="AAE2FF"/>
      </a:accent5>
      <a:accent6>
        <a:srgbClr val="00E7B9"/>
      </a:accent6>
      <a:hlink>
        <a:srgbClr val="FF3300"/>
      </a:hlink>
      <a:folHlink>
        <a:srgbClr val="FF7C80"/>
      </a:folHlink>
    </a:clrScheme>
    <a:fontScheme name="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4D0E0B0-8833-491E-BB0D-6E6AC9CC057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planning overview presentation</Template>
  <TotalTime>136</TotalTime>
  <Words>405</Words>
  <Application>Microsoft Office PowerPoint</Application>
  <PresentationFormat>On-screen Show (4:3)</PresentationFormat>
  <Paragraphs>65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Garamond</vt:lpstr>
      <vt:lpstr>Times New Roman</vt:lpstr>
      <vt:lpstr>Trebuchet MS</vt:lpstr>
      <vt:lpstr>Wingdings</vt:lpstr>
      <vt:lpstr>01018456</vt:lpstr>
      <vt:lpstr>SEMANTIC WEB MINING:</vt:lpstr>
      <vt:lpstr>INTRODUCTION</vt:lpstr>
      <vt:lpstr>Semantic Web?Huh?</vt:lpstr>
      <vt:lpstr>MIND THE GAP!</vt:lpstr>
      <vt:lpstr>Problem Statement</vt:lpstr>
      <vt:lpstr>LITERATURE SURVEY</vt:lpstr>
      <vt:lpstr>LITERATURE SURVEY</vt:lpstr>
      <vt:lpstr>SCOPE</vt:lpstr>
      <vt:lpstr> CHALLENGES </vt:lpstr>
      <vt:lpstr>Competitive Analysis/Similar System</vt:lpstr>
      <vt:lpstr>Where’s the Dataset?</vt:lpstr>
      <vt:lpstr>Data Structure To Be Used</vt:lpstr>
      <vt:lpstr>Data Structure We will use!</vt:lpstr>
      <vt:lpstr>Technology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WEB MINING:</dc:title>
  <dc:creator>Leon Dsouza</dc:creator>
  <cp:keywords/>
  <cp:lastModifiedBy>Leon Dsouza</cp:lastModifiedBy>
  <cp:revision>20</cp:revision>
  <cp:lastPrinted>1601-01-01T00:00:00Z</cp:lastPrinted>
  <dcterms:created xsi:type="dcterms:W3CDTF">2016-11-03T11:30:06Z</dcterms:created>
  <dcterms:modified xsi:type="dcterms:W3CDTF">2016-11-03T19:22:59Z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TC010184561033</vt:lpwstr>
  </property>
</Properties>
</file>