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June 14,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845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June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0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June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1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June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9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June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3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June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June 14,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5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June 14,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092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June 14,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0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June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3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June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5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June 14,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62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BBE60-5C56-46D7-A6FD-43930BB6E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3600" dirty="0"/>
              <a:t>Программирование в командном процессоре ОС UNIX. Командные файлы </a:t>
            </a:r>
            <a:endParaRPr lang="ru-RU" sz="3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AC4FC7-A2AF-4721-88AD-4FA91DFD3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>
                    <a:alpha val="60000"/>
                  </a:schemeClr>
                </a:solidFill>
              </a:rPr>
              <a:t>Леон Атупанья Хосе Фернандо Леон</a:t>
            </a:r>
          </a:p>
          <a:p>
            <a:r>
              <a:rPr lang="ru-RU" sz="2000" dirty="0">
                <a:solidFill>
                  <a:schemeClr val="tx1">
                    <a:alpha val="60000"/>
                  </a:schemeClr>
                </a:solidFill>
              </a:rPr>
              <a:t>НПМбд-02-20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B825726-5E8F-4521-A7DD-856C20CE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6" r="24025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5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2BB10-E8DD-4362-BBBF-3CC20EF7C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err="1"/>
              <a:t>Прагматика</a:t>
            </a:r>
            <a:r>
              <a:rPr lang="en-US" sz="3400"/>
              <a:t> </a:t>
            </a:r>
            <a:r>
              <a:rPr lang="en-US" sz="3400" err="1"/>
              <a:t>выполнения</a:t>
            </a:r>
            <a:r>
              <a:rPr lang="en-US" sz="3400"/>
              <a:t> </a:t>
            </a:r>
            <a:r>
              <a:rPr lang="en-US" sz="3400" err="1"/>
              <a:t>лабораторной</a:t>
            </a:r>
            <a:r>
              <a:rPr lang="en-US" sz="3400"/>
              <a:t> </a:t>
            </a:r>
            <a:r>
              <a:rPr lang="en-US" sz="3400" err="1"/>
              <a:t>работы</a:t>
            </a:r>
            <a:r>
              <a:rPr lang="en-US" sz="3400"/>
              <a:t> </a:t>
            </a:r>
            <a:endParaRPr lang="ru-RU" sz="3400"/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BFDBBE1-1632-49CA-9EA7-9E79D34F5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735"/>
            <a:ext cx="12192000" cy="2377440"/>
          </a:xfrm>
          <a:custGeom>
            <a:avLst/>
            <a:gdLst/>
            <a:ahLst/>
            <a:cxnLst/>
            <a:rect l="l" t="t" r="r" b="b"/>
            <a:pathLst>
              <a:path w="12192000" h="3227900">
                <a:moveTo>
                  <a:pt x="0" y="0"/>
                </a:moveTo>
                <a:lnTo>
                  <a:pt x="12192000" y="0"/>
                </a:lnTo>
                <a:lnTo>
                  <a:pt x="12192000" y="3227900"/>
                </a:lnTo>
                <a:lnTo>
                  <a:pt x="0" y="3227900"/>
                </a:lnTo>
                <a:close/>
              </a:path>
            </a:pathLst>
          </a:cu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30493E29-1143-4080-A31C-64E36832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3" y="398538"/>
            <a:ext cx="631474" cy="667800"/>
            <a:chOff x="2994153" y="1378666"/>
            <a:chExt cx="631474" cy="6678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4F335CB-D905-4ACD-9B94-4BFC5E45C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30707A2-C7E1-4028-BD83-12C7212FF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D7AA753E-FFC2-4B5B-A791-BEC97605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65888" y="360283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7585D-9EEF-4EC2-8269-55331AE90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4508500"/>
            <a:ext cx="6373813" cy="156295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600" dirty="0"/>
              <a:t>Выполняя эту лабораторную работу, я изучил основы программирования в оболочке операционной системы UNIX/</a:t>
            </a:r>
            <a:r>
              <a:rPr lang="ru-RU" sz="1600"/>
              <a:t>Linux</a:t>
            </a:r>
            <a:r>
              <a:rPr lang="ru-RU" sz="1600" dirty="0"/>
              <a:t> и научился писать небольшие пакетные файлы.</a:t>
            </a:r>
          </a:p>
        </p:txBody>
      </p:sp>
    </p:spTree>
    <p:extLst>
      <p:ext uri="{BB962C8B-B14F-4D97-AF65-F5344CB8AC3E}">
        <p14:creationId xmlns:p14="http://schemas.microsoft.com/office/powerpoint/2010/main" val="202385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E6C72-9838-4A0D-B393-F2E5E350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err="1"/>
              <a:t>Цель</a:t>
            </a:r>
            <a:r>
              <a:rPr lang="en-US" sz="3400"/>
              <a:t> </a:t>
            </a:r>
            <a:r>
              <a:rPr lang="en-US" sz="3400" err="1"/>
              <a:t>выполнения</a:t>
            </a:r>
            <a:r>
              <a:rPr lang="en-US" sz="3400"/>
              <a:t> </a:t>
            </a:r>
            <a:r>
              <a:rPr lang="en-US" sz="3400" err="1"/>
              <a:t>лабораторной</a:t>
            </a:r>
            <a:r>
              <a:rPr lang="en-US" sz="3400"/>
              <a:t> </a:t>
            </a:r>
            <a:r>
              <a:rPr lang="en-US" sz="3400" err="1"/>
              <a:t>работы</a:t>
            </a:r>
            <a:r>
              <a:rPr lang="en-US" sz="3400"/>
              <a:t> </a:t>
            </a:r>
            <a:endParaRPr lang="ru-RU" sz="34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7BAD0D-1202-4649-A8FD-D7BCF7D5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ru-RU" sz="1600" dirty="0"/>
              <a:t>Изучить основы программирования в оболочке операционной системы UNIX / </a:t>
            </a:r>
            <a:r>
              <a:rPr lang="ru-RU" sz="1600"/>
              <a:t>Linux</a:t>
            </a:r>
            <a:r>
              <a:rPr lang="ru-RU" sz="1600" dirty="0"/>
              <a:t>. Узнайте, как писать небольшие пакетные файлы.</a:t>
            </a: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C704354-3AE3-49AE-8101-5D21F41D28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94" b="1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6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EB5D9-5CE3-482A-9429-B1552669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435100"/>
            <a:ext cx="5437188" cy="3496214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6200"/>
              <a:t>Задачи выполнения лабораторной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747A37-4D08-4B7E-A458-2B852F4E9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953" y="1239520"/>
            <a:ext cx="4517804" cy="485330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endParaRPr lang="ru-RU" sz="1000" dirty="0"/>
          </a:p>
          <a:p>
            <a:pPr>
              <a:lnSpc>
                <a:spcPct val="100000"/>
              </a:lnSpc>
            </a:pPr>
            <a:r>
              <a:rPr lang="ru-RU" sz="1000" dirty="0"/>
              <a:t>1.  Написать скрипт, который при запуске будет делать резервную копию самого себя (то есть файла, в котором содержится его исходный код) в другую директорию </a:t>
            </a:r>
            <a:r>
              <a:rPr lang="ru-RU" sz="1000" dirty="0" err="1"/>
              <a:t>backup</a:t>
            </a:r>
            <a:r>
              <a:rPr lang="ru-RU" sz="1000" dirty="0"/>
              <a:t> в вашем домашнем каталоге. При этом файл должен архивироваться одним из архиваторов на выбор </a:t>
            </a:r>
            <a:r>
              <a:rPr lang="ru-RU" sz="1000" dirty="0" err="1"/>
              <a:t>zip</a:t>
            </a:r>
            <a:r>
              <a:rPr lang="ru-RU" sz="1000" dirty="0"/>
              <a:t>, bzip2 или </a:t>
            </a:r>
            <a:r>
              <a:rPr lang="ru-RU" sz="1000" dirty="0" err="1"/>
              <a:t>tar</a:t>
            </a:r>
            <a:r>
              <a:rPr lang="ru-RU" sz="1000" dirty="0"/>
              <a:t>. Способ использования команд архивации необходимо узнать, изучив справку.</a:t>
            </a:r>
          </a:p>
          <a:p>
            <a:pPr>
              <a:lnSpc>
                <a:spcPct val="100000"/>
              </a:lnSpc>
            </a:pPr>
            <a:r>
              <a:rPr lang="ru-RU" sz="1000" dirty="0"/>
              <a:t>2.  Написать пример командного файла, обрабатывающего любое произвольное число аргументов командной строки, в том числе превышающее десять. Например, скрипт может последовательно распечатывать значения всех переданных аргументов.</a:t>
            </a:r>
          </a:p>
          <a:p>
            <a:pPr>
              <a:lnSpc>
                <a:spcPct val="100000"/>
              </a:lnSpc>
            </a:pPr>
            <a:r>
              <a:rPr lang="ru-RU" sz="1000" dirty="0"/>
              <a:t>3.  Написать командный файл — аналог команды </a:t>
            </a:r>
            <a:r>
              <a:rPr lang="ru-RU" sz="1000" dirty="0" err="1"/>
              <a:t>ls</a:t>
            </a:r>
            <a:r>
              <a:rPr lang="ru-RU" sz="1000" dirty="0"/>
              <a:t> (без использования самой этой команды и команды </a:t>
            </a:r>
            <a:r>
              <a:rPr lang="ru-RU" sz="1000" dirty="0" err="1"/>
              <a:t>dir</a:t>
            </a:r>
            <a:r>
              <a:rPr lang="ru-RU" sz="1000" dirty="0"/>
              <a:t> ). Требуется, чтобы он выдавал информацию о нужном каталоге и выводил информацию о возможностях доступа к файлам этого каталога.</a:t>
            </a:r>
          </a:p>
          <a:p>
            <a:pPr>
              <a:lnSpc>
                <a:spcPct val="100000"/>
              </a:lnSpc>
            </a:pPr>
            <a:r>
              <a:rPr lang="ru-RU" sz="1000" dirty="0"/>
              <a:t>4.  Написать командный файл, который получает в качестве аргумента командной строки формат файла ( .</a:t>
            </a:r>
            <a:r>
              <a:rPr lang="ru-RU" sz="1000" dirty="0" err="1"/>
              <a:t>txt</a:t>
            </a:r>
            <a:r>
              <a:rPr lang="ru-RU" sz="1000" dirty="0"/>
              <a:t>, .</a:t>
            </a:r>
            <a:r>
              <a:rPr lang="ru-RU" sz="1000" dirty="0" err="1"/>
              <a:t>doc</a:t>
            </a:r>
            <a:r>
              <a:rPr lang="ru-RU" sz="1000" dirty="0"/>
              <a:t>, .</a:t>
            </a:r>
            <a:r>
              <a:rPr lang="ru-RU" sz="1000" dirty="0" err="1"/>
              <a:t>jpg</a:t>
            </a:r>
            <a:r>
              <a:rPr lang="ru-RU" sz="1000" dirty="0"/>
              <a:t>, .</a:t>
            </a:r>
            <a:r>
              <a:rPr lang="ru-RU" sz="1000" dirty="0" err="1"/>
              <a:t>pdf</a:t>
            </a:r>
            <a:r>
              <a:rPr lang="ru-RU" sz="1000" dirty="0"/>
              <a:t> и т.д.) и вычисляет количество таких файлов в указанной директории. Путь к директории также передаётся в виде аргумента командной строки.</a:t>
            </a:r>
            <a:endParaRPr lang="en-US" sz="10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3262674-A504-4C90-BBBB-94D20F92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4653" y="4120355"/>
            <a:ext cx="1237347" cy="1972470"/>
          </a:xfrm>
          <a:custGeom>
            <a:avLst/>
            <a:gdLst>
              <a:gd name="connsiteX0" fmla="*/ 986235 w 1237347"/>
              <a:gd name="connsiteY0" fmla="*/ 0 h 1972470"/>
              <a:gd name="connsiteX1" fmla="*/ 1184996 w 1237347"/>
              <a:gd name="connsiteY1" fmla="*/ 20037 h 1972470"/>
              <a:gd name="connsiteX2" fmla="*/ 1237347 w 1237347"/>
              <a:gd name="connsiteY2" fmla="*/ 33498 h 1972470"/>
              <a:gd name="connsiteX3" fmla="*/ 1237347 w 1237347"/>
              <a:gd name="connsiteY3" fmla="*/ 1938973 h 1972470"/>
              <a:gd name="connsiteX4" fmla="*/ 1184996 w 1237347"/>
              <a:gd name="connsiteY4" fmla="*/ 1952433 h 1972470"/>
              <a:gd name="connsiteX5" fmla="*/ 986235 w 1237347"/>
              <a:gd name="connsiteY5" fmla="*/ 1972470 h 1972470"/>
              <a:gd name="connsiteX6" fmla="*/ 0 w 1237347"/>
              <a:gd name="connsiteY6" fmla="*/ 986235 h 1972470"/>
              <a:gd name="connsiteX7" fmla="*/ 986235 w 1237347"/>
              <a:gd name="connsiteY7" fmla="*/ 0 h 197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7347" h="1972470">
                <a:moveTo>
                  <a:pt x="986235" y="0"/>
                </a:moveTo>
                <a:cubicBezTo>
                  <a:pt x="1054320" y="0"/>
                  <a:pt x="1120794" y="6899"/>
                  <a:pt x="1184996" y="20037"/>
                </a:cubicBezTo>
                <a:lnTo>
                  <a:pt x="1237347" y="33498"/>
                </a:lnTo>
                <a:lnTo>
                  <a:pt x="1237347" y="1938973"/>
                </a:lnTo>
                <a:lnTo>
                  <a:pt x="1184996" y="1952433"/>
                </a:lnTo>
                <a:cubicBezTo>
                  <a:pt x="1120794" y="1965571"/>
                  <a:pt x="1054320" y="1972470"/>
                  <a:pt x="986235" y="1972470"/>
                </a:cubicBezTo>
                <a:cubicBezTo>
                  <a:pt x="441552" y="1972470"/>
                  <a:pt x="0" y="1530918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76200" dir="1548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7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D7D72-3B58-4AC4-BAFD-9D9E0CB4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Результаты</a:t>
            </a:r>
            <a:r>
              <a:rPr lang="en-US" sz="3400" dirty="0"/>
              <a:t> </a:t>
            </a:r>
            <a:r>
              <a:rPr lang="en-US" sz="3400" dirty="0" err="1"/>
              <a:t>выполнения</a:t>
            </a:r>
            <a:r>
              <a:rPr lang="en-US" sz="3400" dirty="0"/>
              <a:t> </a:t>
            </a:r>
            <a:r>
              <a:rPr lang="en-US" sz="3400" dirty="0" err="1"/>
              <a:t>лабораторной</a:t>
            </a:r>
            <a:r>
              <a:rPr lang="en-US" sz="3400" dirty="0"/>
              <a:t> </a:t>
            </a:r>
            <a:r>
              <a:rPr lang="en-US" sz="3400" dirty="0" err="1"/>
              <a:t>работы</a:t>
            </a:r>
            <a:r>
              <a:rPr lang="en-US" sz="3400" dirty="0"/>
              <a:t> </a:t>
            </a:r>
            <a:endParaRPr lang="ru-RU" sz="3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AFF084-3B09-4CF7-9A09-131D02285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en-US" sz="1600"/>
              <a:t>Результаты</a:t>
            </a:r>
            <a:r>
              <a:rPr lang="en-US" sz="1600" dirty="0"/>
              <a:t> </a:t>
            </a:r>
            <a:r>
              <a:rPr lang="en-US" sz="1600"/>
              <a:t>выполнения</a:t>
            </a:r>
            <a:r>
              <a:rPr lang="en-US" sz="1600" dirty="0"/>
              <a:t> </a:t>
            </a:r>
            <a:r>
              <a:rPr lang="en-US" sz="1600"/>
              <a:t>лабораторной</a:t>
            </a:r>
            <a:r>
              <a:rPr lang="en-US" sz="1600" dirty="0"/>
              <a:t> </a:t>
            </a:r>
            <a:r>
              <a:rPr lang="en-US" sz="1600"/>
              <a:t>работы</a:t>
            </a:r>
            <a:r>
              <a:rPr lang="en-US" sz="1600" dirty="0"/>
              <a:t> 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endParaRPr lang="ru-RU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EA07C0-7F4D-4E68-9F8C-6AC8269967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7" r="58797"/>
          <a:stretch/>
        </p:blipFill>
        <p:spPr>
          <a:xfrm>
            <a:off x="4550896" y="-3"/>
            <a:ext cx="7641102" cy="3429002"/>
          </a:xfrm>
          <a:custGeom>
            <a:avLst/>
            <a:gdLst/>
            <a:ahLst/>
            <a:cxnLst/>
            <a:rect l="l" t="t" r="r" b="b"/>
            <a:pathLst>
              <a:path w="7641102" h="3429002">
                <a:moveTo>
                  <a:pt x="0" y="0"/>
                </a:moveTo>
                <a:lnTo>
                  <a:pt x="7641102" y="0"/>
                </a:lnTo>
                <a:lnTo>
                  <a:pt x="7641102" y="3429002"/>
                </a:lnTo>
                <a:lnTo>
                  <a:pt x="0" y="3429002"/>
                </a:lnTo>
                <a:close/>
              </a:path>
            </a:pathLst>
          </a:custGeom>
        </p:spPr>
      </p:pic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DD5B5BC-C3F9-48B8-8939-74915EF05C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1" r="1" b="23344"/>
          <a:stretch/>
        </p:blipFill>
        <p:spPr>
          <a:xfrm>
            <a:off x="4550902" y="3428999"/>
            <a:ext cx="7641101" cy="3429002"/>
          </a:xfrm>
          <a:custGeom>
            <a:avLst/>
            <a:gdLst/>
            <a:ahLst/>
            <a:cxnLst/>
            <a:rect l="l" t="t" r="r" b="b"/>
            <a:pathLst>
              <a:path w="7641101" h="3429001">
                <a:moveTo>
                  <a:pt x="0" y="0"/>
                </a:moveTo>
                <a:lnTo>
                  <a:pt x="7641101" y="0"/>
                </a:lnTo>
                <a:lnTo>
                  <a:pt x="7641101" y="3429001"/>
                </a:lnTo>
                <a:lnTo>
                  <a:pt x="0" y="3429001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1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66A1AEA-6BB1-4229-9B77-715580CE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963" y="2379899"/>
            <a:ext cx="11090274" cy="3979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8800" u="sng" dirty="0"/>
              <a:t>Спасибо за внимание </a:t>
            </a:r>
          </a:p>
          <a:p>
            <a:endParaRPr lang="ru-RU" sz="8800" u="sng" dirty="0"/>
          </a:p>
        </p:txBody>
      </p:sp>
    </p:spTree>
    <p:extLst>
      <p:ext uri="{BB962C8B-B14F-4D97-AF65-F5344CB8AC3E}">
        <p14:creationId xmlns:p14="http://schemas.microsoft.com/office/powerpoint/2010/main" val="67068219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_2SEEDS">
      <a:dk1>
        <a:srgbClr val="000000"/>
      </a:dk1>
      <a:lt1>
        <a:srgbClr val="FFFFFF"/>
      </a:lt1>
      <a:dk2>
        <a:srgbClr val="311C24"/>
      </a:dk2>
      <a:lt2>
        <a:srgbClr val="F3F0F1"/>
      </a:lt2>
      <a:accent1>
        <a:srgbClr val="14B4A3"/>
      </a:accent1>
      <a:accent2>
        <a:srgbClr val="20B668"/>
      </a:accent2>
      <a:accent3>
        <a:srgbClr val="29ACE7"/>
      </a:accent3>
      <a:accent4>
        <a:srgbClr val="D5174C"/>
      </a:accent4>
      <a:accent5>
        <a:srgbClr val="E74429"/>
      </a:accent5>
      <a:accent6>
        <a:srgbClr val="D58117"/>
      </a:accent6>
      <a:hlink>
        <a:srgbClr val="C0424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19</TotalTime>
  <Words>264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Sitka Heading</vt:lpstr>
      <vt:lpstr>Source Sans Pro</vt:lpstr>
      <vt:lpstr>3DFloatVTI</vt:lpstr>
      <vt:lpstr>Программирование в командном процессоре ОС UNIX. Командные файлы </vt:lpstr>
      <vt:lpstr>Прагматика выполнения лабораторной работы </vt:lpstr>
      <vt:lpstr>Цель выполнения лабораторной работы </vt:lpstr>
      <vt:lpstr>Задачи выполнения лабораторной работы </vt:lpstr>
      <vt:lpstr>Результаты выполнения лабораторной работы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файловой системы Linux. Команды для работы с файлами и каталогами</dc:title>
  <dc:creator>Fernando Leon</dc:creator>
  <cp:lastModifiedBy>Fernando Leon</cp:lastModifiedBy>
  <cp:revision>3</cp:revision>
  <dcterms:created xsi:type="dcterms:W3CDTF">2021-06-10T17:41:32Z</dcterms:created>
  <dcterms:modified xsi:type="dcterms:W3CDTF">2021-06-14T10:28:48Z</dcterms:modified>
</cp:coreProperties>
</file>