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动画</a:t>
            </a:r>
            <a:r>
              <a:rPr lang="en-US" altLang="zh-CN" dirty="0" smtClean="0"/>
              <a:t>animation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158" y="857232"/>
            <a:ext cx="3071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：复杂进度条</a:t>
            </a:r>
          </a:p>
          <a:p>
            <a:endParaRPr lang="zh-CN" altLang="en-US" dirty="0" smtClean="0"/>
          </a:p>
        </p:txBody>
      </p:sp>
      <p:pic>
        <p:nvPicPr>
          <p:cNvPr id="5" name="图片 4" descr="复杂进度条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000240"/>
            <a:ext cx="2322869" cy="121444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57166"/>
            <a:ext cx="5815013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000504"/>
            <a:ext cx="347503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4000504"/>
            <a:ext cx="3482975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714876" y="305966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99FF"/>
                </a:solidFill>
              </a:rPr>
              <a:t>html</a:t>
            </a:r>
            <a:r>
              <a:rPr lang="zh-CN" altLang="en-US" b="1" dirty="0" smtClean="0">
                <a:solidFill>
                  <a:srgbClr val="FF99FF"/>
                </a:solidFill>
              </a:rPr>
              <a:t>部分，分成</a:t>
            </a:r>
            <a:r>
              <a:rPr lang="en-US" altLang="zh-CN" b="1" dirty="0" smtClean="0">
                <a:solidFill>
                  <a:srgbClr val="FF99FF"/>
                </a:solidFill>
              </a:rPr>
              <a:t>10</a:t>
            </a:r>
            <a:r>
              <a:rPr lang="zh-CN" altLang="en-US" b="1" dirty="0" smtClean="0">
                <a:solidFill>
                  <a:srgbClr val="FF99FF"/>
                </a:solidFill>
              </a:rPr>
              <a:t>个</a:t>
            </a:r>
            <a:r>
              <a:rPr lang="en-US" altLang="zh-CN" b="1" dirty="0" smtClean="0">
                <a:solidFill>
                  <a:srgbClr val="FF99FF"/>
                </a:solidFill>
              </a:rPr>
              <a:t>div</a:t>
            </a:r>
            <a:endParaRPr lang="zh-CN" altLang="en-US" b="1" dirty="0">
              <a:solidFill>
                <a:srgbClr val="FF99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8860" y="607220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99FF"/>
                </a:solidFill>
              </a:rPr>
              <a:t>css</a:t>
            </a:r>
            <a:r>
              <a:rPr lang="zh-CN" altLang="en-US" b="1" dirty="0" smtClean="0">
                <a:solidFill>
                  <a:srgbClr val="FF99FF"/>
                </a:solidFill>
              </a:rPr>
              <a:t>基本设置</a:t>
            </a:r>
            <a:endParaRPr lang="zh-CN" altLang="en-US" b="1" dirty="0">
              <a:solidFill>
                <a:srgbClr val="FF99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16" y="40719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99FF"/>
                </a:solidFill>
              </a:rPr>
              <a:t>空白进度条</a:t>
            </a:r>
            <a:endParaRPr lang="zh-CN" altLang="en-US" b="1" dirty="0">
              <a:solidFill>
                <a:srgbClr val="FF99FF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8215338" y="4643446"/>
            <a:ext cx="785818" cy="857256"/>
          </a:xfrm>
          <a:prstGeom prst="wedgeRectCallout">
            <a:avLst>
              <a:gd name="adj1" fmla="val -79627"/>
              <a:gd name="adj2" fmla="val 355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立体效果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28603"/>
            <a:ext cx="7358114" cy="316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62887" y="3059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99FF"/>
                </a:solidFill>
              </a:rPr>
              <a:t>每一格进度条的动画效果</a:t>
            </a:r>
            <a:endParaRPr lang="zh-CN" altLang="en-US" b="1" dirty="0">
              <a:solidFill>
                <a:srgbClr val="FF99FF"/>
              </a:solidFill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5857884" y="1500174"/>
            <a:ext cx="1500198" cy="785818"/>
          </a:xfrm>
          <a:prstGeom prst="wedgeRectCallout">
            <a:avLst>
              <a:gd name="adj1" fmla="val -38349"/>
              <a:gd name="adj2" fmla="val -823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渐变做立体效果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786190"/>
            <a:ext cx="4500594" cy="263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5008" y="485776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animation-delay</a:t>
            </a:r>
            <a:r>
              <a:rPr lang="zh-CN" altLang="en-US" dirty="0" smtClean="0"/>
              <a:t>设置依次出现的效果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5786" y="357166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ym typeface="+mn-ea"/>
              </a:rPr>
              <a:t>实例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en-US" dirty="0" smtClean="0"/>
              <a:t>复杂轮播</a:t>
            </a:r>
            <a:endParaRPr lang="zh-CN" altLang="en-US" dirty="0"/>
          </a:p>
        </p:txBody>
      </p:sp>
      <p:pic>
        <p:nvPicPr>
          <p:cNvPr id="4" name="图片 3" descr="复杂轮播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000108"/>
            <a:ext cx="2354580" cy="158496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42852"/>
            <a:ext cx="2538413" cy="33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857496"/>
            <a:ext cx="3109913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3571876"/>
            <a:ext cx="3627437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307181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72198" y="285728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张图片横向排列</a:t>
            </a:r>
            <a:endParaRPr lang="en-US" altLang="zh-CN" dirty="0" smtClean="0"/>
          </a:p>
          <a:p>
            <a:r>
              <a:rPr lang="zh-CN" altLang="en-US" dirty="0" smtClean="0"/>
              <a:t>设置外层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hidden, </a:t>
            </a:r>
            <a:r>
              <a:rPr lang="zh-CN" altLang="en-US" dirty="0" smtClean="0"/>
              <a:t>宽度为一个图片的宽度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5235575" cy="371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29388" y="2071678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每次向左移动一张图片的宽度，动画分成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段，切换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青年帮网站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光晕效果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原理：两张图片的叠加，通过 </a:t>
            </a:r>
            <a:r>
              <a:rPr lang="en-US" altLang="zh-CN" dirty="0" smtClean="0"/>
              <a:t>scale()</a:t>
            </a:r>
            <a:r>
              <a:rPr lang="zh-CN" altLang="en-US" dirty="0" smtClean="0"/>
              <a:t>设置动态效果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4"/>
            <a:ext cx="5429288" cy="74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8" y="1857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基本设置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643314"/>
            <a:ext cx="742315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357950" y="370261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基本结构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338996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57166"/>
            <a:ext cx="4286280" cy="250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>
            <a:off x="500034" y="1857364"/>
            <a:ext cx="285752" cy="15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中括号 8"/>
          <p:cNvSpPr/>
          <p:nvPr/>
        </p:nvSpPr>
        <p:spPr>
          <a:xfrm>
            <a:off x="4214810" y="2143116"/>
            <a:ext cx="71438" cy="428628"/>
          </a:xfrm>
          <a:prstGeom prst="leftBracke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14678" y="292893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基本布局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00438"/>
            <a:ext cx="390041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428728" y="628652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定义动画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500438"/>
            <a:ext cx="4038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539957" y="4429132"/>
            <a:ext cx="41040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动画效果应用在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使用相对布局</a:t>
            </a:r>
            <a:endParaRPr lang="en-US" altLang="zh-CN" dirty="0" smtClean="0"/>
          </a:p>
          <a:p>
            <a:r>
              <a:rPr lang="en-US" altLang="zh-CN" dirty="0" smtClean="0"/>
              <a:t>&lt;a&gt;</a:t>
            </a:r>
            <a:r>
              <a:rPr lang="zh-CN" altLang="en-US" dirty="0" smtClean="0"/>
              <a:t>使用绝对布局</a:t>
            </a:r>
            <a:endParaRPr lang="en-US" altLang="zh-CN" dirty="0" smtClean="0"/>
          </a:p>
          <a:p>
            <a:r>
              <a:rPr lang="zh-CN" altLang="en-US" dirty="0" smtClean="0"/>
              <a:t>实际效果是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前</a:t>
            </a:r>
            <a:r>
              <a:rPr lang="zh-CN" altLang="en-US" dirty="0" smtClean="0"/>
              <a:t>方，所以动画</a:t>
            </a:r>
            <a:endParaRPr lang="en-US" altLang="zh-CN" dirty="0" smtClean="0"/>
          </a:p>
          <a:p>
            <a:r>
              <a:rPr lang="zh-CN" altLang="en-US" dirty="0" smtClean="0"/>
              <a:t>应用在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上的效果是：作为背景的</a:t>
            </a:r>
            <a:endParaRPr lang="en-US" altLang="zh-CN" dirty="0" smtClean="0"/>
          </a:p>
          <a:p>
            <a:r>
              <a:rPr lang="zh-CN" altLang="en-US" dirty="0" smtClean="0"/>
              <a:t>图片被放大和变淡，造成光晕效果。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青年帮网站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光谱效果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1357298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原理：两条光谱曲线沿相反方向运动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73088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4071942"/>
            <a:ext cx="390437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071941"/>
            <a:ext cx="417838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760" y="3143248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</a:t>
            </a:r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结构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785786" y="5713428"/>
            <a:ext cx="357190" cy="158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000628" y="5286388"/>
            <a:ext cx="357190" cy="158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6116" y="628652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为了让曲线跟文字叠加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7166"/>
            <a:ext cx="6215106" cy="245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946862" y="292893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自定义动画：沿相反方向运动的两组曲线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429000"/>
            <a:ext cx="7143800" cy="258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5400000" flipH="1" flipV="1">
            <a:off x="3536149" y="4535495"/>
            <a:ext cx="357190" cy="15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 flipH="1" flipV="1">
            <a:off x="3536943" y="5749941"/>
            <a:ext cx="357190" cy="15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14546" y="621508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以不同的速度、透明度应用动画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知识点回顾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487805"/>
            <a:ext cx="8191500" cy="4029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4980" y="1833880"/>
            <a:ext cx="473710" cy="3683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90575" y="1628775"/>
            <a:ext cx="7562850" cy="4348480"/>
            <a:chOff x="1245" y="1976"/>
            <a:chExt cx="11910" cy="684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5" y="1976"/>
              <a:ext cx="11910" cy="684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245" y="2415"/>
              <a:ext cx="564" cy="5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2844" y="785794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     .box{</a:t>
            </a:r>
          </a:p>
          <a:p>
            <a:r>
              <a:rPr lang="en-US" altLang="zh-CN" dirty="0"/>
              <a:t>            width: </a:t>
            </a:r>
            <a:r>
              <a:rPr lang="en-US" altLang="zh-CN" dirty="0" smtClean="0"/>
              <a:t>1000px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height: </a:t>
            </a:r>
            <a:r>
              <a:rPr lang="en-US" altLang="zh-CN" dirty="0" smtClean="0"/>
              <a:t>200px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animation-name: anim1;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animation-duration: 5s;</a:t>
            </a:r>
          </a:p>
          <a:p>
            <a:r>
              <a:rPr lang="en-US" altLang="zh-CN" dirty="0" smtClean="0"/>
              <a:t>            animation-iteration-count: infinite;</a:t>
            </a:r>
          </a:p>
          <a:p>
            <a:r>
              <a:rPr lang="en-US" altLang="zh-CN" dirty="0" smtClean="0"/>
              <a:t>            animation-direction: alternate;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    @</a:t>
            </a:r>
            <a:r>
              <a:rPr lang="en-US" altLang="zh-CN" dirty="0" err="1"/>
              <a:t>keyframes</a:t>
            </a:r>
            <a:r>
              <a:rPr lang="en-US" altLang="zh-CN" dirty="0"/>
              <a:t> anim1 {</a:t>
            </a:r>
          </a:p>
          <a:p>
            <a:r>
              <a:rPr lang="en-US" altLang="zh-CN" dirty="0"/>
              <a:t>            from{</a:t>
            </a:r>
          </a:p>
          <a:p>
            <a:r>
              <a:rPr lang="en-US" altLang="zh-CN" dirty="0"/>
              <a:t>                background-color: red;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50%, 80%{</a:t>
            </a:r>
            <a:endParaRPr lang="en-US" altLang="zh-CN" dirty="0"/>
          </a:p>
          <a:p>
            <a:r>
              <a:rPr lang="en-US" altLang="zh-CN" dirty="0"/>
              <a:t>                background-color: </a:t>
            </a:r>
            <a:r>
              <a:rPr lang="en-US" altLang="zh-CN" dirty="0" smtClean="0"/>
              <a:t>black;</a:t>
            </a:r>
            <a:endParaRPr lang="en-US" altLang="zh-CN" dirty="0"/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to{</a:t>
            </a:r>
          </a:p>
          <a:p>
            <a:r>
              <a:rPr lang="en-US" altLang="zh-CN" dirty="0"/>
              <a:t>                background-color: </a:t>
            </a:r>
            <a:r>
              <a:rPr lang="en-US" altLang="zh-CN" dirty="0" smtClean="0"/>
              <a:t>yellow;</a:t>
            </a:r>
            <a:endParaRPr lang="en-US" altLang="zh-CN" dirty="0"/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925952"/>
            <a:ext cx="2880320" cy="288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5083" y="3500438"/>
            <a:ext cx="2880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5" idx="3"/>
            <a:endCxn id="4" idx="3"/>
          </p:cNvCxnSpPr>
          <p:nvPr/>
        </p:nvCxnSpPr>
        <p:spPr>
          <a:xfrm flipH="1" flipV="1">
            <a:off x="3347864" y="2070253"/>
            <a:ext cx="7539" cy="1610205"/>
          </a:xfrm>
          <a:prstGeom prst="bentConnector3">
            <a:avLst>
              <a:gd name="adj1" fmla="val -1273538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animation-play-state 属性</a:t>
            </a:r>
          </a:p>
        </p:txBody>
      </p:sp>
      <p:graphicFrame>
        <p:nvGraphicFramePr>
          <p:cNvPr id="3" name="表格 -1"/>
          <p:cNvGraphicFramePr/>
          <p:nvPr/>
        </p:nvGraphicFramePr>
        <p:xfrm>
          <a:off x="642910" y="1928802"/>
          <a:ext cx="792480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475"/>
                <a:gridCol w="5267325"/>
              </a:tblGrid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值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描述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paused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规定动画已暂停。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running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规定动画正在播放。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643446"/>
            <a:ext cx="720302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614364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不能缩写在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中，必须单独定义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animation-fill-mode 属性</a:t>
            </a:r>
          </a:p>
        </p:txBody>
      </p:sp>
      <p:graphicFrame>
        <p:nvGraphicFramePr>
          <p:cNvPr id="3" name="表格 -1"/>
          <p:cNvGraphicFramePr/>
          <p:nvPr/>
        </p:nvGraphicFramePr>
        <p:xfrm>
          <a:off x="398780" y="2179320"/>
          <a:ext cx="7924800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805"/>
                <a:gridCol w="5293995"/>
              </a:tblGrid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值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描述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none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不改变默认行为。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forwards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当动画完成后，保持最后一个属性值（在最后一个关键帧中定义）。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backwards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在 </a:t>
                      </a: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animation-delay </a:t>
                      </a: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所指定的一段时间内，在动画显示之前，应用开始属性值（在第一个关键帧中定义）。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both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向前和向后填充模式都被应用。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简单进度条</a:t>
            </a:r>
          </a:p>
        </p:txBody>
      </p:sp>
      <p:pic>
        <p:nvPicPr>
          <p:cNvPr id="4" name="图片 3" descr="简单进度条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5357826"/>
            <a:ext cx="5857916" cy="40790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14554"/>
            <a:ext cx="3071834" cy="218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2214554"/>
            <a:ext cx="458690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opcity</a:t>
            </a:r>
            <a:r>
              <a:rPr lang="zh-CN" altLang="en-US" dirty="0" smtClean="0"/>
              <a:t>综合使用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196752"/>
            <a:ext cx="317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：淡入，淡出效果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 descr="淡入淡出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000240"/>
            <a:ext cx="1964879" cy="192882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785926"/>
            <a:ext cx="344971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7158" y="1071546"/>
            <a:ext cx="2928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：风车转动</a:t>
            </a:r>
          </a:p>
          <a:p>
            <a:endParaRPr lang="zh-CN" altLang="en-US" dirty="0" smtClean="0"/>
          </a:p>
        </p:txBody>
      </p:sp>
      <p:pic>
        <p:nvPicPr>
          <p:cNvPr id="5" name="图片 4" descr="风车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714488"/>
            <a:ext cx="3307080" cy="3307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0562" y="1928802"/>
            <a:ext cx="3643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的边框为实线，宽度</a:t>
            </a:r>
            <a:r>
              <a:rPr lang="en-US" altLang="zh-CN" dirty="0" smtClean="0"/>
              <a:t>100px</a:t>
            </a:r>
          </a:p>
          <a:p>
            <a:r>
              <a:rPr lang="en-US" altLang="zh-CN" dirty="0" smtClean="0"/>
              <a:t>border-left-color: </a:t>
            </a:r>
            <a:r>
              <a:rPr lang="zh-CN" altLang="en-US" dirty="0" smtClean="0"/>
              <a:t>左边框的颜色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以此类推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动画帧</a:t>
            </a:r>
            <a:endParaRPr lang="en-US" altLang="zh-CN" dirty="0" smtClean="0"/>
          </a:p>
          <a:p>
            <a:r>
              <a:rPr lang="en-US" altLang="zh-CN" dirty="0" smtClean="0"/>
              <a:t>transform: rotate();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448</Words>
  <PresentationFormat>全屏显示(4:3)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CSS3动画animation</vt:lpstr>
      <vt:lpstr>知识点回顾</vt:lpstr>
      <vt:lpstr>幻灯片 3</vt:lpstr>
      <vt:lpstr>变色</vt:lpstr>
      <vt:lpstr>animation-play-state 属性</vt:lpstr>
      <vt:lpstr>animation-fill-mode 属性</vt:lpstr>
      <vt:lpstr>简单进度条</vt:lpstr>
      <vt:lpstr>与opcity综合使用</vt:lpstr>
      <vt:lpstr>幻灯片 9</vt:lpstr>
      <vt:lpstr>幻灯片 10</vt:lpstr>
      <vt:lpstr>幻灯片 11</vt:lpstr>
      <vt:lpstr>幻灯片 12</vt:lpstr>
      <vt:lpstr>幻灯片 13</vt:lpstr>
      <vt:lpstr>青年帮网站—光晕效果</vt:lpstr>
      <vt:lpstr>幻灯片 15</vt:lpstr>
      <vt:lpstr>青年帮网站—光谱效果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CSS3动画animation</dc:title>
  <dc:creator>fangfang</dc:creator>
  <cp:lastModifiedBy>fangfang</cp:lastModifiedBy>
  <cp:revision>11</cp:revision>
  <dcterms:created xsi:type="dcterms:W3CDTF">2018-12-07T03:01:04Z</dcterms:created>
  <dcterms:modified xsi:type="dcterms:W3CDTF">2018-12-07T04:04:13Z</dcterms:modified>
</cp:coreProperties>
</file>