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56" r:id="rId2"/>
    <p:sldId id="382" r:id="rId3"/>
    <p:sldId id="383" r:id="rId4"/>
    <p:sldId id="365" r:id="rId5"/>
    <p:sldId id="342" r:id="rId6"/>
    <p:sldId id="353" r:id="rId7"/>
    <p:sldId id="366" r:id="rId8"/>
    <p:sldId id="343" r:id="rId9"/>
    <p:sldId id="362" r:id="rId10"/>
    <p:sldId id="344" r:id="rId11"/>
    <p:sldId id="367" r:id="rId12"/>
    <p:sldId id="368" r:id="rId13"/>
    <p:sldId id="369" r:id="rId14"/>
    <p:sldId id="384" r:id="rId15"/>
    <p:sldId id="370" r:id="rId16"/>
    <p:sldId id="371" r:id="rId17"/>
    <p:sldId id="394" r:id="rId18"/>
    <p:sldId id="372" r:id="rId19"/>
    <p:sldId id="373" r:id="rId20"/>
    <p:sldId id="346" r:id="rId21"/>
    <p:sldId id="385" r:id="rId22"/>
    <p:sldId id="386" r:id="rId23"/>
    <p:sldId id="347" r:id="rId24"/>
    <p:sldId id="387" r:id="rId25"/>
    <p:sldId id="388" r:id="rId26"/>
    <p:sldId id="361" r:id="rId27"/>
    <p:sldId id="374" r:id="rId28"/>
    <p:sldId id="375" r:id="rId29"/>
    <p:sldId id="348" r:id="rId30"/>
    <p:sldId id="377" r:id="rId31"/>
    <p:sldId id="376" r:id="rId32"/>
    <p:sldId id="378" r:id="rId33"/>
    <p:sldId id="379" r:id="rId34"/>
    <p:sldId id="380" r:id="rId35"/>
    <p:sldId id="381" r:id="rId36"/>
    <p:sldId id="358" r:id="rId37"/>
    <p:sldId id="350" r:id="rId38"/>
    <p:sldId id="356" r:id="rId39"/>
    <p:sldId id="408" r:id="rId40"/>
    <p:sldId id="409" r:id="rId41"/>
    <p:sldId id="389" r:id="rId42"/>
    <p:sldId id="363" r:id="rId43"/>
    <p:sldId id="359" r:id="rId44"/>
    <p:sldId id="354" r:id="rId45"/>
    <p:sldId id="390" r:id="rId46"/>
    <p:sldId id="391" r:id="rId47"/>
    <p:sldId id="392" r:id="rId48"/>
    <p:sldId id="393" r:id="rId49"/>
    <p:sldId id="410"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p15:clr>
            <a:srgbClr val="A4A3A4"/>
          </p15:clr>
        </p15:guide>
        <p15:guide id="2" pos="2930">
          <p15:clr>
            <a:srgbClr val="A4A3A4"/>
          </p15:clr>
        </p15:guide>
      </p15:sldGuideLst>
    </p:ext>
    <p:ext uri="{2D200454-40CA-4A62-9FC3-DE9A4176ACB9}">
      <p15:notesGuideLst xmlns:p15="http://schemas.microsoft.com/office/powerpoint/2012/main">
        <p15:guide id="1" orient="horz" pos="2957">
          <p15:clr>
            <a:srgbClr val="A4A3A4"/>
          </p15:clr>
        </p15:guide>
        <p15:guide id="2" pos="21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ABB"/>
    <a:srgbClr val="FF00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336" y="66"/>
      </p:cViewPr>
      <p:guideLst>
        <p:guide orient="horz" pos="2218"/>
        <p:guide pos="293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957"/>
        <p:guide pos="219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2019/4/16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741605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2019/4/16</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2423903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no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85800" y="2130425"/>
            <a:ext cx="7772400" cy="1470025"/>
          </a:xfrm>
        </p:spPr>
        <p:txBody>
          <a:bodyPr/>
          <a:lstStyle>
            <a:lvl1pPr>
              <a:defRPr>
                <a:solidFill>
                  <a:schemeClr val="tx1"/>
                </a:solidFill>
              </a:defRPr>
            </a:lvl1pPr>
          </a:lstStyle>
          <a:p>
            <a:r>
              <a:rPr lang="zh-CN" altLang="en-US"/>
              <a:t>单击输入标题编辑母版标题样式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64740" y="28575"/>
            <a:ext cx="6684010" cy="692150"/>
          </a:xfrm>
          <a:prstGeom prst="rect">
            <a:avLst/>
          </a:prstGeom>
        </p:spPr>
        <p:txBody>
          <a:bodyPr vert="horz" lIns="91440" tIns="45720" rIns="91440" bIns="45720" rtlCol="0" anchor="ctr">
            <a:noAutofit/>
          </a:bodyPr>
          <a:lstStyle/>
          <a:p>
            <a:r>
              <a:rPr lang="zh-CN" altLang="en-US"/>
              <a:t>单击此处编辑母版标题样式</a:t>
            </a:r>
          </a:p>
        </p:txBody>
      </p:sp>
      <p:sp>
        <p:nvSpPr>
          <p:cNvPr id="3" name="文本占位符 2"/>
          <p:cNvSpPr>
            <a:spLocks noGrp="1"/>
          </p:cNvSpPr>
          <p:nvPr>
            <p:ph type="body" idx="1"/>
          </p:nvPr>
        </p:nvSpPr>
        <p:spPr>
          <a:xfrm>
            <a:off x="457200" y="916305"/>
            <a:ext cx="8229600" cy="52101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200" kern="120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副标题 2"/>
          <p:cNvSpPr>
            <a:spLocks noGrp="1"/>
          </p:cNvSpPr>
          <p:nvPr/>
        </p:nvSpPr>
        <p:spPr>
          <a:xfrm>
            <a:off x="35560" y="2853055"/>
            <a:ext cx="9140825" cy="718185"/>
          </a:xfrm>
          <a:prstGeom prst="rect">
            <a:avLst/>
          </a:prstGeom>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微软雅黑" panose="020B0503020204020204" charset="-122"/>
                <a:ea typeface="微软雅黑" panose="020B0503020204020204" charset="-122"/>
                <a:cs typeface="+mn-cs"/>
              </a:defRPr>
            </a:lvl1pPr>
            <a:lvl2pPr marL="4572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微软雅黑" panose="020B0503020204020204" charset="-122"/>
                <a:ea typeface="微软雅黑" panose="020B0503020204020204" charset="-122"/>
                <a:cs typeface="+mn-cs"/>
              </a:defRPr>
            </a:lvl2pPr>
            <a:lvl3pPr marL="914400" indent="0" algn="ctr" defTabSz="914400" rtl="0" eaLnBrk="1" latinLnBrk="0" hangingPunct="1">
              <a:spcBef>
                <a:spcPct val="20000"/>
              </a:spcBef>
              <a:buFont typeface="Arial" panose="020B0604020202020204" pitchFamily="34" charset="0"/>
              <a:buNone/>
              <a:defRPr sz="1400" kern="1200">
                <a:solidFill>
                  <a:schemeClr val="tx1">
                    <a:tint val="75000"/>
                  </a:schemeClr>
                </a:solidFill>
                <a:latin typeface="微软雅黑" panose="020B0503020204020204" charset="-122"/>
                <a:ea typeface="微软雅黑" panose="020B0503020204020204" charset="-122"/>
                <a:cs typeface="+mn-cs"/>
              </a:defRPr>
            </a:lvl3pPr>
            <a:lvl4pPr marL="1371600" indent="0" algn="ctr" defTabSz="914400" rtl="0" eaLnBrk="1" latinLnBrk="0" hangingPunct="1">
              <a:spcBef>
                <a:spcPct val="20000"/>
              </a:spcBef>
              <a:buFont typeface="Arial" panose="020B0604020202020204" pitchFamily="34" charset="0"/>
              <a:buNone/>
              <a:defRPr sz="1000" kern="1200">
                <a:solidFill>
                  <a:schemeClr val="tx1">
                    <a:tint val="75000"/>
                  </a:schemeClr>
                </a:solidFill>
                <a:latin typeface="微软雅黑" panose="020B0503020204020204" charset="-122"/>
                <a:ea typeface="微软雅黑" panose="020B0503020204020204" charset="-122"/>
                <a:cs typeface="+mn-cs"/>
              </a:defRPr>
            </a:lvl4pPr>
            <a:lvl5pPr marL="1828800" indent="0" algn="ctr" defTabSz="914400" rtl="0" eaLnBrk="1" latinLnBrk="0" hangingPunct="1">
              <a:spcBef>
                <a:spcPct val="20000"/>
              </a:spcBef>
              <a:buFont typeface="Arial" panose="020B0604020202020204" pitchFamily="34" charset="0"/>
              <a:buNone/>
              <a:defRPr sz="800" kern="1200">
                <a:solidFill>
                  <a:schemeClr val="tx1">
                    <a:tint val="75000"/>
                  </a:schemeClr>
                </a:solidFill>
                <a:latin typeface="微软雅黑" panose="020B0503020204020204" charset="-122"/>
                <a:ea typeface="微软雅黑" panose="020B0503020204020204" charset="-122"/>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ct val="130000"/>
              </a:lnSpc>
            </a:pPr>
            <a:r>
              <a:rPr lang="zh-CN" sz="36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线性渐变</a:t>
            </a:r>
            <a:r>
              <a:rPr lang="en-US" altLang="zh-CN" sz="36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&amp;</a:t>
            </a:r>
            <a:r>
              <a:rPr lang="zh-CN" altLang="en-US" sz="36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径向渐变</a:t>
            </a:r>
          </a:p>
        </p:txBody>
      </p:sp>
      <p:sp>
        <p:nvSpPr>
          <p:cNvPr id="4" name="文本框 3"/>
          <p:cNvSpPr txBox="1"/>
          <p:nvPr/>
        </p:nvSpPr>
        <p:spPr>
          <a:xfrm>
            <a:off x="6588125" y="6381115"/>
            <a:ext cx="2207260" cy="319405"/>
          </a:xfrm>
          <a:prstGeom prst="rect">
            <a:avLst/>
          </a:prstGeom>
          <a:noFill/>
        </p:spPr>
        <p:txBody>
          <a:bodyPr wrap="square" rtlCol="0">
            <a:spAutoFit/>
          </a:bodyPr>
          <a:lstStyle/>
          <a:p>
            <a:pPr algn="r"/>
            <a:r>
              <a:rPr lang="en-US" altLang="zh-CN" sz="1400">
                <a:solidFill>
                  <a:schemeClr val="bg1"/>
                </a:solidFill>
                <a:latin typeface="微软雅黑" panose="020B0503020204020204" charset="-122"/>
                <a:ea typeface="微软雅黑" panose="020B0503020204020204" charset="-122"/>
              </a:rPr>
              <a:t>2016</a:t>
            </a:r>
            <a:r>
              <a:rPr lang="zh-CN" altLang="en-US" sz="1400">
                <a:solidFill>
                  <a:schemeClr val="bg1"/>
                </a:solidFill>
                <a:latin typeface="微软雅黑" panose="020B0503020204020204" charset="-122"/>
                <a:ea typeface="微软雅黑" panose="020B0503020204020204" charset="-122"/>
              </a:rPr>
              <a:t>年 第一版</a:t>
            </a:r>
          </a:p>
        </p:txBody>
      </p:sp>
      <p:sp>
        <p:nvSpPr>
          <p:cNvPr id="3" name="副标题 2"/>
          <p:cNvSpPr>
            <a:spLocks noGrp="1"/>
          </p:cNvSpPr>
          <p:nvPr>
            <p:ph type="subTitle" idx="1"/>
          </p:nvPr>
        </p:nvSpPr>
        <p:spPr/>
        <p:txBody>
          <a:bodyPr/>
          <a:lstStyle/>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97" y="4797152"/>
            <a:ext cx="7829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颜色渐变方向</a:t>
            </a:r>
            <a:r>
              <a:rPr lang="en-US" altLang="zh-CN"/>
              <a:t>&amp;</a:t>
            </a:r>
            <a:r>
              <a:rPr lang="zh-CN" altLang="en-US"/>
              <a:t>多颜色渐变</a:t>
            </a:r>
          </a:p>
        </p:txBody>
      </p:sp>
      <p:sp>
        <p:nvSpPr>
          <p:cNvPr id="3" name="内容占位符 2"/>
          <p:cNvSpPr>
            <a:spLocks noGrp="1"/>
          </p:cNvSpPr>
          <p:nvPr>
            <p:ph idx="1"/>
          </p:nvPr>
        </p:nvSpPr>
        <p:spPr>
          <a:xfrm>
            <a:off x="480377" y="3512653"/>
            <a:ext cx="8229600" cy="2783205"/>
          </a:xfrm>
        </p:spPr>
        <p:txBody>
          <a:bodyPr>
            <a:normAutofit fontScale="92500" lnSpcReduction="20000"/>
          </a:bodyPr>
          <a:lstStyle/>
          <a:p>
            <a:pPr>
              <a:lnSpc>
                <a:spcPct val="150000"/>
              </a:lnSpc>
            </a:pPr>
            <a:r>
              <a:rPr lang="zh-CN" altLang="en-US" sz="2000" dirty="0">
                <a:sym typeface="+mn-ea"/>
              </a:rPr>
              <a:t>linear-gradient( </a:t>
            </a:r>
            <a:r>
              <a:rPr lang="en-US" altLang="zh-CN" sz="2000" dirty="0">
                <a:sym typeface="+mn-ea"/>
              </a:rPr>
              <a:t>to right</a:t>
            </a:r>
            <a:r>
              <a:rPr lang="zh-CN" altLang="en-US" sz="2000" dirty="0">
                <a:sym typeface="+mn-ea"/>
              </a:rPr>
              <a:t>, blue, red );  </a:t>
            </a:r>
          </a:p>
          <a:p>
            <a:pPr lvl="1">
              <a:lnSpc>
                <a:spcPct val="150000"/>
              </a:lnSpc>
            </a:pPr>
            <a:r>
              <a:rPr lang="zh-CN" altLang="en-US" sz="1500" dirty="0">
                <a:sym typeface="+mn-ea"/>
              </a:rPr>
              <a:t>颜色渐变方向：从左</a:t>
            </a:r>
            <a:r>
              <a:rPr lang="en-US" altLang="zh-CN" sz="1500" dirty="0">
                <a:sym typeface="+mn-ea"/>
              </a:rPr>
              <a:t>-&gt;</a:t>
            </a:r>
            <a:r>
              <a:rPr lang="zh-CN" altLang="en-US" sz="1500" dirty="0">
                <a:sym typeface="+mn-ea"/>
              </a:rPr>
              <a:t>右</a:t>
            </a:r>
          </a:p>
          <a:p>
            <a:pPr>
              <a:lnSpc>
                <a:spcPct val="150000"/>
              </a:lnSpc>
            </a:pPr>
            <a:r>
              <a:rPr lang="zh-CN" altLang="en-US" sz="2000" dirty="0">
                <a:sym typeface="+mn-ea"/>
              </a:rPr>
              <a:t>linear-gradient( to left top, blue, red);     </a:t>
            </a:r>
          </a:p>
          <a:p>
            <a:pPr lvl="1">
              <a:lnSpc>
                <a:spcPct val="150000"/>
              </a:lnSpc>
            </a:pPr>
            <a:r>
              <a:rPr lang="zh-CN" altLang="en-US" sz="1500" dirty="0"/>
              <a:t>颜色渐变方向：从右下角 </a:t>
            </a:r>
            <a:r>
              <a:rPr lang="en-US" altLang="zh-CN" sz="1500" dirty="0"/>
              <a:t>-&gt; </a:t>
            </a:r>
            <a:r>
              <a:rPr lang="zh-CN" altLang="en-US" sz="1500" dirty="0"/>
              <a:t>左上角</a:t>
            </a:r>
          </a:p>
          <a:p>
            <a:pPr>
              <a:lnSpc>
                <a:spcPct val="150000"/>
              </a:lnSpc>
            </a:pPr>
            <a:r>
              <a:rPr lang="zh-CN" altLang="en-US" sz="2000" dirty="0"/>
              <a:t>linear-gradient( 45deg, blue, red );   </a:t>
            </a:r>
          </a:p>
          <a:p>
            <a:pPr lvl="1">
              <a:lnSpc>
                <a:spcPct val="150000"/>
              </a:lnSpc>
            </a:pPr>
            <a:r>
              <a:rPr lang="zh-CN" altLang="en-US" sz="1500" dirty="0"/>
              <a:t>顺时针旋转</a:t>
            </a:r>
            <a:r>
              <a:rPr lang="en-US" altLang="zh-CN" sz="1500" dirty="0"/>
              <a:t>45</a:t>
            </a:r>
            <a:r>
              <a:rPr lang="zh-CN" altLang="en-US" sz="1500" dirty="0"/>
              <a:t>度。（注意：默认是</a:t>
            </a:r>
            <a:r>
              <a:rPr lang="en-US" altLang="zh-CN" sz="1500" dirty="0"/>
              <a:t>180deg</a:t>
            </a:r>
            <a:r>
              <a:rPr lang="zh-CN" altLang="en-US" sz="1500" dirty="0"/>
              <a:t>）  </a:t>
            </a:r>
            <a:endParaRPr lang="en-US" altLang="zh-CN" sz="1500" dirty="0"/>
          </a:p>
          <a:p>
            <a:pPr lvl="1">
              <a:lnSpc>
                <a:spcPct val="150000"/>
              </a:lnSpc>
            </a:pPr>
            <a:r>
              <a:rPr lang="en-US" altLang="zh-CN" sz="1500" dirty="0"/>
              <a:t>0deg</a:t>
            </a:r>
            <a:r>
              <a:rPr lang="zh-CN" altLang="en-US" sz="1500" dirty="0"/>
              <a:t>时渐变轴线从下往上（跟钟表指针相似）      </a:t>
            </a:r>
          </a:p>
          <a:p>
            <a:endParaRPr lang="zh-CN" altLang="en-US" sz="2000" dirty="0"/>
          </a:p>
        </p:txBody>
      </p:sp>
      <p:sp>
        <p:nvSpPr>
          <p:cNvPr id="4" name="文本框 3"/>
          <p:cNvSpPr txBox="1"/>
          <p:nvPr/>
        </p:nvSpPr>
        <p:spPr>
          <a:xfrm>
            <a:off x="506095" y="1189990"/>
            <a:ext cx="7735570" cy="725170"/>
          </a:xfrm>
          <a:prstGeom prst="rect">
            <a:avLst/>
          </a:prstGeom>
          <a:noFill/>
        </p:spPr>
        <p:txBody>
          <a:bodyPr wrap="square" rtlCol="0" anchor="t">
            <a:spAutoFit/>
          </a:bodyPr>
          <a:lstStyle/>
          <a:p>
            <a:r>
              <a:rPr lang="zh-CN" altLang="en-US" sz="2000" b="1" dirty="0">
                <a:solidFill>
                  <a:schemeClr val="tx1">
                    <a:lumMod val="65000"/>
                    <a:lumOff val="35000"/>
                  </a:schemeClr>
                </a:solidFill>
                <a:latin typeface="Arial Unicode MS" panose="020B0604020202020204" charset="-122"/>
                <a:ea typeface="Arial Unicode MS" panose="020B0604020202020204" charset="-122"/>
              </a:rPr>
              <a:t>linear-gradient( </a:t>
            </a:r>
          </a:p>
          <a:p>
            <a:r>
              <a:rPr lang="zh-CN" altLang="en-US" sz="2000" b="1" dirty="0">
                <a:solidFill>
                  <a:schemeClr val="tx1">
                    <a:lumMod val="65000"/>
                    <a:lumOff val="35000"/>
                  </a:schemeClr>
                </a:solidFill>
                <a:latin typeface="Arial Unicode MS" panose="020B0604020202020204" charset="-122"/>
                <a:ea typeface="Arial Unicode MS" panose="020B0604020202020204" charset="-122"/>
              </a:rPr>
              <a:t>  [ &lt;angle&gt; | to &lt;side-or-cor</a:t>
            </a:r>
            <a:r>
              <a:rPr lang="en-US" altLang="zh-CN" sz="2000" b="1" dirty="0">
                <a:solidFill>
                  <a:schemeClr val="tx1">
                    <a:lumMod val="65000"/>
                    <a:lumOff val="35000"/>
                  </a:schemeClr>
                </a:solidFill>
                <a:latin typeface="Arial Unicode MS" panose="020B0604020202020204" charset="-122"/>
                <a:ea typeface="Arial Unicode MS" panose="020B0604020202020204" charset="-122"/>
              </a:rPr>
              <a:t>n</a:t>
            </a:r>
            <a:r>
              <a:rPr lang="zh-CN" altLang="en-US" sz="2000" b="1" dirty="0">
                <a:solidFill>
                  <a:schemeClr val="tx1">
                    <a:lumMod val="65000"/>
                    <a:lumOff val="35000"/>
                  </a:schemeClr>
                </a:solidFill>
                <a:latin typeface="Arial Unicode MS" panose="020B0604020202020204" charset="-122"/>
                <a:ea typeface="Arial Unicode MS" panose="020B0604020202020204" charset="-122"/>
              </a:rPr>
              <a:t>er&gt; ,]? &lt;color-stop&gt; [, &lt;color-stop&gt;]+ )</a:t>
            </a:r>
          </a:p>
        </p:txBody>
      </p:sp>
      <p:sp>
        <p:nvSpPr>
          <p:cNvPr id="5" name="左中括号 4"/>
          <p:cNvSpPr/>
          <p:nvPr/>
        </p:nvSpPr>
        <p:spPr>
          <a:xfrm rot="16200000">
            <a:off x="2456815" y="313055"/>
            <a:ext cx="215900" cy="373888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中括号 5"/>
          <p:cNvSpPr/>
          <p:nvPr/>
        </p:nvSpPr>
        <p:spPr>
          <a:xfrm rot="16200000">
            <a:off x="6271260" y="398145"/>
            <a:ext cx="215900" cy="356806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261110" y="2465070"/>
            <a:ext cx="2138045" cy="365760"/>
          </a:xfrm>
          <a:prstGeom prst="rect">
            <a:avLst/>
          </a:prstGeom>
          <a:noFill/>
        </p:spPr>
        <p:txBody>
          <a:bodyPr wrap="square" rtlCol="0">
            <a:spAutoFit/>
          </a:bodyPr>
          <a:lstStyle/>
          <a:p>
            <a:pPr algn="ctr"/>
            <a:r>
              <a:rPr lang="zh-CN" altLang="en-US"/>
              <a:t>渐变的方向</a:t>
            </a:r>
          </a:p>
        </p:txBody>
      </p:sp>
      <p:sp>
        <p:nvSpPr>
          <p:cNvPr id="9" name="文本框 8"/>
          <p:cNvSpPr txBox="1"/>
          <p:nvPr/>
        </p:nvSpPr>
        <p:spPr>
          <a:xfrm>
            <a:off x="5107305" y="2465070"/>
            <a:ext cx="2138045" cy="365760"/>
          </a:xfrm>
          <a:prstGeom prst="rect">
            <a:avLst/>
          </a:prstGeom>
          <a:noFill/>
        </p:spPr>
        <p:txBody>
          <a:bodyPr wrap="square" rtlCol="0">
            <a:spAutoFit/>
          </a:bodyPr>
          <a:lstStyle/>
          <a:p>
            <a:pPr algn="ctr"/>
            <a:r>
              <a:rPr lang="zh-CN" altLang="en-US"/>
              <a:t>渐变的颜色</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996952"/>
            <a:ext cx="48101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直接箭头连接符 9">
            <a:extLst>
              <a:ext uri="{FF2B5EF4-FFF2-40B4-BE49-F238E27FC236}">
                <a16:creationId xmlns:a16="http://schemas.microsoft.com/office/drawing/2014/main" id="{C5076D42-3A1C-4412-8DA3-1C3CA5A95A9A}"/>
              </a:ext>
            </a:extLst>
          </p:cNvPr>
          <p:cNvCxnSpPr/>
          <p:nvPr/>
        </p:nvCxnSpPr>
        <p:spPr>
          <a:xfrm flipV="1">
            <a:off x="5637709" y="5229200"/>
            <a:ext cx="0" cy="720080"/>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2" name="直接箭头连接符 11">
            <a:extLst>
              <a:ext uri="{FF2B5EF4-FFF2-40B4-BE49-F238E27FC236}">
                <a16:creationId xmlns:a16="http://schemas.microsoft.com/office/drawing/2014/main" id="{0D00DA09-9086-4D46-BB58-6C6AF520ED75}"/>
              </a:ext>
            </a:extLst>
          </p:cNvPr>
          <p:cNvCxnSpPr>
            <a:cxnSpLocks/>
          </p:cNvCxnSpPr>
          <p:nvPr/>
        </p:nvCxnSpPr>
        <p:spPr>
          <a:xfrm flipV="1">
            <a:off x="6156176" y="5445225"/>
            <a:ext cx="576064" cy="50405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4" name="直接箭头连接符 13">
            <a:extLst>
              <a:ext uri="{FF2B5EF4-FFF2-40B4-BE49-F238E27FC236}">
                <a16:creationId xmlns:a16="http://schemas.microsoft.com/office/drawing/2014/main" id="{69C5EFDF-C79E-4F1D-8814-E1A0052D7181}"/>
              </a:ext>
            </a:extLst>
          </p:cNvPr>
          <p:cNvCxnSpPr>
            <a:cxnSpLocks/>
          </p:cNvCxnSpPr>
          <p:nvPr/>
        </p:nvCxnSpPr>
        <p:spPr>
          <a:xfrm>
            <a:off x="7020272" y="5949280"/>
            <a:ext cx="720080" cy="0"/>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6" name="直接箭头连接符 15">
            <a:extLst>
              <a:ext uri="{FF2B5EF4-FFF2-40B4-BE49-F238E27FC236}">
                <a16:creationId xmlns:a16="http://schemas.microsoft.com/office/drawing/2014/main" id="{A213F604-261F-4E9B-B1C5-5BF074587A27}"/>
              </a:ext>
            </a:extLst>
          </p:cNvPr>
          <p:cNvCxnSpPr>
            <a:cxnSpLocks/>
          </p:cNvCxnSpPr>
          <p:nvPr/>
        </p:nvCxnSpPr>
        <p:spPr>
          <a:xfrm>
            <a:off x="8241665" y="5229200"/>
            <a:ext cx="3576" cy="792088"/>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8" name="文本框 17">
            <a:extLst>
              <a:ext uri="{FF2B5EF4-FFF2-40B4-BE49-F238E27FC236}">
                <a16:creationId xmlns:a16="http://schemas.microsoft.com/office/drawing/2014/main" id="{876EAB39-BFA9-4CA1-8E0B-751E3C7A3C72}"/>
              </a:ext>
            </a:extLst>
          </p:cNvPr>
          <p:cNvSpPr txBox="1"/>
          <p:nvPr/>
        </p:nvSpPr>
        <p:spPr>
          <a:xfrm>
            <a:off x="5292081" y="6021288"/>
            <a:ext cx="648072" cy="369332"/>
          </a:xfrm>
          <a:prstGeom prst="rect">
            <a:avLst/>
          </a:prstGeom>
          <a:noFill/>
        </p:spPr>
        <p:txBody>
          <a:bodyPr wrap="square" rtlCol="0">
            <a:spAutoFit/>
          </a:bodyPr>
          <a:lstStyle/>
          <a:p>
            <a:r>
              <a:rPr lang="en-US" altLang="zh-CN" dirty="0"/>
              <a:t>0deg</a:t>
            </a:r>
            <a:endParaRPr lang="zh-CN" altLang="en-US" dirty="0"/>
          </a:p>
        </p:txBody>
      </p:sp>
      <p:sp>
        <p:nvSpPr>
          <p:cNvPr id="20" name="文本框 19">
            <a:extLst>
              <a:ext uri="{FF2B5EF4-FFF2-40B4-BE49-F238E27FC236}">
                <a16:creationId xmlns:a16="http://schemas.microsoft.com/office/drawing/2014/main" id="{BC3BDA09-F899-4AF3-AF01-17A84F38C649}"/>
              </a:ext>
            </a:extLst>
          </p:cNvPr>
          <p:cNvSpPr txBox="1"/>
          <p:nvPr/>
        </p:nvSpPr>
        <p:spPr>
          <a:xfrm>
            <a:off x="6055174" y="6021288"/>
            <a:ext cx="817506" cy="369332"/>
          </a:xfrm>
          <a:prstGeom prst="rect">
            <a:avLst/>
          </a:prstGeom>
          <a:noFill/>
        </p:spPr>
        <p:txBody>
          <a:bodyPr wrap="square" rtlCol="0">
            <a:spAutoFit/>
          </a:bodyPr>
          <a:lstStyle/>
          <a:p>
            <a:r>
              <a:rPr lang="en-US" altLang="zh-CN" dirty="0"/>
              <a:t>45deg</a:t>
            </a:r>
            <a:endParaRPr lang="zh-CN" altLang="en-US" dirty="0"/>
          </a:p>
        </p:txBody>
      </p:sp>
      <p:sp>
        <p:nvSpPr>
          <p:cNvPr id="21" name="文本框 20">
            <a:extLst>
              <a:ext uri="{FF2B5EF4-FFF2-40B4-BE49-F238E27FC236}">
                <a16:creationId xmlns:a16="http://schemas.microsoft.com/office/drawing/2014/main" id="{2C6E2642-136D-45C3-882A-CE08A8177CE8}"/>
              </a:ext>
            </a:extLst>
          </p:cNvPr>
          <p:cNvSpPr txBox="1"/>
          <p:nvPr/>
        </p:nvSpPr>
        <p:spPr>
          <a:xfrm>
            <a:off x="6994854" y="6023516"/>
            <a:ext cx="817506" cy="369332"/>
          </a:xfrm>
          <a:prstGeom prst="rect">
            <a:avLst/>
          </a:prstGeom>
          <a:noFill/>
        </p:spPr>
        <p:txBody>
          <a:bodyPr wrap="square" rtlCol="0">
            <a:spAutoFit/>
          </a:bodyPr>
          <a:lstStyle/>
          <a:p>
            <a:r>
              <a:rPr lang="en-US" altLang="zh-CN" dirty="0"/>
              <a:t>90deg</a:t>
            </a:r>
            <a:endParaRPr lang="zh-CN" altLang="en-US" dirty="0"/>
          </a:p>
        </p:txBody>
      </p:sp>
      <p:sp>
        <p:nvSpPr>
          <p:cNvPr id="22" name="文本框 21">
            <a:extLst>
              <a:ext uri="{FF2B5EF4-FFF2-40B4-BE49-F238E27FC236}">
                <a16:creationId xmlns:a16="http://schemas.microsoft.com/office/drawing/2014/main" id="{B377EEF5-7FEE-4E1F-95A5-98E53EFF6FC3}"/>
              </a:ext>
            </a:extLst>
          </p:cNvPr>
          <p:cNvSpPr txBox="1"/>
          <p:nvPr/>
        </p:nvSpPr>
        <p:spPr>
          <a:xfrm>
            <a:off x="7812360" y="6021288"/>
            <a:ext cx="930628" cy="369332"/>
          </a:xfrm>
          <a:prstGeom prst="rect">
            <a:avLst/>
          </a:prstGeom>
          <a:noFill/>
        </p:spPr>
        <p:txBody>
          <a:bodyPr wrap="square" rtlCol="0">
            <a:spAutoFit/>
          </a:bodyPr>
          <a:lstStyle/>
          <a:p>
            <a:r>
              <a:rPr lang="en-US" altLang="zh-CN" dirty="0"/>
              <a:t>180deg</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916305"/>
            <a:ext cx="5743575" cy="5825063"/>
          </a:xfrm>
        </p:spPr>
        <p:txBody>
          <a:bodyPr>
            <a:normAutofit lnSpcReduction="10000"/>
          </a:bodyPr>
          <a:lstStyle/>
          <a:p>
            <a:r>
              <a:rPr lang="zh-CN" altLang="en-US" b="1" dirty="0"/>
              <a:t>线性渐变</a:t>
            </a:r>
            <a:r>
              <a:rPr lang="zh-CN" altLang="en-US" dirty="0"/>
              <a:t>由渐变轴线来定义的，轴线方向上的每个点颜色都不同，而</a:t>
            </a:r>
            <a:r>
              <a:rPr lang="zh-CN" altLang="en-US" dirty="0">
                <a:solidFill>
                  <a:srgbClr val="00B050"/>
                </a:solidFill>
              </a:rPr>
              <a:t>轴线垂直线上的每个点颜色都相同</a:t>
            </a:r>
            <a:r>
              <a:rPr lang="zh-CN" altLang="en-US" dirty="0"/>
              <a:t>。而</a:t>
            </a:r>
            <a:r>
              <a:rPr lang="zh-CN" altLang="en-US" b="1" dirty="0"/>
              <a:t>渐变轴线</a:t>
            </a:r>
            <a:r>
              <a:rPr lang="zh-CN" altLang="en-US" dirty="0"/>
              <a:t>由关联元素的中心点以及一个角度来定义。渐变轴线的定义是可选的，</a:t>
            </a:r>
            <a:r>
              <a:rPr lang="zh-CN" altLang="en-US" dirty="0">
                <a:solidFill>
                  <a:srgbClr val="00B050"/>
                </a:solidFill>
              </a:rPr>
              <a:t>默认情况是一条从上到下</a:t>
            </a:r>
            <a:r>
              <a:rPr lang="zh-CN" altLang="en-US" dirty="0"/>
              <a:t>的垂直线。</a:t>
            </a:r>
          </a:p>
          <a:p>
            <a:endParaRPr lang="en-US" altLang="zh-CN" dirty="0">
              <a:solidFill>
                <a:srgbClr val="00B050"/>
              </a:solidFill>
            </a:endParaRPr>
          </a:p>
          <a:p>
            <a:pPr fontAlgn="base"/>
            <a:r>
              <a:rPr lang="zh-CN" altLang="en-US" b="1" dirty="0"/>
              <a:t>渐变颜色</a:t>
            </a:r>
            <a:r>
              <a:rPr lang="zh-CN" altLang="en-US" dirty="0"/>
              <a:t>由一系列点来定义，如起点、终点和可选的中间点，也就是颜色停止点（</a:t>
            </a:r>
            <a:r>
              <a:rPr lang="en-US" altLang="zh-CN" dirty="0"/>
              <a:t>color-stop point</a:t>
            </a:r>
            <a:r>
              <a:rPr lang="zh-CN" altLang="en-US" dirty="0"/>
              <a:t>）。</a:t>
            </a:r>
          </a:p>
          <a:p>
            <a:pPr fontAlgn="base"/>
            <a:r>
              <a:rPr lang="zh-CN" altLang="en-US" b="1" dirty="0"/>
              <a:t>起始点</a:t>
            </a:r>
            <a:r>
              <a:rPr lang="zh-CN" altLang="en-US" dirty="0"/>
              <a:t>是渐变线颜色开始的点。它被定义为在渐变轴线和一条经由同象限的元素盒子顶角垂直线之间的交点。</a:t>
            </a:r>
          </a:p>
          <a:p>
            <a:pPr fontAlgn="base"/>
            <a:r>
              <a:rPr lang="zh-CN" altLang="en-US" b="1" dirty="0"/>
              <a:t>终点</a:t>
            </a:r>
            <a:r>
              <a:rPr lang="zh-CN" altLang="en-US" dirty="0"/>
              <a:t>的定义可以被简单视为是起点对于元素盒子中心点的对称映射点。</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0775" y="908719"/>
            <a:ext cx="294322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73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linear-gradient </a:t>
            </a:r>
            <a:r>
              <a:rPr lang="zh-CN" altLang="en-US" dirty="0"/>
              <a:t>语法：</a:t>
            </a:r>
          </a:p>
          <a:p>
            <a:endParaRPr lang="zh-CN" altLang="en-US" dirty="0"/>
          </a:p>
          <a:p>
            <a:r>
              <a:rPr lang="en-US" altLang="zh-CN" dirty="0"/>
              <a:t>&lt;side-or-corner&gt; </a:t>
            </a:r>
            <a:r>
              <a:rPr lang="zh-CN" altLang="en-US" dirty="0"/>
              <a:t>代表渐变轴线的起点位置，由两个关键词组成，第一个指示水平方向的边（左或右），第二个指示垂直方向的边（上或下），顺序其实无关紧要，而且都是可选的。</a:t>
            </a:r>
          </a:p>
          <a:p>
            <a:r>
              <a:rPr lang="en-US" altLang="zh-CN" dirty="0"/>
              <a:t>&lt;angle&gt; </a:t>
            </a:r>
            <a:r>
              <a:rPr lang="zh-CN" altLang="en-US" dirty="0"/>
              <a:t>代表渐变角度，从</a:t>
            </a:r>
            <a:r>
              <a:rPr lang="en-US" altLang="zh-CN" dirty="0"/>
              <a:t>to top</a:t>
            </a:r>
            <a:r>
              <a:rPr lang="zh-CN" altLang="en-US" dirty="0"/>
              <a:t>开始按顺时针方向旋转。</a:t>
            </a:r>
          </a:p>
          <a:p>
            <a:r>
              <a:rPr lang="en-US" altLang="zh-CN" dirty="0"/>
              <a:t>&lt;color-stop&gt; </a:t>
            </a:r>
            <a:r>
              <a:rPr lang="zh-CN" altLang="en-US" dirty="0"/>
              <a:t>代表渐变颜色停止点，由一个颜色值加上可选的停止位置组成，停止位置使用轴线方向上的百分比或像素长度来表示。</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517232"/>
            <a:ext cx="4810125"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6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是最简单的例子，渐变轴线以及起点、终点都是使用的默认值：</a:t>
            </a:r>
          </a:p>
          <a:p>
            <a:r>
              <a:rPr lang="zh-CN" altLang="en-US" b="1" dirty="0"/>
              <a:t>渐变方向 是 垂直的，从上（</a:t>
            </a:r>
            <a:r>
              <a:rPr lang="en-US" altLang="zh-CN" b="1" dirty="0"/>
              <a:t>top</a:t>
            </a:r>
            <a:r>
              <a:rPr lang="zh-CN" altLang="en-US" b="1" dirty="0"/>
              <a:t>） 到 下（</a:t>
            </a:r>
            <a:r>
              <a:rPr lang="en-US" altLang="zh-CN" b="1" dirty="0"/>
              <a:t>bottom</a:t>
            </a:r>
            <a:r>
              <a:rPr lang="zh-CN" altLang="en-US" b="1" dirty="0"/>
              <a:t>）</a:t>
            </a:r>
          </a:p>
          <a:p>
            <a:r>
              <a:rPr lang="zh-CN" altLang="en-US" dirty="0"/>
              <a:t>起点为元素盒子矩形上边沿的中间点，也就是第一个颜色点应用的位置</a:t>
            </a:r>
          </a:p>
          <a:p>
            <a:r>
              <a:rPr lang="zh-CN" altLang="en-US" dirty="0"/>
              <a:t>终点为元素盒子矩形下边沿的中间点，也就是第二个颜色点应用的位置</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170" y="3429000"/>
            <a:ext cx="6243588" cy="3217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623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兼容性写法</a:t>
            </a:r>
          </a:p>
        </p:txBody>
      </p:sp>
      <p:sp>
        <p:nvSpPr>
          <p:cNvPr id="3" name="内容占位符 2"/>
          <p:cNvSpPr>
            <a:spLocks noGrp="1"/>
          </p:cNvSpPr>
          <p:nvPr>
            <p:ph idx="1"/>
          </p:nvPr>
        </p:nvSpPr>
        <p:spPr/>
        <p:txBody>
          <a:bodyPr/>
          <a:lstStyle/>
          <a:p>
            <a:endParaRPr lang="en-US" altLang="zh-CN"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95463"/>
            <a:ext cx="7343775"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638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改变渐变方向</a:t>
            </a:r>
          </a:p>
        </p:txBody>
      </p:sp>
      <p:sp>
        <p:nvSpPr>
          <p:cNvPr id="3" name="内容占位符 2"/>
          <p:cNvSpPr>
            <a:spLocks noGrp="1"/>
          </p:cNvSpPr>
          <p:nvPr>
            <p:ph idx="1"/>
          </p:nvPr>
        </p:nvSpPr>
        <p:spPr/>
        <p:txBody>
          <a:bodyPr/>
          <a:lstStyle/>
          <a:p>
            <a:r>
              <a:rPr lang="zh-CN" altLang="en-US" dirty="0"/>
              <a:t>如果默认渐变方向不合适，你可以通过下面方法中的任意一种来改变：</a:t>
            </a:r>
          </a:p>
          <a:p>
            <a:r>
              <a:rPr lang="zh-CN" altLang="en-US" dirty="0"/>
              <a:t>使用关键词 </a:t>
            </a:r>
            <a:r>
              <a:rPr lang="en-US" altLang="zh-CN" dirty="0"/>
              <a:t>to left top </a:t>
            </a:r>
            <a:r>
              <a:rPr lang="zh-CN" altLang="en-US" dirty="0"/>
              <a:t>来定义渐变目的地</a:t>
            </a:r>
          </a:p>
          <a:p>
            <a:r>
              <a:rPr lang="zh-CN" altLang="en-US" dirty="0"/>
              <a:t>定义一个具体的角度（</a:t>
            </a:r>
            <a:r>
              <a:rPr lang="en-US" altLang="zh-CN" dirty="0"/>
              <a:t>angle</a:t>
            </a:r>
            <a:r>
              <a:rPr lang="zh-CN" altLang="en-US" dirty="0"/>
              <a:t>） ，如 </a:t>
            </a:r>
            <a:r>
              <a:rPr lang="en-US" altLang="zh-CN" dirty="0"/>
              <a:t>45 </a:t>
            </a:r>
            <a:r>
              <a:rPr lang="en-US" altLang="zh-CN" dirty="0" err="1"/>
              <a:t>deg</a:t>
            </a:r>
            <a:endParaRPr lang="en-US" altLang="zh-CN" dirty="0"/>
          </a:p>
          <a:p>
            <a:r>
              <a:rPr lang="zh-CN" altLang="en-US" dirty="0"/>
              <a:t>方向的设置必须在颜色之前：</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996952"/>
            <a:ext cx="5976664" cy="280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359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3728" y="116632"/>
            <a:ext cx="6684010" cy="692150"/>
          </a:xfrm>
        </p:spPr>
        <p:txBody>
          <a:bodyPr/>
          <a:lstStyle/>
          <a:p>
            <a:r>
              <a:rPr lang="en-US" altLang="zh-CN" dirty="0" err="1"/>
              <a:t>deg</a:t>
            </a:r>
            <a:endParaRPr lang="zh-CN" altLang="en-US" dirty="0"/>
          </a:p>
        </p:txBody>
      </p:sp>
      <p:sp>
        <p:nvSpPr>
          <p:cNvPr id="3" name="内容占位符 2"/>
          <p:cNvSpPr>
            <a:spLocks noGrp="1"/>
          </p:cNvSpPr>
          <p:nvPr>
            <p:ph idx="1"/>
          </p:nvPr>
        </p:nvSpPr>
        <p:spPr>
          <a:xfrm>
            <a:off x="0" y="895920"/>
            <a:ext cx="8229600" cy="5210175"/>
          </a:xfrm>
        </p:spPr>
        <p:txBody>
          <a:bodyPr/>
          <a:lstStyle/>
          <a:p>
            <a:r>
              <a:rPr lang="zh-CN" altLang="en-US" dirty="0"/>
              <a:t>如果我们要设置更为具体的渐变角度，我们可以使用</a:t>
            </a:r>
            <a:r>
              <a:rPr lang="en-US" altLang="zh-CN" dirty="0" err="1"/>
              <a:t>deg</a:t>
            </a:r>
            <a:r>
              <a:rPr lang="zh-CN" altLang="en-US" dirty="0"/>
              <a:t>来定义：</a:t>
            </a:r>
          </a:p>
          <a:p>
            <a:r>
              <a:rPr lang="en-US" altLang="zh-CN" dirty="0"/>
              <a:t>0deg </a:t>
            </a:r>
            <a:r>
              <a:rPr lang="zh-CN" altLang="en-US" dirty="0"/>
              <a:t>等同于</a:t>
            </a:r>
            <a:r>
              <a:rPr lang="en-US" altLang="zh-CN" dirty="0"/>
              <a:t>to top</a:t>
            </a:r>
            <a:r>
              <a:rPr lang="zh-CN" altLang="en-US" dirty="0"/>
              <a:t>，从下到上。</a:t>
            </a:r>
          </a:p>
          <a:p>
            <a:r>
              <a:rPr lang="en-US" altLang="zh-CN" dirty="0"/>
              <a:t>20deg 20</a:t>
            </a:r>
            <a:r>
              <a:rPr lang="zh-CN" altLang="en-US" dirty="0"/>
              <a:t>度倾斜，表示从</a:t>
            </a:r>
            <a:r>
              <a:rPr lang="en-US" altLang="zh-CN" dirty="0"/>
              <a:t>to top</a:t>
            </a:r>
            <a:r>
              <a:rPr lang="zh-CN" altLang="en-US" dirty="0"/>
              <a:t>开始沿</a:t>
            </a:r>
            <a:r>
              <a:rPr lang="zh-CN" altLang="en-US" b="1" dirty="0"/>
              <a:t>顺时针方向</a:t>
            </a:r>
            <a:r>
              <a:rPr lang="zh-CN" altLang="en-US" dirty="0"/>
              <a:t>旋转</a:t>
            </a:r>
            <a:r>
              <a:rPr lang="en-US" altLang="zh-CN" dirty="0"/>
              <a:t>20</a:t>
            </a:r>
            <a:r>
              <a:rPr lang="zh-CN" altLang="en-US" dirty="0"/>
              <a:t>度。</a:t>
            </a:r>
          </a:p>
          <a:p>
            <a:r>
              <a:rPr lang="en-US" altLang="zh-CN" dirty="0"/>
              <a:t>90deg </a:t>
            </a:r>
            <a:r>
              <a:rPr lang="zh-CN" altLang="en-US" dirty="0"/>
              <a:t>等同于</a:t>
            </a:r>
            <a:r>
              <a:rPr lang="en-US" altLang="zh-CN" dirty="0"/>
              <a:t>to right</a:t>
            </a:r>
            <a:r>
              <a:rPr lang="zh-CN" altLang="en-US" dirty="0"/>
              <a:t>，下午</a:t>
            </a:r>
            <a:r>
              <a:rPr lang="en-US" altLang="zh-CN" dirty="0"/>
              <a:t>3</a:t>
            </a:r>
            <a:r>
              <a:rPr lang="zh-CN" altLang="en-US" dirty="0"/>
              <a:t>点的位置，从左到右。</a:t>
            </a:r>
          </a:p>
          <a:p>
            <a:r>
              <a:rPr lang="en-US" altLang="zh-CN" dirty="0"/>
              <a:t>180deg </a:t>
            </a:r>
            <a:r>
              <a:rPr lang="zh-CN" altLang="en-US" dirty="0"/>
              <a:t>默认值，等同于</a:t>
            </a:r>
            <a:r>
              <a:rPr lang="en-US" altLang="zh-CN" dirty="0"/>
              <a:t>to bottom</a:t>
            </a:r>
            <a:r>
              <a:rPr lang="zh-CN" altLang="en-US" dirty="0"/>
              <a:t>，从上到下。</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9" y="3816287"/>
            <a:ext cx="6376171" cy="296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381" y="3501008"/>
            <a:ext cx="22098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193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256F9-C70C-42BA-8014-A2F9A64A594E}"/>
              </a:ext>
            </a:extLst>
          </p:cNvPr>
          <p:cNvSpPr>
            <a:spLocks noGrp="1"/>
          </p:cNvSpPr>
          <p:nvPr>
            <p:ph type="title"/>
          </p:nvPr>
        </p:nvSpPr>
        <p:spPr/>
        <p:txBody>
          <a:bodyPr/>
          <a:lstStyle/>
          <a:p>
            <a:r>
              <a:rPr lang="zh-CN" altLang="en-US" dirty="0"/>
              <a:t>小练习</a:t>
            </a:r>
          </a:p>
        </p:txBody>
      </p:sp>
      <p:sp>
        <p:nvSpPr>
          <p:cNvPr id="3" name="内容占位符 2">
            <a:extLst>
              <a:ext uri="{FF2B5EF4-FFF2-40B4-BE49-F238E27FC236}">
                <a16:creationId xmlns:a16="http://schemas.microsoft.com/office/drawing/2014/main" id="{5E5137CA-9584-4A78-A1CB-2FD76468015C}"/>
              </a:ext>
            </a:extLst>
          </p:cNvPr>
          <p:cNvSpPr>
            <a:spLocks noGrp="1"/>
          </p:cNvSpPr>
          <p:nvPr>
            <p:ph idx="1"/>
          </p:nvPr>
        </p:nvSpPr>
        <p:spPr/>
        <p:txBody>
          <a:bodyPr/>
          <a:lstStyle/>
          <a:p>
            <a:r>
              <a:rPr lang="zh-CN" altLang="en-US" dirty="0"/>
              <a:t>请完成如下线性渐变效果</a:t>
            </a:r>
          </a:p>
        </p:txBody>
      </p:sp>
      <p:pic>
        <p:nvPicPr>
          <p:cNvPr id="4" name="Picture 2" descr="http://www.jcodecraeer.com/uploads/allimg/120811/111U03I3-0.png">
            <a:extLst>
              <a:ext uri="{FF2B5EF4-FFF2-40B4-BE49-F238E27FC236}">
                <a16:creationId xmlns:a16="http://schemas.microsoft.com/office/drawing/2014/main" id="{125DEAB8-79A1-4518-B141-DCC62B271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878" y="1988840"/>
            <a:ext cx="172085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www.jcodecraeer.com/uploads/allimg/120811/111U0I27-1.png">
            <a:extLst>
              <a:ext uri="{FF2B5EF4-FFF2-40B4-BE49-F238E27FC236}">
                <a16:creationId xmlns:a16="http://schemas.microsoft.com/office/drawing/2014/main" id="{80960018-1CA2-4B6E-96AA-A51E2A82D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350" y="2003921"/>
            <a:ext cx="1692275"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http://www.jcodecraeer.com/uploads/allimg/120811/111U0I27-2.png">
            <a:extLst>
              <a:ext uri="{FF2B5EF4-FFF2-40B4-BE49-F238E27FC236}">
                <a16:creationId xmlns:a16="http://schemas.microsoft.com/office/drawing/2014/main" id="{2FF084FC-2787-4C8E-9B99-30F952A2B9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336" y="1986208"/>
            <a:ext cx="17272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457200" y="4293096"/>
            <a:ext cx="1907540" cy="100811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3027645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添加更多的颜色</a:t>
            </a:r>
          </a:p>
        </p:txBody>
      </p:sp>
      <p:sp>
        <p:nvSpPr>
          <p:cNvPr id="3" name="内容占位符 2"/>
          <p:cNvSpPr>
            <a:spLocks noGrp="1"/>
          </p:cNvSpPr>
          <p:nvPr>
            <p:ph idx="1"/>
          </p:nvPr>
        </p:nvSpPr>
        <p:spPr/>
        <p:txBody>
          <a:bodyPr/>
          <a:lstStyle/>
          <a:p>
            <a:endParaRPr lang="zh-CN" altLang="en-US" dirty="0"/>
          </a:p>
          <a:p>
            <a:r>
              <a:rPr lang="zh-CN" altLang="en-US" dirty="0"/>
              <a:t>你可以添加任意多的颜色，它们将被均匀分配在渐变轴线上：</a:t>
            </a:r>
          </a:p>
          <a:p>
            <a:r>
              <a:rPr lang="en-US" altLang="zh-CN" dirty="0"/>
              <a:t>2 </a:t>
            </a:r>
            <a:r>
              <a:rPr lang="zh-CN" altLang="en-US" dirty="0"/>
              <a:t>个颜色</a:t>
            </a:r>
            <a:r>
              <a:rPr lang="en-US" altLang="zh-CN" dirty="0"/>
              <a:t>: 0% </a:t>
            </a:r>
            <a:r>
              <a:rPr lang="zh-CN" altLang="en-US" dirty="0"/>
              <a:t>和 </a:t>
            </a:r>
            <a:r>
              <a:rPr lang="en-US" altLang="zh-CN" dirty="0"/>
              <a:t>100%</a:t>
            </a:r>
          </a:p>
          <a:p>
            <a:r>
              <a:rPr lang="en-US" altLang="zh-CN" dirty="0"/>
              <a:t>3 </a:t>
            </a:r>
            <a:r>
              <a:rPr lang="zh-CN" altLang="en-US" dirty="0"/>
              <a:t>个颜色</a:t>
            </a:r>
            <a:r>
              <a:rPr lang="en-US" altLang="zh-CN" dirty="0"/>
              <a:t>: 0%, 50% </a:t>
            </a:r>
            <a:r>
              <a:rPr lang="zh-CN" altLang="en-US" dirty="0"/>
              <a:t>和 </a:t>
            </a:r>
            <a:r>
              <a:rPr lang="en-US" altLang="zh-CN" dirty="0"/>
              <a:t>100%</a:t>
            </a:r>
          </a:p>
          <a:p>
            <a:r>
              <a:rPr lang="en-US" altLang="zh-CN" dirty="0"/>
              <a:t>4 </a:t>
            </a:r>
            <a:r>
              <a:rPr lang="zh-CN" altLang="en-US" dirty="0"/>
              <a:t>个颜色</a:t>
            </a:r>
            <a:r>
              <a:rPr lang="en-US" altLang="zh-CN" dirty="0"/>
              <a:t>: 0%, 33%, 67% </a:t>
            </a:r>
            <a:r>
              <a:rPr lang="zh-CN" altLang="en-US" dirty="0"/>
              <a:t>和 </a:t>
            </a:r>
            <a:r>
              <a:rPr lang="en-US" altLang="zh-CN" dirty="0"/>
              <a:t>100%</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73016"/>
            <a:ext cx="55816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对话气泡: 椭圆形 3">
            <a:extLst>
              <a:ext uri="{FF2B5EF4-FFF2-40B4-BE49-F238E27FC236}">
                <a16:creationId xmlns:a16="http://schemas.microsoft.com/office/drawing/2014/main" id="{1E09F088-C1F3-43BA-99EE-654E4BAB0481}"/>
              </a:ext>
            </a:extLst>
          </p:cNvPr>
          <p:cNvSpPr/>
          <p:nvPr/>
        </p:nvSpPr>
        <p:spPr>
          <a:xfrm>
            <a:off x="4644008" y="5949280"/>
            <a:ext cx="1728192" cy="633636"/>
          </a:xfrm>
          <a:prstGeom prst="wedgeEllipseCallout">
            <a:avLst>
              <a:gd name="adj1" fmla="val -65011"/>
              <a:gd name="adj2" fmla="val -22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练一练</a:t>
            </a:r>
          </a:p>
        </p:txBody>
      </p:sp>
    </p:spTree>
    <p:extLst>
      <p:ext uri="{BB962C8B-B14F-4D97-AF65-F5344CB8AC3E}">
        <p14:creationId xmlns:p14="http://schemas.microsoft.com/office/powerpoint/2010/main" val="2224166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设置具体的颜色停止点</a:t>
            </a:r>
          </a:p>
        </p:txBody>
      </p:sp>
      <p:sp>
        <p:nvSpPr>
          <p:cNvPr id="3" name="内容占位符 2"/>
          <p:cNvSpPr>
            <a:spLocks noGrp="1"/>
          </p:cNvSpPr>
          <p:nvPr>
            <p:ph idx="1"/>
          </p:nvPr>
        </p:nvSpPr>
        <p:spPr/>
        <p:txBody>
          <a:bodyPr/>
          <a:lstStyle/>
          <a:p>
            <a:r>
              <a:rPr lang="zh-CN" altLang="en-US" dirty="0"/>
              <a:t>如果我们不想上述颜色定义按渐变轴线平均分配，我们可以在颜色停止点中</a:t>
            </a:r>
            <a:r>
              <a:rPr lang="zh-CN" altLang="en-US" b="1" dirty="0"/>
              <a:t>添加具体的颜色停止位置</a:t>
            </a:r>
            <a:r>
              <a:rPr lang="zh-CN" altLang="en-US" dirty="0"/>
              <a:t>，这样的一个颜色停止点就由两部分组成：颜色</a:t>
            </a:r>
            <a:r>
              <a:rPr lang="en-US" altLang="zh-CN" dirty="0"/>
              <a:t>+</a:t>
            </a:r>
            <a:r>
              <a:rPr lang="zh-CN" altLang="en-US" dirty="0"/>
              <a:t>位置。位置的单位可以使用百分比 </a:t>
            </a:r>
            <a:r>
              <a:rPr lang="en-US" altLang="zh-CN" dirty="0"/>
              <a:t>% </a:t>
            </a:r>
            <a:r>
              <a:rPr lang="zh-CN" altLang="en-US" dirty="0"/>
              <a:t>或者像素 </a:t>
            </a:r>
            <a:r>
              <a:rPr lang="en-US" altLang="zh-CN" dirty="0" err="1"/>
              <a:t>px</a:t>
            </a:r>
            <a:r>
              <a:rPr lang="zh-CN" altLang="en-US" dirty="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752882"/>
            <a:ext cx="7156351"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43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23261"/>
            <a:ext cx="652462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136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设置渐变的起始位置</a:t>
            </a:r>
          </a:p>
        </p:txBody>
      </p:sp>
      <p:sp>
        <p:nvSpPr>
          <p:cNvPr id="5" name="文本框 4"/>
          <p:cNvSpPr txBox="1"/>
          <p:nvPr/>
        </p:nvSpPr>
        <p:spPr>
          <a:xfrm>
            <a:off x="519430" y="1617345"/>
            <a:ext cx="7947660" cy="3383280"/>
          </a:xfrm>
          <a:prstGeom prst="rect">
            <a:avLst/>
          </a:prstGeom>
          <a:noFill/>
        </p:spPr>
        <p:txBody>
          <a:bodyPr wrap="square" rtlCol="0" anchor="t">
            <a:spAutoFit/>
          </a:bodyPr>
          <a:lstStyle/>
          <a:p>
            <a:pPr>
              <a:lnSpc>
                <a:spcPct val="150000"/>
              </a:lnSpc>
            </a:pPr>
            <a:r>
              <a:rPr lang="zh-CN" altLang="en-US" dirty="0">
                <a:latin typeface="微软雅黑" panose="020B0503020204020204" charset="-122"/>
                <a:ea typeface="微软雅黑" panose="020B0503020204020204" charset="-122"/>
              </a:rPr>
              <a:t>距离：</a:t>
            </a:r>
          </a:p>
          <a:p>
            <a:pPr>
              <a:lnSpc>
                <a:spcPct val="150000"/>
              </a:lnSpc>
            </a:pPr>
            <a:r>
              <a:rPr lang="zh-CN" altLang="en-US" dirty="0">
                <a:latin typeface="微软雅黑" panose="020B0503020204020204" charset="-122"/>
                <a:ea typeface="微软雅黑" panose="020B0503020204020204" charset="-122"/>
              </a:rPr>
              <a:t>background: linear-gradient(</a:t>
            </a:r>
          </a:p>
          <a:p>
            <a:pPr>
              <a:lnSpc>
                <a:spcPct val="150000"/>
              </a:lnSpc>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to right, </a:t>
            </a:r>
          </a:p>
          <a:p>
            <a:pPr>
              <a:lnSpc>
                <a:spcPct val="150000"/>
              </a:lnSpc>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blue </a:t>
            </a:r>
            <a:r>
              <a:rPr lang="zh-CN" altLang="en-US" dirty="0">
                <a:solidFill>
                  <a:srgbClr val="FF0066"/>
                </a:solidFill>
                <a:latin typeface="微软雅黑" panose="020B0503020204020204" charset="-122"/>
                <a:ea typeface="微软雅黑" panose="020B0503020204020204" charset="-122"/>
              </a:rPr>
              <a:t>10px, </a:t>
            </a:r>
          </a:p>
          <a:p>
            <a:pPr>
              <a:lnSpc>
                <a:spcPct val="150000"/>
              </a:lnSpc>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red </a:t>
            </a:r>
            <a:r>
              <a:rPr lang="zh-CN" altLang="en-US" dirty="0">
                <a:solidFill>
                  <a:srgbClr val="FF0066"/>
                </a:solidFill>
                <a:latin typeface="微软雅黑" panose="020B0503020204020204" charset="-122"/>
                <a:ea typeface="微软雅黑" panose="020B0503020204020204" charset="-122"/>
              </a:rPr>
              <a:t>50px</a:t>
            </a:r>
          </a:p>
          <a:p>
            <a:pPr>
              <a:lnSpc>
                <a:spcPct val="150000"/>
              </a:lnSpc>
            </a:pPr>
            <a:r>
              <a:rPr lang="zh-CN" altLang="en-US" dirty="0">
                <a:latin typeface="微软雅黑" panose="020B0503020204020204" charset="-122"/>
                <a:ea typeface="微软雅黑" panose="020B0503020204020204" charset="-122"/>
              </a:rPr>
              <a:t>);</a:t>
            </a:r>
          </a:p>
          <a:p>
            <a:pPr>
              <a:lnSpc>
                <a:spcPct val="150000"/>
              </a:lnSpc>
            </a:pP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设置每个颜色过渡的起始位置</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使用透明度（</a:t>
            </a:r>
            <a:r>
              <a:rPr lang="en-US" altLang="zh-CN" dirty="0"/>
              <a:t>transparent</a:t>
            </a:r>
            <a:r>
              <a:rPr lang="zh-CN" altLang="en-US" dirty="0"/>
              <a:t>）</a:t>
            </a:r>
          </a:p>
        </p:txBody>
      </p:sp>
      <p:sp>
        <p:nvSpPr>
          <p:cNvPr id="3" name="内容占位符 2"/>
          <p:cNvSpPr>
            <a:spLocks noGrp="1"/>
          </p:cNvSpPr>
          <p:nvPr>
            <p:ph idx="1"/>
          </p:nvPr>
        </p:nvSpPr>
        <p:spPr/>
        <p:txBody>
          <a:bodyPr/>
          <a:lstStyle/>
          <a:p>
            <a:r>
              <a:rPr lang="en-US" altLang="zh-CN" dirty="0"/>
              <a:t>CSS3 </a:t>
            </a:r>
            <a:r>
              <a:rPr lang="zh-CN" altLang="en-US" dirty="0"/>
              <a:t>渐变也支持透明度（</a:t>
            </a:r>
            <a:r>
              <a:rPr lang="en-US" altLang="zh-CN" dirty="0"/>
              <a:t>transparent</a:t>
            </a:r>
            <a:r>
              <a:rPr lang="zh-CN" altLang="en-US" dirty="0"/>
              <a:t>），可用于创建减弱变淡的效果。</a:t>
            </a:r>
          </a:p>
          <a:p>
            <a:r>
              <a:rPr lang="zh-CN" altLang="en-US" dirty="0"/>
              <a:t>为了添加透明度，我们使用 </a:t>
            </a:r>
            <a:r>
              <a:rPr lang="en-US" altLang="zh-CN" dirty="0" err="1"/>
              <a:t>rgba</a:t>
            </a:r>
            <a:r>
              <a:rPr lang="en-US" altLang="zh-CN" dirty="0"/>
              <a:t>() </a:t>
            </a:r>
            <a:r>
              <a:rPr lang="zh-CN" altLang="en-US" dirty="0"/>
              <a:t>函数来定义颜色结点。</a:t>
            </a:r>
            <a:r>
              <a:rPr lang="en-US" altLang="zh-CN" dirty="0" err="1"/>
              <a:t>rgba</a:t>
            </a:r>
            <a:r>
              <a:rPr lang="en-US" altLang="zh-CN" dirty="0"/>
              <a:t>() </a:t>
            </a:r>
            <a:r>
              <a:rPr lang="zh-CN" altLang="en-US" dirty="0"/>
              <a:t>函数中的最后一个参数可以是从 </a:t>
            </a:r>
            <a:r>
              <a:rPr lang="en-US" altLang="zh-CN" dirty="0"/>
              <a:t>0 </a:t>
            </a:r>
            <a:r>
              <a:rPr lang="zh-CN" altLang="en-US" dirty="0"/>
              <a:t>到 </a:t>
            </a:r>
            <a:r>
              <a:rPr lang="en-US" altLang="zh-CN" dirty="0"/>
              <a:t>1 </a:t>
            </a:r>
            <a:r>
              <a:rPr lang="zh-CN" altLang="en-US" dirty="0"/>
              <a:t>的值，它定义了颜色的透明度：</a:t>
            </a:r>
            <a:r>
              <a:rPr lang="en-US" altLang="zh-CN" dirty="0"/>
              <a:t>0 </a:t>
            </a:r>
            <a:r>
              <a:rPr lang="zh-CN" altLang="en-US" dirty="0"/>
              <a:t>表示完全透明，</a:t>
            </a:r>
            <a:r>
              <a:rPr lang="en-US" altLang="zh-CN" dirty="0"/>
              <a:t>1 </a:t>
            </a:r>
            <a:r>
              <a:rPr lang="zh-CN" altLang="en-US" dirty="0"/>
              <a:t>表示完全不透明。</a:t>
            </a:r>
          </a:p>
          <a:p>
            <a:r>
              <a:rPr lang="zh-CN" altLang="en-US" dirty="0"/>
              <a:t>下面的实例演示了从左边开始的线性渐变。起点是完全透明，慢慢过渡到完全不透明的红色：</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293096"/>
            <a:ext cx="710565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325" y="5465240"/>
            <a:ext cx="42576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1265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repeating-linear-gradient() </a:t>
            </a:r>
            <a:r>
              <a:rPr lang="zh-CN" altLang="en-US" dirty="0"/>
              <a:t>函数用于创建重复的线性渐变 </a:t>
            </a:r>
            <a:r>
              <a:rPr lang="en-US" altLang="zh-CN" dirty="0"/>
              <a:t>"</a:t>
            </a:r>
            <a:r>
              <a:rPr lang="zh-CN" altLang="en-US" dirty="0"/>
              <a:t>图像</a:t>
            </a:r>
            <a:r>
              <a:rPr lang="en-US" altLang="zh-CN" dirty="0"/>
              <a:t>"</a:t>
            </a:r>
            <a:r>
              <a:rPr lang="zh-CN" altLang="en-US" dirty="0"/>
              <a:t>。</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88840"/>
            <a:ext cx="53530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149080"/>
            <a:ext cx="41148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64088" y="4305508"/>
            <a:ext cx="3206327" cy="923330"/>
          </a:xfrm>
          <a:prstGeom prst="rect">
            <a:avLst/>
          </a:prstGeom>
          <a:noFill/>
          <a:ln w="28575">
            <a:solidFill>
              <a:srgbClr val="FF0000"/>
            </a:solidFill>
          </a:ln>
        </p:spPr>
        <p:txBody>
          <a:bodyPr wrap="none" rtlCol="0">
            <a:spAutoFit/>
          </a:bodyPr>
          <a:lstStyle/>
          <a:p>
            <a:r>
              <a:rPr lang="zh-CN" altLang="en-US" b="1" dirty="0">
                <a:solidFill>
                  <a:srgbClr val="FF0000"/>
                </a:solidFill>
              </a:rPr>
              <a:t>别忘了设置容器的宽度、高度</a:t>
            </a:r>
            <a:endParaRPr lang="en-US" altLang="zh-CN" b="1" dirty="0">
              <a:solidFill>
                <a:srgbClr val="FF0000"/>
              </a:solidFill>
            </a:endParaRPr>
          </a:p>
          <a:p>
            <a:r>
              <a:rPr lang="zh-CN" altLang="en-US" b="1" dirty="0">
                <a:solidFill>
                  <a:srgbClr val="FF0000"/>
                </a:solidFill>
              </a:rPr>
              <a:t>若没有内容，也没设置高度</a:t>
            </a:r>
            <a:endParaRPr lang="en-US" altLang="zh-CN" b="1" dirty="0">
              <a:solidFill>
                <a:srgbClr val="FF0000"/>
              </a:solidFill>
            </a:endParaRPr>
          </a:p>
          <a:p>
            <a:r>
              <a:rPr lang="zh-CN" altLang="en-US" b="1" dirty="0">
                <a:solidFill>
                  <a:srgbClr val="FF0000"/>
                </a:solidFill>
              </a:rPr>
              <a:t>则无法看到效果</a:t>
            </a:r>
            <a:endParaRPr lang="en-US" altLang="zh-CN" b="1" dirty="0">
              <a:solidFill>
                <a:srgbClr val="FF0000"/>
              </a:solidFill>
            </a:endParaRPr>
          </a:p>
        </p:txBody>
      </p:sp>
    </p:spTree>
    <p:extLst>
      <p:ext uri="{BB962C8B-B14F-4D97-AF65-F5344CB8AC3E}">
        <p14:creationId xmlns:p14="http://schemas.microsoft.com/office/powerpoint/2010/main" val="3867579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重复渐变</a:t>
            </a:r>
          </a:p>
        </p:txBody>
      </p:sp>
      <p:sp>
        <p:nvSpPr>
          <p:cNvPr id="3" name="内容占位符 2"/>
          <p:cNvSpPr>
            <a:spLocks noGrp="1"/>
          </p:cNvSpPr>
          <p:nvPr>
            <p:ph idx="1"/>
          </p:nvPr>
        </p:nvSpPr>
        <p:spPr>
          <a:xfrm>
            <a:off x="457200" y="916305"/>
            <a:ext cx="8229600" cy="1108710"/>
          </a:xfrm>
        </p:spPr>
        <p:txBody>
          <a:bodyPr/>
          <a:lstStyle/>
          <a:p>
            <a:r>
              <a:rPr lang="en-US" altLang="zh-CN" dirty="0"/>
              <a:t>repeating-linear-gradient</a:t>
            </a:r>
          </a:p>
        </p:txBody>
      </p:sp>
      <p:sp>
        <p:nvSpPr>
          <p:cNvPr id="4" name="文本框 3"/>
          <p:cNvSpPr txBox="1"/>
          <p:nvPr/>
        </p:nvSpPr>
        <p:spPr>
          <a:xfrm>
            <a:off x="457200" y="2374265"/>
            <a:ext cx="7551420" cy="3383280"/>
          </a:xfrm>
          <a:prstGeom prst="rect">
            <a:avLst/>
          </a:prstGeom>
          <a:noFill/>
        </p:spPr>
        <p:txBody>
          <a:bodyPr wrap="square" rtlCol="0" anchor="t">
            <a:spAutoFit/>
          </a:bodyPr>
          <a:lstStyle/>
          <a:p>
            <a:pPr>
              <a:lnSpc>
                <a:spcPct val="150000"/>
              </a:lnSpc>
            </a:pPr>
            <a:r>
              <a:rPr lang="zh-CN" altLang="en-US" dirty="0">
                <a:latin typeface="Arial Unicode MS" panose="020B0604020202020204" charset="-122"/>
                <a:ea typeface="Arial Unicode MS" panose="020B0604020202020204" charset="-122"/>
              </a:rPr>
              <a:t>示例代码：</a:t>
            </a:r>
          </a:p>
          <a:p>
            <a:pPr>
              <a:lnSpc>
                <a:spcPct val="150000"/>
              </a:lnSpc>
            </a:pPr>
            <a:r>
              <a:rPr lang="zh-CN" altLang="en-US" dirty="0">
                <a:latin typeface="Arial Unicode MS" panose="020B0604020202020204" charset="-122"/>
                <a:ea typeface="Arial Unicode MS" panose="020B0604020202020204" charset="-122"/>
              </a:rPr>
              <a:t>background: repeating-linear-gradient(</a:t>
            </a:r>
          </a:p>
          <a:p>
            <a:pPr>
              <a:lnSpc>
                <a:spcPct val="150000"/>
              </a:lnSpc>
            </a:pPr>
            <a:r>
              <a:rPr lang="en-US" altLang="zh-CN" dirty="0">
                <a:latin typeface="Arial Unicode MS" panose="020B0604020202020204" charset="-122"/>
                <a:ea typeface="Arial Unicode MS" panose="020B0604020202020204" charset="-122"/>
              </a:rPr>
              <a:t>	</a:t>
            </a:r>
            <a:r>
              <a:rPr lang="zh-CN" altLang="en-US" dirty="0">
                <a:latin typeface="Arial Unicode MS" panose="020B0604020202020204" charset="-122"/>
                <a:ea typeface="Arial Unicode MS" panose="020B0604020202020204" charset="-122"/>
              </a:rPr>
              <a:t>to right, </a:t>
            </a:r>
          </a:p>
          <a:p>
            <a:pPr>
              <a:lnSpc>
                <a:spcPct val="150000"/>
              </a:lnSpc>
            </a:pPr>
            <a:r>
              <a:rPr lang="en-US" altLang="zh-CN" dirty="0">
                <a:latin typeface="Arial Unicode MS" panose="020B0604020202020204" charset="-122"/>
                <a:ea typeface="Arial Unicode MS" panose="020B0604020202020204" charset="-122"/>
              </a:rPr>
              <a:t>	</a:t>
            </a:r>
            <a:r>
              <a:rPr lang="zh-CN" altLang="en-US" dirty="0">
                <a:latin typeface="Arial Unicode MS" panose="020B0604020202020204" charset="-122"/>
                <a:ea typeface="Arial Unicode MS" panose="020B0604020202020204" charset="-122"/>
              </a:rPr>
              <a:t>transparent, </a:t>
            </a:r>
          </a:p>
          <a:p>
            <a:pPr>
              <a:lnSpc>
                <a:spcPct val="150000"/>
              </a:lnSpc>
            </a:pPr>
            <a:r>
              <a:rPr lang="en-US" altLang="zh-CN" dirty="0">
                <a:latin typeface="Arial Unicode MS" panose="020B0604020202020204" charset="-122"/>
                <a:ea typeface="Arial Unicode MS" panose="020B0604020202020204" charset="-122"/>
              </a:rPr>
              <a:t>	</a:t>
            </a:r>
            <a:r>
              <a:rPr lang="zh-CN" altLang="en-US" dirty="0">
                <a:latin typeface="Arial Unicode MS" panose="020B0604020202020204" charset="-122"/>
                <a:ea typeface="Arial Unicode MS" panose="020B0604020202020204" charset="-122"/>
              </a:rPr>
              <a:t>transparent 25px, </a:t>
            </a:r>
          </a:p>
          <a:p>
            <a:pPr>
              <a:lnSpc>
                <a:spcPct val="150000"/>
              </a:lnSpc>
            </a:pPr>
            <a:r>
              <a:rPr lang="en-US" altLang="zh-CN" dirty="0">
                <a:latin typeface="Arial Unicode MS" panose="020B0604020202020204" charset="-122"/>
                <a:ea typeface="Arial Unicode MS" panose="020B0604020202020204" charset="-122"/>
              </a:rPr>
              <a:t>	</a:t>
            </a:r>
            <a:r>
              <a:rPr lang="zh-CN" altLang="en-US" dirty="0">
                <a:latin typeface="Arial Unicode MS" panose="020B0604020202020204" charset="-122"/>
                <a:ea typeface="Arial Unicode MS" panose="020B0604020202020204" charset="-122"/>
              </a:rPr>
              <a:t>black 25px, </a:t>
            </a:r>
          </a:p>
          <a:p>
            <a:pPr>
              <a:lnSpc>
                <a:spcPct val="150000"/>
              </a:lnSpc>
            </a:pPr>
            <a:r>
              <a:rPr lang="en-US" altLang="zh-CN" dirty="0">
                <a:latin typeface="Arial Unicode MS" panose="020B0604020202020204" charset="-122"/>
                <a:ea typeface="Arial Unicode MS" panose="020B0604020202020204" charset="-122"/>
              </a:rPr>
              <a:t>	</a:t>
            </a:r>
            <a:r>
              <a:rPr lang="zh-CN" altLang="en-US" dirty="0">
                <a:latin typeface="Arial Unicode MS" panose="020B0604020202020204" charset="-122"/>
                <a:ea typeface="Arial Unicode MS" panose="020B0604020202020204" charset="-122"/>
              </a:rPr>
              <a:t>black 50px</a:t>
            </a:r>
          </a:p>
          <a:p>
            <a:pPr>
              <a:lnSpc>
                <a:spcPct val="150000"/>
              </a:lnSpc>
            </a:pPr>
            <a:r>
              <a:rPr lang="zh-CN" altLang="en-US" dirty="0">
                <a:latin typeface="Arial Unicode MS" panose="020B0604020202020204" charset="-122"/>
                <a:ea typeface="Arial Unicode MS" panose="020B0604020202020204" charset="-122"/>
              </a:rPr>
              <a:t>);</a:t>
            </a:r>
          </a:p>
        </p:txBody>
      </p:sp>
      <p:pic>
        <p:nvPicPr>
          <p:cNvPr id="8" name="图片 7"/>
          <p:cNvPicPr>
            <a:picLocks noChangeAspect="1"/>
          </p:cNvPicPr>
          <p:nvPr/>
        </p:nvPicPr>
        <p:blipFill>
          <a:blip r:embed="rId2"/>
          <a:stretch>
            <a:fillRect/>
          </a:stretch>
        </p:blipFill>
        <p:spPr>
          <a:xfrm>
            <a:off x="6084168" y="3070542"/>
            <a:ext cx="1828800" cy="19907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6632"/>
            <a:ext cx="39147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910" y="3861048"/>
            <a:ext cx="39528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1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196752"/>
            <a:ext cx="5547841" cy="4724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238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44140" y="2649855"/>
            <a:ext cx="3855720" cy="1188720"/>
          </a:xfrm>
          <a:prstGeom prst="rect">
            <a:avLst/>
          </a:prstGeom>
          <a:noFill/>
          <a:ln>
            <a:noFill/>
          </a:ln>
        </p:spPr>
        <p:txBody>
          <a:bodyPr wrap="none" rtlCol="0" anchor="t">
            <a:spAutoFit/>
          </a:bodyPr>
          <a:lstStyle/>
          <a:p>
            <a:pPr algn="ctr"/>
            <a:r>
              <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径向渐变</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00B050"/>
                </a:solidFill>
              </a:rPr>
              <a:t>线性渐变</a:t>
            </a:r>
            <a:r>
              <a:rPr lang="zh-CN" altLang="en-US" dirty="0"/>
              <a:t>是</a:t>
            </a:r>
            <a:r>
              <a:rPr lang="zh-CN" altLang="en-US" b="1" dirty="0"/>
              <a:t>单条轴线方向</a:t>
            </a:r>
            <a:r>
              <a:rPr lang="zh-CN" altLang="en-US" dirty="0"/>
              <a:t>上的颜色渐变，而</a:t>
            </a:r>
            <a:r>
              <a:rPr lang="zh-CN" altLang="en-US" dirty="0">
                <a:solidFill>
                  <a:srgbClr val="FF0000"/>
                </a:solidFill>
              </a:rPr>
              <a:t>径向渐变</a:t>
            </a:r>
            <a:r>
              <a:rPr lang="zh-CN" altLang="en-US" dirty="0"/>
              <a:t>则在</a:t>
            </a:r>
            <a:r>
              <a:rPr lang="zh-CN" altLang="en-US" b="1" dirty="0"/>
              <a:t>所有方向</a:t>
            </a:r>
            <a:r>
              <a:rPr lang="zh-CN" altLang="en-US" dirty="0"/>
              <a:t>上延伸出去。语法和线性渐变类似，都有颜色停止点。不过</a:t>
            </a:r>
            <a:r>
              <a:rPr lang="zh-CN" altLang="en-US" b="1" dirty="0"/>
              <a:t>径向渐变不需要指定方向</a:t>
            </a:r>
            <a:r>
              <a:rPr lang="zh-CN" altLang="en-US" dirty="0"/>
              <a:t>，而是要指定：</a:t>
            </a:r>
          </a:p>
          <a:p>
            <a:endParaRPr lang="zh-CN" altLang="en-US" dirty="0"/>
          </a:p>
          <a:p>
            <a:r>
              <a:rPr lang="zh-CN" altLang="en-US" dirty="0"/>
              <a:t>一个形状（</a:t>
            </a:r>
            <a:r>
              <a:rPr lang="en-US" altLang="zh-CN" dirty="0"/>
              <a:t>shape</a:t>
            </a:r>
            <a:r>
              <a:rPr lang="zh-CN" altLang="en-US" dirty="0"/>
              <a:t>）：圆形或椭圆形</a:t>
            </a:r>
          </a:p>
          <a:p>
            <a:r>
              <a:rPr lang="zh-CN" altLang="en-US" dirty="0"/>
              <a:t>一个起点：圆形或椭圆形的中心点</a:t>
            </a:r>
          </a:p>
          <a:p>
            <a:r>
              <a:rPr lang="zh-CN" altLang="en-US" dirty="0"/>
              <a:t>一个终点：圆形或椭圆形的边界</a:t>
            </a:r>
          </a:p>
        </p:txBody>
      </p:sp>
    </p:spTree>
    <p:extLst>
      <p:ext uri="{BB962C8B-B14F-4D97-AF65-F5344CB8AC3E}">
        <p14:creationId xmlns:p14="http://schemas.microsoft.com/office/powerpoint/2010/main" val="3163241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590800"/>
            <a:ext cx="78295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7890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径向渐变</a:t>
            </a:r>
          </a:p>
        </p:txBody>
      </p:sp>
      <p:sp>
        <p:nvSpPr>
          <p:cNvPr id="13" name="内容占位符 12"/>
          <p:cNvSpPr>
            <a:spLocks noGrp="1"/>
          </p:cNvSpPr>
          <p:nvPr>
            <p:ph idx="1"/>
          </p:nvPr>
        </p:nvSpPr>
        <p:spPr>
          <a:xfrm>
            <a:off x="457200" y="916305"/>
            <a:ext cx="8229600" cy="1925955"/>
          </a:xfrm>
        </p:spPr>
        <p:txBody>
          <a:bodyPr>
            <a:normAutofit/>
          </a:bodyPr>
          <a:lstStyle/>
          <a:p>
            <a:r>
              <a:rPr lang="zh-CN" altLang="en-US" dirty="0"/>
              <a:t>圆形或椭圆形渐变。颜色不再沿着一条直线轴变换，而是从一个</a:t>
            </a:r>
            <a:r>
              <a:rPr lang="en-US" altLang="zh-CN" dirty="0"/>
              <a:t>“</a:t>
            </a:r>
            <a:r>
              <a:rPr lang="zh-CN" altLang="en-US" dirty="0"/>
              <a:t>圆心</a:t>
            </a:r>
            <a:r>
              <a:rPr lang="en-US" altLang="zh-CN" dirty="0"/>
              <a:t>”</a:t>
            </a:r>
            <a:r>
              <a:rPr lang="zh-CN" altLang="en-US" dirty="0"/>
              <a:t>向外扩散。</a:t>
            </a:r>
          </a:p>
          <a:p>
            <a:r>
              <a:rPr lang="zh-CN" altLang="en-US" dirty="0"/>
              <a:t>径向渐变只有两种形状：椭圆形，圆形</a:t>
            </a:r>
          </a:p>
        </p:txBody>
      </p:sp>
      <p:sp>
        <p:nvSpPr>
          <p:cNvPr id="14" name="文本框 13"/>
          <p:cNvSpPr txBox="1"/>
          <p:nvPr/>
        </p:nvSpPr>
        <p:spPr>
          <a:xfrm>
            <a:off x="536575" y="2310765"/>
            <a:ext cx="6496050" cy="3277820"/>
          </a:xfrm>
          <a:prstGeom prst="rect">
            <a:avLst/>
          </a:prstGeom>
          <a:noFill/>
        </p:spPr>
        <p:txBody>
          <a:bodyPr wrap="square" rtlCol="0" anchor="t">
            <a:spAutoFit/>
          </a:bodyPr>
          <a:lstStyle/>
          <a:p>
            <a:pPr>
              <a:lnSpc>
                <a:spcPct val="150000"/>
              </a:lnSpc>
            </a:pPr>
            <a:r>
              <a:rPr lang="zh-CN" altLang="en-US" dirty="0">
                <a:latin typeface="Arial Unicode MS" panose="020B0604020202020204" charset="-122"/>
                <a:ea typeface="Arial Unicode MS" panose="020B0604020202020204" charset="-122"/>
              </a:rPr>
              <a:t>基本用法（无需设置形状，默认椭圆形）：</a:t>
            </a:r>
          </a:p>
          <a:p>
            <a:pPr>
              <a:lnSpc>
                <a:spcPct val="150000"/>
              </a:lnSpc>
            </a:pPr>
            <a:r>
              <a:rPr lang="zh-CN" altLang="en-US" dirty="0">
                <a:latin typeface="Arial Unicode MS" panose="020B0604020202020204" charset="-122"/>
                <a:ea typeface="Arial Unicode MS" panose="020B0604020202020204" charset="-122"/>
              </a:rPr>
              <a:t>radial-gradient(</a:t>
            </a:r>
          </a:p>
          <a:p>
            <a:pPr>
              <a:lnSpc>
                <a:spcPct val="150000"/>
              </a:lnSpc>
            </a:pPr>
            <a:r>
              <a:rPr lang="en-US" altLang="zh-CN" dirty="0">
                <a:latin typeface="Arial Unicode MS" panose="020B0604020202020204" charset="-122"/>
                <a:ea typeface="Arial Unicode MS" panose="020B0604020202020204" charset="-122"/>
              </a:rPr>
              <a:t>	</a:t>
            </a:r>
            <a:r>
              <a:rPr lang="zh-CN" altLang="en-US" dirty="0">
                <a:latin typeface="Arial Unicode MS" panose="020B0604020202020204" charset="-122"/>
                <a:ea typeface="Arial Unicode MS" panose="020B0604020202020204" charset="-122"/>
              </a:rPr>
              <a:t>red,  blue</a:t>
            </a:r>
          </a:p>
          <a:p>
            <a:pPr>
              <a:lnSpc>
                <a:spcPct val="150000"/>
              </a:lnSpc>
            </a:pPr>
            <a:r>
              <a:rPr lang="zh-CN" altLang="en-US" dirty="0">
                <a:latin typeface="Arial Unicode MS" panose="020B0604020202020204" charset="-122"/>
                <a:ea typeface="Arial Unicode MS" panose="020B0604020202020204" charset="-122"/>
              </a:rPr>
              <a:t>);</a:t>
            </a:r>
            <a:endParaRPr lang="en-US" altLang="zh-CN" dirty="0">
              <a:latin typeface="Arial Unicode MS" panose="020B0604020202020204" charset="-122"/>
              <a:ea typeface="Arial Unicode MS" panose="020B0604020202020204" charset="-122"/>
            </a:endParaRPr>
          </a:p>
          <a:p>
            <a:r>
              <a:rPr lang="zh-CN" altLang="en-US" dirty="0"/>
              <a:t>缺省情况下：</a:t>
            </a:r>
          </a:p>
          <a:p>
            <a:r>
              <a:rPr lang="zh-CN" altLang="en-US" dirty="0"/>
              <a:t>渐变形状是椭圆（</a:t>
            </a:r>
            <a:r>
              <a:rPr lang="en-US" altLang="zh-CN" dirty="0"/>
              <a:t>ellipse</a:t>
            </a:r>
            <a:r>
              <a:rPr lang="zh-CN" altLang="en-US" dirty="0"/>
              <a:t>）</a:t>
            </a:r>
          </a:p>
          <a:p>
            <a:r>
              <a:rPr lang="zh-CN" altLang="en-US" dirty="0"/>
              <a:t>第一个颜色点在圆心</a:t>
            </a:r>
          </a:p>
          <a:p>
            <a:r>
              <a:rPr lang="zh-CN" altLang="en-US" dirty="0"/>
              <a:t>最后一个颜色点在最远的那个角（</a:t>
            </a:r>
            <a:r>
              <a:rPr lang="en-US" altLang="zh-CN" dirty="0"/>
              <a:t>farthest corner</a:t>
            </a:r>
            <a:r>
              <a:rPr lang="zh-CN" altLang="en-US" dirty="0"/>
              <a:t>）</a:t>
            </a:r>
          </a:p>
          <a:p>
            <a:pPr>
              <a:lnSpc>
                <a:spcPct val="150000"/>
              </a:lnSpc>
            </a:pPr>
            <a:endParaRPr lang="zh-CN" altLang="en-US" dirty="0">
              <a:latin typeface="Arial Unicode MS" panose="020B0604020202020204" charset="-122"/>
              <a:ea typeface="Arial Unicode MS" panose="020B0604020202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1862138"/>
            <a:ext cx="766762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078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44824"/>
            <a:ext cx="7426611" cy="279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551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起点</a:t>
            </a:r>
          </a:p>
        </p:txBody>
      </p:sp>
      <p:sp>
        <p:nvSpPr>
          <p:cNvPr id="3" name="内容占位符 2"/>
          <p:cNvSpPr>
            <a:spLocks noGrp="1"/>
          </p:cNvSpPr>
          <p:nvPr>
            <p:ph idx="1"/>
          </p:nvPr>
        </p:nvSpPr>
        <p:spPr/>
        <p:txBody>
          <a:bodyPr/>
          <a:lstStyle/>
          <a:p>
            <a:endParaRPr lang="zh-CN" altLang="en-US" dirty="0"/>
          </a:p>
          <a:p>
            <a:r>
              <a:rPr lang="zh-CN" altLang="en-US" dirty="0"/>
              <a:t>起点的用法和背景位置类似。位置前面多了一个 </a:t>
            </a:r>
            <a:r>
              <a:rPr lang="en-US" altLang="zh-CN" dirty="0">
                <a:solidFill>
                  <a:srgbClr val="FF0000"/>
                </a:solidFill>
              </a:rPr>
              <a:t>at</a:t>
            </a:r>
            <a:r>
              <a:rPr lang="en-US" altLang="zh-CN" dirty="0"/>
              <a:t> </a:t>
            </a:r>
            <a:r>
              <a:rPr lang="zh-CN" altLang="en-US" dirty="0"/>
              <a:t>关键词</a:t>
            </a:r>
            <a:endParaRPr lang="en-US" altLang="zh-CN" dirty="0"/>
          </a:p>
          <a:p>
            <a:endParaRPr lang="en-US" altLang="zh-C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308" y="2708920"/>
            <a:ext cx="71532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219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终点</a:t>
            </a:r>
          </a:p>
        </p:txBody>
      </p:sp>
      <p:sp>
        <p:nvSpPr>
          <p:cNvPr id="3" name="内容占位符 2"/>
          <p:cNvSpPr>
            <a:spLocks noGrp="1"/>
          </p:cNvSpPr>
          <p:nvPr>
            <p:ph idx="1"/>
          </p:nvPr>
        </p:nvSpPr>
        <p:spPr/>
        <p:txBody>
          <a:bodyPr/>
          <a:lstStyle/>
          <a:p>
            <a:r>
              <a:rPr lang="zh-CN" altLang="en-US" dirty="0"/>
              <a:t>默认情况下，渐变形状将在最远角（</a:t>
            </a:r>
            <a:r>
              <a:rPr lang="en-US" altLang="zh-CN" dirty="0"/>
              <a:t>farthest corner</a:t>
            </a:r>
            <a:r>
              <a:rPr lang="zh-CN" altLang="en-US" dirty="0"/>
              <a:t>）结束。我们也可以选择下面这些值：</a:t>
            </a:r>
            <a:endParaRPr lang="en-US" altLang="zh-CN" dirty="0"/>
          </a:p>
          <a:p>
            <a:endParaRPr lang="en-US" altLang="zh-CN" dirty="0"/>
          </a:p>
          <a:p>
            <a:endParaRPr lang="en-US" altLang="zh-CN" dirty="0"/>
          </a:p>
          <a:p>
            <a:endParaRPr lang="en-US" altLang="zh-CN" dirty="0"/>
          </a:p>
          <a:p>
            <a:r>
              <a:rPr lang="zh-CN" altLang="en-US" dirty="0"/>
              <a:t>上面的角或边都是指的关联元素盒子矩形的边角。选择</a:t>
            </a:r>
            <a:r>
              <a:rPr lang="en-US" altLang="zh-CN" dirty="0"/>
              <a:t>side</a:t>
            </a:r>
            <a:r>
              <a:rPr lang="zh-CN" altLang="en-US" dirty="0"/>
              <a:t>还是</a:t>
            </a:r>
            <a:r>
              <a:rPr lang="en-US" altLang="zh-CN" dirty="0"/>
              <a:t>corner</a:t>
            </a:r>
            <a:r>
              <a:rPr lang="zh-CN" altLang="en-US" dirty="0"/>
              <a:t>，视觉差别不大。选择终点的远近，对于长椭圆形状，会有较大的差别。</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606" y="1687418"/>
            <a:ext cx="2457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4826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练一练</a:t>
            </a:r>
          </a:p>
        </p:txBody>
      </p:sp>
      <p:sp>
        <p:nvSpPr>
          <p:cNvPr id="3" name="内容占位符 2"/>
          <p:cNvSpPr>
            <a:spLocks noGrp="1"/>
          </p:cNvSpPr>
          <p:nvPr>
            <p:ph idx="1"/>
          </p:nvPr>
        </p:nvSpPr>
        <p:spPr/>
        <p:txBody>
          <a:bodyPr/>
          <a:lstStyle/>
          <a:p>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21" y="1916833"/>
            <a:ext cx="8206179" cy="2898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723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固定尺寸（</a:t>
            </a:r>
            <a:r>
              <a:rPr lang="en-US" altLang="zh-CN" dirty="0"/>
              <a:t>fixed size</a:t>
            </a:r>
            <a:r>
              <a:rPr lang="zh-CN" altLang="en-US" dirty="0"/>
              <a:t>）</a:t>
            </a:r>
          </a:p>
        </p:txBody>
      </p:sp>
      <p:sp>
        <p:nvSpPr>
          <p:cNvPr id="3" name="内容占位符 2"/>
          <p:cNvSpPr>
            <a:spLocks noGrp="1"/>
          </p:cNvSpPr>
          <p:nvPr>
            <p:ph idx="1"/>
          </p:nvPr>
        </p:nvSpPr>
        <p:spPr/>
        <p:txBody>
          <a:bodyPr/>
          <a:lstStyle/>
          <a:p>
            <a:endParaRPr lang="zh-CN" altLang="en-US" dirty="0"/>
          </a:p>
          <a:p>
            <a:r>
              <a:rPr lang="zh-CN" altLang="en-US" dirty="0"/>
              <a:t>我们也可以使用像素来定义具体的渐变尺寸：</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2195513"/>
            <a:ext cx="782002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662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设置渐变形状（圆形）</a:t>
            </a:r>
          </a:p>
        </p:txBody>
      </p:sp>
      <p:sp>
        <p:nvSpPr>
          <p:cNvPr id="4" name="文本框 3"/>
          <p:cNvSpPr txBox="1"/>
          <p:nvPr/>
        </p:nvSpPr>
        <p:spPr>
          <a:xfrm>
            <a:off x="536575" y="2280285"/>
            <a:ext cx="2540000" cy="2560320"/>
          </a:xfrm>
          <a:prstGeom prst="rect">
            <a:avLst/>
          </a:prstGeom>
          <a:noFill/>
        </p:spPr>
        <p:txBody>
          <a:bodyPr wrap="square" rtlCol="0" anchor="t">
            <a:spAutoFit/>
          </a:bodyPr>
          <a:lstStyle/>
          <a:p>
            <a:pPr>
              <a:lnSpc>
                <a:spcPct val="150000"/>
              </a:lnSpc>
            </a:pPr>
            <a:r>
              <a:rPr lang="zh-CN" altLang="en-US" b="1" dirty="0">
                <a:latin typeface="Arial Unicode MS" panose="020B0604020202020204" charset="-122"/>
                <a:ea typeface="Arial Unicode MS" panose="020B0604020202020204" charset="-122"/>
                <a:sym typeface="+mn-ea"/>
              </a:rPr>
              <a:t>设置为圆形</a:t>
            </a:r>
            <a:r>
              <a:rPr lang="zh-CN" altLang="en-US" dirty="0">
                <a:latin typeface="Arial Unicode MS" panose="020B0604020202020204" charset="-122"/>
                <a:ea typeface="Arial Unicode MS" panose="020B0604020202020204" charset="-122"/>
                <a:sym typeface="+mn-ea"/>
              </a:rPr>
              <a:t> </a:t>
            </a:r>
          </a:p>
          <a:p>
            <a:pPr>
              <a:lnSpc>
                <a:spcPct val="150000"/>
              </a:lnSpc>
            </a:pPr>
            <a:r>
              <a:rPr lang="zh-CN" altLang="en-US" dirty="0">
                <a:latin typeface="Arial Unicode MS" panose="020B0604020202020204" charset="-122"/>
                <a:ea typeface="Arial Unicode MS" panose="020B0604020202020204" charset="-122"/>
                <a:sym typeface="+mn-ea"/>
              </a:rPr>
              <a:t>radial-gradient(</a:t>
            </a:r>
            <a:endParaRPr lang="zh-CN" altLang="en-US" dirty="0">
              <a:latin typeface="Arial Unicode MS" panose="020B0604020202020204" charset="-122"/>
              <a:ea typeface="Arial Unicode MS" panose="020B0604020202020204" charset="-122"/>
            </a:endParaRPr>
          </a:p>
          <a:p>
            <a:pPr>
              <a:lnSpc>
                <a:spcPct val="150000"/>
              </a:lnSpc>
            </a:pPr>
            <a:r>
              <a:rPr lang="en-US" altLang="zh-CN" dirty="0">
                <a:latin typeface="Arial Unicode MS" panose="020B0604020202020204" charset="-122"/>
                <a:ea typeface="Arial Unicode MS" panose="020B0604020202020204" charset="-122"/>
                <a:sym typeface="+mn-ea"/>
              </a:rPr>
              <a:t>	</a:t>
            </a:r>
            <a:r>
              <a:rPr lang="zh-CN" altLang="en-US" dirty="0">
                <a:solidFill>
                  <a:srgbClr val="FF0066"/>
                </a:solidFill>
                <a:latin typeface="Arial Unicode MS" panose="020B0604020202020204" charset="-122"/>
                <a:ea typeface="Arial Unicode MS" panose="020B0604020202020204" charset="-122"/>
                <a:sym typeface="+mn-ea"/>
              </a:rPr>
              <a:t>circle</a:t>
            </a:r>
            <a:r>
              <a:rPr lang="zh-CN" altLang="en-US" dirty="0">
                <a:latin typeface="Arial Unicode MS" panose="020B0604020202020204" charset="-122"/>
                <a:ea typeface="Arial Unicode MS" panose="020B0604020202020204" charset="-122"/>
                <a:sym typeface="+mn-ea"/>
              </a:rPr>
              <a:t>, </a:t>
            </a:r>
            <a:endParaRPr lang="zh-CN" altLang="en-US" dirty="0">
              <a:latin typeface="Arial Unicode MS" panose="020B0604020202020204" charset="-122"/>
              <a:ea typeface="Arial Unicode MS" panose="020B0604020202020204" charset="-122"/>
            </a:endParaRPr>
          </a:p>
          <a:p>
            <a:pPr>
              <a:lnSpc>
                <a:spcPct val="150000"/>
              </a:lnSpc>
            </a:pPr>
            <a:r>
              <a:rPr lang="en-US" altLang="zh-CN" dirty="0">
                <a:latin typeface="Arial Unicode MS" panose="020B0604020202020204" charset="-122"/>
                <a:ea typeface="Arial Unicode MS" panose="020B0604020202020204" charset="-122"/>
                <a:sym typeface="+mn-ea"/>
              </a:rPr>
              <a:t>	</a:t>
            </a:r>
            <a:r>
              <a:rPr lang="zh-CN" altLang="en-US" dirty="0">
                <a:latin typeface="Arial Unicode MS" panose="020B0604020202020204" charset="-122"/>
                <a:ea typeface="Arial Unicode MS" panose="020B0604020202020204" charset="-122"/>
                <a:sym typeface="+mn-ea"/>
              </a:rPr>
              <a:t>red, </a:t>
            </a:r>
            <a:endParaRPr lang="zh-CN" altLang="en-US" dirty="0">
              <a:latin typeface="Arial Unicode MS" panose="020B0604020202020204" charset="-122"/>
              <a:ea typeface="Arial Unicode MS" panose="020B0604020202020204" charset="-122"/>
            </a:endParaRPr>
          </a:p>
          <a:p>
            <a:pPr>
              <a:lnSpc>
                <a:spcPct val="150000"/>
              </a:lnSpc>
            </a:pPr>
            <a:r>
              <a:rPr lang="en-US" altLang="zh-CN" dirty="0">
                <a:latin typeface="Arial Unicode MS" panose="020B0604020202020204" charset="-122"/>
                <a:ea typeface="Arial Unicode MS" panose="020B0604020202020204" charset="-122"/>
                <a:sym typeface="+mn-ea"/>
              </a:rPr>
              <a:t>	</a:t>
            </a:r>
            <a:r>
              <a:rPr lang="zh-CN" altLang="en-US" dirty="0">
                <a:latin typeface="Arial Unicode MS" panose="020B0604020202020204" charset="-122"/>
                <a:ea typeface="Arial Unicode MS" panose="020B0604020202020204" charset="-122"/>
                <a:sym typeface="+mn-ea"/>
              </a:rPr>
              <a:t>blue</a:t>
            </a:r>
          </a:p>
          <a:p>
            <a:pPr>
              <a:lnSpc>
                <a:spcPct val="150000"/>
              </a:lnSpc>
            </a:pPr>
            <a:r>
              <a:rPr lang="zh-CN" altLang="en-US" dirty="0">
                <a:latin typeface="Arial Unicode MS" panose="020B0604020202020204" charset="-122"/>
                <a:ea typeface="Arial Unicode MS" panose="020B0604020202020204" charset="-122"/>
                <a:sym typeface="+mn-ea"/>
              </a:rPr>
              <a:t>);</a:t>
            </a:r>
            <a:endParaRPr lang="zh-CN" altLang="en-US" dirty="0"/>
          </a:p>
        </p:txBody>
      </p:sp>
      <p:sp>
        <p:nvSpPr>
          <p:cNvPr id="5" name="文本框 4"/>
          <p:cNvSpPr txBox="1"/>
          <p:nvPr/>
        </p:nvSpPr>
        <p:spPr>
          <a:xfrm>
            <a:off x="4617720" y="2280285"/>
            <a:ext cx="4069080" cy="2560320"/>
          </a:xfrm>
          <a:prstGeom prst="rect">
            <a:avLst/>
          </a:prstGeom>
          <a:noFill/>
        </p:spPr>
        <p:txBody>
          <a:bodyPr wrap="square" rtlCol="0" anchor="t">
            <a:spAutoFit/>
          </a:bodyPr>
          <a:lstStyle/>
          <a:p>
            <a:pPr>
              <a:lnSpc>
                <a:spcPct val="150000"/>
              </a:lnSpc>
            </a:pPr>
            <a:r>
              <a:rPr lang="zh-CN" altLang="en-US" b="1">
                <a:latin typeface="Arial Unicode MS" panose="020B0604020202020204" charset="-122"/>
                <a:ea typeface="Arial Unicode MS" panose="020B0604020202020204" charset="-122"/>
                <a:sym typeface="+mn-ea"/>
              </a:rPr>
              <a:t>设置圆形圆心</a:t>
            </a:r>
          </a:p>
          <a:p>
            <a:pPr>
              <a:lnSpc>
                <a:spcPct val="150000"/>
              </a:lnSpc>
            </a:pPr>
            <a:r>
              <a:rPr lang="zh-CN" altLang="en-US">
                <a:latin typeface="Arial Unicode MS" panose="020B0604020202020204" charset="-122"/>
                <a:ea typeface="Arial Unicode MS" panose="020B0604020202020204" charset="-122"/>
                <a:sym typeface="+mn-ea"/>
              </a:rPr>
              <a:t>radial-gradient(</a:t>
            </a:r>
            <a:endParaRPr lang="zh-CN" altLang="en-US">
              <a:latin typeface="Arial Unicode MS" panose="020B0604020202020204" charset="-122"/>
              <a:ea typeface="Arial Unicode MS" panose="020B0604020202020204" charset="-122"/>
            </a:endParaRPr>
          </a:p>
          <a:p>
            <a:pPr>
              <a:lnSpc>
                <a:spcPct val="150000"/>
              </a:lnSpc>
            </a:pPr>
            <a:r>
              <a:rPr lang="en-US" altLang="zh-CN">
                <a:latin typeface="Arial Unicode MS" panose="020B0604020202020204" charset="-122"/>
                <a:ea typeface="Arial Unicode MS" panose="020B0604020202020204" charset="-122"/>
                <a:sym typeface="+mn-ea"/>
              </a:rPr>
              <a:t>	</a:t>
            </a:r>
            <a:r>
              <a:rPr lang="zh-CN" altLang="en-US">
                <a:solidFill>
                  <a:srgbClr val="FF0066"/>
                </a:solidFill>
                <a:latin typeface="Arial Unicode MS" panose="020B0604020202020204" charset="-122"/>
                <a:ea typeface="Arial Unicode MS" panose="020B0604020202020204" charset="-122"/>
                <a:sym typeface="+mn-ea"/>
              </a:rPr>
              <a:t>circle  </a:t>
            </a:r>
            <a:r>
              <a:rPr lang="en-US" altLang="zh-CN">
                <a:solidFill>
                  <a:srgbClr val="FF0066"/>
                </a:solidFill>
                <a:latin typeface="Arial Unicode MS" panose="020B0604020202020204" charset="-122"/>
                <a:ea typeface="Arial Unicode MS" panose="020B0604020202020204" charset="-122"/>
                <a:sym typeface="+mn-ea"/>
              </a:rPr>
              <a:t>at 100px 100px</a:t>
            </a:r>
            <a:r>
              <a:rPr lang="en-US" altLang="zh-CN">
                <a:latin typeface="Arial Unicode MS" panose="020B0604020202020204" charset="-122"/>
                <a:ea typeface="Arial Unicode MS" panose="020B0604020202020204" charset="-122"/>
                <a:sym typeface="+mn-ea"/>
              </a:rPr>
              <a:t> </a:t>
            </a:r>
            <a:r>
              <a:rPr lang="zh-CN" altLang="en-US">
                <a:latin typeface="Arial Unicode MS" panose="020B0604020202020204" charset="-122"/>
                <a:ea typeface="Arial Unicode MS" panose="020B0604020202020204" charset="-122"/>
                <a:sym typeface="+mn-ea"/>
              </a:rPr>
              <a:t>, </a:t>
            </a:r>
            <a:endParaRPr lang="zh-CN" altLang="en-US">
              <a:latin typeface="Arial Unicode MS" panose="020B0604020202020204" charset="-122"/>
              <a:ea typeface="Arial Unicode MS" panose="020B0604020202020204" charset="-122"/>
            </a:endParaRPr>
          </a:p>
          <a:p>
            <a:pPr>
              <a:lnSpc>
                <a:spcPct val="150000"/>
              </a:lnSpc>
            </a:pPr>
            <a:r>
              <a:rPr lang="en-US" altLang="zh-CN">
                <a:latin typeface="Arial Unicode MS" panose="020B0604020202020204" charset="-122"/>
                <a:ea typeface="Arial Unicode MS" panose="020B0604020202020204" charset="-122"/>
                <a:sym typeface="+mn-ea"/>
              </a:rPr>
              <a:t>	</a:t>
            </a:r>
            <a:r>
              <a:rPr lang="zh-CN" altLang="en-US">
                <a:latin typeface="Arial Unicode MS" panose="020B0604020202020204" charset="-122"/>
                <a:ea typeface="Arial Unicode MS" panose="020B0604020202020204" charset="-122"/>
                <a:sym typeface="+mn-ea"/>
              </a:rPr>
              <a:t>red, </a:t>
            </a:r>
            <a:endParaRPr lang="zh-CN" altLang="en-US">
              <a:latin typeface="Arial Unicode MS" panose="020B0604020202020204" charset="-122"/>
              <a:ea typeface="Arial Unicode MS" panose="020B0604020202020204" charset="-122"/>
            </a:endParaRPr>
          </a:p>
          <a:p>
            <a:pPr>
              <a:lnSpc>
                <a:spcPct val="150000"/>
              </a:lnSpc>
            </a:pPr>
            <a:r>
              <a:rPr lang="en-US" altLang="zh-CN">
                <a:latin typeface="Arial Unicode MS" panose="020B0604020202020204" charset="-122"/>
                <a:ea typeface="Arial Unicode MS" panose="020B0604020202020204" charset="-122"/>
                <a:sym typeface="+mn-ea"/>
              </a:rPr>
              <a:t>	</a:t>
            </a:r>
            <a:r>
              <a:rPr lang="zh-CN" altLang="en-US">
                <a:latin typeface="Arial Unicode MS" panose="020B0604020202020204" charset="-122"/>
                <a:ea typeface="Arial Unicode MS" panose="020B0604020202020204" charset="-122"/>
                <a:sym typeface="+mn-ea"/>
              </a:rPr>
              <a:t>blue</a:t>
            </a:r>
          </a:p>
          <a:p>
            <a:pPr>
              <a:lnSpc>
                <a:spcPct val="150000"/>
              </a:lnSpc>
            </a:pPr>
            <a:r>
              <a:rPr lang="zh-CN" altLang="en-US">
                <a:latin typeface="Arial Unicode MS" panose="020B0604020202020204" charset="-122"/>
                <a:ea typeface="Arial Unicode MS" panose="020B0604020202020204" charset="-122"/>
                <a:sym typeface="+mn-ea"/>
              </a:rPr>
              <a:t>);</a:t>
            </a:r>
            <a:endParaRPr lang="zh-CN" altLang="en-US"/>
          </a:p>
        </p:txBody>
      </p:sp>
    </p:spTree>
    <p:extLst>
      <p:ext uri="{BB962C8B-B14F-4D97-AF65-F5344CB8AC3E}">
        <p14:creationId xmlns:p14="http://schemas.microsoft.com/office/powerpoint/2010/main" val="1309453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自定义圆形半径</a:t>
            </a:r>
          </a:p>
        </p:txBody>
      </p:sp>
      <p:sp>
        <p:nvSpPr>
          <p:cNvPr id="4" name="文本框 3"/>
          <p:cNvSpPr txBox="1"/>
          <p:nvPr/>
        </p:nvSpPr>
        <p:spPr>
          <a:xfrm>
            <a:off x="456565" y="2354580"/>
            <a:ext cx="6601460" cy="2560320"/>
          </a:xfrm>
          <a:prstGeom prst="rect">
            <a:avLst/>
          </a:prstGeom>
          <a:noFill/>
        </p:spPr>
        <p:txBody>
          <a:bodyPr wrap="square" rtlCol="0" anchor="t">
            <a:spAutoFit/>
          </a:bodyPr>
          <a:lstStyle/>
          <a:p>
            <a:pPr>
              <a:lnSpc>
                <a:spcPct val="150000"/>
              </a:lnSpc>
            </a:pPr>
            <a:r>
              <a:rPr lang="zh-CN" altLang="en-US" b="1" dirty="0">
                <a:latin typeface="+mn-ea"/>
                <a:sym typeface="+mn-ea"/>
              </a:rPr>
              <a:t>设置圆形的半径</a:t>
            </a:r>
            <a:endParaRPr lang="zh-CN" altLang="en-US" b="1" dirty="0">
              <a:latin typeface="+mn-ea"/>
            </a:endParaRPr>
          </a:p>
          <a:p>
            <a:pPr>
              <a:lnSpc>
                <a:spcPct val="150000"/>
              </a:lnSpc>
            </a:pPr>
            <a:r>
              <a:rPr lang="zh-CN" altLang="en-US" dirty="0">
                <a:latin typeface="微软雅黑" panose="020B0503020204020204" charset="-122"/>
                <a:ea typeface="微软雅黑" panose="020B0503020204020204" charset="-122"/>
              </a:rPr>
              <a:t>background: radial-gradient(</a:t>
            </a:r>
          </a:p>
          <a:p>
            <a:pPr>
              <a:lnSpc>
                <a:spcPct val="150000"/>
              </a:lnSpc>
            </a:pPr>
            <a:r>
              <a:rPr lang="en-US" altLang="zh-CN" dirty="0">
                <a:latin typeface="微软雅黑" panose="020B0503020204020204" charset="-122"/>
                <a:ea typeface="微软雅黑" panose="020B0503020204020204" charset="-122"/>
              </a:rPr>
              <a:t>	circle </a:t>
            </a:r>
            <a:r>
              <a:rPr lang="en-US" altLang="zh-CN" b="1" dirty="0">
                <a:solidFill>
                  <a:srgbClr val="FF0000"/>
                </a:solidFill>
                <a:latin typeface="微软雅黑" panose="020B0503020204020204" charset="-122"/>
                <a:ea typeface="微软雅黑" panose="020B0503020204020204" charset="-122"/>
              </a:rPr>
              <a:t>200px</a:t>
            </a:r>
            <a:r>
              <a:rPr lang="zh-CN" altLang="en-US" dirty="0">
                <a:latin typeface="微软雅黑" panose="020B0503020204020204" charset="-122"/>
                <a:ea typeface="微软雅黑" panose="020B0503020204020204" charset="-122"/>
              </a:rPr>
              <a:t> at 100px 50px, </a:t>
            </a:r>
          </a:p>
          <a:p>
            <a:pPr>
              <a:lnSpc>
                <a:spcPct val="150000"/>
              </a:lnSpc>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#fff,</a:t>
            </a:r>
          </a:p>
          <a:p>
            <a:pPr>
              <a:lnSpc>
                <a:spcPct val="150000"/>
              </a:lnSpc>
            </a:pP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#000</a:t>
            </a:r>
          </a:p>
          <a:p>
            <a:pPr>
              <a:lnSpc>
                <a:spcPct val="150000"/>
              </a:lnSpc>
            </a:pPr>
            <a:r>
              <a:rPr lang="zh-CN" altLang="en-US" dirty="0">
                <a:latin typeface="微软雅黑" panose="020B0503020204020204" charset="-122"/>
                <a:ea typeface="微软雅黑" panose="020B0503020204020204" charset="-122"/>
              </a:rPr>
              <a:t>);</a:t>
            </a:r>
          </a:p>
        </p:txBody>
      </p:sp>
      <p:sp>
        <p:nvSpPr>
          <p:cNvPr id="5" name="文本框 4"/>
          <p:cNvSpPr txBox="1"/>
          <p:nvPr/>
        </p:nvSpPr>
        <p:spPr>
          <a:xfrm>
            <a:off x="456565" y="1142365"/>
            <a:ext cx="5650230" cy="369332"/>
          </a:xfrm>
          <a:prstGeom prst="rect">
            <a:avLst/>
          </a:prstGeom>
          <a:noFill/>
        </p:spPr>
        <p:txBody>
          <a:bodyPr wrap="square" rtlCol="0">
            <a:spAutoFit/>
          </a:bodyPr>
          <a:lstStyle/>
          <a:p>
            <a:r>
              <a:rPr lang="zh-CN" altLang="en-US" b="1" dirty="0">
                <a:solidFill>
                  <a:srgbClr val="FF0000"/>
                </a:solidFill>
                <a:latin typeface="+mn-ea"/>
              </a:rPr>
              <a:t>自定义圆形渐变范围的</a:t>
            </a:r>
            <a:r>
              <a:rPr lang="en-US" altLang="zh-CN" b="1" dirty="0">
                <a:solidFill>
                  <a:srgbClr val="FF0000"/>
                </a:solidFill>
                <a:latin typeface="+mn-ea"/>
              </a:rPr>
              <a:t>X</a:t>
            </a:r>
            <a:r>
              <a:rPr lang="zh-CN" altLang="en-US" b="1" dirty="0">
                <a:solidFill>
                  <a:srgbClr val="FF0000"/>
                </a:solidFill>
                <a:latin typeface="+mn-ea"/>
              </a:rPr>
              <a:t>轴，</a:t>
            </a:r>
            <a:r>
              <a:rPr lang="en-US" altLang="zh-CN" b="1" dirty="0">
                <a:solidFill>
                  <a:srgbClr val="FF0000"/>
                </a:solidFill>
                <a:latin typeface="+mn-ea"/>
              </a:rPr>
              <a:t>Y</a:t>
            </a:r>
            <a:r>
              <a:rPr lang="zh-CN" altLang="en-US" b="1" dirty="0">
                <a:solidFill>
                  <a:srgbClr val="FF0000"/>
                </a:solidFill>
                <a:latin typeface="+mn-ea"/>
              </a:rPr>
              <a:t>轴半径</a:t>
            </a:r>
          </a:p>
        </p:txBody>
      </p:sp>
      <p:pic>
        <p:nvPicPr>
          <p:cNvPr id="3" name="图片 2" descr="gradient-19"/>
          <p:cNvPicPr>
            <a:picLocks noChangeAspect="1"/>
          </p:cNvPicPr>
          <p:nvPr/>
        </p:nvPicPr>
        <p:blipFill>
          <a:blip r:embed="rId2"/>
          <a:stretch>
            <a:fillRect/>
          </a:stretch>
        </p:blipFill>
        <p:spPr>
          <a:xfrm>
            <a:off x="5784850" y="4142105"/>
            <a:ext cx="1524635" cy="150241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设置渐变形状（椭圆形）</a:t>
            </a:r>
            <a:endParaRPr lang="zh-CN" altLang="en-US"/>
          </a:p>
        </p:txBody>
      </p:sp>
      <p:sp>
        <p:nvSpPr>
          <p:cNvPr id="4" name="文本框 3"/>
          <p:cNvSpPr txBox="1"/>
          <p:nvPr/>
        </p:nvSpPr>
        <p:spPr>
          <a:xfrm>
            <a:off x="340995" y="1929765"/>
            <a:ext cx="3318510" cy="2971800"/>
          </a:xfrm>
          <a:prstGeom prst="rect">
            <a:avLst/>
          </a:prstGeom>
          <a:noFill/>
        </p:spPr>
        <p:txBody>
          <a:bodyPr wrap="square" rtlCol="0" anchor="t">
            <a:spAutoFit/>
          </a:bodyPr>
          <a:lstStyle/>
          <a:p>
            <a:pPr>
              <a:lnSpc>
                <a:spcPct val="150000"/>
              </a:lnSpc>
            </a:pPr>
            <a:r>
              <a:rPr lang="zh-CN" altLang="en-US" dirty="0">
                <a:latin typeface="Arial Unicode MS" panose="020B0604020202020204" charset="-122"/>
                <a:ea typeface="Arial Unicode MS" panose="020B0604020202020204" charset="-122"/>
              </a:rPr>
              <a:t>设置为椭圆形 </a:t>
            </a:r>
          </a:p>
          <a:p>
            <a:pPr>
              <a:lnSpc>
                <a:spcPct val="150000"/>
              </a:lnSpc>
            </a:pPr>
            <a:r>
              <a:rPr lang="zh-CN" altLang="en-US" dirty="0">
                <a:latin typeface="Arial Unicode MS" panose="020B0604020202020204" charset="-122"/>
                <a:ea typeface="Arial Unicode MS" panose="020B0604020202020204" charset="-122"/>
              </a:rPr>
              <a:t>background: radial-gradient(</a:t>
            </a:r>
          </a:p>
          <a:p>
            <a:pPr>
              <a:lnSpc>
                <a:spcPct val="150000"/>
              </a:lnSpc>
            </a:pPr>
            <a:r>
              <a:rPr lang="en-US" altLang="zh-CN" dirty="0">
                <a:latin typeface="Arial Unicode MS" panose="020B0604020202020204" charset="-122"/>
                <a:ea typeface="Arial Unicode MS" panose="020B0604020202020204" charset="-122"/>
              </a:rPr>
              <a:t>	</a:t>
            </a:r>
            <a:r>
              <a:rPr lang="zh-CN" altLang="en-US" dirty="0">
                <a:solidFill>
                  <a:srgbClr val="FF0066"/>
                </a:solidFill>
                <a:latin typeface="Arial Unicode MS" panose="020B0604020202020204" charset="-122"/>
                <a:ea typeface="Arial Unicode MS" panose="020B0604020202020204" charset="-122"/>
              </a:rPr>
              <a:t>ellipse</a:t>
            </a:r>
            <a:r>
              <a:rPr lang="zh-CN" altLang="en-US" dirty="0">
                <a:latin typeface="Arial Unicode MS" panose="020B0604020202020204" charset="-122"/>
                <a:ea typeface="Arial Unicode MS" panose="020B0604020202020204" charset="-122"/>
              </a:rPr>
              <a:t>, </a:t>
            </a:r>
          </a:p>
          <a:p>
            <a:pPr>
              <a:lnSpc>
                <a:spcPct val="150000"/>
              </a:lnSpc>
            </a:pPr>
            <a:r>
              <a:rPr lang="en-US" altLang="zh-CN" dirty="0">
                <a:latin typeface="Arial Unicode MS" panose="020B0604020202020204" charset="-122"/>
                <a:ea typeface="Arial Unicode MS" panose="020B0604020202020204" charset="-122"/>
              </a:rPr>
              <a:t>	</a:t>
            </a:r>
            <a:r>
              <a:rPr lang="zh-CN" altLang="en-US" dirty="0">
                <a:latin typeface="Arial Unicode MS" panose="020B0604020202020204" charset="-122"/>
                <a:ea typeface="Arial Unicode MS" panose="020B0604020202020204" charset="-122"/>
              </a:rPr>
              <a:t>blue 20px, </a:t>
            </a:r>
          </a:p>
          <a:p>
            <a:pPr>
              <a:lnSpc>
                <a:spcPct val="150000"/>
              </a:lnSpc>
            </a:pPr>
            <a:r>
              <a:rPr lang="en-US" altLang="zh-CN" dirty="0">
                <a:latin typeface="Arial Unicode MS" panose="020B0604020202020204" charset="-122"/>
                <a:ea typeface="Arial Unicode MS" panose="020B0604020202020204" charset="-122"/>
              </a:rPr>
              <a:t>	</a:t>
            </a:r>
            <a:r>
              <a:rPr lang="zh-CN" altLang="en-US" dirty="0">
                <a:latin typeface="Arial Unicode MS" panose="020B0604020202020204" charset="-122"/>
                <a:ea typeface="Arial Unicode MS" panose="020B0604020202020204" charset="-122"/>
              </a:rPr>
              <a:t>red 30px ,</a:t>
            </a:r>
          </a:p>
          <a:p>
            <a:pPr>
              <a:lnSpc>
                <a:spcPct val="150000"/>
              </a:lnSpc>
            </a:pPr>
            <a:r>
              <a:rPr lang="en-US" altLang="zh-CN" dirty="0">
                <a:latin typeface="Arial Unicode MS" panose="020B0604020202020204" charset="-122"/>
                <a:ea typeface="Arial Unicode MS" panose="020B0604020202020204" charset="-122"/>
              </a:rPr>
              <a:t>	</a:t>
            </a:r>
            <a:r>
              <a:rPr lang="zh-CN" altLang="en-US" dirty="0">
                <a:latin typeface="Arial Unicode MS" panose="020B0604020202020204" charset="-122"/>
                <a:ea typeface="Arial Unicode MS" panose="020B0604020202020204" charset="-122"/>
              </a:rPr>
              <a:t>yellow 50px</a:t>
            </a:r>
          </a:p>
          <a:p>
            <a:pPr>
              <a:lnSpc>
                <a:spcPct val="150000"/>
              </a:lnSpc>
            </a:pPr>
            <a:r>
              <a:rPr lang="zh-CN" altLang="en-US" dirty="0">
                <a:latin typeface="Arial Unicode MS" panose="020B0604020202020204" charset="-122"/>
                <a:ea typeface="Arial Unicode MS" panose="020B0604020202020204" charset="-122"/>
              </a:rPr>
              <a:t>);</a:t>
            </a:r>
          </a:p>
        </p:txBody>
      </p:sp>
      <p:sp>
        <p:nvSpPr>
          <p:cNvPr id="3" name="文本框 2"/>
          <p:cNvSpPr txBox="1"/>
          <p:nvPr/>
        </p:nvSpPr>
        <p:spPr>
          <a:xfrm>
            <a:off x="5017770" y="1943100"/>
            <a:ext cx="3318510" cy="2971800"/>
          </a:xfrm>
          <a:prstGeom prst="rect">
            <a:avLst/>
          </a:prstGeom>
          <a:noFill/>
        </p:spPr>
        <p:txBody>
          <a:bodyPr wrap="square" rtlCol="0" anchor="t">
            <a:spAutoFit/>
          </a:bodyPr>
          <a:lstStyle/>
          <a:p>
            <a:pPr>
              <a:lnSpc>
                <a:spcPct val="150000"/>
              </a:lnSpc>
            </a:pPr>
            <a:r>
              <a:rPr lang="zh-CN" altLang="en-US">
                <a:latin typeface="Arial Unicode MS" panose="020B0604020202020204" charset="-122"/>
                <a:ea typeface="Arial Unicode MS" panose="020B0604020202020204" charset="-122"/>
              </a:rPr>
              <a:t>设置椭圆形的圆心</a:t>
            </a:r>
          </a:p>
          <a:p>
            <a:pPr>
              <a:lnSpc>
                <a:spcPct val="150000"/>
              </a:lnSpc>
            </a:pPr>
            <a:r>
              <a:rPr lang="zh-CN" altLang="en-US">
                <a:latin typeface="Arial Unicode MS" panose="020B0604020202020204" charset="-122"/>
                <a:ea typeface="Arial Unicode MS" panose="020B0604020202020204" charset="-122"/>
                <a:sym typeface="+mn-ea"/>
              </a:rPr>
              <a:t>background: radial-gradient(</a:t>
            </a:r>
            <a:endParaRPr lang="zh-CN" altLang="en-US">
              <a:latin typeface="Arial Unicode MS" panose="020B0604020202020204" charset="-122"/>
              <a:ea typeface="Arial Unicode MS" panose="020B0604020202020204" charset="-122"/>
            </a:endParaRPr>
          </a:p>
          <a:p>
            <a:pPr>
              <a:lnSpc>
                <a:spcPct val="150000"/>
              </a:lnSpc>
            </a:pPr>
            <a:r>
              <a:rPr lang="en-US" altLang="zh-CN">
                <a:latin typeface="Arial Unicode MS" panose="020B0604020202020204" charset="-122"/>
                <a:ea typeface="Arial Unicode MS" panose="020B0604020202020204" charset="-122"/>
                <a:sym typeface="+mn-ea"/>
              </a:rPr>
              <a:t>	</a:t>
            </a:r>
            <a:r>
              <a:rPr lang="zh-CN" altLang="en-US">
                <a:solidFill>
                  <a:srgbClr val="FF0066"/>
                </a:solidFill>
                <a:latin typeface="Arial Unicode MS" panose="020B0604020202020204" charset="-122"/>
                <a:ea typeface="Arial Unicode MS" panose="020B0604020202020204" charset="-122"/>
                <a:sym typeface="+mn-ea"/>
              </a:rPr>
              <a:t>ellipse at 0px 0px</a:t>
            </a:r>
            <a:r>
              <a:rPr lang="zh-CN" altLang="en-US">
                <a:latin typeface="Arial Unicode MS" panose="020B0604020202020204" charset="-122"/>
                <a:ea typeface="Arial Unicode MS" panose="020B0604020202020204" charset="-122"/>
                <a:sym typeface="+mn-ea"/>
              </a:rPr>
              <a:t>, </a:t>
            </a:r>
            <a:endParaRPr lang="zh-CN" altLang="en-US">
              <a:latin typeface="Arial Unicode MS" panose="020B0604020202020204" charset="-122"/>
              <a:ea typeface="Arial Unicode MS" panose="020B0604020202020204" charset="-122"/>
            </a:endParaRPr>
          </a:p>
          <a:p>
            <a:pPr>
              <a:lnSpc>
                <a:spcPct val="150000"/>
              </a:lnSpc>
            </a:pPr>
            <a:r>
              <a:rPr lang="en-US" altLang="zh-CN">
                <a:latin typeface="Arial Unicode MS" panose="020B0604020202020204" charset="-122"/>
                <a:ea typeface="Arial Unicode MS" panose="020B0604020202020204" charset="-122"/>
                <a:sym typeface="+mn-ea"/>
              </a:rPr>
              <a:t>	</a:t>
            </a:r>
            <a:r>
              <a:rPr lang="zh-CN" altLang="en-US">
                <a:latin typeface="Arial Unicode MS" panose="020B0604020202020204" charset="-122"/>
                <a:ea typeface="Arial Unicode MS" panose="020B0604020202020204" charset="-122"/>
                <a:sym typeface="+mn-ea"/>
              </a:rPr>
              <a:t>blue 20px, </a:t>
            </a:r>
            <a:endParaRPr lang="zh-CN" altLang="en-US">
              <a:latin typeface="Arial Unicode MS" panose="020B0604020202020204" charset="-122"/>
              <a:ea typeface="Arial Unicode MS" panose="020B0604020202020204" charset="-122"/>
            </a:endParaRPr>
          </a:p>
          <a:p>
            <a:pPr>
              <a:lnSpc>
                <a:spcPct val="150000"/>
              </a:lnSpc>
            </a:pPr>
            <a:r>
              <a:rPr lang="en-US" altLang="zh-CN">
                <a:latin typeface="Arial Unicode MS" panose="020B0604020202020204" charset="-122"/>
                <a:ea typeface="Arial Unicode MS" panose="020B0604020202020204" charset="-122"/>
                <a:sym typeface="+mn-ea"/>
              </a:rPr>
              <a:t>	</a:t>
            </a:r>
            <a:r>
              <a:rPr lang="zh-CN" altLang="en-US">
                <a:latin typeface="Arial Unicode MS" panose="020B0604020202020204" charset="-122"/>
                <a:ea typeface="Arial Unicode MS" panose="020B0604020202020204" charset="-122"/>
                <a:sym typeface="+mn-ea"/>
              </a:rPr>
              <a:t>red 30px ,</a:t>
            </a:r>
            <a:endParaRPr lang="zh-CN" altLang="en-US">
              <a:latin typeface="Arial Unicode MS" panose="020B0604020202020204" charset="-122"/>
              <a:ea typeface="Arial Unicode MS" panose="020B0604020202020204" charset="-122"/>
            </a:endParaRPr>
          </a:p>
          <a:p>
            <a:pPr>
              <a:lnSpc>
                <a:spcPct val="150000"/>
              </a:lnSpc>
            </a:pPr>
            <a:r>
              <a:rPr lang="en-US" altLang="zh-CN">
                <a:latin typeface="Arial Unicode MS" panose="020B0604020202020204" charset="-122"/>
                <a:ea typeface="Arial Unicode MS" panose="020B0604020202020204" charset="-122"/>
                <a:sym typeface="+mn-ea"/>
              </a:rPr>
              <a:t>	</a:t>
            </a:r>
            <a:r>
              <a:rPr lang="zh-CN" altLang="en-US">
                <a:latin typeface="Arial Unicode MS" panose="020B0604020202020204" charset="-122"/>
                <a:ea typeface="Arial Unicode MS" panose="020B0604020202020204" charset="-122"/>
                <a:sym typeface="+mn-ea"/>
              </a:rPr>
              <a:t>yellow 50px</a:t>
            </a:r>
            <a:endParaRPr lang="zh-CN" altLang="en-US">
              <a:latin typeface="Arial Unicode MS" panose="020B0604020202020204" charset="-122"/>
              <a:ea typeface="Arial Unicode MS" panose="020B0604020202020204" charset="-122"/>
            </a:endParaRPr>
          </a:p>
          <a:p>
            <a:pPr>
              <a:lnSpc>
                <a:spcPct val="150000"/>
              </a:lnSpc>
            </a:pPr>
            <a:r>
              <a:rPr lang="zh-CN" altLang="en-US">
                <a:latin typeface="Arial Unicode MS" panose="020B0604020202020204" charset="-122"/>
                <a:ea typeface="Arial Unicode MS" panose="020B0604020202020204" charset="-122"/>
                <a:sym typeface="+mn-ea"/>
              </a:rPr>
              <a:t>);</a:t>
            </a:r>
            <a:endParaRPr lang="zh-CN" altLang="en-US">
              <a:latin typeface="Arial Unicode MS" panose="020B0604020202020204" charset="-122"/>
              <a:ea typeface="Arial Unicode MS" panose="020B0604020202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自定义椭圆形半径</a:t>
            </a:r>
          </a:p>
        </p:txBody>
      </p:sp>
      <p:sp>
        <p:nvSpPr>
          <p:cNvPr id="4" name="文本框 3"/>
          <p:cNvSpPr txBox="1"/>
          <p:nvPr/>
        </p:nvSpPr>
        <p:spPr>
          <a:xfrm>
            <a:off x="456565" y="2354580"/>
            <a:ext cx="6601460" cy="2971800"/>
          </a:xfrm>
          <a:prstGeom prst="rect">
            <a:avLst/>
          </a:prstGeom>
          <a:noFill/>
        </p:spPr>
        <p:txBody>
          <a:bodyPr wrap="square" rtlCol="0" anchor="t">
            <a:spAutoFit/>
          </a:bodyPr>
          <a:lstStyle/>
          <a:p>
            <a:pPr>
              <a:lnSpc>
                <a:spcPct val="150000"/>
              </a:lnSpc>
            </a:pPr>
            <a:r>
              <a:rPr lang="zh-CN" altLang="en-US" b="1">
                <a:latin typeface="微软雅黑" panose="020B0503020204020204" charset="-122"/>
                <a:ea typeface="微软雅黑" panose="020B0503020204020204" charset="-122"/>
              </a:rPr>
              <a:t>设置椭圆形</a:t>
            </a:r>
            <a:r>
              <a:rPr lang="en-US" altLang="zh-CN" b="1">
                <a:latin typeface="微软雅黑" panose="020B0503020204020204" charset="-122"/>
                <a:ea typeface="微软雅黑" panose="020B0503020204020204" charset="-122"/>
              </a:rPr>
              <a:t>X</a:t>
            </a:r>
            <a:r>
              <a:rPr lang="zh-CN" altLang="en-US" b="1">
                <a:latin typeface="微软雅黑" panose="020B0503020204020204" charset="-122"/>
                <a:ea typeface="微软雅黑" panose="020B0503020204020204" charset="-122"/>
              </a:rPr>
              <a:t>，</a:t>
            </a:r>
            <a:r>
              <a:rPr lang="en-US" altLang="zh-CN" b="1">
                <a:latin typeface="微软雅黑" panose="020B0503020204020204" charset="-122"/>
                <a:ea typeface="微软雅黑" panose="020B0503020204020204" charset="-122"/>
              </a:rPr>
              <a:t>Y</a:t>
            </a:r>
            <a:r>
              <a:rPr lang="zh-CN" altLang="en-US" b="1">
                <a:latin typeface="微软雅黑" panose="020B0503020204020204" charset="-122"/>
                <a:ea typeface="微软雅黑" panose="020B0503020204020204" charset="-122"/>
              </a:rPr>
              <a:t>轴半径</a:t>
            </a:r>
          </a:p>
          <a:p>
            <a:pPr>
              <a:lnSpc>
                <a:spcPct val="150000"/>
              </a:lnSpc>
            </a:pPr>
            <a:endParaRPr lang="zh-CN" altLang="en-US" b="1">
              <a:latin typeface="微软雅黑" panose="020B0503020204020204" charset="-122"/>
              <a:ea typeface="微软雅黑" panose="020B0503020204020204" charset="-122"/>
            </a:endParaRPr>
          </a:p>
          <a:p>
            <a:pPr>
              <a:lnSpc>
                <a:spcPct val="150000"/>
              </a:lnSpc>
            </a:pPr>
            <a:r>
              <a:rPr lang="zh-CN" altLang="en-US">
                <a:latin typeface="微软雅黑" panose="020B0503020204020204" charset="-122"/>
                <a:ea typeface="微软雅黑" panose="020B0503020204020204" charset="-122"/>
              </a:rPr>
              <a:t>background: radial-gradient(</a:t>
            </a:r>
          </a:p>
          <a:p>
            <a:pPr>
              <a:lnSpc>
                <a:spcPct val="150000"/>
              </a:lnSpc>
            </a:pPr>
            <a:r>
              <a:rPr lang="en-US" altLang="zh-CN">
                <a:latin typeface="微软雅黑" panose="020B0503020204020204" charset="-122"/>
                <a:ea typeface="微软雅黑" panose="020B0503020204020204" charset="-122"/>
              </a:rPr>
              <a:t>	</a:t>
            </a:r>
            <a:r>
              <a:rPr lang="zh-CN" altLang="en-US">
                <a:solidFill>
                  <a:srgbClr val="FF0066"/>
                </a:solidFill>
                <a:latin typeface="Arial Unicode MS" panose="020B0604020202020204" charset="-122"/>
                <a:ea typeface="Arial Unicode MS" panose="020B0604020202020204" charset="-122"/>
                <a:sym typeface="+mn-ea"/>
              </a:rPr>
              <a:t>ellipse </a:t>
            </a:r>
            <a:r>
              <a:rPr lang="zh-CN" altLang="en-US">
                <a:solidFill>
                  <a:srgbClr val="FF0066"/>
                </a:solidFill>
                <a:latin typeface="微软雅黑" panose="020B0503020204020204" charset="-122"/>
                <a:ea typeface="微软雅黑" panose="020B0503020204020204" charset="-122"/>
              </a:rPr>
              <a:t>50px 100px </a:t>
            </a:r>
            <a:r>
              <a:rPr lang="zh-CN" altLang="en-US">
                <a:latin typeface="微软雅黑" panose="020B0503020204020204" charset="-122"/>
                <a:ea typeface="微软雅黑" panose="020B0503020204020204" charset="-122"/>
              </a:rPr>
              <a:t>at 100px 50px, </a:t>
            </a:r>
          </a:p>
          <a:p>
            <a:pPr>
              <a:lnSpc>
                <a:spcPct val="150000"/>
              </a:lnSpc>
            </a:pP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#fff,</a:t>
            </a:r>
          </a:p>
          <a:p>
            <a:pPr>
              <a:lnSpc>
                <a:spcPct val="150000"/>
              </a:lnSpc>
            </a:pPr>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#000</a:t>
            </a:r>
          </a:p>
          <a:p>
            <a:pPr>
              <a:lnSpc>
                <a:spcPct val="150000"/>
              </a:lnSpc>
            </a:pPr>
            <a:r>
              <a:rPr lang="zh-CN" altLang="en-US">
                <a:latin typeface="微软雅黑" panose="020B0503020204020204" charset="-122"/>
                <a:ea typeface="微软雅黑" panose="020B0503020204020204" charset="-122"/>
              </a:rPr>
              <a:t>);</a:t>
            </a:r>
          </a:p>
        </p:txBody>
      </p:sp>
      <p:sp>
        <p:nvSpPr>
          <p:cNvPr id="5" name="文本框 4"/>
          <p:cNvSpPr txBox="1"/>
          <p:nvPr/>
        </p:nvSpPr>
        <p:spPr>
          <a:xfrm>
            <a:off x="456565" y="1142365"/>
            <a:ext cx="4331335" cy="387985"/>
          </a:xfrm>
          <a:prstGeom prst="rect">
            <a:avLst/>
          </a:prstGeom>
          <a:noFill/>
        </p:spPr>
        <p:txBody>
          <a:bodyPr wrap="square" rtlCol="0">
            <a:spAutoFit/>
          </a:bodyPr>
          <a:lstStyle/>
          <a:p>
            <a:r>
              <a:rPr lang="zh-CN" altLang="en-US">
                <a:solidFill>
                  <a:srgbClr val="FF0000"/>
                </a:solidFill>
                <a:latin typeface="Arial Unicode MS" panose="020B0604020202020204" charset="-122"/>
                <a:ea typeface="Arial Unicode MS" panose="020B0604020202020204" charset="-122"/>
                <a:sym typeface="+mn-ea"/>
              </a:rPr>
              <a:t>自定义椭圆形渐变范围</a:t>
            </a:r>
            <a:r>
              <a:rPr lang="zh-CN" altLang="en-US">
                <a:solidFill>
                  <a:srgbClr val="FF0000"/>
                </a:solidFill>
                <a:latin typeface="Arial Unicode MS" panose="020B0604020202020204" charset="-122"/>
                <a:ea typeface="Arial Unicode MS" panose="020B0604020202020204" charset="-122"/>
              </a:rPr>
              <a:t>的</a:t>
            </a:r>
            <a:r>
              <a:rPr lang="en-US" altLang="zh-CN">
                <a:solidFill>
                  <a:srgbClr val="FF0000"/>
                </a:solidFill>
                <a:latin typeface="Arial Unicode MS" panose="020B0604020202020204" charset="-122"/>
                <a:ea typeface="Arial Unicode MS" panose="020B0604020202020204" charset="-122"/>
              </a:rPr>
              <a:t>X</a:t>
            </a:r>
            <a:r>
              <a:rPr lang="zh-CN" altLang="en-US">
                <a:solidFill>
                  <a:srgbClr val="FF0000"/>
                </a:solidFill>
                <a:latin typeface="Arial Unicode MS" panose="020B0604020202020204" charset="-122"/>
                <a:ea typeface="Arial Unicode MS" panose="020B0604020202020204" charset="-122"/>
              </a:rPr>
              <a:t>轴，</a:t>
            </a:r>
            <a:r>
              <a:rPr lang="en-US" altLang="zh-CN">
                <a:solidFill>
                  <a:srgbClr val="FF0000"/>
                </a:solidFill>
                <a:latin typeface="Arial Unicode MS" panose="020B0604020202020204" charset="-122"/>
                <a:ea typeface="Arial Unicode MS" panose="020B0604020202020204" charset="-122"/>
              </a:rPr>
              <a:t>Y</a:t>
            </a:r>
            <a:r>
              <a:rPr lang="zh-CN" altLang="en-US">
                <a:solidFill>
                  <a:srgbClr val="FF0000"/>
                </a:solidFill>
                <a:latin typeface="Arial Unicode MS" panose="020B0604020202020204" charset="-122"/>
                <a:ea typeface="Arial Unicode MS" panose="020B0604020202020204" charset="-122"/>
              </a:rPr>
              <a:t>轴半径</a:t>
            </a:r>
          </a:p>
        </p:txBody>
      </p:sp>
      <p:pic>
        <p:nvPicPr>
          <p:cNvPr id="7" name="图片 6" descr="gradient-20"/>
          <p:cNvPicPr>
            <a:picLocks noChangeAspect="1"/>
          </p:cNvPicPr>
          <p:nvPr/>
        </p:nvPicPr>
        <p:blipFill>
          <a:blip r:embed="rId2"/>
          <a:stretch>
            <a:fillRect/>
          </a:stretch>
        </p:blipFill>
        <p:spPr>
          <a:xfrm>
            <a:off x="5117465" y="4422775"/>
            <a:ext cx="2929890" cy="16065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0F0CD9AD-A76F-424D-98B1-519E93A06A33}"/>
              </a:ext>
            </a:extLst>
          </p:cNvPr>
          <p:cNvSpPr>
            <a:spLocks noChangeArrowheads="1"/>
          </p:cNvSpPr>
          <p:nvPr/>
        </p:nvSpPr>
        <p:spPr bwMode="auto">
          <a:xfrm>
            <a:off x="278428" y="426437"/>
            <a:ext cx="8466200" cy="4708981"/>
          </a:xfrm>
          <a:prstGeom prst="rect">
            <a:avLst/>
          </a:prstGeom>
          <a:solidFill>
            <a:srgbClr val="FFFFFF"/>
          </a:solidFill>
          <a:ln w="9525" algn="ctr">
            <a:noFill/>
            <a:miter lim="800000"/>
            <a:headEnd/>
            <a:tailEnd/>
          </a:ln>
          <a:effectLst>
            <a:prstShdw prst="shdw17" dist="17961" dir="2700000">
              <a:srgbClr val="999999"/>
            </a:prstShdw>
          </a:effectLst>
        </p:spPr>
        <p:txBody>
          <a:bodyPr lIns="0" tIns="0" rIns="0" bIns="0" anchor="ctr">
            <a:spAutoFit/>
          </a:bodyPr>
          <a:lstStyle>
            <a:lvl1pPr eaLnBrk="0" hangingPunct="0">
              <a:defRPr>
                <a:solidFill>
                  <a:schemeClr val="tx1"/>
                </a:solidFill>
                <a:latin typeface="Amelia BT" pitchFamily="82" charset="0"/>
              </a:defRPr>
            </a:lvl1pPr>
            <a:lvl2pPr marL="742950" indent="-285750" eaLnBrk="0" hangingPunct="0">
              <a:defRPr>
                <a:solidFill>
                  <a:schemeClr val="tx1"/>
                </a:solidFill>
                <a:latin typeface="Amelia BT" pitchFamily="82" charset="0"/>
              </a:defRPr>
            </a:lvl2pPr>
            <a:lvl3pPr marL="1143000" indent="-228600" eaLnBrk="0" hangingPunct="0">
              <a:defRPr>
                <a:solidFill>
                  <a:schemeClr val="tx1"/>
                </a:solidFill>
                <a:latin typeface="Amelia BT" pitchFamily="82" charset="0"/>
              </a:defRPr>
            </a:lvl3pPr>
            <a:lvl4pPr marL="1600200" indent="-228600" eaLnBrk="0" hangingPunct="0">
              <a:defRPr>
                <a:solidFill>
                  <a:schemeClr val="tx1"/>
                </a:solidFill>
                <a:latin typeface="Amelia BT" pitchFamily="82" charset="0"/>
              </a:defRPr>
            </a:lvl4pPr>
            <a:lvl5pPr marL="2057400" indent="-228600" eaLnBrk="0" hangingPunct="0">
              <a:defRPr>
                <a:solidFill>
                  <a:schemeClr val="tx1"/>
                </a:solidFill>
                <a:latin typeface="Amelia BT" pitchFamily="82" charset="0"/>
              </a:defRPr>
            </a:lvl5pPr>
            <a:lvl6pPr marL="2514600" indent="-228600" algn="ctr" eaLnBrk="0" fontAlgn="base" hangingPunct="0">
              <a:spcBef>
                <a:spcPct val="0"/>
              </a:spcBef>
              <a:spcAft>
                <a:spcPct val="0"/>
              </a:spcAft>
              <a:defRPr>
                <a:solidFill>
                  <a:schemeClr val="tx1"/>
                </a:solidFill>
                <a:latin typeface="Amelia BT" pitchFamily="82" charset="0"/>
              </a:defRPr>
            </a:lvl6pPr>
            <a:lvl7pPr marL="2971800" indent="-228600" algn="ctr" eaLnBrk="0" fontAlgn="base" hangingPunct="0">
              <a:spcBef>
                <a:spcPct val="0"/>
              </a:spcBef>
              <a:spcAft>
                <a:spcPct val="0"/>
              </a:spcAft>
              <a:defRPr>
                <a:solidFill>
                  <a:schemeClr val="tx1"/>
                </a:solidFill>
                <a:latin typeface="Amelia BT" pitchFamily="82" charset="0"/>
              </a:defRPr>
            </a:lvl7pPr>
            <a:lvl8pPr marL="3429000" indent="-228600" algn="ctr" eaLnBrk="0" fontAlgn="base" hangingPunct="0">
              <a:spcBef>
                <a:spcPct val="0"/>
              </a:spcBef>
              <a:spcAft>
                <a:spcPct val="0"/>
              </a:spcAft>
              <a:defRPr>
                <a:solidFill>
                  <a:schemeClr val="tx1"/>
                </a:solidFill>
                <a:latin typeface="Amelia BT" pitchFamily="82" charset="0"/>
              </a:defRPr>
            </a:lvl8pPr>
            <a:lvl9pPr marL="3886200" indent="-228600" algn="ctr" eaLnBrk="0" fontAlgn="base" hangingPunct="0">
              <a:spcBef>
                <a:spcPct val="0"/>
              </a:spcBef>
              <a:spcAft>
                <a:spcPct val="0"/>
              </a:spcAft>
              <a:defRPr>
                <a:solidFill>
                  <a:schemeClr val="tx1"/>
                </a:solidFill>
                <a:latin typeface="Amelia BT" pitchFamily="82" charset="0"/>
              </a:defRPr>
            </a:lvl9pPr>
          </a:lstStyle>
          <a:p>
            <a:pPr algn="l"/>
            <a:r>
              <a:rPr lang="zh-CN" altLang="en-US" b="1" dirty="0">
                <a:solidFill>
                  <a:srgbClr val="333333"/>
                </a:solidFill>
                <a:latin typeface="微软雅黑" panose="020B0503020204020204" pitchFamily="34" charset="-122"/>
                <a:ea typeface="微软雅黑" panose="020B0503020204020204" pitchFamily="34" charset="-122"/>
              </a:rPr>
              <a:t>大小</a:t>
            </a:r>
            <a:r>
              <a:rPr lang="en-US" altLang="zh-CN" b="1" dirty="0">
                <a:solidFill>
                  <a:srgbClr val="333333"/>
                </a:solidFill>
                <a:latin typeface="微软雅黑" panose="020B0503020204020204" pitchFamily="34" charset="-122"/>
                <a:ea typeface="微软雅黑" panose="020B0503020204020204" pitchFamily="34" charset="-122"/>
              </a:rPr>
              <a:t>(Size)</a:t>
            </a:r>
            <a:r>
              <a:rPr lang="zh-CN" altLang="en-US" b="1" dirty="0">
                <a:solidFill>
                  <a:srgbClr val="333333"/>
                </a:solidFill>
                <a:latin typeface="微软雅黑" panose="020B0503020204020204" pitchFamily="34" charset="-122"/>
                <a:ea typeface="微软雅黑" panose="020B0503020204020204" pitchFamily="34" charset="-122"/>
              </a:rPr>
              <a:t>：</a:t>
            </a:r>
            <a:r>
              <a:rPr lang="en-US" altLang="zh-CN" dirty="0">
                <a:solidFill>
                  <a:srgbClr val="333333"/>
                </a:solidFill>
                <a:latin typeface="微软雅黑" panose="020B0503020204020204" pitchFamily="34" charset="-122"/>
                <a:ea typeface="微软雅黑" panose="020B0503020204020204" pitchFamily="34" charset="-122"/>
              </a:rPr>
              <a:t>size</a:t>
            </a:r>
            <a:r>
              <a:rPr lang="zh-CN" altLang="en-US" dirty="0">
                <a:solidFill>
                  <a:srgbClr val="333333"/>
                </a:solidFill>
                <a:latin typeface="微软雅黑" panose="020B0503020204020204" pitchFamily="34" charset="-122"/>
                <a:ea typeface="微软雅黑" panose="020B0503020204020204" pitchFamily="34" charset="-122"/>
              </a:rPr>
              <a:t>的不同选项</a:t>
            </a:r>
            <a:r>
              <a:rPr lang="en-US" altLang="zh-CN" dirty="0">
                <a:solidFill>
                  <a:srgbClr val="333333"/>
                </a:solidFill>
                <a:latin typeface="微软雅黑" panose="020B0503020204020204" pitchFamily="34" charset="-122"/>
                <a:ea typeface="微软雅黑" panose="020B0503020204020204" pitchFamily="34" charset="-122"/>
              </a:rPr>
              <a:t>(closest-side, closest-corner, farthest-side, farthest-corner, contain or cover)</a:t>
            </a:r>
            <a:r>
              <a:rPr lang="zh-CN" altLang="en-US" dirty="0">
                <a:solidFill>
                  <a:srgbClr val="333333"/>
                </a:solidFill>
                <a:latin typeface="微软雅黑" panose="020B0503020204020204" pitchFamily="34" charset="-122"/>
                <a:ea typeface="微软雅黑" panose="020B0503020204020204" pitchFamily="34" charset="-122"/>
              </a:rPr>
              <a:t>指向被用来定义圆或椭圆大小的点。</a:t>
            </a:r>
            <a:endParaRPr lang="zh-CN" altLang="en-US" dirty="0">
              <a:latin typeface="微软雅黑" panose="020B0503020204020204" pitchFamily="34" charset="-122"/>
              <a:ea typeface="微软雅黑" panose="020B0503020204020204" pitchFamily="34" charset="-122"/>
            </a:endParaRPr>
          </a:p>
          <a:p>
            <a:pPr algn="l"/>
            <a:r>
              <a:rPr lang="zh-CN" altLang="en-US" dirty="0">
                <a:solidFill>
                  <a:srgbClr val="333333"/>
                </a:solidFill>
                <a:latin typeface="微软雅黑" panose="020B0503020204020204" pitchFamily="34" charset="-122"/>
                <a:ea typeface="微软雅黑" panose="020B0503020204020204" pitchFamily="34" charset="-122"/>
              </a:rPr>
              <a:t>示例：椭圆的近边</a:t>
            </a:r>
            <a:r>
              <a:rPr lang="en-US" altLang="zh-CN" dirty="0">
                <a:solidFill>
                  <a:srgbClr val="333333"/>
                </a:solidFill>
                <a:latin typeface="微软雅黑" panose="020B0503020204020204" pitchFamily="34" charset="-122"/>
                <a:ea typeface="微软雅黑" panose="020B0503020204020204" pitchFamily="34" charset="-122"/>
              </a:rPr>
              <a:t>VS</a:t>
            </a:r>
            <a:r>
              <a:rPr lang="zh-CN" altLang="en-US" dirty="0">
                <a:solidFill>
                  <a:srgbClr val="333333"/>
                </a:solidFill>
                <a:latin typeface="微软雅黑" panose="020B0503020204020204" pitchFamily="34" charset="-122"/>
                <a:ea typeface="微软雅黑" panose="020B0503020204020204" pitchFamily="34" charset="-122"/>
              </a:rPr>
              <a:t>远角</a:t>
            </a:r>
            <a:br>
              <a:rPr lang="zh-CN" altLang="en-US" dirty="0">
                <a:solidFill>
                  <a:srgbClr val="333333"/>
                </a:solidFill>
                <a:latin typeface="微软雅黑" panose="020B0503020204020204" pitchFamily="34" charset="-122"/>
                <a:ea typeface="微软雅黑" panose="020B0503020204020204" pitchFamily="34" charset="-122"/>
              </a:rPr>
            </a:br>
            <a:r>
              <a:rPr lang="zh-CN" altLang="en-US" dirty="0">
                <a:solidFill>
                  <a:srgbClr val="333333"/>
                </a:solidFill>
                <a:latin typeface="微软雅黑" panose="020B0503020204020204" pitchFamily="34" charset="-122"/>
                <a:ea typeface="微软雅黑" panose="020B0503020204020204" pitchFamily="34" charset="-122"/>
              </a:rPr>
              <a:t>下面的两个椭圆有不同的大小。左边的一个是由从起始点</a:t>
            </a:r>
            <a:r>
              <a:rPr lang="en-US" altLang="zh-CN" dirty="0">
                <a:solidFill>
                  <a:srgbClr val="333333"/>
                </a:solidFill>
                <a:latin typeface="微软雅黑" panose="020B0503020204020204" pitchFamily="34" charset="-122"/>
                <a:ea typeface="微软雅黑" panose="020B0503020204020204" pitchFamily="34" charset="-122"/>
              </a:rPr>
              <a:t>(center)</a:t>
            </a:r>
            <a:r>
              <a:rPr lang="zh-CN" altLang="en-US" dirty="0">
                <a:solidFill>
                  <a:srgbClr val="333333"/>
                </a:solidFill>
                <a:latin typeface="微软雅黑" panose="020B0503020204020204" pitchFamily="34" charset="-122"/>
                <a:ea typeface="微软雅黑" panose="020B0503020204020204" pitchFamily="34" charset="-122"/>
              </a:rPr>
              <a:t>到近边的距离设定的，而右边的一个是由从起始点到远角的的距离决定的。</a:t>
            </a:r>
            <a:endParaRPr lang="en-US" altLang="zh-CN" dirty="0">
              <a:solidFill>
                <a:srgbClr val="333333"/>
              </a:solidFill>
              <a:latin typeface="微软雅黑" panose="020B0503020204020204" pitchFamily="34" charset="-122"/>
              <a:ea typeface="微软雅黑" panose="020B0503020204020204" pitchFamily="34" charset="-122"/>
            </a:endParaRPr>
          </a:p>
          <a:p>
            <a:pPr algn="l"/>
            <a:endParaRPr lang="en-US" altLang="zh-CN" dirty="0">
              <a:solidFill>
                <a:srgbClr val="333333"/>
              </a:solidFill>
              <a:latin typeface="微软雅黑" panose="020B0503020204020204" pitchFamily="34" charset="-122"/>
              <a:ea typeface="微软雅黑" panose="020B0503020204020204" pitchFamily="34" charset="-122"/>
            </a:endParaRPr>
          </a:p>
          <a:p>
            <a:pPr algn="l"/>
            <a:endParaRPr lang="en-US" altLang="zh-CN" dirty="0">
              <a:solidFill>
                <a:srgbClr val="333333"/>
              </a:solidFill>
              <a:latin typeface="微软雅黑" panose="020B0503020204020204" pitchFamily="34" charset="-122"/>
              <a:ea typeface="微软雅黑" panose="020B0503020204020204" pitchFamily="34" charset="-122"/>
            </a:endParaRPr>
          </a:p>
          <a:p>
            <a:pPr algn="l"/>
            <a:endParaRPr lang="zh-CN" altLang="en-US"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algn="l"/>
            <a:endParaRPr lang="en-US" altLang="zh-CN" dirty="0">
              <a:solidFill>
                <a:srgbClr val="333333"/>
              </a:solidFill>
              <a:latin typeface="微软雅黑" panose="020B0503020204020204" pitchFamily="34" charset="-122"/>
              <a:ea typeface="微软雅黑" panose="020B0503020204020204" pitchFamily="34" charset="-122"/>
            </a:endParaRPr>
          </a:p>
          <a:p>
            <a:pPr algn="l"/>
            <a:r>
              <a:rPr lang="en-US" altLang="zh-CN" dirty="0">
                <a:solidFill>
                  <a:srgbClr val="333333"/>
                </a:solidFill>
                <a:latin typeface="微软雅黑" panose="020B0503020204020204" pitchFamily="34" charset="-122"/>
                <a:ea typeface="微软雅黑" panose="020B0503020204020204" pitchFamily="34" charset="-122"/>
              </a:rPr>
              <a:t>background: -</a:t>
            </a:r>
            <a:r>
              <a:rPr lang="en-US" altLang="zh-CN" dirty="0" err="1">
                <a:solidFill>
                  <a:srgbClr val="333333"/>
                </a:solidFill>
                <a:latin typeface="微软雅黑" panose="020B0503020204020204" pitchFamily="34" charset="-122"/>
                <a:ea typeface="微软雅黑" panose="020B0503020204020204" pitchFamily="34" charset="-122"/>
              </a:rPr>
              <a:t>moz</a:t>
            </a:r>
            <a:r>
              <a:rPr lang="en-US" altLang="zh-CN" dirty="0">
                <a:solidFill>
                  <a:srgbClr val="333333"/>
                </a:solidFill>
                <a:latin typeface="微软雅黑" panose="020B0503020204020204" pitchFamily="34" charset="-122"/>
                <a:ea typeface="微软雅黑" panose="020B0503020204020204" pitchFamily="34" charset="-122"/>
              </a:rPr>
              <a:t>-radial-gradient(ellipse closest-side, red, yellow 10%, #1E90FF 50%, white); background: -</a:t>
            </a:r>
            <a:r>
              <a:rPr lang="en-US" altLang="zh-CN" dirty="0" err="1">
                <a:solidFill>
                  <a:srgbClr val="333333"/>
                </a:solidFill>
                <a:latin typeface="微软雅黑" panose="020B0503020204020204" pitchFamily="34" charset="-122"/>
                <a:ea typeface="微软雅黑" panose="020B0503020204020204" pitchFamily="34" charset="-122"/>
              </a:rPr>
              <a:t>moz</a:t>
            </a:r>
            <a:r>
              <a:rPr lang="en-US" altLang="zh-CN" dirty="0">
                <a:solidFill>
                  <a:srgbClr val="333333"/>
                </a:solidFill>
                <a:latin typeface="微软雅黑" panose="020B0503020204020204" pitchFamily="34" charset="-122"/>
                <a:ea typeface="微软雅黑" panose="020B0503020204020204" pitchFamily="34" charset="-122"/>
              </a:rPr>
              <a:t>-radial-gradient(ellipse farthest-corner, red, yellow 10%, #1E90FF 50%, white);</a:t>
            </a:r>
            <a:r>
              <a:rPr lang="en-US" altLang="zh-CN" dirty="0">
                <a:latin typeface="微软雅黑" panose="020B0503020204020204" pitchFamily="34" charset="-122"/>
                <a:ea typeface="微软雅黑" panose="020B0503020204020204" pitchFamily="34" charset="-122"/>
              </a:rPr>
              <a:t>                                                                                                                                                                                                </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p:txBody>
      </p:sp>
      <p:pic>
        <p:nvPicPr>
          <p:cNvPr id="19459" name="Picture 2" descr="http://www.jcodecraeer.com/uploads/allimg/120811/111U06400-11.jpg">
            <a:extLst>
              <a:ext uri="{FF2B5EF4-FFF2-40B4-BE49-F238E27FC236}">
                <a16:creationId xmlns:a16="http://schemas.microsoft.com/office/drawing/2014/main" id="{48677714-1CFD-4A81-8B70-27C0F246D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46" y="1988840"/>
            <a:ext cx="3779554"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3" descr="http://www.jcodecraeer.com/uploads/allimg/120811/111U01E0-12.png">
            <a:extLst>
              <a:ext uri="{FF2B5EF4-FFF2-40B4-BE49-F238E27FC236}">
                <a16:creationId xmlns:a16="http://schemas.microsoft.com/office/drawing/2014/main" id="{1C53FA79-AEBE-474E-AE5F-87D33F550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775379"/>
            <a:ext cx="3840026"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CSS</a:t>
            </a:r>
            <a:r>
              <a:rPr lang="zh-CN" altLang="en-US" dirty="0"/>
              <a:t>渐变时，准确讲是颜色的渐变。</a:t>
            </a:r>
          </a:p>
          <a:p>
            <a:endParaRPr lang="zh-CN" altLang="en-US" dirty="0"/>
          </a:p>
          <a:p>
            <a:r>
              <a:rPr lang="zh-CN" altLang="en-US" dirty="0"/>
              <a:t>渐变色彩实际上不是颜色（</a:t>
            </a:r>
            <a:r>
              <a:rPr lang="en-US" altLang="zh-CN" dirty="0"/>
              <a:t>color</a:t>
            </a:r>
            <a:r>
              <a:rPr lang="zh-CN" altLang="en-US" dirty="0"/>
              <a:t>），而是图像（</a:t>
            </a:r>
            <a:r>
              <a:rPr lang="en-US" altLang="zh-CN" dirty="0"/>
              <a:t>image</a:t>
            </a:r>
            <a:r>
              <a:rPr lang="zh-CN" altLang="en-US" dirty="0"/>
              <a:t>）对象，通常用来作为元素背景。</a:t>
            </a:r>
            <a:endParaRPr lang="en-US" altLang="zh-CN" dirty="0"/>
          </a:p>
          <a:p>
            <a:r>
              <a:rPr lang="en-US" altLang="zh-CN" dirty="0">
                <a:solidFill>
                  <a:srgbClr val="FF0000"/>
                </a:solidFill>
              </a:rPr>
              <a:t>background-image: linear-gradient(…)/radial-gradient(…)</a:t>
            </a:r>
            <a:endParaRPr lang="zh-CN" altLang="en-US" dirty="0">
              <a:solidFill>
                <a:srgbClr val="FF0000"/>
              </a:solidFill>
            </a:endParaRPr>
          </a:p>
          <a:p>
            <a:endParaRPr lang="zh-CN" altLang="en-US" dirty="0"/>
          </a:p>
          <a:p>
            <a:r>
              <a:rPr lang="zh-CN" altLang="en-US" dirty="0"/>
              <a:t>这个特殊图像没有内在的尺寸和比例，它具体的大小将匹配其关联的</a:t>
            </a:r>
            <a:r>
              <a:rPr lang="en-US" altLang="zh-CN" dirty="0"/>
              <a:t>HTML</a:t>
            </a:r>
            <a:r>
              <a:rPr lang="zh-CN" altLang="en-US" dirty="0"/>
              <a:t>元素。</a:t>
            </a:r>
          </a:p>
        </p:txBody>
      </p:sp>
    </p:spTree>
    <p:extLst>
      <p:ext uri="{BB962C8B-B14F-4D97-AF65-F5344CB8AC3E}">
        <p14:creationId xmlns:p14="http://schemas.microsoft.com/office/powerpoint/2010/main" val="2820058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171F2A4-D067-47B7-9B17-070F103AAC71}"/>
              </a:ext>
            </a:extLst>
          </p:cNvPr>
          <p:cNvSpPr>
            <a:spLocks noChangeArrowheads="1"/>
          </p:cNvSpPr>
          <p:nvPr/>
        </p:nvSpPr>
        <p:spPr bwMode="auto">
          <a:xfrm>
            <a:off x="148733" y="764704"/>
            <a:ext cx="8805100" cy="2031325"/>
          </a:xfrm>
          <a:prstGeom prst="rect">
            <a:avLst/>
          </a:prstGeom>
          <a:noFill/>
          <a:ln>
            <a:noFill/>
          </a:ln>
          <a:effectLst>
            <a:prstShdw prst="shdw17" dist="17961" dir="2700000">
              <a:schemeClr val="accent1">
                <a:gamma/>
                <a:shade val="60000"/>
                <a:invGamma/>
              </a:schemeClr>
            </a:prstShdw>
          </a:effectLst>
          <a:extLst/>
        </p:spPr>
        <p:txBody>
          <a:bodyPr anchor="ctr">
            <a:spAutoFit/>
          </a:bodyPr>
          <a:lstStyle/>
          <a:p>
            <a:pPr algn="l" eaLnBrk="0" hangingPunct="0">
              <a:defRPr/>
            </a:pPr>
            <a:r>
              <a:rPr lang="zh-CN" altLang="en-US" dirty="0">
                <a:solidFill>
                  <a:srgbClr val="333333"/>
                </a:solidFill>
                <a:latin typeface="微软雅黑" pitchFamily="34" charset="-122"/>
                <a:ea typeface="微软雅黑" pitchFamily="34" charset="-122"/>
              </a:rPr>
              <a:t>示例：圆的近边</a:t>
            </a:r>
            <a:r>
              <a:rPr lang="en-US" altLang="zh-CN" dirty="0">
                <a:solidFill>
                  <a:srgbClr val="333333"/>
                </a:solidFill>
                <a:latin typeface="微软雅黑" pitchFamily="34" charset="-122"/>
                <a:ea typeface="微软雅黑" pitchFamily="34" charset="-122"/>
              </a:rPr>
              <a:t>VS</a:t>
            </a:r>
            <a:r>
              <a:rPr lang="zh-CN" altLang="en-US" dirty="0">
                <a:solidFill>
                  <a:srgbClr val="333333"/>
                </a:solidFill>
                <a:latin typeface="微软雅黑" pitchFamily="34" charset="-122"/>
                <a:ea typeface="微软雅黑" pitchFamily="34" charset="-122"/>
              </a:rPr>
              <a:t>远边</a:t>
            </a:r>
            <a:br>
              <a:rPr lang="zh-CN" altLang="en-US" dirty="0">
                <a:solidFill>
                  <a:srgbClr val="333333"/>
                </a:solidFill>
                <a:latin typeface="微软雅黑" pitchFamily="34" charset="-122"/>
                <a:ea typeface="微软雅黑" pitchFamily="34" charset="-122"/>
              </a:rPr>
            </a:br>
            <a:r>
              <a:rPr lang="zh-CN" altLang="en-US" dirty="0">
                <a:solidFill>
                  <a:srgbClr val="333333"/>
                </a:solidFill>
                <a:latin typeface="微软雅黑" pitchFamily="34" charset="-122"/>
                <a:ea typeface="微软雅黑" pitchFamily="34" charset="-122"/>
              </a:rPr>
              <a:t>左边的圆的渐变大小由起始点</a:t>
            </a:r>
            <a:r>
              <a:rPr lang="en-US" altLang="zh-CN" dirty="0">
                <a:solidFill>
                  <a:srgbClr val="333333"/>
                </a:solidFill>
                <a:latin typeface="微软雅黑" pitchFamily="34" charset="-122"/>
                <a:ea typeface="微软雅黑" pitchFamily="34" charset="-122"/>
              </a:rPr>
              <a:t>(center)</a:t>
            </a:r>
            <a:r>
              <a:rPr lang="zh-CN" altLang="en-US" dirty="0">
                <a:solidFill>
                  <a:srgbClr val="333333"/>
                </a:solidFill>
                <a:latin typeface="微软雅黑" pitchFamily="34" charset="-122"/>
                <a:ea typeface="微软雅黑" pitchFamily="34" charset="-122"/>
              </a:rPr>
              <a:t>到近边的距离决定，而右边的圆则有起始点到远边的距离决定。</a:t>
            </a:r>
            <a:endParaRPr lang="en-US" altLang="zh-CN" dirty="0">
              <a:solidFill>
                <a:srgbClr val="333333"/>
              </a:solidFill>
              <a:latin typeface="微软雅黑" pitchFamily="34" charset="-122"/>
              <a:ea typeface="微软雅黑" pitchFamily="34" charset="-122"/>
            </a:endParaRPr>
          </a:p>
          <a:p>
            <a:pPr algn="l" eaLnBrk="0" hangingPunct="0">
              <a:defRPr/>
            </a:pPr>
            <a:endParaRPr lang="zh-CN" altLang="en-US" dirty="0">
              <a:latin typeface="微软雅黑" pitchFamily="34" charset="-122"/>
              <a:ea typeface="微软雅黑" pitchFamily="34" charset="-122"/>
            </a:endParaRPr>
          </a:p>
          <a:p>
            <a:pPr algn="l" eaLnBrk="0" hangingPunct="0">
              <a:defRPr/>
            </a:pPr>
            <a:r>
              <a:rPr lang="zh-CN" altLang="en-US" dirty="0">
                <a:latin typeface="微软雅黑" pitchFamily="34" charset="-122"/>
                <a:ea typeface="微软雅黑" pitchFamily="34" charset="-122"/>
              </a:rPr>
              <a:t> </a:t>
            </a:r>
            <a:r>
              <a:rPr lang="en-US" altLang="zh-CN" dirty="0">
                <a:solidFill>
                  <a:srgbClr val="333333"/>
                </a:solidFill>
                <a:latin typeface="微软雅黑" pitchFamily="34" charset="-122"/>
                <a:ea typeface="微软雅黑" pitchFamily="34" charset="-122"/>
              </a:rPr>
              <a:t>background: -</a:t>
            </a:r>
            <a:r>
              <a:rPr lang="en-US" altLang="zh-CN" dirty="0" err="1">
                <a:solidFill>
                  <a:srgbClr val="333333"/>
                </a:solidFill>
                <a:latin typeface="微软雅黑" pitchFamily="34" charset="-122"/>
                <a:ea typeface="微软雅黑" pitchFamily="34" charset="-122"/>
              </a:rPr>
              <a:t>moz</a:t>
            </a:r>
            <a:r>
              <a:rPr lang="en-US" altLang="zh-CN" dirty="0">
                <a:solidFill>
                  <a:srgbClr val="333333"/>
                </a:solidFill>
                <a:latin typeface="微软雅黑" pitchFamily="34" charset="-122"/>
                <a:ea typeface="微软雅黑" pitchFamily="34" charset="-122"/>
              </a:rPr>
              <a:t>-radial-gradient(circle closest-side, red, yellow 10%, #1E90FF 50%, white); background: -</a:t>
            </a:r>
            <a:r>
              <a:rPr lang="en-US" altLang="zh-CN" dirty="0" err="1">
                <a:solidFill>
                  <a:srgbClr val="333333"/>
                </a:solidFill>
                <a:latin typeface="微软雅黑" pitchFamily="34" charset="-122"/>
                <a:ea typeface="微软雅黑" pitchFamily="34" charset="-122"/>
              </a:rPr>
              <a:t>moz</a:t>
            </a:r>
            <a:r>
              <a:rPr lang="en-US" altLang="zh-CN" dirty="0">
                <a:solidFill>
                  <a:srgbClr val="333333"/>
                </a:solidFill>
                <a:latin typeface="微软雅黑" pitchFamily="34" charset="-122"/>
                <a:ea typeface="微软雅黑" pitchFamily="34" charset="-122"/>
              </a:rPr>
              <a:t>-radial-gradient(circle farthest-corner, red, yellow 10%, #1E90FF 50%, white);</a:t>
            </a:r>
            <a:endParaRPr lang="en-US" altLang="zh-CN" dirty="0">
              <a:latin typeface="微软雅黑" pitchFamily="34" charset="-122"/>
              <a:ea typeface="微软雅黑" pitchFamily="34" charset="-122"/>
            </a:endParaRPr>
          </a:p>
        </p:txBody>
      </p:sp>
      <p:pic>
        <p:nvPicPr>
          <p:cNvPr id="20484" name="Picture 3" descr="http://www.jcodecraeer.com/uploads/allimg/120811/111U06425-14.png">
            <a:extLst>
              <a:ext uri="{FF2B5EF4-FFF2-40B4-BE49-F238E27FC236}">
                <a16:creationId xmlns:a16="http://schemas.microsoft.com/office/drawing/2014/main" id="{974F7521-40A4-4C08-9A4F-181E6A8F6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336450"/>
            <a:ext cx="3014671" cy="145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重复的径向渐变</a:t>
            </a:r>
          </a:p>
        </p:txBody>
      </p:sp>
      <p:sp>
        <p:nvSpPr>
          <p:cNvPr id="3" name="内容占位符 2"/>
          <p:cNvSpPr>
            <a:spLocks noGrp="1"/>
          </p:cNvSpPr>
          <p:nvPr>
            <p:ph idx="1"/>
          </p:nvPr>
        </p:nvSpPr>
        <p:spPr/>
        <p:txBody>
          <a:bodyPr/>
          <a:lstStyle/>
          <a:p>
            <a:r>
              <a:rPr lang="en-US" altLang="zh-CN" dirty="0"/>
              <a:t>repeating-radial-gradient() </a:t>
            </a:r>
            <a:r>
              <a:rPr lang="zh-CN" altLang="en-US" dirty="0"/>
              <a:t>函数用于重复径向渐变：</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528637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4310063"/>
            <a:ext cx="19050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499" y="5166744"/>
            <a:ext cx="3298825"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5720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重复径向渐变</a:t>
            </a:r>
          </a:p>
        </p:txBody>
      </p:sp>
      <p:sp>
        <p:nvSpPr>
          <p:cNvPr id="3" name="内容占位符 2"/>
          <p:cNvSpPr>
            <a:spLocks noGrp="1"/>
          </p:cNvSpPr>
          <p:nvPr>
            <p:ph idx="1"/>
          </p:nvPr>
        </p:nvSpPr>
        <p:spPr>
          <a:xfrm>
            <a:off x="251520" y="1917968"/>
            <a:ext cx="6192688" cy="3160767"/>
          </a:xfrm>
        </p:spPr>
        <p:txBody>
          <a:bodyPr>
            <a:normAutofit/>
          </a:bodyPr>
          <a:lstStyle/>
          <a:p>
            <a:pPr marL="0" indent="0">
              <a:buNone/>
            </a:pPr>
            <a:r>
              <a:rPr lang="en-US" altLang="zh-CN" sz="1800" dirty="0"/>
              <a:t> background: repeating-radial-gradient(</a:t>
            </a:r>
          </a:p>
          <a:p>
            <a:pPr marL="0" indent="0">
              <a:buNone/>
            </a:pPr>
            <a:r>
              <a:rPr lang="en-US" altLang="zh-CN" sz="1800" dirty="0"/>
              <a:t>                    </a:t>
            </a:r>
            <a:r>
              <a:rPr lang="en-US" altLang="zh-CN" sz="1800" b="1" dirty="0">
                <a:solidFill>
                  <a:srgbClr val="FF0066"/>
                </a:solidFill>
              </a:rPr>
              <a:t>circle</a:t>
            </a:r>
            <a:r>
              <a:rPr lang="en-US" altLang="zh-CN" sz="1800" dirty="0"/>
              <a:t>,</a:t>
            </a:r>
          </a:p>
          <a:p>
            <a:pPr marL="0" indent="0">
              <a:buNone/>
            </a:pPr>
            <a:r>
              <a:rPr lang="en-US" altLang="zh-CN" sz="1800" dirty="0"/>
              <a:t>                    transparent,</a:t>
            </a:r>
          </a:p>
          <a:p>
            <a:pPr marL="0" indent="0">
              <a:buNone/>
            </a:pPr>
            <a:r>
              <a:rPr lang="en-US" altLang="zh-CN" sz="1800" dirty="0"/>
              <a:t>                    transparent 10px,</a:t>
            </a:r>
          </a:p>
          <a:p>
            <a:pPr marL="0" indent="0">
              <a:buNone/>
            </a:pPr>
            <a:r>
              <a:rPr lang="en-US" altLang="zh-CN" sz="1800" dirty="0"/>
              <a:t>                    black 10px,</a:t>
            </a:r>
          </a:p>
          <a:p>
            <a:pPr marL="0" indent="0">
              <a:buNone/>
            </a:pPr>
            <a:r>
              <a:rPr lang="en-US" altLang="zh-CN" sz="1800" dirty="0"/>
              <a:t>                    black 20px</a:t>
            </a:r>
          </a:p>
          <a:p>
            <a:pPr marL="0" indent="0">
              <a:buNone/>
            </a:pPr>
            <a:r>
              <a:rPr lang="en-US" altLang="zh-CN" sz="1800" dirty="0"/>
              <a:t>);</a:t>
            </a:r>
            <a:endParaRPr lang="zh-CN" altLang="en-US" sz="1800" dirty="0"/>
          </a:p>
        </p:txBody>
      </p:sp>
      <p:pic>
        <p:nvPicPr>
          <p:cNvPr id="10" name="图片 9"/>
          <p:cNvPicPr>
            <a:picLocks noChangeAspect="1"/>
          </p:cNvPicPr>
          <p:nvPr/>
        </p:nvPicPr>
        <p:blipFill>
          <a:blip r:embed="rId2"/>
          <a:stretch>
            <a:fillRect/>
          </a:stretch>
        </p:blipFill>
        <p:spPr>
          <a:xfrm>
            <a:off x="6084168" y="2132856"/>
            <a:ext cx="2057400" cy="20383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a:t>通过关键词隐式为径向渐变设置大小</a:t>
            </a:r>
          </a:p>
        </p:txBody>
      </p:sp>
      <p:sp>
        <p:nvSpPr>
          <p:cNvPr id="5" name="内容占位符 4"/>
          <p:cNvSpPr>
            <a:spLocks noGrp="1"/>
          </p:cNvSpPr>
          <p:nvPr>
            <p:ph idx="1"/>
          </p:nvPr>
        </p:nvSpPr>
        <p:spPr>
          <a:xfrm>
            <a:off x="457200" y="916305"/>
            <a:ext cx="8229600" cy="4384675"/>
          </a:xfrm>
        </p:spPr>
        <p:txBody>
          <a:bodyPr>
            <a:normAutofit/>
          </a:bodyPr>
          <a:lstStyle/>
          <a:p>
            <a:pPr>
              <a:lnSpc>
                <a:spcPct val="150000"/>
              </a:lnSpc>
            </a:pPr>
            <a:r>
              <a:rPr lang="zh-CN" altLang="en-US" sz="2000" dirty="0"/>
              <a:t>圆心规则：</a:t>
            </a:r>
          </a:p>
          <a:p>
            <a:pPr lvl="1">
              <a:lnSpc>
                <a:spcPct val="150000"/>
              </a:lnSpc>
            </a:pPr>
            <a:r>
              <a:rPr lang="en-US" altLang="zh-CN" sz="1500" dirty="0"/>
              <a:t>closest-side</a:t>
            </a:r>
            <a:r>
              <a:rPr lang="zh-CN" altLang="en-US" sz="1500" dirty="0"/>
              <a:t>： 渐变的圆心距离元素最近边的距离作为</a:t>
            </a:r>
            <a:r>
              <a:rPr lang="zh-CN" altLang="en-US" sz="1500" dirty="0">
                <a:sym typeface="+mn-ea"/>
              </a:rPr>
              <a:t>径向渐变</a:t>
            </a:r>
            <a:r>
              <a:rPr lang="zh-CN" altLang="en-US" sz="1500" dirty="0"/>
              <a:t>半径。</a:t>
            </a:r>
          </a:p>
          <a:p>
            <a:pPr lvl="1">
              <a:lnSpc>
                <a:spcPct val="150000"/>
              </a:lnSpc>
            </a:pPr>
            <a:r>
              <a:rPr lang="en-US" altLang="zh-CN" sz="1500" dirty="0"/>
              <a:t>closest-corner</a:t>
            </a:r>
            <a:r>
              <a:rPr lang="zh-CN" altLang="en-US" sz="1500" dirty="0">
                <a:sym typeface="+mn-ea"/>
              </a:rPr>
              <a:t>： 渐变的圆心距离元素最近角的距离作为径向渐变半径。</a:t>
            </a:r>
            <a:endParaRPr lang="en-US" altLang="zh-CN" sz="1500" dirty="0"/>
          </a:p>
          <a:p>
            <a:pPr lvl="1">
              <a:lnSpc>
                <a:spcPct val="150000"/>
              </a:lnSpc>
            </a:pPr>
            <a:r>
              <a:rPr lang="en-US" altLang="zh-CN" sz="1500" dirty="0">
                <a:sym typeface="+mn-ea"/>
              </a:rPr>
              <a:t>farthest-side</a:t>
            </a:r>
            <a:r>
              <a:rPr lang="zh-CN" altLang="en-US" sz="1500" dirty="0">
                <a:sym typeface="+mn-ea"/>
              </a:rPr>
              <a:t>： 渐变的圆心距离元素最近边的距离作为径向渐变半径。</a:t>
            </a:r>
            <a:endParaRPr lang="en-US" altLang="zh-CN" sz="1500" dirty="0"/>
          </a:p>
          <a:p>
            <a:pPr lvl="1">
              <a:lnSpc>
                <a:spcPct val="150000"/>
              </a:lnSpc>
            </a:pPr>
            <a:r>
              <a:rPr lang="en-US" altLang="zh-CN" sz="1500" dirty="0">
                <a:sym typeface="+mn-ea"/>
              </a:rPr>
              <a:t>farthest-corner</a:t>
            </a:r>
            <a:r>
              <a:rPr lang="zh-CN" altLang="en-US" sz="1500" dirty="0">
                <a:sym typeface="+mn-ea"/>
              </a:rPr>
              <a:t>： 渐变的圆心距离元素最近角的距离作为径向渐变半径。</a:t>
            </a:r>
            <a:endParaRPr lang="zh-CN" altLang="en-US" sz="1500" dirty="0"/>
          </a:p>
          <a:p>
            <a:pPr>
              <a:lnSpc>
                <a:spcPct val="150000"/>
              </a:lnSpc>
            </a:pPr>
            <a:r>
              <a:rPr lang="zh-CN" altLang="en-US" sz="2000" dirty="0"/>
              <a:t>椭圆形规则：</a:t>
            </a:r>
          </a:p>
          <a:p>
            <a:pPr lvl="1" algn="l">
              <a:lnSpc>
                <a:spcPct val="150000"/>
              </a:lnSpc>
            </a:pPr>
            <a:r>
              <a:rPr lang="en-US" altLang="zh-CN" sz="1500" dirty="0">
                <a:sym typeface="+mn-ea"/>
              </a:rPr>
              <a:t>closest-side： </a:t>
            </a:r>
            <a:r>
              <a:rPr lang="en-US" altLang="zh-CN" sz="1500" dirty="0" err="1">
                <a:sym typeface="+mn-ea"/>
              </a:rPr>
              <a:t>渐变的圆心距离元素最近</a:t>
            </a:r>
            <a:r>
              <a:rPr lang="zh-CN" altLang="en-US" sz="1500" dirty="0">
                <a:sym typeface="+mn-ea"/>
              </a:rPr>
              <a:t>两个</a:t>
            </a:r>
            <a:r>
              <a:rPr lang="en-US" altLang="zh-CN" sz="1500" dirty="0" err="1">
                <a:sym typeface="+mn-ea"/>
              </a:rPr>
              <a:t>边的距离作为径向渐变半径</a:t>
            </a:r>
            <a:r>
              <a:rPr lang="en-US" altLang="zh-CN" sz="1500" dirty="0">
                <a:sym typeface="+mn-ea"/>
              </a:rPr>
              <a:t>。</a:t>
            </a:r>
            <a:endParaRPr lang="en-US" altLang="zh-CN" sz="1500" dirty="0"/>
          </a:p>
          <a:p>
            <a:pPr lvl="1" algn="l">
              <a:lnSpc>
                <a:spcPct val="150000"/>
              </a:lnSpc>
            </a:pPr>
            <a:r>
              <a:rPr lang="en-US" altLang="zh-CN" sz="1500" dirty="0">
                <a:sym typeface="+mn-ea"/>
              </a:rPr>
              <a:t>closest-corner： </a:t>
            </a:r>
            <a:r>
              <a:rPr lang="en-US" altLang="zh-CN" sz="1500" dirty="0" err="1">
                <a:sym typeface="+mn-ea"/>
              </a:rPr>
              <a:t>渐变的圆心距离元素最近角</a:t>
            </a:r>
            <a:r>
              <a:rPr lang="zh-CN" altLang="en-US" sz="1500" dirty="0">
                <a:sym typeface="+mn-ea"/>
              </a:rPr>
              <a:t>两个</a:t>
            </a:r>
            <a:r>
              <a:rPr lang="en-US" altLang="zh-CN" sz="1500" dirty="0" err="1">
                <a:sym typeface="+mn-ea"/>
              </a:rPr>
              <a:t>边的距离作为径向渐变半径</a:t>
            </a:r>
            <a:r>
              <a:rPr lang="en-US" altLang="zh-CN" sz="1500" dirty="0">
                <a:sym typeface="+mn-ea"/>
              </a:rPr>
              <a:t>。</a:t>
            </a:r>
            <a:endParaRPr lang="en-US" altLang="zh-CN" sz="1500" dirty="0"/>
          </a:p>
          <a:p>
            <a:pPr lvl="1" algn="l">
              <a:lnSpc>
                <a:spcPct val="150000"/>
              </a:lnSpc>
            </a:pPr>
            <a:r>
              <a:rPr lang="en-US" altLang="zh-CN" sz="1500" dirty="0">
                <a:sym typeface="+mn-ea"/>
              </a:rPr>
              <a:t>farthest-side： </a:t>
            </a:r>
            <a:r>
              <a:rPr lang="en-US" altLang="zh-CN" sz="1500" dirty="0" err="1">
                <a:sym typeface="+mn-ea"/>
              </a:rPr>
              <a:t>渐变的圆心距离元素最近</a:t>
            </a:r>
            <a:r>
              <a:rPr lang="zh-CN" altLang="en-US" sz="1500" dirty="0">
                <a:sym typeface="+mn-ea"/>
              </a:rPr>
              <a:t>两个</a:t>
            </a:r>
            <a:r>
              <a:rPr lang="en-US" altLang="zh-CN" sz="1500" dirty="0" err="1">
                <a:sym typeface="+mn-ea"/>
              </a:rPr>
              <a:t>边的距离作为径向渐变半径</a:t>
            </a:r>
            <a:r>
              <a:rPr lang="en-US" altLang="zh-CN" sz="1500" dirty="0">
                <a:sym typeface="+mn-ea"/>
              </a:rPr>
              <a:t>。</a:t>
            </a:r>
            <a:endParaRPr lang="en-US" altLang="zh-CN" sz="1500" dirty="0"/>
          </a:p>
          <a:p>
            <a:pPr lvl="1" algn="l">
              <a:lnSpc>
                <a:spcPct val="150000"/>
              </a:lnSpc>
            </a:pPr>
            <a:r>
              <a:rPr lang="en-US" altLang="zh-CN" sz="1500" dirty="0">
                <a:sym typeface="+mn-ea"/>
              </a:rPr>
              <a:t>farthest-corner： </a:t>
            </a:r>
            <a:r>
              <a:rPr lang="en-US" altLang="zh-CN" sz="1500" dirty="0" err="1">
                <a:sym typeface="+mn-ea"/>
              </a:rPr>
              <a:t>渐变的圆心距离元素最近角的</a:t>
            </a:r>
            <a:r>
              <a:rPr lang="zh-CN" altLang="en-US" sz="1500" dirty="0">
                <a:sym typeface="+mn-ea"/>
              </a:rPr>
              <a:t>两个</a:t>
            </a:r>
            <a:r>
              <a:rPr lang="en-US" altLang="zh-CN" sz="1500" dirty="0" err="1">
                <a:sym typeface="+mn-ea"/>
              </a:rPr>
              <a:t>边距离作为径向渐变半径</a:t>
            </a:r>
            <a:r>
              <a:rPr lang="en-US" altLang="zh-CN" sz="1500" dirty="0">
                <a:sym typeface="+mn-ea"/>
              </a:rPr>
              <a:t>。</a:t>
            </a:r>
            <a:endParaRPr lang="zh-CN" altLang="en-US" sz="2000" dirty="0"/>
          </a:p>
          <a:p>
            <a:endParaRPr lang="en-US" altLang="zh-CN" sz="2000" dirty="0"/>
          </a:p>
        </p:txBody>
      </p:sp>
      <p:sp>
        <p:nvSpPr>
          <p:cNvPr id="6" name=" 6"/>
          <p:cNvSpPr/>
          <p:nvPr/>
        </p:nvSpPr>
        <p:spPr>
          <a:xfrm>
            <a:off x="970915" y="5525135"/>
            <a:ext cx="2464435" cy="1000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7"/>
          <p:cNvSpPr/>
          <p:nvPr/>
        </p:nvSpPr>
        <p:spPr>
          <a:xfrm>
            <a:off x="5449570" y="5524500"/>
            <a:ext cx="2592070" cy="1000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4" name=" 184"/>
          <p:cNvSpPr/>
          <p:nvPr/>
        </p:nvSpPr>
        <p:spPr>
          <a:xfrm>
            <a:off x="2882900" y="5950585"/>
            <a:ext cx="574675" cy="57467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184"/>
          <p:cNvSpPr/>
          <p:nvPr/>
        </p:nvSpPr>
        <p:spPr>
          <a:xfrm>
            <a:off x="6721475" y="5877560"/>
            <a:ext cx="1320165" cy="6477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cxnSp>
        <p:nvCxnSpPr>
          <p:cNvPr id="9" name="直接箭头连接符 8"/>
          <p:cNvCxnSpPr/>
          <p:nvPr/>
        </p:nvCxnSpPr>
        <p:spPr>
          <a:xfrm>
            <a:off x="3176270" y="6234430"/>
            <a:ext cx="281305"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379970" y="6189345"/>
            <a:ext cx="661670"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8" idx="4"/>
          </p:cNvCxnSpPr>
          <p:nvPr/>
        </p:nvCxnSpPr>
        <p:spPr>
          <a:xfrm>
            <a:off x="7379970" y="6165215"/>
            <a:ext cx="1905"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970915" y="5525135"/>
            <a:ext cx="1264920" cy="368300"/>
          </a:xfrm>
          <a:prstGeom prst="rect">
            <a:avLst/>
          </a:prstGeom>
          <a:noFill/>
        </p:spPr>
        <p:txBody>
          <a:bodyPr wrap="none" rtlCol="0" anchor="t">
            <a:spAutoFit/>
          </a:bodyPr>
          <a:lstStyle/>
          <a:p>
            <a:r>
              <a:rPr lang="en-US" altLang="zh-CN">
                <a:solidFill>
                  <a:schemeClr val="bg1"/>
                </a:solidFill>
                <a:sym typeface="+mn-ea"/>
              </a:rPr>
              <a:t>closest-side</a:t>
            </a:r>
          </a:p>
        </p:txBody>
      </p:sp>
      <p:sp>
        <p:nvSpPr>
          <p:cNvPr id="13" name="文本框 12"/>
          <p:cNvSpPr txBox="1"/>
          <p:nvPr/>
        </p:nvSpPr>
        <p:spPr>
          <a:xfrm>
            <a:off x="5449570" y="5509260"/>
            <a:ext cx="1264920" cy="368300"/>
          </a:xfrm>
          <a:prstGeom prst="rect">
            <a:avLst/>
          </a:prstGeom>
          <a:noFill/>
        </p:spPr>
        <p:txBody>
          <a:bodyPr wrap="none" rtlCol="0" anchor="t">
            <a:spAutoFit/>
          </a:bodyPr>
          <a:lstStyle/>
          <a:p>
            <a:r>
              <a:rPr lang="en-US" altLang="zh-CN">
                <a:solidFill>
                  <a:schemeClr val="bg1"/>
                </a:solidFill>
                <a:sym typeface="+mn-ea"/>
              </a:rPr>
              <a:t>closest-side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径向渐变重复</a:t>
            </a:r>
          </a:p>
        </p:txBody>
      </p:sp>
      <p:sp>
        <p:nvSpPr>
          <p:cNvPr id="4" name="文本框 3"/>
          <p:cNvSpPr txBox="1"/>
          <p:nvPr/>
        </p:nvSpPr>
        <p:spPr>
          <a:xfrm>
            <a:off x="549910" y="1631950"/>
            <a:ext cx="6483350" cy="3383280"/>
          </a:xfrm>
          <a:prstGeom prst="rect">
            <a:avLst/>
          </a:prstGeom>
          <a:noFill/>
        </p:spPr>
        <p:txBody>
          <a:bodyPr wrap="square" rtlCol="0" anchor="t">
            <a:spAutoFit/>
          </a:bodyPr>
          <a:lstStyle/>
          <a:p>
            <a:pPr>
              <a:lnSpc>
                <a:spcPct val="150000"/>
              </a:lnSpc>
            </a:pPr>
            <a:r>
              <a:rPr lang="zh-CN" altLang="en-US" dirty="0">
                <a:latin typeface="Arial Unicode MS" panose="020B0604020202020204" charset="-122"/>
                <a:ea typeface="Arial Unicode MS" panose="020B0604020202020204" charset="-122"/>
              </a:rPr>
              <a:t>示例代码：</a:t>
            </a:r>
          </a:p>
          <a:p>
            <a:pPr>
              <a:lnSpc>
                <a:spcPct val="150000"/>
              </a:lnSpc>
            </a:pPr>
            <a:r>
              <a:rPr lang="zh-CN" altLang="en-US" dirty="0">
                <a:latin typeface="Arial Unicode MS" panose="020B0604020202020204" charset="-122"/>
                <a:ea typeface="Arial Unicode MS" panose="020B0604020202020204" charset="-122"/>
              </a:rPr>
              <a:t>background: </a:t>
            </a:r>
            <a:r>
              <a:rPr lang="zh-CN" altLang="en-US" dirty="0">
                <a:solidFill>
                  <a:srgbClr val="FF0066"/>
                </a:solidFill>
                <a:latin typeface="Arial Unicode MS" panose="020B0604020202020204" charset="-122"/>
                <a:ea typeface="Arial Unicode MS" panose="020B0604020202020204" charset="-122"/>
              </a:rPr>
              <a:t>repeating-radial-gradient</a:t>
            </a:r>
            <a:r>
              <a:rPr lang="zh-CN" altLang="en-US" dirty="0">
                <a:latin typeface="Arial Unicode MS" panose="020B0604020202020204" charset="-122"/>
                <a:ea typeface="Arial Unicode MS" panose="020B0604020202020204" charset="-122"/>
              </a:rPr>
              <a:t>(</a:t>
            </a:r>
          </a:p>
          <a:p>
            <a:pPr>
              <a:lnSpc>
                <a:spcPct val="150000"/>
              </a:lnSpc>
            </a:pPr>
            <a:r>
              <a:rPr lang="en-US" altLang="zh-CN" dirty="0">
                <a:latin typeface="Arial Unicode MS" panose="020B0604020202020204" charset="-122"/>
                <a:ea typeface="Arial Unicode MS" panose="020B0604020202020204" charset="-122"/>
              </a:rPr>
              <a:t>	</a:t>
            </a:r>
            <a:r>
              <a:rPr lang="zh-CN" altLang="en-US" dirty="0">
                <a:solidFill>
                  <a:srgbClr val="00AABB"/>
                </a:solidFill>
                <a:latin typeface="Arial Unicode MS" panose="020B0604020202020204" charset="-122"/>
                <a:ea typeface="Arial Unicode MS" panose="020B0604020202020204" charset="-122"/>
              </a:rPr>
              <a:t>ellipse farthest-corner, </a:t>
            </a:r>
          </a:p>
          <a:p>
            <a:pPr>
              <a:lnSpc>
                <a:spcPct val="150000"/>
              </a:lnSpc>
            </a:pPr>
            <a:r>
              <a:rPr lang="en-US" altLang="zh-CN" dirty="0">
                <a:latin typeface="Arial Unicode MS" panose="020B0604020202020204" charset="-122"/>
                <a:ea typeface="Arial Unicode MS" panose="020B0604020202020204" charset="-122"/>
              </a:rPr>
              <a:t>	</a:t>
            </a:r>
            <a:r>
              <a:rPr lang="zh-CN" altLang="en-US" dirty="0">
                <a:latin typeface="Arial Unicode MS" panose="020B0604020202020204" charset="-122"/>
                <a:ea typeface="Arial Unicode MS" panose="020B0604020202020204" charset="-122"/>
              </a:rPr>
              <a:t>red, </a:t>
            </a:r>
          </a:p>
          <a:p>
            <a:pPr>
              <a:lnSpc>
                <a:spcPct val="150000"/>
              </a:lnSpc>
            </a:pPr>
            <a:r>
              <a:rPr lang="en-US" altLang="zh-CN" dirty="0">
                <a:latin typeface="Arial Unicode MS" panose="020B0604020202020204" charset="-122"/>
                <a:ea typeface="Arial Unicode MS" panose="020B0604020202020204" charset="-122"/>
              </a:rPr>
              <a:t>	</a:t>
            </a:r>
            <a:r>
              <a:rPr lang="zh-CN" altLang="en-US" dirty="0">
                <a:latin typeface="Arial Unicode MS" panose="020B0604020202020204" charset="-122"/>
                <a:ea typeface="Arial Unicode MS" panose="020B0604020202020204" charset="-122"/>
              </a:rPr>
              <a:t>black 5%, </a:t>
            </a:r>
          </a:p>
          <a:p>
            <a:pPr>
              <a:lnSpc>
                <a:spcPct val="150000"/>
              </a:lnSpc>
            </a:pPr>
            <a:r>
              <a:rPr lang="en-US" altLang="zh-CN" dirty="0">
                <a:latin typeface="Arial Unicode MS" panose="020B0604020202020204" charset="-122"/>
                <a:ea typeface="Arial Unicode MS" panose="020B0604020202020204" charset="-122"/>
              </a:rPr>
              <a:t>	</a:t>
            </a:r>
            <a:r>
              <a:rPr lang="zh-CN" altLang="en-US" dirty="0">
                <a:latin typeface="Arial Unicode MS" panose="020B0604020202020204" charset="-122"/>
                <a:ea typeface="Arial Unicode MS" panose="020B0604020202020204" charset="-122"/>
              </a:rPr>
              <a:t>blue 5%, </a:t>
            </a:r>
          </a:p>
          <a:p>
            <a:pPr>
              <a:lnSpc>
                <a:spcPct val="150000"/>
              </a:lnSpc>
            </a:pPr>
            <a:r>
              <a:rPr lang="en-US" altLang="zh-CN" dirty="0">
                <a:latin typeface="Arial Unicode MS" panose="020B0604020202020204" charset="-122"/>
                <a:ea typeface="Arial Unicode MS" panose="020B0604020202020204" charset="-122"/>
              </a:rPr>
              <a:t>	</a:t>
            </a:r>
            <a:r>
              <a:rPr lang="zh-CN" altLang="en-US" dirty="0">
                <a:latin typeface="Arial Unicode MS" panose="020B0604020202020204" charset="-122"/>
                <a:ea typeface="Arial Unicode MS" panose="020B0604020202020204" charset="-122"/>
              </a:rPr>
              <a:t>green 10%</a:t>
            </a:r>
          </a:p>
          <a:p>
            <a:pPr>
              <a:lnSpc>
                <a:spcPct val="150000"/>
              </a:lnSpc>
            </a:pPr>
            <a:r>
              <a:rPr lang="zh-CN" altLang="en-US" dirty="0">
                <a:latin typeface="Arial Unicode MS" panose="020B0604020202020204" charset="-122"/>
                <a:ea typeface="Arial Unicode MS" panose="020B0604020202020204"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5576" y="908720"/>
            <a:ext cx="2889122" cy="5210175"/>
          </a:xfrm>
        </p:spPr>
      </p:pic>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576512"/>
            <a:ext cx="30003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283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1252538"/>
            <a:ext cx="698182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246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923925"/>
            <a:ext cx="69723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847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2205038"/>
            <a:ext cx="69723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8547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DB9B9-D2AB-4731-B1B4-0A1B7FCF8C21}"/>
              </a:ext>
            </a:extLst>
          </p:cNvPr>
          <p:cNvSpPr>
            <a:spLocks noGrp="1"/>
          </p:cNvSpPr>
          <p:nvPr>
            <p:ph type="title"/>
          </p:nvPr>
        </p:nvSpPr>
        <p:spPr/>
        <p:txBody>
          <a:bodyPr/>
          <a:lstStyle/>
          <a:p>
            <a:r>
              <a:rPr lang="zh-CN" altLang="en-US" dirty="0"/>
              <a:t>渐变综合练习</a:t>
            </a:r>
          </a:p>
        </p:txBody>
      </p:sp>
      <p:sp>
        <p:nvSpPr>
          <p:cNvPr id="3" name="内容占位符 2">
            <a:extLst>
              <a:ext uri="{FF2B5EF4-FFF2-40B4-BE49-F238E27FC236}">
                <a16:creationId xmlns:a16="http://schemas.microsoft.com/office/drawing/2014/main" id="{D6C88123-E4D4-45B0-85F0-41A7887A7282}"/>
              </a:ext>
            </a:extLst>
          </p:cNvPr>
          <p:cNvSpPr>
            <a:spLocks noGrp="1"/>
          </p:cNvSpPr>
          <p:nvPr>
            <p:ph idx="1"/>
          </p:nvPr>
        </p:nvSpPr>
        <p:spPr/>
        <p:txBody>
          <a:bodyPr/>
          <a:lstStyle/>
          <a:p>
            <a:r>
              <a:rPr lang="zh-CN" altLang="en-US" dirty="0"/>
              <a:t>使用</a:t>
            </a:r>
            <a:r>
              <a:rPr lang="en-US" altLang="zh-CN" dirty="0"/>
              <a:t>CSS3</a:t>
            </a:r>
            <a:r>
              <a:rPr lang="zh-CN" altLang="en-US" dirty="0"/>
              <a:t>渐变完成如下效果</a:t>
            </a:r>
          </a:p>
        </p:txBody>
      </p:sp>
      <p:pic>
        <p:nvPicPr>
          <p:cNvPr id="4" name="图片 3">
            <a:extLst>
              <a:ext uri="{FF2B5EF4-FFF2-40B4-BE49-F238E27FC236}">
                <a16:creationId xmlns:a16="http://schemas.microsoft.com/office/drawing/2014/main" id="{2C9BFD1C-8207-4B2B-B5E1-C7441E9C9B6E}"/>
              </a:ext>
            </a:extLst>
          </p:cNvPr>
          <p:cNvPicPr>
            <a:picLocks noChangeAspect="1"/>
          </p:cNvPicPr>
          <p:nvPr/>
        </p:nvPicPr>
        <p:blipFill>
          <a:blip r:embed="rId2"/>
          <a:stretch>
            <a:fillRect/>
          </a:stretch>
        </p:blipFill>
        <p:spPr>
          <a:xfrm>
            <a:off x="678694" y="2374552"/>
            <a:ext cx="1304925" cy="2219325"/>
          </a:xfrm>
          <a:prstGeom prst="rect">
            <a:avLst/>
          </a:prstGeom>
        </p:spPr>
      </p:pic>
      <p:pic>
        <p:nvPicPr>
          <p:cNvPr id="6" name="图片 5">
            <a:extLst>
              <a:ext uri="{FF2B5EF4-FFF2-40B4-BE49-F238E27FC236}">
                <a16:creationId xmlns:a16="http://schemas.microsoft.com/office/drawing/2014/main" id="{6FBA8D63-0F92-4B22-9039-46BFC17DCE93}"/>
              </a:ext>
            </a:extLst>
          </p:cNvPr>
          <p:cNvPicPr>
            <a:picLocks noChangeAspect="1"/>
          </p:cNvPicPr>
          <p:nvPr/>
        </p:nvPicPr>
        <p:blipFill>
          <a:blip r:embed="rId3"/>
          <a:stretch>
            <a:fillRect/>
          </a:stretch>
        </p:blipFill>
        <p:spPr>
          <a:xfrm>
            <a:off x="253350" y="5698139"/>
            <a:ext cx="8674542" cy="601132"/>
          </a:xfrm>
          <a:prstGeom prst="rect">
            <a:avLst/>
          </a:prstGeom>
        </p:spPr>
      </p:pic>
      <p:sp>
        <p:nvSpPr>
          <p:cNvPr id="7" name="文本框 6">
            <a:extLst>
              <a:ext uri="{FF2B5EF4-FFF2-40B4-BE49-F238E27FC236}">
                <a16:creationId xmlns:a16="http://schemas.microsoft.com/office/drawing/2014/main" id="{8E1D38D9-C6BF-4516-8943-831C9D5C5572}"/>
              </a:ext>
            </a:extLst>
          </p:cNvPr>
          <p:cNvSpPr txBox="1"/>
          <p:nvPr/>
        </p:nvSpPr>
        <p:spPr>
          <a:xfrm>
            <a:off x="755576" y="1690522"/>
            <a:ext cx="873957" cy="369332"/>
          </a:xfrm>
          <a:prstGeom prst="rect">
            <a:avLst/>
          </a:prstGeom>
          <a:noFill/>
        </p:spPr>
        <p:txBody>
          <a:bodyPr wrap="none" rtlCol="0">
            <a:spAutoFit/>
          </a:bodyPr>
          <a:lstStyle/>
          <a:p>
            <a:r>
              <a:rPr lang="en-US" altLang="zh-CN" dirty="0"/>
              <a:t>1. </a:t>
            </a:r>
            <a:r>
              <a:rPr lang="zh-CN" altLang="en-US" dirty="0"/>
              <a:t>圆筒</a:t>
            </a:r>
          </a:p>
        </p:txBody>
      </p:sp>
      <p:sp>
        <p:nvSpPr>
          <p:cNvPr id="8" name="文本框 7">
            <a:extLst>
              <a:ext uri="{FF2B5EF4-FFF2-40B4-BE49-F238E27FC236}">
                <a16:creationId xmlns:a16="http://schemas.microsoft.com/office/drawing/2014/main" id="{7BF03DB4-1ED5-4070-BF29-7AB8EA9D320C}"/>
              </a:ext>
            </a:extLst>
          </p:cNvPr>
          <p:cNvSpPr txBox="1"/>
          <p:nvPr/>
        </p:nvSpPr>
        <p:spPr>
          <a:xfrm>
            <a:off x="3563888" y="1729249"/>
            <a:ext cx="873957" cy="369332"/>
          </a:xfrm>
          <a:prstGeom prst="rect">
            <a:avLst/>
          </a:prstGeom>
          <a:noFill/>
        </p:spPr>
        <p:txBody>
          <a:bodyPr wrap="none" rtlCol="0">
            <a:spAutoFit/>
          </a:bodyPr>
          <a:lstStyle/>
          <a:p>
            <a:r>
              <a:rPr lang="en-US" altLang="zh-CN" dirty="0"/>
              <a:t>2. </a:t>
            </a:r>
            <a:r>
              <a:rPr lang="zh-CN" altLang="en-US" dirty="0"/>
              <a:t>靶心</a:t>
            </a:r>
          </a:p>
        </p:txBody>
      </p:sp>
      <p:pic>
        <p:nvPicPr>
          <p:cNvPr id="9" name="图片 8">
            <a:extLst>
              <a:ext uri="{FF2B5EF4-FFF2-40B4-BE49-F238E27FC236}">
                <a16:creationId xmlns:a16="http://schemas.microsoft.com/office/drawing/2014/main" id="{60DC88D7-9896-4066-9EE7-6517CB628495}"/>
              </a:ext>
            </a:extLst>
          </p:cNvPr>
          <p:cNvPicPr>
            <a:picLocks noChangeAspect="1"/>
          </p:cNvPicPr>
          <p:nvPr/>
        </p:nvPicPr>
        <p:blipFill rotWithShape="1">
          <a:blip r:embed="rId4"/>
          <a:srcRect l="26211" t="33201" r="52239" b="28457"/>
          <a:stretch/>
        </p:blipFill>
        <p:spPr>
          <a:xfrm>
            <a:off x="3474497" y="2359856"/>
            <a:ext cx="2232248" cy="2234021"/>
          </a:xfrm>
          <a:prstGeom prst="rect">
            <a:avLst/>
          </a:prstGeom>
        </p:spPr>
      </p:pic>
      <p:sp>
        <p:nvSpPr>
          <p:cNvPr id="10" name="文本框 9">
            <a:extLst>
              <a:ext uri="{FF2B5EF4-FFF2-40B4-BE49-F238E27FC236}">
                <a16:creationId xmlns:a16="http://schemas.microsoft.com/office/drawing/2014/main" id="{08FDFA7D-5679-47A7-A100-4DF4C30F563E}"/>
              </a:ext>
            </a:extLst>
          </p:cNvPr>
          <p:cNvSpPr txBox="1"/>
          <p:nvPr/>
        </p:nvSpPr>
        <p:spPr>
          <a:xfrm>
            <a:off x="457200" y="5088843"/>
            <a:ext cx="1104790" cy="369332"/>
          </a:xfrm>
          <a:prstGeom prst="rect">
            <a:avLst/>
          </a:prstGeom>
          <a:noFill/>
        </p:spPr>
        <p:txBody>
          <a:bodyPr wrap="none" rtlCol="0">
            <a:spAutoFit/>
          </a:bodyPr>
          <a:lstStyle/>
          <a:p>
            <a:r>
              <a:rPr lang="en-US" altLang="zh-CN" dirty="0"/>
              <a:t>3. </a:t>
            </a:r>
            <a:r>
              <a:rPr lang="zh-CN" altLang="en-US" dirty="0"/>
              <a:t>加载条</a:t>
            </a:r>
          </a:p>
        </p:txBody>
      </p:sp>
    </p:spTree>
    <p:extLst>
      <p:ext uri="{BB962C8B-B14F-4D97-AF65-F5344CB8AC3E}">
        <p14:creationId xmlns:p14="http://schemas.microsoft.com/office/powerpoint/2010/main" val="173885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64740" y="28575"/>
            <a:ext cx="6275070" cy="692150"/>
          </a:xfrm>
        </p:spPr>
        <p:txBody>
          <a:bodyPr/>
          <a:lstStyle/>
          <a:p>
            <a:r>
              <a:rPr lang="zh-CN" altLang="en-US"/>
              <a:t>目录</a:t>
            </a:r>
          </a:p>
        </p:txBody>
      </p:sp>
      <p:sp>
        <p:nvSpPr>
          <p:cNvPr id="3" name="内容占位符 2"/>
          <p:cNvSpPr>
            <a:spLocks noGrp="1"/>
          </p:cNvSpPr>
          <p:nvPr>
            <p:ph idx="1"/>
          </p:nvPr>
        </p:nvSpPr>
        <p:spPr>
          <a:xfrm>
            <a:off x="1691680" y="908720"/>
            <a:ext cx="5314950" cy="5210175"/>
          </a:xfrm>
        </p:spPr>
        <p:txBody>
          <a:bodyPr/>
          <a:lstStyle/>
          <a:p>
            <a:r>
              <a:rPr lang="zh-CN" altLang="en-US" dirty="0"/>
              <a:t>一、线性渐变</a:t>
            </a:r>
          </a:p>
          <a:p>
            <a:pPr marL="800100" lvl="1" indent="-342900">
              <a:buClrTx/>
              <a:buFont typeface="+mj-lt"/>
              <a:buAutoNum type="arabicPeriod"/>
            </a:pPr>
            <a:r>
              <a:rPr lang="zh-CN" altLang="en-US" dirty="0"/>
              <a:t>颜色渐变方向</a:t>
            </a:r>
            <a:r>
              <a:rPr lang="en-US" altLang="zh-CN" dirty="0"/>
              <a:t>&amp;</a:t>
            </a:r>
            <a:r>
              <a:rPr lang="zh-CN" altLang="en-US" dirty="0"/>
              <a:t>多颜色渐变</a:t>
            </a:r>
          </a:p>
          <a:p>
            <a:pPr marL="800100" lvl="1" indent="-342900">
              <a:buClrTx/>
              <a:buFont typeface="+mj-lt"/>
              <a:buAutoNum type="arabicPeriod"/>
            </a:pPr>
            <a:r>
              <a:rPr lang="zh-CN" altLang="en-US" dirty="0">
                <a:sym typeface="+mn-ea"/>
              </a:rPr>
              <a:t>设置渐变色起始位置</a:t>
            </a:r>
          </a:p>
          <a:p>
            <a:pPr marL="800100" lvl="1" indent="-342900">
              <a:buClrTx/>
              <a:buFont typeface="+mj-lt"/>
              <a:buAutoNum type="arabicPeriod"/>
            </a:pPr>
            <a:r>
              <a:rPr lang="zh-CN" altLang="en-US" dirty="0">
                <a:sym typeface="+mn-ea"/>
              </a:rPr>
              <a:t>线性渐变重复</a:t>
            </a:r>
            <a:endParaRPr lang="zh-CN" altLang="en-US" dirty="0"/>
          </a:p>
          <a:p>
            <a:r>
              <a:rPr lang="zh-CN" altLang="en-US" dirty="0"/>
              <a:t>二、径向渐变</a:t>
            </a:r>
          </a:p>
          <a:p>
            <a:pPr marL="800100" lvl="1" indent="-342900">
              <a:buClrTx/>
              <a:buFont typeface="+mj-lt"/>
              <a:buAutoNum type="arabicPeriod"/>
            </a:pPr>
            <a:r>
              <a:rPr lang="zh-CN" altLang="en-US" dirty="0"/>
              <a:t>基本用法</a:t>
            </a:r>
          </a:p>
          <a:p>
            <a:pPr marL="800100" lvl="1" indent="-342900">
              <a:buClrTx/>
              <a:buFont typeface="+mj-lt"/>
              <a:buAutoNum type="arabicPeriod"/>
            </a:pPr>
            <a:r>
              <a:rPr lang="zh-CN" altLang="en-US" dirty="0"/>
              <a:t>设置渐变形状</a:t>
            </a:r>
            <a:r>
              <a:rPr lang="en-US" altLang="zh-CN" dirty="0"/>
              <a:t>-</a:t>
            </a:r>
            <a:r>
              <a:rPr lang="zh-CN" altLang="en-US" dirty="0"/>
              <a:t>圆形 （圆心，半径）</a:t>
            </a:r>
          </a:p>
          <a:p>
            <a:pPr marL="800100" lvl="1" indent="-342900">
              <a:buClrTx/>
              <a:buFont typeface="+mj-lt"/>
              <a:buAutoNum type="arabicPeriod"/>
            </a:pPr>
            <a:r>
              <a:rPr lang="zh-CN" altLang="en-US" dirty="0"/>
              <a:t>设置渐变形状-椭圆形 （圆心，半径）</a:t>
            </a:r>
          </a:p>
          <a:p>
            <a:pPr marL="800100" lvl="1" indent="-342900">
              <a:buClrTx/>
              <a:buFont typeface="+mj-lt"/>
              <a:buAutoNum type="arabicPeriod"/>
            </a:pPr>
            <a:r>
              <a:rPr lang="zh-CN" altLang="en-US" dirty="0">
                <a:sym typeface="+mn-ea"/>
              </a:rPr>
              <a:t>通过关键词隐式为径向渐变设置大小</a:t>
            </a:r>
          </a:p>
          <a:p>
            <a:pPr marL="800100" lvl="1" indent="-342900">
              <a:buClrTx/>
              <a:buFont typeface="+mj-lt"/>
              <a:buAutoNum type="arabicPeriod"/>
            </a:pPr>
            <a:r>
              <a:rPr lang="zh-CN" altLang="en-US" dirty="0"/>
              <a:t>径向渐变重复</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各种渐变效果</a:t>
            </a:r>
          </a:p>
        </p:txBody>
      </p:sp>
      <p:sp>
        <p:nvSpPr>
          <p:cNvPr id="13" name="内容占位符 12"/>
          <p:cNvSpPr>
            <a:spLocks noGrp="1"/>
          </p:cNvSpPr>
          <p:nvPr>
            <p:ph idx="1"/>
          </p:nvPr>
        </p:nvSpPr>
        <p:spPr>
          <a:xfrm>
            <a:off x="457200" y="916305"/>
            <a:ext cx="8229600" cy="1108710"/>
          </a:xfrm>
        </p:spPr>
        <p:txBody>
          <a:bodyPr/>
          <a:lstStyle/>
          <a:p>
            <a:r>
              <a:rPr lang="zh-CN" altLang="en-US" dirty="0"/>
              <a:t>线性渐变：颜色沿着一条直线轴变换。</a:t>
            </a:r>
          </a:p>
        </p:txBody>
      </p:sp>
      <p:pic>
        <p:nvPicPr>
          <p:cNvPr id="3" name="图片 2"/>
          <p:cNvPicPr>
            <a:picLocks noChangeAspect="1"/>
          </p:cNvPicPr>
          <p:nvPr/>
        </p:nvPicPr>
        <p:blipFill>
          <a:blip r:embed="rId2"/>
          <a:stretch>
            <a:fillRect/>
          </a:stretch>
        </p:blipFill>
        <p:spPr>
          <a:xfrm>
            <a:off x="611560" y="1837242"/>
            <a:ext cx="2768975" cy="855950"/>
          </a:xfrm>
          <a:prstGeom prst="rect">
            <a:avLst/>
          </a:prstGeom>
        </p:spPr>
      </p:pic>
      <p:pic>
        <p:nvPicPr>
          <p:cNvPr id="6" name="图片 5"/>
          <p:cNvPicPr>
            <a:picLocks noChangeAspect="1"/>
          </p:cNvPicPr>
          <p:nvPr/>
        </p:nvPicPr>
        <p:blipFill>
          <a:blip r:embed="rId3"/>
          <a:stretch>
            <a:fillRect/>
          </a:stretch>
        </p:blipFill>
        <p:spPr>
          <a:xfrm>
            <a:off x="755576" y="5157192"/>
            <a:ext cx="2808312" cy="908854"/>
          </a:xfrm>
          <a:prstGeom prst="rect">
            <a:avLst/>
          </a:prstGeom>
        </p:spPr>
      </p:pic>
      <p:pic>
        <p:nvPicPr>
          <p:cNvPr id="7" name="图片 6"/>
          <p:cNvPicPr>
            <a:picLocks noChangeAspect="1"/>
          </p:cNvPicPr>
          <p:nvPr/>
        </p:nvPicPr>
        <p:blipFill>
          <a:blip r:embed="rId4"/>
          <a:stretch>
            <a:fillRect/>
          </a:stretch>
        </p:blipFill>
        <p:spPr>
          <a:xfrm>
            <a:off x="4356388" y="5157192"/>
            <a:ext cx="2808312" cy="893120"/>
          </a:xfrm>
          <a:prstGeom prst="rect">
            <a:avLst/>
          </a:prstGeom>
        </p:spPr>
      </p:pic>
      <p:pic>
        <p:nvPicPr>
          <p:cNvPr id="4" name="图片 3"/>
          <p:cNvPicPr>
            <a:picLocks noChangeAspect="1"/>
          </p:cNvPicPr>
          <p:nvPr/>
        </p:nvPicPr>
        <p:blipFill>
          <a:blip r:embed="rId5"/>
          <a:stretch>
            <a:fillRect/>
          </a:stretch>
        </p:blipFill>
        <p:spPr>
          <a:xfrm>
            <a:off x="6948264" y="1249441"/>
            <a:ext cx="1304925" cy="2219325"/>
          </a:xfrm>
          <a:prstGeom prst="rect">
            <a:avLst/>
          </a:prstGeom>
        </p:spPr>
      </p:pic>
      <p:pic>
        <p:nvPicPr>
          <p:cNvPr id="8" name="图片 7"/>
          <p:cNvPicPr>
            <a:picLocks noChangeAspect="1"/>
          </p:cNvPicPr>
          <p:nvPr/>
        </p:nvPicPr>
        <p:blipFill>
          <a:blip r:embed="rId6"/>
          <a:stretch>
            <a:fillRect/>
          </a:stretch>
        </p:blipFill>
        <p:spPr>
          <a:xfrm>
            <a:off x="4319370" y="1621138"/>
            <a:ext cx="1361766" cy="1288157"/>
          </a:xfrm>
          <a:prstGeom prst="rect">
            <a:avLst/>
          </a:prstGeom>
        </p:spPr>
      </p:pic>
      <p:sp>
        <p:nvSpPr>
          <p:cNvPr id="10" name="内容占位符 12"/>
          <p:cNvSpPr txBox="1"/>
          <p:nvPr/>
        </p:nvSpPr>
        <p:spPr>
          <a:xfrm>
            <a:off x="580956" y="3786817"/>
            <a:ext cx="8229600" cy="11087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径向渐变：从指定的圆心向外渐变。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CSS</a:t>
            </a:r>
            <a:r>
              <a:rPr lang="zh-CN" altLang="en-US" dirty="0"/>
              <a:t>中有两种类型的渐变：</a:t>
            </a:r>
          </a:p>
          <a:p>
            <a:endParaRPr lang="zh-CN" altLang="en-US" dirty="0"/>
          </a:p>
          <a:p>
            <a:r>
              <a:rPr lang="zh-CN" altLang="en-US" dirty="0"/>
              <a:t>线性（</a:t>
            </a:r>
            <a:r>
              <a:rPr lang="en-US" altLang="zh-CN" dirty="0"/>
              <a:t>linear</a:t>
            </a:r>
            <a:r>
              <a:rPr lang="zh-CN" altLang="en-US" dirty="0"/>
              <a:t>）：颜色在直线方向从一个点到另一个点的变化。</a:t>
            </a:r>
          </a:p>
          <a:p>
            <a:r>
              <a:rPr lang="zh-CN" altLang="en-US" dirty="0"/>
              <a:t>径向（</a:t>
            </a:r>
            <a:r>
              <a:rPr lang="en-US" altLang="zh-CN" dirty="0"/>
              <a:t>radials</a:t>
            </a:r>
            <a:r>
              <a:rPr lang="zh-CN" altLang="en-US" dirty="0"/>
              <a:t>）：颜色从圆心到圆周全方向的变化。</a:t>
            </a:r>
          </a:p>
        </p:txBody>
      </p:sp>
    </p:spTree>
    <p:extLst>
      <p:ext uri="{BB962C8B-B14F-4D97-AF65-F5344CB8AC3E}">
        <p14:creationId xmlns:p14="http://schemas.microsoft.com/office/powerpoint/2010/main" val="127074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渐变函数</a:t>
            </a:r>
          </a:p>
        </p:txBody>
      </p:sp>
      <p:sp>
        <p:nvSpPr>
          <p:cNvPr id="3" name="内容占位符 2"/>
          <p:cNvSpPr>
            <a:spLocks noGrp="1"/>
          </p:cNvSpPr>
          <p:nvPr>
            <p:ph idx="1"/>
          </p:nvPr>
        </p:nvSpPr>
        <p:spPr/>
        <p:txBody>
          <a:bodyPr/>
          <a:lstStyle/>
          <a:p>
            <a:r>
              <a:rPr lang="en-US" altLang="zh-CN" b="1" dirty="0"/>
              <a:t>linear-gradient()</a:t>
            </a:r>
            <a:r>
              <a:rPr lang="zh-CN" altLang="en-US" dirty="0"/>
              <a:t>函数创建了一个呈现线性渐变的颜色的</a:t>
            </a:r>
            <a:r>
              <a:rPr lang="en-US" altLang="zh-CN" dirty="0"/>
              <a:t>&lt;image&gt;</a:t>
            </a:r>
          </a:p>
          <a:p>
            <a:endParaRPr lang="en-US" altLang="zh-CN" dirty="0"/>
          </a:p>
          <a:p>
            <a:r>
              <a:rPr lang="en-US" altLang="zh-CN" b="1" dirty="0">
                <a:sym typeface="+mn-ea"/>
              </a:rPr>
              <a:t>radial-gradient()</a:t>
            </a:r>
            <a:r>
              <a:rPr lang="zh-CN" altLang="en-US" dirty="0">
                <a:sym typeface="+mn-ea"/>
              </a:rPr>
              <a:t>函数创建了一个呈现径向渐变的颜色的</a:t>
            </a:r>
            <a:r>
              <a:rPr lang="en-US" altLang="zh-CN" dirty="0">
                <a:sym typeface="+mn-ea"/>
              </a:rPr>
              <a:t>&lt;image&gt;</a:t>
            </a:r>
            <a:endParaRPr lang="zh-CN" altLang="en-US"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44140" y="2649855"/>
            <a:ext cx="3855720" cy="1188720"/>
          </a:xfrm>
          <a:prstGeom prst="rect">
            <a:avLst/>
          </a:prstGeom>
          <a:noFill/>
          <a:ln>
            <a:noFill/>
          </a:ln>
        </p:spPr>
        <p:txBody>
          <a:bodyPr wrap="none" rtlCol="0" anchor="t">
            <a:spAutoFit/>
          </a:bodyPr>
          <a:lstStyle/>
          <a:p>
            <a:pPr algn="ctr"/>
            <a:r>
              <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线性渐变</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atguigu</Template>
  <TotalTime>492</TotalTime>
  <Words>1636</Words>
  <Application>Microsoft Office PowerPoint</Application>
  <PresentationFormat>全屏显示(4:3)</PresentationFormat>
  <Paragraphs>235</Paragraphs>
  <Slides>49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49</vt:i4>
      </vt:variant>
    </vt:vector>
  </HeadingPairs>
  <TitlesOfParts>
    <vt:vector size="55" baseType="lpstr">
      <vt:lpstr>Arial Unicode MS</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目录</vt:lpstr>
      <vt:lpstr>各种渐变效果</vt:lpstr>
      <vt:lpstr>PowerPoint 演示文稿</vt:lpstr>
      <vt:lpstr>渐变函数</vt:lpstr>
      <vt:lpstr>PowerPoint 演示文稿</vt:lpstr>
      <vt:lpstr>颜色渐变方向&amp;多颜色渐变</vt:lpstr>
      <vt:lpstr>PowerPoint 演示文稿</vt:lpstr>
      <vt:lpstr>PowerPoint 演示文稿</vt:lpstr>
      <vt:lpstr>PowerPoint 演示文稿</vt:lpstr>
      <vt:lpstr>兼容性写法</vt:lpstr>
      <vt:lpstr>改变渐变方向</vt:lpstr>
      <vt:lpstr>deg</vt:lpstr>
      <vt:lpstr>小练习</vt:lpstr>
      <vt:lpstr>添加更多的颜色</vt:lpstr>
      <vt:lpstr>设置具体的颜色停止点</vt:lpstr>
      <vt:lpstr>设置渐变的起始位置</vt:lpstr>
      <vt:lpstr>使用透明度（transparent）</vt:lpstr>
      <vt:lpstr>PowerPoint 演示文稿</vt:lpstr>
      <vt:lpstr>重复渐变</vt:lpstr>
      <vt:lpstr>PowerPoint 演示文稿</vt:lpstr>
      <vt:lpstr>PowerPoint 演示文稿</vt:lpstr>
      <vt:lpstr>PowerPoint 演示文稿</vt:lpstr>
      <vt:lpstr>PowerPoint 演示文稿</vt:lpstr>
      <vt:lpstr>PowerPoint 演示文稿</vt:lpstr>
      <vt:lpstr>径向渐变</vt:lpstr>
      <vt:lpstr>PowerPoint 演示文稿</vt:lpstr>
      <vt:lpstr>起点</vt:lpstr>
      <vt:lpstr>终点</vt:lpstr>
      <vt:lpstr>练一练</vt:lpstr>
      <vt:lpstr>固定尺寸（fixed size）</vt:lpstr>
      <vt:lpstr>设置渐变形状（圆形）</vt:lpstr>
      <vt:lpstr>自定义圆形半径</vt:lpstr>
      <vt:lpstr>设置渐变形状（椭圆形）</vt:lpstr>
      <vt:lpstr>自定义椭圆形半径</vt:lpstr>
      <vt:lpstr>PowerPoint 演示文稿</vt:lpstr>
      <vt:lpstr>PowerPoint 演示文稿</vt:lpstr>
      <vt:lpstr>重复的径向渐变</vt:lpstr>
      <vt:lpstr>重复径向渐变</vt:lpstr>
      <vt:lpstr>通过关键词隐式为径向渐变设置大小</vt:lpstr>
      <vt:lpstr>径向渐变重复</vt:lpstr>
      <vt:lpstr>PowerPoint 演示文稿</vt:lpstr>
      <vt:lpstr>PowerPoint 演示文稿</vt:lpstr>
      <vt:lpstr>PowerPoint 演示文稿</vt:lpstr>
      <vt:lpstr>PowerPoint 演示文稿</vt:lpstr>
      <vt:lpstr>渐变综合练习</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许井龙</dc:creator>
  <cp:lastModifiedBy>China</cp:lastModifiedBy>
  <cp:revision>302</cp:revision>
  <dcterms:created xsi:type="dcterms:W3CDTF">2016-03-19T11:59:00Z</dcterms:created>
  <dcterms:modified xsi:type="dcterms:W3CDTF">2019-04-16T08:22:56Z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2052-10.1.0.6874</vt:lpwstr>
  </property>
</Properties>
</file>