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67" r:id="rId3"/>
    <p:sldMasterId id="2147483679" r:id="rId4"/>
    <p:sldMasterId id="2147483691" r:id="rId5"/>
  </p:sldMasterIdLst>
  <p:notesMasterIdLst>
    <p:notesMasterId r:id="rId47"/>
  </p:notesMasterIdLst>
  <p:sldIdLst>
    <p:sldId id="383" r:id="rId6"/>
    <p:sldId id="306" r:id="rId7"/>
    <p:sldId id="567" r:id="rId8"/>
    <p:sldId id="565" r:id="rId9"/>
    <p:sldId id="386" r:id="rId10"/>
    <p:sldId id="531" r:id="rId11"/>
    <p:sldId id="462" r:id="rId12"/>
    <p:sldId id="497" r:id="rId13"/>
    <p:sldId id="498" r:id="rId14"/>
    <p:sldId id="529" r:id="rId15"/>
    <p:sldId id="473" r:id="rId16"/>
    <p:sldId id="422" r:id="rId17"/>
    <p:sldId id="474" r:id="rId18"/>
    <p:sldId id="499" r:id="rId19"/>
    <p:sldId id="480" r:id="rId20"/>
    <p:sldId id="423" r:id="rId21"/>
    <p:sldId id="500" r:id="rId22"/>
    <p:sldId id="501" r:id="rId23"/>
    <p:sldId id="502" r:id="rId24"/>
    <p:sldId id="503" r:id="rId25"/>
    <p:sldId id="509" r:id="rId26"/>
    <p:sldId id="511" r:id="rId27"/>
    <p:sldId id="512" r:id="rId28"/>
    <p:sldId id="504" r:id="rId29"/>
    <p:sldId id="510" r:id="rId30"/>
    <p:sldId id="513" r:id="rId31"/>
    <p:sldId id="514" r:id="rId32"/>
    <p:sldId id="515" r:id="rId33"/>
    <p:sldId id="505" r:id="rId34"/>
    <p:sldId id="506" r:id="rId35"/>
    <p:sldId id="482" r:id="rId36"/>
    <p:sldId id="424" r:id="rId37"/>
    <p:sldId id="507" r:id="rId38"/>
    <p:sldId id="568" r:id="rId39"/>
    <p:sldId id="485" r:id="rId40"/>
    <p:sldId id="425" r:id="rId41"/>
    <p:sldId id="396" r:id="rId42"/>
    <p:sldId id="493" r:id="rId43"/>
    <p:sldId id="464" r:id="rId44"/>
    <p:sldId id="566" r:id="rId45"/>
    <p:sldId id="495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369B2"/>
    <a:srgbClr val="1FA743"/>
    <a:srgbClr val="009ED6"/>
    <a:srgbClr val="D5F2FF"/>
    <a:srgbClr val="D5F4FF"/>
    <a:srgbClr val="3BCCFF"/>
    <a:srgbClr val="EAEAEA"/>
    <a:srgbClr val="FFFF00"/>
    <a:srgbClr val="A3D3FF"/>
    <a:srgbClr val="D5E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6870" autoAdjust="0"/>
  </p:normalViewPr>
  <p:slideViewPr>
    <p:cSldViewPr snapToGrid="0" snapToObjects="1">
      <p:cViewPr>
        <p:scale>
          <a:sx n="76" d="100"/>
          <a:sy n="76" d="100"/>
        </p:scale>
        <p:origin x="-1642" y="-259"/>
      </p:cViewPr>
      <p:guideLst>
        <p:guide orient="horz" pos="537"/>
        <p:guide pos="1105"/>
      </p:guideLst>
    </p:cSldViewPr>
  </p:slideViewPr>
  <p:outlineViewPr>
    <p:cViewPr>
      <p:scale>
        <a:sx n="33" d="100"/>
        <a:sy n="33" d="100"/>
      </p:scale>
      <p:origin x="0" y="87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2019/3/26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C559C-0920-4FF0-B755-E8375B682716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2743200" y="187890"/>
            <a:ext cx="6100175" cy="1189973"/>
          </a:xfrm>
          <a:prstGeom prst="rect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2934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 algn="r">
              <a:def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626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2934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 algn="r">
              <a:def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626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2934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 algn="r">
              <a:def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626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2934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 algn="r">
              <a:def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626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6250488" y="363255"/>
            <a:ext cx="2430049" cy="551145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88307" y="6601216"/>
            <a:ext cx="1340285" cy="256784"/>
          </a:xfrm>
          <a:prstGeom prst="rect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284914" y="1651461"/>
            <a:ext cx="9144000" cy="1422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4600" dirty="0" smtClean="0">
                <a:sym typeface="微软雅黑" panose="020B0503020204020204" pitchFamily="34" charset="-122"/>
              </a:rPr>
              <a:t>CSS3</a:t>
            </a:r>
            <a:r>
              <a:rPr lang="zh-CN" altLang="en-US" sz="4600" dirty="0" smtClean="0">
                <a:sym typeface="微软雅黑" panose="020B0503020204020204" pitchFamily="34" charset="-122"/>
              </a:rPr>
              <a:t>选择器</a:t>
            </a:r>
            <a:endParaRPr lang="zh-CN" altLang="en-US" sz="4600" dirty="0" smtClean="0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3712178" y="5854291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9935" y="2856938"/>
            <a:ext cx="27587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结构化伪类选择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链接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关系选择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3745229" y="5605467"/>
            <a:ext cx="992579" cy="792162"/>
            <a:chOff x="738237" y="5631842"/>
            <a:chExt cx="991438" cy="792000"/>
          </a:xfrm>
        </p:grpSpPr>
        <p:sp>
          <p:nvSpPr>
            <p:cNvPr id="13" name="椭圆 12"/>
            <p:cNvSpPr/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矩形 4"/>
            <p:cNvSpPr>
              <a:spLocks noChangeArrowheads="1"/>
            </p:cNvSpPr>
            <p:nvPr/>
          </p:nvSpPr>
          <p:spPr bwMode="auto">
            <a:xfrm>
              <a:off x="738237" y="5880619"/>
              <a:ext cx="991438" cy="338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HTML5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：使用属性过滤器给表单文本框设置蓝色边框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6590" y="2622655"/>
            <a:ext cx="3327400" cy="256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9407" y="2805148"/>
            <a:ext cx="3459091" cy="237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/>
          <p:nvPr/>
        </p:nvGrpSpPr>
        <p:grpSpPr bwMode="auto">
          <a:xfrm>
            <a:off x="4604069" y="1684382"/>
            <a:ext cx="3394177" cy="507813"/>
            <a:chOff x="1710670" y="1252383"/>
            <a:chExt cx="4317355" cy="611808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8" y="1761189"/>
              <a:ext cx="306059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969851" y="1252383"/>
              <a:ext cx="305817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/>
          <p:nvPr/>
        </p:nvGrpSpPr>
        <p:grpSpPr bwMode="auto">
          <a:xfrm>
            <a:off x="4629469" y="2691967"/>
            <a:ext cx="3754367" cy="507813"/>
            <a:chOff x="1710670" y="1252383"/>
            <a:chExt cx="4775514" cy="611808"/>
          </a:xfrm>
        </p:grpSpPr>
        <p:grpSp>
          <p:nvGrpSpPr>
            <p:cNvPr id="1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67679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9458" y="1650551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1369B2"/>
                </a:solidFill>
              </a:rPr>
              <a:t>子代选择器（</a:t>
            </a:r>
            <a:r>
              <a:rPr lang="en-US" altLang="zh-CN" sz="2400" b="1" dirty="0">
                <a:solidFill>
                  <a:srgbClr val="1369B2"/>
                </a:solidFill>
              </a:rPr>
              <a:t>&gt;</a:t>
            </a:r>
            <a:r>
              <a:rPr lang="zh-CN" altLang="zh-CN" sz="2400" b="1" dirty="0">
                <a:solidFill>
                  <a:srgbClr val="1369B2"/>
                </a:solidFill>
              </a:rPr>
              <a:t>）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9269" y="2676334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1369B2"/>
                </a:solidFill>
              </a:rPr>
              <a:t>兄弟选择器（</a:t>
            </a:r>
            <a:r>
              <a:rPr lang="en-US" altLang="zh-CN" sz="2400" b="1" dirty="0">
                <a:solidFill>
                  <a:srgbClr val="1369B2"/>
                </a:solidFill>
              </a:rPr>
              <a:t>+</a:t>
            </a:r>
            <a:r>
              <a:rPr lang="zh-CN" altLang="zh-CN" sz="2400" b="1" dirty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~</a:t>
            </a:r>
            <a:r>
              <a:rPr lang="zh-CN" altLang="zh-CN" sz="2400" b="1" dirty="0">
                <a:solidFill>
                  <a:srgbClr val="1369B2"/>
                </a:solidFill>
              </a:rPr>
              <a:t>）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657350" y="4064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</a:rPr>
              <a:t>关系选择器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78348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FontTx/>
              <a:buNone/>
              <a:defRPr/>
            </a:pPr>
            <a:r>
              <a:rPr lang="zh-CN" altLang="zh-CN" sz="1800" dirty="0">
                <a:solidFill>
                  <a:schemeClr val="tx1"/>
                </a:solidFill>
              </a:rPr>
              <a:t>子代选择器主要用来选择某个元素的第一级子元素。例如希望选择只作为</a:t>
            </a:r>
            <a:r>
              <a:rPr lang="en-US" altLang="zh-CN" sz="1800" dirty="0">
                <a:solidFill>
                  <a:schemeClr val="tx1"/>
                </a:solidFill>
              </a:rPr>
              <a:t> h1 </a:t>
            </a:r>
            <a:r>
              <a:rPr lang="zh-CN" altLang="zh-CN" sz="1800" dirty="0">
                <a:solidFill>
                  <a:schemeClr val="tx1"/>
                </a:solidFill>
              </a:rPr>
              <a:t>元素子元素的</a:t>
            </a:r>
            <a:r>
              <a:rPr lang="en-US" altLang="zh-CN" sz="1800" dirty="0">
                <a:solidFill>
                  <a:schemeClr val="tx1"/>
                </a:solidFill>
              </a:rPr>
              <a:t> strong </a:t>
            </a:r>
            <a:r>
              <a:rPr lang="zh-CN" altLang="zh-CN" sz="1800" dirty="0">
                <a:solidFill>
                  <a:schemeClr val="tx1"/>
                </a:solidFill>
              </a:rPr>
              <a:t>元素，可以这样写：</a:t>
            </a:r>
            <a:r>
              <a:rPr lang="en-US" altLang="zh-CN" sz="1800" dirty="0">
                <a:solidFill>
                  <a:schemeClr val="tx1"/>
                </a:solidFill>
              </a:rPr>
              <a:t>h1 &gt; strong</a:t>
            </a:r>
            <a:r>
              <a:rPr lang="zh-CN" altLang="zh-CN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子代</a:t>
            </a:r>
            <a:r>
              <a:rPr lang="zh-CN" altLang="zh-CN" sz="2400" b="1" dirty="0">
                <a:solidFill>
                  <a:srgbClr val="1369B2"/>
                </a:solidFill>
              </a:rPr>
              <a:t>选择器（</a:t>
            </a:r>
            <a:r>
              <a:rPr lang="en-US" altLang="zh-CN" sz="2400" b="1" dirty="0">
                <a:solidFill>
                  <a:srgbClr val="1369B2"/>
                </a:solidFill>
              </a:rPr>
              <a:t>&gt;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）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57350" y="4064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2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5320" y="2821940"/>
            <a:ext cx="7656195" cy="372173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&lt;style type=“text/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”&gt;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h1&gt;strong</a:t>
            </a:r>
            <a:r>
              <a:rPr lang="en-US" altLang="zh-CN" sz="2000" dirty="0"/>
              <a:t>{</a:t>
            </a:r>
          </a:p>
          <a:p>
            <a:pPr marL="0" indent="45720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color:pink</a:t>
            </a:r>
            <a:r>
              <a:rPr lang="en-US" altLang="zh-CN" sz="2000" dirty="0"/>
              <a:t>;</a:t>
            </a:r>
          </a:p>
          <a:p>
            <a:pPr marL="0" indent="457200">
              <a:buNone/>
            </a:pPr>
            <a:r>
              <a:rPr lang="en-US" altLang="zh-CN" sz="2000" dirty="0"/>
              <a:t>	font-family: "</a:t>
            </a:r>
            <a:r>
              <a:rPr lang="zh-CN" altLang="en-US" sz="2000" dirty="0"/>
              <a:t>微软雅黑</a:t>
            </a:r>
            <a:r>
              <a:rPr lang="en-US" altLang="zh-CN" sz="2000" dirty="0"/>
              <a:t>";</a:t>
            </a:r>
          </a:p>
          <a:p>
            <a:pPr marL="0" indent="457200">
              <a:buNone/>
            </a:pPr>
            <a:r>
              <a:rPr lang="en-US" altLang="zh-CN" sz="2000" dirty="0"/>
              <a:t>	font-size: 20px;</a:t>
            </a:r>
          </a:p>
          <a:p>
            <a:pPr marL="0" indent="457200">
              <a:buNone/>
            </a:pPr>
            <a:r>
              <a:rPr lang="en-US" altLang="zh-CN" sz="2000" dirty="0"/>
              <a:t>}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</a:p>
          <a:p>
            <a:pPr marL="0" indent="45720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457200">
              <a:buNone/>
            </a:pPr>
            <a:r>
              <a:rPr lang="en-US" altLang="zh-CN" sz="2000" dirty="0"/>
              <a:t>&lt;h1&gt;</a:t>
            </a:r>
            <a:r>
              <a:rPr lang="zh-CN" altLang="en-US" sz="2000" dirty="0"/>
              <a:t>这个</a:t>
            </a:r>
            <a:r>
              <a:rPr lang="en-US" altLang="zh-CN" sz="2000" dirty="0"/>
              <a:t>&lt;strong&gt;</a:t>
            </a:r>
            <a:r>
              <a:rPr lang="zh-CN" altLang="en-US" sz="2000" dirty="0">
                <a:solidFill>
                  <a:srgbClr val="1FA743"/>
                </a:solidFill>
              </a:rPr>
              <a:t>知识</a:t>
            </a:r>
            <a:r>
              <a:rPr lang="zh-CN" altLang="en-US" sz="2000" dirty="0" smtClean="0">
                <a:solidFill>
                  <a:srgbClr val="1FA743"/>
                </a:solidFill>
              </a:rPr>
              <a:t>点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strong&gt;</a:t>
            </a:r>
            <a:r>
              <a:rPr lang="zh-CN" altLang="en-US" sz="2000" dirty="0"/>
              <a:t>很</a:t>
            </a:r>
            <a:r>
              <a:rPr lang="en-US" altLang="zh-CN" sz="2000" dirty="0"/>
              <a:t>&lt;strong&gt;</a:t>
            </a:r>
            <a:r>
              <a:rPr lang="zh-CN" altLang="en-US" sz="2000" dirty="0">
                <a:solidFill>
                  <a:srgbClr val="1FA743"/>
                </a:solidFill>
              </a:rPr>
              <a:t>重要</a:t>
            </a:r>
            <a:r>
              <a:rPr lang="en-US" altLang="zh-CN" sz="2000" dirty="0"/>
              <a:t>&lt;/strong&gt;&lt;/h1&gt;</a:t>
            </a:r>
          </a:p>
          <a:p>
            <a:pPr marL="0" indent="457200">
              <a:buNone/>
            </a:pPr>
            <a:r>
              <a:rPr lang="en-US" altLang="zh-CN" sz="2000" dirty="0"/>
              <a:t>&lt;h1&gt;</a:t>
            </a:r>
            <a:r>
              <a:rPr lang="zh-CN" altLang="en-US" sz="2000" dirty="0"/>
              <a:t>传智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&gt;&lt;strong&gt;</a:t>
            </a:r>
            <a:r>
              <a:rPr lang="zh-CN" altLang="en-US" sz="2000" dirty="0"/>
              <a:t>播客</a:t>
            </a:r>
            <a:r>
              <a:rPr lang="en-US" altLang="zh-CN" sz="2000" dirty="0"/>
              <a:t>&lt;/strong&gt;&lt;/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</a:t>
            </a:r>
            <a:r>
              <a:rPr lang="zh-CN" altLang="en-US" sz="2000" dirty="0"/>
              <a:t>欢迎你！</a:t>
            </a:r>
            <a:r>
              <a:rPr lang="en-US" altLang="zh-CN" sz="2000" dirty="0"/>
              <a:t>&lt;/h1&gt;&lt;/</a:t>
            </a:r>
            <a:r>
              <a:rPr lang="en-US" altLang="zh-CN" sz="2000" dirty="0" smtClean="0"/>
              <a:t>body&gt;</a:t>
            </a:r>
            <a:endParaRPr lang="en-US" altLang="zh-CN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5445" y="178348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FontTx/>
              <a:buNone/>
              <a:defRPr/>
            </a:pPr>
            <a:r>
              <a:rPr lang="zh-CN" altLang="zh-CN" sz="1800" dirty="0">
                <a:solidFill>
                  <a:schemeClr val="tx1"/>
                </a:solidFill>
              </a:rPr>
              <a:t>兄弟选择器用来选择与某元素</a:t>
            </a:r>
            <a:r>
              <a:rPr lang="zh-CN" altLang="zh-CN" sz="1800" b="1" dirty="0">
                <a:solidFill>
                  <a:schemeClr val="tx1"/>
                </a:solidFill>
              </a:rPr>
              <a:t>位于同一个父元素之中</a:t>
            </a:r>
            <a:r>
              <a:rPr lang="zh-CN" altLang="zh-CN" sz="1800" dirty="0">
                <a:solidFill>
                  <a:schemeClr val="tx1"/>
                </a:solidFill>
              </a:rPr>
              <a:t>，且位于</a:t>
            </a:r>
            <a:r>
              <a:rPr lang="zh-CN" altLang="zh-CN" sz="1800" b="1" dirty="0">
                <a:solidFill>
                  <a:schemeClr val="tx1"/>
                </a:solidFill>
              </a:rPr>
              <a:t>该元素之后</a:t>
            </a:r>
            <a:r>
              <a:rPr lang="zh-CN" altLang="zh-CN" sz="1800" dirty="0">
                <a:solidFill>
                  <a:schemeClr val="tx1"/>
                </a:solidFill>
              </a:rPr>
              <a:t>的兄弟元素。兄弟选择器分为</a:t>
            </a:r>
            <a:r>
              <a:rPr lang="zh-CN" altLang="zh-CN" sz="1800" b="1" dirty="0">
                <a:solidFill>
                  <a:schemeClr val="tx1"/>
                </a:solidFill>
              </a:rPr>
              <a:t>临近兄弟选择器和普通兄弟</a:t>
            </a:r>
            <a:r>
              <a:rPr lang="zh-CN" altLang="zh-CN" sz="1800" dirty="0">
                <a:solidFill>
                  <a:schemeClr val="tx1"/>
                </a:solidFill>
              </a:rPr>
              <a:t>选择器两种</a:t>
            </a:r>
            <a:r>
              <a:rPr lang="zh-CN" altLang="zh-CN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5720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）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临近</a:t>
            </a:r>
            <a:r>
              <a:rPr lang="zh-CN" altLang="zh-CN" sz="1800" b="1" dirty="0">
                <a:solidFill>
                  <a:schemeClr val="tx1"/>
                </a:solidFill>
              </a:rPr>
              <a:t>兄弟选择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器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     </a:t>
            </a:r>
            <a:r>
              <a:rPr lang="zh-CN" altLang="zh-CN" sz="1800" dirty="0" smtClean="0">
                <a:solidFill>
                  <a:schemeClr val="tx1"/>
                </a:solidFill>
              </a:rPr>
              <a:t>该</a:t>
            </a:r>
            <a:r>
              <a:rPr lang="zh-CN" altLang="zh-CN" sz="1800" dirty="0">
                <a:solidFill>
                  <a:schemeClr val="tx1"/>
                </a:solidFill>
              </a:rPr>
              <a:t>选择器使用加号“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lang="zh-CN" altLang="zh-CN" sz="1800" dirty="0">
                <a:solidFill>
                  <a:schemeClr val="tx1"/>
                </a:solidFill>
              </a:rPr>
              <a:t>”来链接前后两个选择器。选择器中的两个元素有同一个父亲，而且第二个元素必须紧跟第一个元素。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兄弟</a:t>
            </a:r>
            <a:r>
              <a:rPr lang="zh-CN" altLang="zh-CN" sz="2400" b="1" dirty="0">
                <a:solidFill>
                  <a:srgbClr val="1369B2"/>
                </a:solidFill>
              </a:rPr>
              <a:t>选择器（</a:t>
            </a:r>
            <a:r>
              <a:rPr lang="en-US" altLang="zh-CN" sz="2400" b="1" dirty="0">
                <a:solidFill>
                  <a:srgbClr val="1369B2"/>
                </a:solidFill>
              </a:rPr>
              <a:t>+</a:t>
            </a:r>
            <a:r>
              <a:rPr lang="zh-CN" altLang="zh-CN" sz="2400" b="1" dirty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~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）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657350" y="4064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2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4000" y="4231005"/>
            <a:ext cx="4268470" cy="233235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&lt;style type=“text/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”&gt;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p+h2</a:t>
            </a:r>
            <a:r>
              <a:rPr lang="en-US" altLang="zh-CN" sz="2000" dirty="0"/>
              <a:t>{</a:t>
            </a:r>
          </a:p>
          <a:p>
            <a:pPr marL="0" indent="45720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color:pink</a:t>
            </a:r>
            <a:r>
              <a:rPr lang="en-US" altLang="zh-CN" sz="2000" dirty="0"/>
              <a:t>;</a:t>
            </a:r>
          </a:p>
          <a:p>
            <a:pPr marL="0" indent="457200">
              <a:buNone/>
            </a:pPr>
            <a:r>
              <a:rPr lang="en-US" altLang="zh-CN" sz="2000" dirty="0"/>
              <a:t>	font-family: "</a:t>
            </a:r>
            <a:r>
              <a:rPr lang="zh-CN" altLang="en-US" sz="2000" dirty="0"/>
              <a:t>微软雅黑</a:t>
            </a:r>
            <a:r>
              <a:rPr lang="en-US" altLang="zh-CN" sz="2000" dirty="0"/>
              <a:t>";</a:t>
            </a:r>
          </a:p>
          <a:p>
            <a:pPr marL="0" indent="457200">
              <a:buNone/>
            </a:pPr>
            <a:r>
              <a:rPr lang="en-US" altLang="zh-CN" sz="2000" dirty="0"/>
              <a:t>	font-size: 20px;</a:t>
            </a:r>
          </a:p>
          <a:p>
            <a:pPr marL="0" indent="457200">
              <a:buNone/>
            </a:pPr>
            <a:r>
              <a:rPr lang="en-US" altLang="zh-CN" sz="2000" dirty="0"/>
              <a:t>}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40275" y="4231005"/>
            <a:ext cx="4268470" cy="233235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457200">
              <a:buNone/>
            </a:pPr>
            <a:r>
              <a:rPr lang="en-US" altLang="zh-CN" sz="2000" dirty="0"/>
              <a:t>&lt;h2&gt;《</a:t>
            </a:r>
            <a:r>
              <a:rPr lang="zh-CN" altLang="en-US" sz="2000" dirty="0"/>
              <a:t>赠汪伦</a:t>
            </a:r>
            <a:r>
              <a:rPr lang="en-US" altLang="zh-CN" sz="2000" dirty="0"/>
              <a:t>》&lt;/h2&gt;</a:t>
            </a:r>
          </a:p>
          <a:p>
            <a:pPr marL="0" indent="457200">
              <a:buNone/>
            </a:pPr>
            <a:r>
              <a:rPr lang="en-US" altLang="zh-CN" sz="2000" dirty="0"/>
              <a:t>&lt;p&gt;</a:t>
            </a:r>
            <a:r>
              <a:rPr lang="zh-CN" altLang="en-US" sz="2000" dirty="0"/>
              <a:t>李白乘舟将欲行，</a:t>
            </a:r>
            <a:r>
              <a:rPr lang="en-US" altLang="zh-CN" sz="2000" dirty="0"/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&lt;h2&gt;</a:t>
            </a:r>
            <a:r>
              <a:rPr lang="zh-CN" altLang="en-US" sz="2000" dirty="0">
                <a:solidFill>
                  <a:srgbClr val="1FA743"/>
                </a:solidFill>
              </a:rPr>
              <a:t>忽闻岸上踏歌声。</a:t>
            </a:r>
            <a:r>
              <a:rPr lang="en-US" altLang="zh-CN" sz="2000" dirty="0">
                <a:solidFill>
                  <a:srgbClr val="1FA743"/>
                </a:solidFill>
              </a:rPr>
              <a:t>&lt;/h2&gt;</a:t>
            </a:r>
          </a:p>
          <a:p>
            <a:pPr marL="0" indent="457200">
              <a:buNone/>
            </a:pPr>
            <a:r>
              <a:rPr lang="en-US" altLang="zh-CN" sz="2000" dirty="0"/>
              <a:t>&lt;h2&gt;</a:t>
            </a:r>
            <a:r>
              <a:rPr lang="zh-CN" altLang="en-US" sz="2000" dirty="0"/>
              <a:t>桃花潭水深千尺，</a:t>
            </a:r>
            <a:r>
              <a:rPr lang="en-US" altLang="zh-CN" sz="2000" dirty="0"/>
              <a:t>&lt;/h2&gt;</a:t>
            </a:r>
          </a:p>
          <a:p>
            <a:pPr marL="0" indent="457200">
              <a:buNone/>
            </a:pPr>
            <a:r>
              <a:rPr lang="en-US" altLang="zh-CN" sz="2000" dirty="0"/>
              <a:t>&lt;h2&gt;</a:t>
            </a:r>
            <a:r>
              <a:rPr lang="zh-CN" altLang="en-US" sz="2000" dirty="0"/>
              <a:t>不及汪伦送</a:t>
            </a:r>
            <a:r>
              <a:rPr lang="zh-CN" altLang="en-US" sz="2000" dirty="0" smtClean="0"/>
              <a:t>我情。</a:t>
            </a:r>
            <a:r>
              <a:rPr lang="en-US" altLang="zh-CN" sz="2000" dirty="0" smtClean="0"/>
              <a:t>&lt;/h2&gt;</a:t>
            </a:r>
          </a:p>
          <a:p>
            <a:pPr marL="0" indent="457200">
              <a:buNone/>
            </a:pPr>
            <a:r>
              <a:rPr lang="en-US" altLang="zh-CN" sz="2000" dirty="0" smtClean="0"/>
              <a:t>&lt;/body&gt;</a:t>
            </a:r>
            <a:endParaRPr lang="en-US" altLang="zh-CN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78348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）普通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兄弟</a:t>
            </a:r>
            <a:r>
              <a:rPr lang="zh-CN" altLang="zh-CN" sz="1800" b="1" dirty="0">
                <a:solidFill>
                  <a:schemeClr val="tx1"/>
                </a:solidFill>
              </a:rPr>
              <a:t>选择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器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</a:t>
            </a:r>
            <a:r>
              <a:rPr lang="zh-CN" altLang="zh-CN" sz="1800" dirty="0" smtClean="0">
                <a:solidFill>
                  <a:schemeClr val="tx1"/>
                </a:solidFill>
              </a:rPr>
              <a:t>普通</a:t>
            </a:r>
            <a:r>
              <a:rPr lang="zh-CN" altLang="zh-CN" sz="1800" dirty="0">
                <a:solidFill>
                  <a:schemeClr val="tx1"/>
                </a:solidFill>
              </a:rPr>
              <a:t>兄弟选择器使用 “</a:t>
            </a:r>
            <a:r>
              <a:rPr lang="en-US" altLang="zh-CN" sz="1800" dirty="0">
                <a:solidFill>
                  <a:schemeClr val="tx1"/>
                </a:solidFill>
              </a:rPr>
              <a:t>~</a:t>
            </a:r>
            <a:r>
              <a:rPr lang="zh-CN" altLang="zh-CN" sz="1800" dirty="0">
                <a:solidFill>
                  <a:schemeClr val="tx1"/>
                </a:solidFill>
              </a:rPr>
              <a:t>”来链接前后两个选择器。选择器中的两个元素有同一个父亲，但第二个元素不必紧跟第一个元素。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兄弟</a:t>
            </a:r>
            <a:r>
              <a:rPr lang="zh-CN" altLang="zh-CN" sz="2400" b="1" dirty="0">
                <a:solidFill>
                  <a:srgbClr val="1369B2"/>
                </a:solidFill>
              </a:rPr>
              <a:t>选择器（</a:t>
            </a:r>
            <a:r>
              <a:rPr lang="en-US" altLang="zh-CN" sz="2400" b="1" dirty="0">
                <a:solidFill>
                  <a:srgbClr val="1369B2"/>
                </a:solidFill>
              </a:rPr>
              <a:t>+</a:t>
            </a:r>
            <a:r>
              <a:rPr lang="zh-CN" altLang="zh-CN" sz="2400" b="1" dirty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~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）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657350" y="4064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2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96240" y="3298190"/>
            <a:ext cx="3902710" cy="233235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&lt;style type=“text/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”&gt;</a:t>
            </a:r>
          </a:p>
          <a:p>
            <a:pPr marL="0" indent="45720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p~h2</a:t>
            </a:r>
            <a:r>
              <a:rPr lang="en-US" altLang="zh-CN" sz="2000" dirty="0"/>
              <a:t>{</a:t>
            </a:r>
          </a:p>
          <a:p>
            <a:pPr marL="0" indent="45720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color:pink</a:t>
            </a:r>
            <a:r>
              <a:rPr lang="en-US" altLang="zh-CN" sz="2000" dirty="0"/>
              <a:t>;</a:t>
            </a:r>
          </a:p>
          <a:p>
            <a:pPr marL="0" indent="457200">
              <a:buNone/>
            </a:pPr>
            <a:r>
              <a:rPr lang="en-US" altLang="zh-CN" sz="2000" dirty="0"/>
              <a:t>	font-family: "</a:t>
            </a:r>
            <a:r>
              <a:rPr lang="zh-CN" altLang="en-US" sz="2000" dirty="0"/>
              <a:t>微软雅黑</a:t>
            </a:r>
            <a:r>
              <a:rPr lang="en-US" altLang="zh-CN" sz="2000" dirty="0"/>
              <a:t>";</a:t>
            </a:r>
          </a:p>
          <a:p>
            <a:pPr marL="0" indent="457200">
              <a:buNone/>
            </a:pPr>
            <a:r>
              <a:rPr lang="en-US" altLang="zh-CN" sz="2000" dirty="0"/>
              <a:t>	font-size: 20px;</a:t>
            </a:r>
          </a:p>
          <a:p>
            <a:pPr marL="0" indent="457200">
              <a:buNone/>
            </a:pPr>
            <a:r>
              <a:rPr lang="en-US" altLang="zh-CN" sz="2000" dirty="0"/>
              <a:t>}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596765" y="3298190"/>
            <a:ext cx="4401820" cy="233235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 smtClean="0"/>
          </a:p>
          <a:p>
            <a:pPr marL="0" indent="45720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457200">
              <a:buNone/>
            </a:pPr>
            <a:r>
              <a:rPr lang="en-US" altLang="zh-CN" sz="2000" dirty="0"/>
              <a:t>&lt;p&gt;</a:t>
            </a:r>
            <a:r>
              <a:rPr lang="zh-CN" altLang="en-US" sz="2000" dirty="0"/>
              <a:t>你站在桥上看风景</a:t>
            </a:r>
            <a:r>
              <a:rPr lang="en-US" altLang="zh-CN" sz="2000" dirty="0"/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&lt;h2&gt;</a:t>
            </a:r>
            <a:r>
              <a:rPr lang="zh-CN" altLang="en-US" sz="2000" dirty="0">
                <a:solidFill>
                  <a:srgbClr val="1FA743"/>
                </a:solidFill>
              </a:rPr>
              <a:t>看</a:t>
            </a:r>
            <a:r>
              <a:rPr lang="zh-CN" altLang="en-US" sz="2000" dirty="0" smtClean="0">
                <a:solidFill>
                  <a:srgbClr val="1FA743"/>
                </a:solidFill>
              </a:rPr>
              <a:t>风景在</a:t>
            </a:r>
            <a:r>
              <a:rPr lang="zh-CN" altLang="en-US" sz="2000" dirty="0">
                <a:solidFill>
                  <a:srgbClr val="1FA743"/>
                </a:solidFill>
              </a:rPr>
              <a:t>楼上看你</a:t>
            </a:r>
            <a:r>
              <a:rPr lang="en-US" altLang="zh-CN" sz="2000" dirty="0">
                <a:solidFill>
                  <a:srgbClr val="1FA743"/>
                </a:solidFill>
              </a:rPr>
              <a:t>&lt;/h2&gt;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&lt;h2&gt;</a:t>
            </a:r>
            <a:r>
              <a:rPr lang="zh-CN" altLang="en-US" sz="2000" dirty="0">
                <a:solidFill>
                  <a:srgbClr val="1FA743"/>
                </a:solidFill>
              </a:rPr>
              <a:t>明月装饰了你的窗子</a:t>
            </a:r>
            <a:r>
              <a:rPr lang="en-US" altLang="zh-CN" sz="2000" dirty="0">
                <a:solidFill>
                  <a:srgbClr val="1FA743"/>
                </a:solidFill>
              </a:rPr>
              <a:t>&lt;/h2&gt;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&lt;h2&gt;</a:t>
            </a:r>
            <a:r>
              <a:rPr lang="zh-CN" altLang="en-US" sz="2000" dirty="0">
                <a:solidFill>
                  <a:srgbClr val="1FA743"/>
                </a:solidFill>
              </a:rPr>
              <a:t>你装饰了别人的梦</a:t>
            </a:r>
            <a:r>
              <a:rPr lang="en-US" altLang="zh-CN" sz="2000" dirty="0">
                <a:solidFill>
                  <a:srgbClr val="1FA743"/>
                </a:solidFill>
              </a:rPr>
              <a:t>&lt;/h2</a:t>
            </a:r>
            <a:r>
              <a:rPr lang="en-US" altLang="zh-CN" sz="2000" dirty="0" smtClean="0">
                <a:solidFill>
                  <a:srgbClr val="1FA743"/>
                </a:solidFill>
              </a:rPr>
              <a:t>&gt;</a:t>
            </a:r>
          </a:p>
          <a:p>
            <a:pPr marL="0" indent="457200">
              <a:buNone/>
            </a:pPr>
            <a:r>
              <a:rPr lang="en-US" altLang="zh-CN" sz="2000" dirty="0" smtClean="0"/>
              <a:t>&lt;/body&gt;</a:t>
            </a:r>
            <a:endParaRPr lang="en-US" altLang="zh-CN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42965" y="479827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</a:rPr>
              <a:t>结构化伪类选择器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pSp>
        <p:nvGrpSpPr>
          <p:cNvPr id="7" name="组合 1"/>
          <p:cNvGrpSpPr/>
          <p:nvPr/>
        </p:nvGrpSpPr>
        <p:grpSpPr bwMode="auto">
          <a:xfrm>
            <a:off x="4604069" y="1107662"/>
            <a:ext cx="1973001" cy="498464"/>
            <a:chOff x="1710670" y="1263647"/>
            <a:chExt cx="2509634" cy="600544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8" y="1761189"/>
              <a:ext cx="141091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/>
          <p:nvPr/>
        </p:nvGrpSpPr>
        <p:grpSpPr bwMode="auto">
          <a:xfrm>
            <a:off x="4629469" y="1762703"/>
            <a:ext cx="3280640" cy="498464"/>
            <a:chOff x="1710670" y="1263647"/>
            <a:chExt cx="4172938" cy="600544"/>
          </a:xfrm>
        </p:grpSpPr>
        <p:grpSp>
          <p:nvGrpSpPr>
            <p:cNvPr id="1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137860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745634" y="1398388"/>
              <a:ext cx="3137974" cy="37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 smtClean="0">
                  <a:solidFill>
                    <a:srgbClr val="1369B2"/>
                  </a:solidFill>
                </a:rPr>
                <a:t>:not</a:t>
              </a:r>
              <a:r>
                <a:rPr lang="zh-CN" altLang="zh-CN" sz="1400" b="1" dirty="0">
                  <a:solidFill>
                    <a:srgbClr val="1369B2"/>
                  </a:solidFill>
                </a:rPr>
                <a:t>选择器</a:t>
              </a:r>
              <a:endParaRPr lang="zh-CN" altLang="en-US" sz="1400" b="1" dirty="0">
                <a:solidFill>
                  <a:srgbClr val="1369B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grpSp>
        <p:nvGrpSpPr>
          <p:cNvPr id="25" name="组合 1"/>
          <p:cNvGrpSpPr/>
          <p:nvPr/>
        </p:nvGrpSpPr>
        <p:grpSpPr bwMode="auto">
          <a:xfrm>
            <a:off x="4630367" y="2423062"/>
            <a:ext cx="3687365" cy="477418"/>
            <a:chOff x="1714150" y="1288998"/>
            <a:chExt cx="4690287" cy="575188"/>
          </a:xfrm>
        </p:grpSpPr>
        <p:grpSp>
          <p:nvGrpSpPr>
            <p:cNvPr id="26" name="组合 29"/>
            <p:cNvGrpSpPr/>
            <p:nvPr/>
          </p:nvGrpSpPr>
          <p:grpSpPr bwMode="auto">
            <a:xfrm rot="-12767">
              <a:off x="1714150" y="1288998"/>
              <a:ext cx="882795" cy="575188"/>
              <a:chOff x="1941650" y="1349540"/>
              <a:chExt cx="1293777" cy="1677389"/>
            </a:xfrm>
          </p:grpSpPr>
          <p:sp>
            <p:nvSpPr>
              <p:cNvPr id="32" name="圆角矩形 31"/>
              <p:cNvSpPr/>
              <p:nvPr/>
            </p:nvSpPr>
            <p:spPr bwMode="auto">
              <a:xfrm>
                <a:off x="1990139" y="1349540"/>
                <a:ext cx="1189063" cy="158032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8" y="1761189"/>
              <a:ext cx="212827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731619" y="1398388"/>
              <a:ext cx="3672818" cy="37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defRPr/>
              </a:pPr>
              <a:r>
                <a:rPr lang="en-US" altLang="zh-CN" sz="1400" b="1" dirty="0" smtClean="0">
                  <a:solidFill>
                    <a:srgbClr val="1369B2"/>
                  </a:solidFill>
                </a:rPr>
                <a:t>:only-child</a:t>
              </a:r>
              <a:r>
                <a:rPr lang="zh-CN" altLang="zh-CN" sz="1400" b="1" dirty="0" smtClean="0">
                  <a:solidFill>
                    <a:srgbClr val="1369B2"/>
                  </a:solidFill>
                </a:rPr>
                <a:t>选择器</a:t>
              </a:r>
              <a:endParaRPr lang="zh-CN" altLang="en-US" sz="14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34" name="组合 1"/>
          <p:cNvGrpSpPr/>
          <p:nvPr/>
        </p:nvGrpSpPr>
        <p:grpSpPr bwMode="auto">
          <a:xfrm>
            <a:off x="4627631" y="3095589"/>
            <a:ext cx="3477108" cy="507813"/>
            <a:chOff x="1710670" y="1252383"/>
            <a:chExt cx="4422843" cy="611808"/>
          </a:xfrm>
        </p:grpSpPr>
        <p:grpSp>
          <p:nvGrpSpPr>
            <p:cNvPr id="35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32412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42" name="组合 1"/>
          <p:cNvGrpSpPr/>
          <p:nvPr/>
        </p:nvGrpSpPr>
        <p:grpSpPr bwMode="auto">
          <a:xfrm>
            <a:off x="4627631" y="3802846"/>
            <a:ext cx="4210161" cy="507813"/>
            <a:chOff x="1710670" y="1252383"/>
            <a:chExt cx="5355278" cy="611808"/>
          </a:xfrm>
        </p:grpSpPr>
        <p:grpSp>
          <p:nvGrpSpPr>
            <p:cNvPr id="43" name="组合 29"/>
            <p:cNvGrpSpPr/>
            <p:nvPr/>
          </p:nvGrpSpPr>
          <p:grpSpPr bwMode="auto">
            <a:xfrm rot="-12767">
              <a:off x="1710670" y="1263665"/>
              <a:ext cx="886228" cy="600526"/>
              <a:chOff x="1936619" y="1275646"/>
              <a:chExt cx="1298808" cy="1751283"/>
            </a:xfrm>
          </p:grpSpPr>
          <p:grpSp>
            <p:nvGrpSpPr>
              <p:cNvPr id="46" name="组合 31"/>
              <p:cNvGrpSpPr/>
              <p:nvPr/>
            </p:nvGrpSpPr>
            <p:grpSpPr bwMode="auto">
              <a:xfrm>
                <a:off x="1936619" y="1275646"/>
                <a:ext cx="1288371" cy="1733079"/>
                <a:chOff x="1907703" y="1275646"/>
                <a:chExt cx="1288371" cy="1733079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646"/>
                  <a:ext cx="1288371" cy="1733079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42565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50" name="组合 1"/>
          <p:cNvGrpSpPr/>
          <p:nvPr/>
        </p:nvGrpSpPr>
        <p:grpSpPr bwMode="auto">
          <a:xfrm>
            <a:off x="4627631" y="2412535"/>
            <a:ext cx="3467929" cy="507813"/>
            <a:chOff x="1710670" y="1252383"/>
            <a:chExt cx="4411167" cy="611808"/>
          </a:xfrm>
        </p:grpSpPr>
        <p:grpSp>
          <p:nvGrpSpPr>
            <p:cNvPr id="51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4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58" name="组合 1"/>
          <p:cNvGrpSpPr/>
          <p:nvPr/>
        </p:nvGrpSpPr>
        <p:grpSpPr bwMode="auto">
          <a:xfrm>
            <a:off x="4636810" y="4528130"/>
            <a:ext cx="4397021" cy="507813"/>
            <a:chOff x="1710670" y="1252383"/>
            <a:chExt cx="5592962" cy="611808"/>
          </a:xfrm>
        </p:grpSpPr>
        <p:grpSp>
          <p:nvGrpSpPr>
            <p:cNvPr id="59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6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 bwMode="auto">
            <a:xfrm>
              <a:off x="2809389" y="1761189"/>
              <a:ext cx="449424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66" name="组合 1"/>
          <p:cNvGrpSpPr/>
          <p:nvPr/>
        </p:nvGrpSpPr>
        <p:grpSpPr bwMode="auto">
          <a:xfrm>
            <a:off x="4634972" y="5198329"/>
            <a:ext cx="3467929" cy="507813"/>
            <a:chOff x="1710670" y="1252383"/>
            <a:chExt cx="4411167" cy="611808"/>
          </a:xfrm>
        </p:grpSpPr>
        <p:grpSp>
          <p:nvGrpSpPr>
            <p:cNvPr id="67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70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72" name="圆角矩形 71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1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 bwMode="auto">
            <a:xfrm>
              <a:off x="2809389" y="1761189"/>
              <a:ext cx="165272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9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74" name="组合 1"/>
          <p:cNvGrpSpPr/>
          <p:nvPr/>
        </p:nvGrpSpPr>
        <p:grpSpPr bwMode="auto">
          <a:xfrm>
            <a:off x="4634966" y="5870366"/>
            <a:ext cx="3467936" cy="507813"/>
            <a:chOff x="1710662" y="1252383"/>
            <a:chExt cx="4411175" cy="611808"/>
          </a:xfrm>
        </p:grpSpPr>
        <p:grpSp>
          <p:nvGrpSpPr>
            <p:cNvPr id="75" name="组合 29"/>
            <p:cNvGrpSpPr/>
            <p:nvPr/>
          </p:nvGrpSpPr>
          <p:grpSpPr bwMode="auto">
            <a:xfrm rot="-12767">
              <a:off x="1710662" y="1263630"/>
              <a:ext cx="886237" cy="600561"/>
              <a:chOff x="1936606" y="1275543"/>
              <a:chExt cx="1298821" cy="1751386"/>
            </a:xfrm>
          </p:grpSpPr>
          <p:grpSp>
            <p:nvGrpSpPr>
              <p:cNvPr id="78" name="组合 31"/>
              <p:cNvGrpSpPr/>
              <p:nvPr/>
            </p:nvGrpSpPr>
            <p:grpSpPr bwMode="auto">
              <a:xfrm>
                <a:off x="1936606" y="1275543"/>
                <a:ext cx="1288370" cy="1733079"/>
                <a:chOff x="1907690" y="1275543"/>
                <a:chExt cx="1288370" cy="1733079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>
                  <a:off x="1907690" y="1275543"/>
                  <a:ext cx="1288370" cy="1733079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6" name="直接连接符 75"/>
            <p:cNvCxnSpPr/>
            <p:nvPr/>
          </p:nvCxnSpPr>
          <p:spPr bwMode="auto">
            <a:xfrm>
              <a:off x="2809389" y="1761189"/>
              <a:ext cx="156161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7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422250" y="1205277"/>
            <a:ext cx="2014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369B2"/>
                </a:solidFill>
              </a:rPr>
              <a:t>:root</a:t>
            </a:r>
            <a:r>
              <a:rPr lang="zh-CN" altLang="zh-CN" sz="1400" b="1" dirty="0">
                <a:solidFill>
                  <a:srgbClr val="1369B2"/>
                </a:solidFill>
              </a:rPr>
              <a:t>选择器</a:t>
            </a:r>
            <a:endParaRPr lang="zh-CN" altLang="en-US" sz="1400" b="1" dirty="0">
              <a:solidFill>
                <a:srgbClr val="1369B2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416636" y="3211283"/>
            <a:ext cx="261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1369B2"/>
                </a:solidFill>
              </a:rPr>
              <a:t>:first-child</a:t>
            </a:r>
            <a:r>
              <a:rPr lang="zh-CN" altLang="zh-CN" sz="1400" b="1" dirty="0">
                <a:solidFill>
                  <a:srgbClr val="1369B2"/>
                </a:solidFill>
              </a:rPr>
              <a:t>和</a:t>
            </a:r>
            <a:r>
              <a:rPr lang="en-US" altLang="zh-CN" sz="1400" b="1" dirty="0">
                <a:solidFill>
                  <a:srgbClr val="1369B2"/>
                </a:solidFill>
              </a:rPr>
              <a:t>:last-child</a:t>
            </a:r>
            <a:r>
              <a:rPr lang="zh-CN" altLang="zh-CN" sz="1400" b="1" dirty="0">
                <a:solidFill>
                  <a:srgbClr val="1369B2"/>
                </a:solidFill>
              </a:rPr>
              <a:t>选择器</a:t>
            </a:r>
            <a:endParaRPr lang="zh-CN" altLang="en-US" sz="1400" b="1" dirty="0">
              <a:solidFill>
                <a:srgbClr val="1369B2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21093" y="3932373"/>
            <a:ext cx="3350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1369B2"/>
                </a:solidFill>
              </a:rPr>
              <a:t>:nth-child(n)</a:t>
            </a:r>
            <a:r>
              <a:rPr lang="zh-CN" altLang="zh-CN" sz="1400" b="1" dirty="0" smtClean="0">
                <a:solidFill>
                  <a:srgbClr val="1369B2"/>
                </a:solidFill>
              </a:rPr>
              <a:t>和</a:t>
            </a:r>
            <a:r>
              <a:rPr lang="en-US" altLang="zh-CN" sz="1400" b="1" dirty="0">
                <a:solidFill>
                  <a:srgbClr val="1369B2"/>
                </a:solidFill>
              </a:rPr>
              <a:t>:nth-last-child(n)</a:t>
            </a:r>
            <a:r>
              <a:rPr lang="zh-CN" altLang="zh-CN" sz="1400" b="1" dirty="0">
                <a:solidFill>
                  <a:srgbClr val="1369B2"/>
                </a:solidFill>
              </a:rPr>
              <a:t>选择器</a:t>
            </a:r>
            <a:endParaRPr lang="zh-CN" altLang="en-US" sz="1400" b="1" dirty="0">
              <a:solidFill>
                <a:srgbClr val="1369B2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28734" y="4643162"/>
            <a:ext cx="3765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1369B2"/>
                </a:solidFill>
              </a:rPr>
              <a:t>:nth-of-type(n)</a:t>
            </a:r>
            <a:r>
              <a:rPr lang="zh-CN" altLang="zh-CN" sz="1400" b="1" dirty="0">
                <a:solidFill>
                  <a:srgbClr val="1369B2"/>
                </a:solidFill>
              </a:rPr>
              <a:t>和</a:t>
            </a:r>
            <a:r>
              <a:rPr lang="en-US" altLang="zh-CN" sz="1400" b="1" dirty="0">
                <a:solidFill>
                  <a:srgbClr val="1369B2"/>
                </a:solidFill>
              </a:rPr>
              <a:t>:nth-last-of-type(n)</a:t>
            </a:r>
            <a:r>
              <a:rPr lang="zh-CN" altLang="zh-CN" sz="1400" b="1" dirty="0">
                <a:solidFill>
                  <a:srgbClr val="1369B2"/>
                </a:solidFill>
              </a:rPr>
              <a:t>选择器</a:t>
            </a:r>
            <a:endParaRPr lang="zh-CN" altLang="en-US" sz="1400" b="1" dirty="0">
              <a:solidFill>
                <a:srgbClr val="1369B2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472074" y="5294711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1369B2"/>
                </a:solidFill>
              </a:rPr>
              <a:t>:empty</a:t>
            </a:r>
            <a:r>
              <a:rPr lang="zh-CN" altLang="en-US" sz="1400" b="1" dirty="0" smtClean="0">
                <a:solidFill>
                  <a:srgbClr val="1369B2"/>
                </a:solidFill>
              </a:rPr>
              <a:t>选择器</a:t>
            </a:r>
            <a:endParaRPr lang="zh-CN" altLang="en-US" sz="1400" b="1" dirty="0">
              <a:solidFill>
                <a:srgbClr val="1369B2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425749" y="597758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1369B2"/>
                </a:solidFill>
              </a:rPr>
              <a:t>:target</a:t>
            </a:r>
            <a:r>
              <a:rPr lang="zh-CN" altLang="zh-CN" sz="1400" b="1" dirty="0">
                <a:solidFill>
                  <a:srgbClr val="1369B2"/>
                </a:solidFill>
              </a:rPr>
              <a:t>选择器</a:t>
            </a:r>
            <a:endParaRPr lang="zh-CN" altLang="en-US" sz="1400" b="1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57350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:root</a:t>
            </a:r>
            <a:r>
              <a:rPr lang="zh-CN" altLang="zh-CN" sz="1800" dirty="0">
                <a:solidFill>
                  <a:schemeClr val="tx1"/>
                </a:solidFill>
              </a:rPr>
              <a:t>选择器用于匹配文档根元素，在</a:t>
            </a:r>
            <a:r>
              <a:rPr lang="en-US" altLang="zh-CN" sz="1800" dirty="0">
                <a:solidFill>
                  <a:schemeClr val="tx1"/>
                </a:solidFill>
              </a:rPr>
              <a:t>HTML</a:t>
            </a:r>
            <a:r>
              <a:rPr lang="zh-CN" altLang="zh-CN" sz="1800" dirty="0">
                <a:solidFill>
                  <a:schemeClr val="tx1"/>
                </a:solidFill>
              </a:rPr>
              <a:t>中，根元素始终是</a:t>
            </a:r>
            <a:r>
              <a:rPr lang="en-US" altLang="zh-CN" sz="1800" dirty="0">
                <a:solidFill>
                  <a:schemeClr val="tx1"/>
                </a:solidFill>
              </a:rPr>
              <a:t>html</a:t>
            </a:r>
            <a:r>
              <a:rPr lang="zh-CN" altLang="zh-CN" sz="1800" dirty="0">
                <a:solidFill>
                  <a:schemeClr val="tx1"/>
                </a:solidFill>
              </a:rPr>
              <a:t>元素。也就是说使用“</a:t>
            </a:r>
            <a:r>
              <a:rPr lang="en-US" altLang="zh-CN" sz="1800" dirty="0">
                <a:solidFill>
                  <a:schemeClr val="tx1"/>
                </a:solidFill>
              </a:rPr>
              <a:t>:root</a:t>
            </a:r>
            <a:r>
              <a:rPr lang="zh-CN" altLang="zh-CN" sz="1800" dirty="0">
                <a:solidFill>
                  <a:schemeClr val="tx1"/>
                </a:solidFill>
              </a:rPr>
              <a:t>选择器”定义的样式，对所有页面元素都生效。对于不需要该样式的元素，可以单独设置样式进行覆盖。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 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:root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选择器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8655" y="3602990"/>
            <a:ext cx="3962400" cy="255206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/>
              <a:t>&lt;style type="text/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"&gt;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:root{</a:t>
            </a:r>
            <a:r>
              <a:rPr lang="en-US" altLang="zh-CN" sz="2000" dirty="0" err="1">
                <a:solidFill>
                  <a:srgbClr val="FF0000"/>
                </a:solidFill>
              </a:rPr>
              <a:t>color:red</a:t>
            </a:r>
            <a:r>
              <a:rPr lang="en-US" altLang="zh-CN" sz="2000" dirty="0">
                <a:solidFill>
                  <a:srgbClr val="FF0000"/>
                </a:solidFill>
              </a:rPr>
              <a:t>;}</a:t>
            </a:r>
          </a:p>
          <a:p>
            <a:pPr marL="0" indent="457200">
              <a:buNone/>
            </a:pPr>
            <a:r>
              <a:rPr lang="en-US" altLang="zh-CN" sz="2000" dirty="0"/>
              <a:t>h2{</a:t>
            </a:r>
            <a:r>
              <a:rPr lang="en-US" altLang="zh-CN" sz="2000" dirty="0" err="1"/>
              <a:t>color:blue</a:t>
            </a:r>
            <a:r>
              <a:rPr lang="en-US" altLang="zh-CN" sz="2000" dirty="0"/>
              <a:t>;} 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</a:p>
          <a:p>
            <a:pPr marL="0" indent="457200">
              <a:buNone/>
            </a:pPr>
            <a:r>
              <a:rPr lang="en-US" altLang="zh-CN" sz="2000" dirty="0"/>
              <a:t>&lt;/head&gt;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19650" y="3602990"/>
            <a:ext cx="3962400" cy="255206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457200">
              <a:buNone/>
            </a:pPr>
            <a:r>
              <a:rPr lang="en-US" altLang="zh-CN" sz="2000" dirty="0"/>
              <a:t>&lt;h2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面</a:t>
            </a:r>
            <a:r>
              <a:rPr lang="zh-CN" altLang="en-US" sz="2000" dirty="0"/>
              <a:t>朝大海</a:t>
            </a:r>
            <a:r>
              <a:rPr lang="zh-CN" altLang="en-US" sz="2000" dirty="0" smtClean="0"/>
              <a:t>春暖花开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h2&gt;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&lt;p&gt;</a:t>
            </a:r>
            <a:r>
              <a:rPr lang="zh-CN" altLang="en-US" sz="2000" dirty="0">
                <a:solidFill>
                  <a:srgbClr val="1FA743"/>
                </a:solidFill>
              </a:rPr>
              <a:t>从明天起做个幸福的人</a:t>
            </a:r>
          </a:p>
          <a:p>
            <a:pPr marL="0" indent="457200">
              <a:buNone/>
            </a:pPr>
            <a:r>
              <a:rPr lang="zh-CN" altLang="en-US" sz="2000" dirty="0">
                <a:solidFill>
                  <a:srgbClr val="1FA743"/>
                </a:solidFill>
              </a:rPr>
              <a:t>喂马劈柴周游世界 </a:t>
            </a:r>
          </a:p>
          <a:p>
            <a:pPr marL="0" indent="457200">
              <a:buNone/>
            </a:pPr>
            <a:r>
              <a:rPr lang="zh-CN" altLang="en-US" sz="2000" dirty="0">
                <a:solidFill>
                  <a:srgbClr val="1FA743"/>
                </a:solidFill>
              </a:rPr>
              <a:t>从明天起关心粮食和蔬菜</a:t>
            </a:r>
          </a:p>
          <a:p>
            <a:pPr marL="0" indent="457200">
              <a:buNone/>
            </a:pPr>
            <a:r>
              <a:rPr lang="zh-CN" altLang="en-US" sz="2000" dirty="0">
                <a:solidFill>
                  <a:srgbClr val="1FA743"/>
                </a:solidFill>
              </a:rPr>
              <a:t>我有一所房子 </a:t>
            </a:r>
          </a:p>
          <a:p>
            <a:pPr marL="0" indent="457200">
              <a:buNone/>
            </a:pPr>
            <a:r>
              <a:rPr lang="zh-CN" altLang="en-US" sz="2000" dirty="0">
                <a:solidFill>
                  <a:srgbClr val="1FA743"/>
                </a:solidFill>
              </a:rPr>
              <a:t>面朝大海春暖花开</a:t>
            </a:r>
            <a:r>
              <a:rPr lang="en-US" altLang="zh-CN" sz="2000" dirty="0">
                <a:solidFill>
                  <a:srgbClr val="1FA743"/>
                </a:solidFill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/>
              <a:t>&lt;/body&gt;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zh-CN" altLang="zh-CN" sz="1800" dirty="0">
                <a:solidFill>
                  <a:schemeClr val="tx1"/>
                </a:solidFill>
              </a:rPr>
              <a:t>如果对某个结构元素使用样式，但是想排除这个结构元素下面的子结构元素，让它不使用这个样式，可以使用</a:t>
            </a:r>
            <a:r>
              <a:rPr lang="en-US" altLang="zh-CN" sz="1800" dirty="0">
                <a:solidFill>
                  <a:schemeClr val="tx1"/>
                </a:solidFill>
              </a:rPr>
              <a:t>:not</a:t>
            </a:r>
            <a:r>
              <a:rPr lang="zh-CN" altLang="zh-CN" sz="1800" dirty="0">
                <a:solidFill>
                  <a:schemeClr val="tx1"/>
                </a:solidFill>
              </a:rPr>
              <a:t>选择器。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 :not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选择器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657350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35000" y="3163570"/>
            <a:ext cx="3623310" cy="255206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/>
              <a:t>&lt;style type="text/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"&gt;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body *:not(h3){</a:t>
            </a:r>
          </a:p>
          <a:p>
            <a:pPr marL="0" indent="45720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color:orange</a:t>
            </a:r>
            <a:r>
              <a:rPr lang="en-US" altLang="zh-CN" sz="2000" dirty="0"/>
              <a:t>;</a:t>
            </a:r>
          </a:p>
          <a:p>
            <a:pPr marL="0" indent="457200">
              <a:buNone/>
            </a:pPr>
            <a:r>
              <a:rPr lang="en-US" altLang="zh-CN" sz="2000" dirty="0"/>
              <a:t>	font-size: 20px;</a:t>
            </a:r>
          </a:p>
          <a:p>
            <a:pPr marL="0" indent="457200">
              <a:buNone/>
            </a:pPr>
            <a:r>
              <a:rPr lang="en-US" altLang="zh-CN" sz="2000" dirty="0"/>
              <a:t>	font-family: "</a:t>
            </a:r>
            <a:r>
              <a:rPr lang="zh-CN" altLang="en-US" sz="2000" dirty="0"/>
              <a:t>宋体</a:t>
            </a:r>
            <a:r>
              <a:rPr lang="en-US" altLang="zh-CN" sz="2000" dirty="0"/>
              <a:t>";</a:t>
            </a:r>
          </a:p>
          <a:p>
            <a:pPr marL="0" indent="457200">
              <a:buNone/>
            </a:pPr>
            <a:r>
              <a:rPr lang="en-US" altLang="zh-CN" sz="2000" dirty="0"/>
              <a:t>};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</a:p>
          <a:p>
            <a:pPr marL="0" indent="457200"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667885" y="3163570"/>
            <a:ext cx="4051935" cy="255206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/>
          </a:p>
          <a:p>
            <a:pPr marL="0" indent="457200">
              <a:buNone/>
            </a:pPr>
            <a:r>
              <a:rPr lang="en-US" altLang="zh-CN" sz="2000" dirty="0"/>
              <a:t>&lt;body&gt;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&lt;h3</a:t>
            </a:r>
            <a:r>
              <a:rPr lang="en-US" altLang="zh-CN" sz="2000" dirty="0" smtClean="0">
                <a:solidFill>
                  <a:srgbClr val="1FA743"/>
                </a:solidFill>
              </a:rPr>
              <a:t>&gt;</a:t>
            </a:r>
            <a:r>
              <a:rPr lang="zh-CN" altLang="en-US" sz="2000" dirty="0" smtClean="0">
                <a:solidFill>
                  <a:srgbClr val="1FA743"/>
                </a:solidFill>
              </a:rPr>
              <a:t>世界</a:t>
            </a:r>
            <a:r>
              <a:rPr lang="zh-CN" altLang="en-US" sz="2000" dirty="0">
                <a:solidFill>
                  <a:srgbClr val="1FA743"/>
                </a:solidFill>
              </a:rPr>
              <a:t>上最远的</a:t>
            </a:r>
            <a:r>
              <a:rPr lang="zh-CN" altLang="en-US" sz="2000" dirty="0" smtClean="0">
                <a:solidFill>
                  <a:srgbClr val="1FA743"/>
                </a:solidFill>
              </a:rPr>
              <a:t>距离</a:t>
            </a:r>
            <a:r>
              <a:rPr lang="en-US" altLang="zh-CN" sz="2000" dirty="0" smtClean="0">
                <a:solidFill>
                  <a:srgbClr val="1FA743"/>
                </a:solidFill>
              </a:rPr>
              <a:t>&lt;/</a:t>
            </a:r>
            <a:r>
              <a:rPr lang="en-US" altLang="zh-CN" sz="2000" dirty="0">
                <a:solidFill>
                  <a:srgbClr val="1FA743"/>
                </a:solidFill>
              </a:rPr>
              <a:t>h3&gt;</a:t>
            </a:r>
            <a:r>
              <a:rPr lang="en-US" altLang="zh-CN" sz="2000" dirty="0"/>
              <a:t>	</a:t>
            </a:r>
          </a:p>
          <a:p>
            <a:pPr marL="0" indent="457200">
              <a:buNone/>
            </a:pPr>
            <a:r>
              <a:rPr lang="en-US" altLang="zh-CN" sz="2000" dirty="0"/>
              <a:t>&lt;p&gt;</a:t>
            </a:r>
            <a:r>
              <a:rPr lang="zh-CN" altLang="en-US" sz="2000" dirty="0"/>
              <a:t>世界上最远的距离</a:t>
            </a:r>
            <a:r>
              <a:rPr lang="en-US" altLang="zh-CN" sz="2000" dirty="0"/>
              <a:t>&lt;/p&gt; </a:t>
            </a:r>
          </a:p>
          <a:p>
            <a:pPr marL="0" indent="457200">
              <a:buNone/>
            </a:pPr>
            <a:r>
              <a:rPr lang="en-US" altLang="zh-CN" sz="2000" dirty="0"/>
              <a:t>&lt;p&gt;</a:t>
            </a:r>
            <a:r>
              <a:rPr lang="zh-CN" altLang="en-US" sz="2000" dirty="0"/>
              <a:t>不是生与死的距离</a:t>
            </a:r>
            <a:r>
              <a:rPr lang="en-US" altLang="zh-CN" sz="2000" dirty="0"/>
              <a:t>&lt;/p&gt; </a:t>
            </a:r>
          </a:p>
          <a:p>
            <a:pPr marL="0" indent="457200"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/>
              <a:t>body&gt;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:only-child </a:t>
            </a:r>
            <a:r>
              <a:rPr lang="zh-CN" altLang="zh-CN" sz="1800" dirty="0">
                <a:solidFill>
                  <a:schemeClr val="tx1"/>
                </a:solidFill>
              </a:rPr>
              <a:t>选择器用于匹配属于</a:t>
            </a:r>
            <a:r>
              <a:rPr lang="zh-CN" altLang="zh-CN" sz="1800" b="1" dirty="0">
                <a:solidFill>
                  <a:schemeClr val="tx1"/>
                </a:solidFill>
              </a:rPr>
              <a:t>某父元素的唯一子元素</a:t>
            </a:r>
            <a:r>
              <a:rPr lang="zh-CN" altLang="zh-CN" sz="1800" dirty="0">
                <a:solidFill>
                  <a:schemeClr val="tx1"/>
                </a:solidFill>
              </a:rPr>
              <a:t>的元素，也就是说，如果某个父元素仅有一个子元素，则使用“</a:t>
            </a:r>
            <a:r>
              <a:rPr lang="en-US" altLang="zh-CN" sz="1800" dirty="0">
                <a:solidFill>
                  <a:schemeClr val="tx1"/>
                </a:solidFill>
              </a:rPr>
              <a:t>:only-child </a:t>
            </a:r>
            <a:r>
              <a:rPr lang="zh-CN" altLang="zh-CN" sz="1800" dirty="0">
                <a:solidFill>
                  <a:schemeClr val="tx1"/>
                </a:solidFill>
              </a:rPr>
              <a:t>选择器”可以选择这个子元素。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 :</a:t>
            </a:r>
            <a:r>
              <a:rPr lang="en-US" altLang="zh-CN" sz="2400" b="1" dirty="0">
                <a:solidFill>
                  <a:srgbClr val="1369B2"/>
                </a:solidFill>
              </a:rPr>
              <a:t>only-child </a:t>
            </a:r>
            <a:r>
              <a:rPr lang="zh-CN" altLang="zh-CN" sz="2400" b="1" dirty="0">
                <a:solidFill>
                  <a:srgbClr val="1369B2"/>
                </a:solidFill>
              </a:rPr>
              <a:t>选择器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57350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68655" y="3398520"/>
            <a:ext cx="3366770" cy="301625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&lt;style type="text/</a:t>
            </a:r>
            <a:r>
              <a:rPr lang="en-US" altLang="zh-CN" sz="2000" dirty="0" err="1">
                <a:latin typeface="Arial" panose="020B0604020202020204" pitchFamily="34" charset="0"/>
              </a:rPr>
              <a:t>css</a:t>
            </a:r>
            <a:r>
              <a:rPr lang="en-US" altLang="zh-CN" sz="2000" dirty="0">
                <a:latin typeface="Arial" panose="020B0604020202020204" pitchFamily="34" charset="0"/>
              </a:rPr>
              <a:t>"&gt;</a:t>
            </a:r>
          </a:p>
          <a:p>
            <a:pPr marL="0" indent="457200"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li:only-child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{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latin typeface="Arial" panose="020B0604020202020204" pitchFamily="34" charset="0"/>
              </a:rPr>
              <a:t>color:red</a:t>
            </a:r>
            <a:r>
              <a:rPr lang="en-US" altLang="zh-CN" sz="2000" dirty="0">
                <a:latin typeface="Arial" panose="020B0604020202020204" pitchFamily="34" charset="0"/>
              </a:rPr>
              <a:t>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473575" y="3398520"/>
            <a:ext cx="3366770" cy="301625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	&lt;div&gt;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	</a:t>
            </a:r>
            <a:r>
              <a:rPr lang="zh-CN" altLang="en-US" sz="2000" dirty="0" smtClean="0">
                <a:latin typeface="Arial" panose="020B0604020202020204" pitchFamily="34" charset="0"/>
              </a:rPr>
              <a:t>国内</a:t>
            </a:r>
            <a:r>
              <a:rPr lang="zh-CN" altLang="en-US" sz="2000" dirty="0">
                <a:latin typeface="Arial" panose="020B0604020202020204" pitchFamily="34" charset="0"/>
              </a:rPr>
              <a:t>电影：</a:t>
            </a:r>
          </a:p>
          <a:p>
            <a:pPr marL="0" indent="45720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	</a:t>
            </a:r>
            <a:r>
              <a:rPr lang="zh-CN" altLang="en-US" sz="2000" dirty="0" smtClean="0">
                <a:latin typeface="Arial" panose="020B0604020202020204" pitchFamily="34" charset="0"/>
              </a:rPr>
              <a:t>     </a:t>
            </a:r>
            <a:r>
              <a:rPr lang="en-US" altLang="zh-CN" sz="2000" dirty="0" smtClean="0">
                <a:latin typeface="Arial" panose="020B0604020202020204" pitchFamily="34" charset="0"/>
              </a:rPr>
              <a:t>&lt;</a:t>
            </a:r>
            <a:r>
              <a:rPr lang="en-US" altLang="zh-CN" sz="2000" dirty="0" err="1">
                <a:latin typeface="Arial" panose="020B0604020202020204" pitchFamily="34" charset="0"/>
              </a:rPr>
              <a:t>ul</a:t>
            </a:r>
            <a:r>
              <a:rPr lang="en-US" altLang="zh-CN" sz="2000" dirty="0">
                <a:latin typeface="Arial" panose="020B0604020202020204" pitchFamily="34" charset="0"/>
              </a:rPr>
              <a:t>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	</a:t>
            </a:r>
            <a:r>
              <a:rPr lang="en-US" altLang="zh-CN" sz="2000" dirty="0" smtClean="0">
                <a:latin typeface="Arial" panose="020B0604020202020204" pitchFamily="34" charset="0"/>
              </a:rPr>
              <a:t>            </a:t>
            </a:r>
            <a:r>
              <a:rPr lang="en-US" altLang="zh-CN" sz="2000" dirty="0" smtClean="0">
                <a:solidFill>
                  <a:srgbClr val="1FA743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li&gt;</a:t>
            </a:r>
            <a:r>
              <a:rPr lang="zh-CN" altLang="en-US" sz="2000" dirty="0">
                <a:solidFill>
                  <a:srgbClr val="1FA743"/>
                </a:solidFill>
                <a:latin typeface="Arial" panose="020B0604020202020204" pitchFamily="34" charset="0"/>
              </a:rPr>
              <a:t>一代宗师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&lt;/li&gt;</a:t>
            </a:r>
          </a:p>
          <a:p>
            <a:pPr marL="0" indent="457200"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       &lt;/</a:t>
            </a:r>
            <a:r>
              <a:rPr lang="en-US" altLang="zh-CN" sz="2000" dirty="0" err="1">
                <a:latin typeface="Arial" panose="020B0604020202020204" pitchFamily="34" charset="0"/>
              </a:rPr>
              <a:t>ul</a:t>
            </a:r>
            <a:r>
              <a:rPr lang="en-US" altLang="zh-CN" sz="2000" dirty="0" smtClean="0">
                <a:latin typeface="Arial" panose="020B0604020202020204" pitchFamily="34" charset="0"/>
              </a:rPr>
              <a:t>&gt;</a:t>
            </a:r>
          </a:p>
          <a:p>
            <a:pPr marL="0" indent="457200"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&lt;/div&gt;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:first-child</a:t>
            </a:r>
            <a:r>
              <a:rPr lang="zh-CN" altLang="zh-CN" sz="1800" dirty="0">
                <a:solidFill>
                  <a:schemeClr val="tx1"/>
                </a:solidFill>
              </a:rPr>
              <a:t>选择器和</a:t>
            </a:r>
            <a:r>
              <a:rPr lang="en-US" altLang="zh-CN" sz="1800" dirty="0">
                <a:solidFill>
                  <a:schemeClr val="tx1"/>
                </a:solidFill>
              </a:rPr>
              <a:t>:last-child</a:t>
            </a:r>
            <a:r>
              <a:rPr lang="zh-CN" altLang="zh-CN" sz="1800" dirty="0">
                <a:solidFill>
                  <a:schemeClr val="tx1"/>
                </a:solidFill>
              </a:rPr>
              <a:t>选择器分别用于为父元素中的第一个或者最后一个子元素设置样式。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4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 :</a:t>
            </a:r>
            <a:r>
              <a:rPr lang="en-US" altLang="zh-CN" sz="2400" b="1" dirty="0">
                <a:solidFill>
                  <a:srgbClr val="1369B2"/>
                </a:solidFill>
              </a:rPr>
              <a:t>first-child</a:t>
            </a:r>
            <a:r>
              <a:rPr lang="zh-CN" altLang="zh-CN" sz="2400" b="1" dirty="0">
                <a:solidFill>
                  <a:srgbClr val="1369B2"/>
                </a:solidFill>
              </a:rPr>
              <a:t>和</a:t>
            </a:r>
            <a:r>
              <a:rPr lang="en-US" altLang="zh-CN" sz="2400" b="1" dirty="0">
                <a:solidFill>
                  <a:srgbClr val="1369B2"/>
                </a:solidFill>
              </a:rPr>
              <a:t>:last-child</a:t>
            </a:r>
            <a:r>
              <a:rPr lang="zh-CN" altLang="zh-CN" sz="2400" b="1" dirty="0">
                <a:solidFill>
                  <a:srgbClr val="1369B2"/>
                </a:solidFill>
              </a:rPr>
              <a:t>选择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57350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68655" y="3166110"/>
            <a:ext cx="3920490" cy="248412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&lt;style type="text/</a:t>
            </a:r>
            <a:r>
              <a:rPr lang="en-US" altLang="zh-CN" sz="2000" dirty="0" err="1">
                <a:latin typeface="Arial" panose="020B0604020202020204" pitchFamily="34" charset="0"/>
              </a:rPr>
              <a:t>css</a:t>
            </a:r>
            <a:r>
              <a:rPr lang="en-US" altLang="zh-CN" sz="2000" dirty="0">
                <a:latin typeface="Arial" panose="020B0604020202020204" pitchFamily="34" charset="0"/>
              </a:rPr>
              <a:t>"&gt;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p:first-child{</a:t>
            </a:r>
          </a:p>
          <a:p>
            <a:pPr marL="0" indent="457200"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color:pink</a:t>
            </a:r>
            <a:r>
              <a:rPr lang="en-US" altLang="zh-CN" sz="2000" dirty="0">
                <a:latin typeface="Arial" panose="020B0604020202020204" pitchFamily="34" charset="0"/>
              </a:rPr>
              <a:t>;}</a:t>
            </a:r>
          </a:p>
          <a:p>
            <a:pPr marL="0" indent="45720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p:last-child{</a:t>
            </a:r>
          </a:p>
          <a:p>
            <a:pPr marL="0" indent="457200"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color:blue</a:t>
            </a:r>
            <a:r>
              <a:rPr lang="en-US" altLang="zh-CN" sz="2000" dirty="0">
                <a:latin typeface="Arial" panose="020B0604020202020204" pitchFamily="34" charset="0"/>
              </a:rPr>
              <a:t>;}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88230" y="3120390"/>
            <a:ext cx="3920490" cy="248412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&lt;</a:t>
            </a:r>
            <a:r>
              <a:rPr lang="en-US" altLang="zh-CN" sz="2000" dirty="0">
                <a:latin typeface="Arial" panose="020B0604020202020204" pitchFamily="34" charset="0"/>
              </a:rPr>
              <a:t>body&gt;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solidFill>
                  <a:srgbClr val="1FA743"/>
                </a:solidFill>
                <a:latin typeface="Arial" panose="020B0604020202020204" pitchFamily="34" charset="0"/>
              </a:rPr>
              <a:t>第一篇 毕业了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第二篇 关于考试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第三篇 夏日飞舞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第四篇 惆怅的心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solidFill>
                  <a:srgbClr val="1FA743"/>
                </a:solidFill>
                <a:latin typeface="Arial" panose="020B0604020202020204" pitchFamily="34" charset="0"/>
              </a:rPr>
              <a:t>第五篇 畅谈美丽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&lt;/body&gt;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/>
          <p:nvPr/>
        </p:nvGrpSpPr>
        <p:grpSpPr bwMode="auto">
          <a:xfrm>
            <a:off x="2951397" y="3523925"/>
            <a:ext cx="3537538" cy="592138"/>
            <a:chOff x="1710657" y="1263652"/>
            <a:chExt cx="3538122" cy="592608"/>
          </a:xfrm>
        </p:grpSpPr>
        <p:grpSp>
          <p:nvGrpSpPr>
            <p:cNvPr id="6156" name="组合 29"/>
            <p:cNvGrpSpPr/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243939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3023376" y="1286814"/>
              <a:ext cx="2031660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伪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元素选择器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6" name="组合 1"/>
          <p:cNvGrpSpPr/>
          <p:nvPr/>
        </p:nvGrpSpPr>
        <p:grpSpPr bwMode="auto">
          <a:xfrm>
            <a:off x="1711325" y="1264104"/>
            <a:ext cx="3003894" cy="593725"/>
            <a:chOff x="1710657" y="1263652"/>
            <a:chExt cx="3004392" cy="592608"/>
          </a:xfrm>
        </p:grpSpPr>
        <p:grpSp>
          <p:nvGrpSpPr>
            <p:cNvPr id="6163" name="组合 29"/>
            <p:cNvGrpSpPr/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190566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972420" y="1286814"/>
              <a:ext cx="1723835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属性选择器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8" name="组合 221"/>
          <p:cNvGrpSpPr/>
          <p:nvPr/>
        </p:nvGrpSpPr>
        <p:grpSpPr bwMode="auto">
          <a:xfrm>
            <a:off x="1708150" y="2783808"/>
            <a:ext cx="3967589" cy="593725"/>
            <a:chOff x="1710657" y="1263652"/>
            <a:chExt cx="3968245" cy="592608"/>
          </a:xfrm>
        </p:grpSpPr>
        <p:grpSp>
          <p:nvGrpSpPr>
            <p:cNvPr id="6149" name="组合 29"/>
            <p:cNvGrpSpPr/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28695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2647315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结构化伪类选择器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584801" y="266855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5762" y="374575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课堂目标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95"/>
          <p:cNvGrpSpPr/>
          <p:nvPr/>
        </p:nvGrpSpPr>
        <p:grpSpPr bwMode="auto">
          <a:xfrm>
            <a:off x="2962275" y="1968716"/>
            <a:ext cx="3036051" cy="592138"/>
            <a:chOff x="1710657" y="1263652"/>
            <a:chExt cx="3036553" cy="592608"/>
          </a:xfrm>
        </p:grpSpPr>
        <p:grpSp>
          <p:nvGrpSpPr>
            <p:cNvPr id="36" name="组合 29"/>
            <p:cNvGrpSpPr/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9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0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 bwMode="auto">
            <a:xfrm>
              <a:off x="2809389" y="1760934"/>
              <a:ext cx="189777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3023376" y="1286814"/>
              <a:ext cx="1723834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关系选择器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221"/>
          <p:cNvGrpSpPr/>
          <p:nvPr/>
        </p:nvGrpSpPr>
        <p:grpSpPr bwMode="auto">
          <a:xfrm>
            <a:off x="1704382" y="4379414"/>
            <a:ext cx="2823551" cy="593725"/>
            <a:chOff x="1710657" y="1263652"/>
            <a:chExt cx="2824018" cy="592608"/>
          </a:xfrm>
        </p:grpSpPr>
        <p:grpSp>
          <p:nvGrpSpPr>
            <p:cNvPr id="44" name="组合 29"/>
            <p:cNvGrpSpPr/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7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8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 bwMode="auto">
            <a:xfrm>
              <a:off x="2809389" y="1761189"/>
              <a:ext cx="172528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6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141600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链接伪类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221"/>
          <p:cNvGrpSpPr/>
          <p:nvPr/>
        </p:nvGrpSpPr>
        <p:grpSpPr bwMode="auto">
          <a:xfrm>
            <a:off x="2991533" y="5170800"/>
            <a:ext cx="4632138" cy="593725"/>
            <a:chOff x="1710657" y="1263652"/>
            <a:chExt cx="4632903" cy="592608"/>
          </a:xfrm>
        </p:grpSpPr>
        <p:grpSp>
          <p:nvGrpSpPr>
            <p:cNvPr id="52" name="组合 29"/>
            <p:cNvGrpSpPr/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55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6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 bwMode="auto">
            <a:xfrm>
              <a:off x="2809389" y="1761189"/>
              <a:ext cx="353417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4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800351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78348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zh-CN" altLang="zh-CN" sz="1800" dirty="0">
                <a:solidFill>
                  <a:schemeClr val="tx1"/>
                </a:solidFill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</a:rPr>
              <a:t>:first-child</a:t>
            </a:r>
            <a:r>
              <a:rPr lang="zh-CN" altLang="zh-CN" sz="1800" dirty="0">
                <a:solidFill>
                  <a:schemeClr val="tx1"/>
                </a:solidFill>
              </a:rPr>
              <a:t>选择器和</a:t>
            </a:r>
            <a:r>
              <a:rPr lang="en-US" altLang="zh-CN" sz="1800" dirty="0">
                <a:solidFill>
                  <a:schemeClr val="tx1"/>
                </a:solidFill>
              </a:rPr>
              <a:t>:last-child</a:t>
            </a:r>
            <a:r>
              <a:rPr lang="zh-CN" altLang="zh-CN" sz="1800" dirty="0">
                <a:solidFill>
                  <a:schemeClr val="tx1"/>
                </a:solidFill>
              </a:rPr>
              <a:t>选择器可以选择某个父元素中第一个或最后一个子元素，但是如果用户想要选择第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zh-CN" sz="1800" dirty="0">
                <a:solidFill>
                  <a:schemeClr val="tx1"/>
                </a:solidFill>
              </a:rPr>
              <a:t>个或倒数第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zh-CN" sz="1800" dirty="0">
                <a:solidFill>
                  <a:schemeClr val="tx1"/>
                </a:solidFill>
              </a:rPr>
              <a:t>个子元素，这两个选择器就不起作用了。为此，</a:t>
            </a:r>
            <a:r>
              <a:rPr lang="en-US" altLang="zh-CN" sz="1800" dirty="0">
                <a:solidFill>
                  <a:schemeClr val="tx1"/>
                </a:solidFill>
              </a:rPr>
              <a:t>CSS3</a:t>
            </a:r>
            <a:r>
              <a:rPr lang="zh-CN" altLang="zh-CN" sz="1800" dirty="0">
                <a:solidFill>
                  <a:schemeClr val="tx1"/>
                </a:solidFill>
              </a:rPr>
              <a:t>引入了</a:t>
            </a:r>
            <a:r>
              <a:rPr lang="en-US" altLang="zh-CN" sz="1800" dirty="0" smtClean="0">
                <a:solidFill>
                  <a:schemeClr val="tx1"/>
                </a:solidFill>
              </a:rPr>
              <a:t>:nth-child(n)</a:t>
            </a:r>
            <a:r>
              <a:rPr lang="zh-CN" altLang="zh-CN" sz="1800" dirty="0" smtClean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:nth-last-child(n)</a:t>
            </a:r>
            <a:r>
              <a:rPr lang="zh-CN" altLang="zh-CN" sz="1800" dirty="0">
                <a:solidFill>
                  <a:schemeClr val="tx1"/>
                </a:solidFill>
              </a:rPr>
              <a:t>选择器，它们是</a:t>
            </a:r>
            <a:r>
              <a:rPr lang="en-US" altLang="zh-CN" sz="1800" dirty="0">
                <a:solidFill>
                  <a:schemeClr val="tx1"/>
                </a:solidFill>
              </a:rPr>
              <a:t>:first-child</a:t>
            </a:r>
            <a:r>
              <a:rPr lang="zh-CN" altLang="zh-CN" sz="1800" dirty="0">
                <a:solidFill>
                  <a:schemeClr val="tx1"/>
                </a:solidFill>
              </a:rPr>
              <a:t>选择器和</a:t>
            </a:r>
            <a:r>
              <a:rPr lang="en-US" altLang="zh-CN" sz="1800" dirty="0">
                <a:solidFill>
                  <a:schemeClr val="tx1"/>
                </a:solidFill>
              </a:rPr>
              <a:t>:last-child</a:t>
            </a:r>
            <a:r>
              <a:rPr lang="zh-CN" altLang="zh-CN" sz="1800" dirty="0">
                <a:solidFill>
                  <a:schemeClr val="tx1"/>
                </a:solidFill>
              </a:rPr>
              <a:t>选择器的扩展。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 :nth-child(n)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和</a:t>
            </a:r>
            <a:r>
              <a:rPr lang="en-US" altLang="zh-CN" sz="2400" b="1" dirty="0">
                <a:solidFill>
                  <a:srgbClr val="1369B2"/>
                </a:solidFill>
              </a:rPr>
              <a:t>:nth-last-child(n)</a:t>
            </a:r>
            <a:r>
              <a:rPr lang="zh-CN" altLang="zh-CN" sz="2400" b="1" dirty="0">
                <a:solidFill>
                  <a:srgbClr val="1369B2"/>
                </a:solidFill>
              </a:rPr>
              <a:t>选择器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57350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68655" y="3752850"/>
            <a:ext cx="3837305" cy="248412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&lt;style type="text/</a:t>
            </a:r>
            <a:r>
              <a:rPr lang="en-US" altLang="zh-CN" sz="2000" dirty="0" err="1">
                <a:latin typeface="Arial" panose="020B0604020202020204" pitchFamily="34" charset="0"/>
              </a:rPr>
              <a:t>css</a:t>
            </a:r>
            <a:r>
              <a:rPr lang="en-US" altLang="zh-CN" sz="2000" dirty="0">
                <a:latin typeface="Arial" panose="020B0604020202020204" pitchFamily="34" charset="0"/>
              </a:rPr>
              <a:t>"&gt;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p:nth-child(2)</a:t>
            </a:r>
            <a:r>
              <a:rPr lang="en-US" altLang="zh-CN" sz="2000" dirty="0">
                <a:latin typeface="Arial" panose="020B0604020202020204" pitchFamily="34" charset="0"/>
              </a:rPr>
              <a:t>{</a:t>
            </a:r>
          </a:p>
          <a:p>
            <a:pPr marL="0" indent="457200"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color:pink</a:t>
            </a:r>
            <a:r>
              <a:rPr lang="en-US" altLang="zh-CN" sz="2000" dirty="0">
                <a:latin typeface="Arial" panose="020B0604020202020204" pitchFamily="34" charset="0"/>
              </a:rPr>
              <a:t>;}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p:nth-last-child(2)</a:t>
            </a:r>
            <a:r>
              <a:rPr lang="en-US" altLang="zh-CN" sz="2000" dirty="0">
                <a:latin typeface="Arial" panose="020B0604020202020204" pitchFamily="34" charset="0"/>
              </a:rPr>
              <a:t>{</a:t>
            </a:r>
          </a:p>
          <a:p>
            <a:pPr marL="0" indent="457200"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color:blue</a:t>
            </a:r>
            <a:r>
              <a:rPr lang="en-US" altLang="zh-CN" sz="2000" dirty="0">
                <a:latin typeface="Arial" panose="020B0604020202020204" pitchFamily="34" charset="0"/>
              </a:rPr>
              <a:t>;}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02175" y="3752850"/>
            <a:ext cx="3837305" cy="248412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&lt;body&gt;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第一篇 毕业了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solidFill>
                  <a:srgbClr val="1FA743"/>
                </a:solidFill>
                <a:latin typeface="Arial" panose="020B0604020202020204" pitchFamily="34" charset="0"/>
              </a:rPr>
              <a:t>第二篇 关于考试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第三篇 夏日飞舞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solidFill>
                  <a:srgbClr val="1FA743"/>
                </a:solidFill>
                <a:latin typeface="Arial" panose="020B0604020202020204" pitchFamily="34" charset="0"/>
              </a:rPr>
              <a:t>第四篇 惆怅的心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第五篇 畅谈美丽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&lt;/body&gt;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E:nth-child(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E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CSS</a:t>
            </a:r>
            <a:r>
              <a:rPr lang="zh-CN" altLang="en-US" dirty="0"/>
              <a:t>选择</a:t>
            </a:r>
            <a:r>
              <a:rPr lang="zh-CN" altLang="en-US" dirty="0" smtClean="0"/>
              <a:t>器。</a:t>
            </a:r>
            <a:r>
              <a:rPr lang="en-US" altLang="zh-CN" dirty="0" smtClean="0"/>
              <a:t>E</a:t>
            </a:r>
            <a:r>
              <a:rPr lang="zh-CN" altLang="en-US" dirty="0" smtClean="0"/>
              <a:t>选择器选中的元素，根据</a:t>
            </a:r>
            <a:r>
              <a:rPr lang="zh-CN" altLang="en-US" dirty="0"/>
              <a:t>后面的</a:t>
            </a:r>
            <a:r>
              <a:rPr lang="zh-CN" altLang="en-US" dirty="0" smtClean="0"/>
              <a:t>参数，再次“筛选”那个位置上的元素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参数可选择值</a:t>
            </a:r>
            <a:endParaRPr lang="en-US" altLang="zh-CN" dirty="0" smtClean="0"/>
          </a:p>
          <a:p>
            <a:pPr marL="1257300" lvl="2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b="1" dirty="0" smtClean="0"/>
              <a:t>number</a:t>
            </a:r>
            <a:r>
              <a:rPr lang="zh-CN" altLang="en-US" dirty="0" smtClean="0"/>
              <a:t>     选择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指定位置上的元素</a:t>
            </a:r>
            <a:endParaRPr lang="en-US" altLang="zh-CN" dirty="0" smtClean="0"/>
          </a:p>
          <a:p>
            <a:pPr marL="1257300" lvl="2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b="1" dirty="0" smtClean="0"/>
              <a:t>odd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选择奇数位置</a:t>
            </a:r>
            <a:r>
              <a:rPr lang="zh-CN" altLang="en-US" dirty="0"/>
              <a:t>上的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1257300" lvl="2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b="1" dirty="0" smtClean="0"/>
              <a:t>even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选择</a:t>
            </a:r>
            <a:r>
              <a:rPr lang="zh-CN" altLang="en-US" dirty="0"/>
              <a:t>偶</a:t>
            </a:r>
            <a:r>
              <a:rPr lang="zh-CN" altLang="en-US" dirty="0" smtClean="0"/>
              <a:t>数位置</a:t>
            </a:r>
            <a:r>
              <a:rPr lang="zh-CN" altLang="en-US" dirty="0"/>
              <a:t>上的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1257300" lvl="2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b="1" dirty="0" smtClean="0"/>
              <a:t>an + b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个元素开始，每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个一组，选取第第一个元素</a:t>
            </a:r>
            <a:endParaRPr lang="en-US" altLang="zh-CN" dirty="0" smtClean="0"/>
          </a:p>
          <a:p>
            <a:pPr marL="3200400" lvl="7" indent="0">
              <a:buNone/>
            </a:pPr>
            <a:r>
              <a:rPr lang="en-US" altLang="zh-CN" dirty="0" smtClean="0"/>
              <a:t> </a:t>
            </a:r>
          </a:p>
          <a:p>
            <a:pPr marL="3200400" lvl="7" indent="0">
              <a:buNone/>
            </a:pPr>
            <a:endParaRPr lang="en-US" altLang="zh-CN" dirty="0"/>
          </a:p>
          <a:p>
            <a:pPr marL="3200400" lvl="7" indent="0">
              <a:buNone/>
            </a:pPr>
            <a:endParaRPr lang="en-US" altLang="zh-CN" dirty="0"/>
          </a:p>
          <a:p>
            <a:pPr marL="3543300" lvl="7" indent="-342900">
              <a:buFont typeface="+mj-lt"/>
              <a:buAutoNum type="arabicPeriod"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结构化伪类选择器</a:t>
            </a:r>
          </a:p>
        </p:txBody>
      </p:sp>
      <p:sp>
        <p:nvSpPr>
          <p:cNvPr id="4" name="椭圆 3"/>
          <p:cNvSpPr/>
          <p:nvPr/>
        </p:nvSpPr>
        <p:spPr>
          <a:xfrm>
            <a:off x="809366" y="1772816"/>
            <a:ext cx="648072" cy="6480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white"/>
                </a:solidFill>
              </a:rPr>
              <a:t>1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01454" y="1772816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93542" y="1772816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66274" y="1772816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4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58362" y="1772816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50450" y="1772816"/>
            <a:ext cx="648072" cy="6480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white"/>
                </a:solidFill>
              </a:rPr>
              <a:t>6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42538" y="1772816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7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334626" y="1772816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8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92280" y="1772816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9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5920" y="1412776"/>
            <a:ext cx="21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5n+1</a:t>
            </a:r>
            <a:endParaRPr lang="zh-CN" altLang="en-US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2510663" y="647583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右大括号 14"/>
          <p:cNvSpPr/>
          <p:nvPr/>
        </p:nvSpPr>
        <p:spPr>
          <a:xfrm rot="5400000">
            <a:off x="6461425" y="647583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9366" y="4472401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01454" y="4472401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393542" y="4472401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66274" y="4472401"/>
            <a:ext cx="648072" cy="6480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white"/>
                </a:solidFill>
              </a:rPr>
              <a:t>4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58362" y="4472401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750450" y="4472401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6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42538" y="4472401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7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34626" y="4472401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8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92280" y="4472401"/>
            <a:ext cx="648072" cy="6480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white"/>
                </a:solidFill>
              </a:rPr>
              <a:t>9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5576" y="3933056"/>
            <a:ext cx="21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5n+4</a:t>
            </a:r>
            <a:endParaRPr lang="zh-CN" altLang="en-US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右大括号 25"/>
          <p:cNvSpPr/>
          <p:nvPr/>
        </p:nvSpPr>
        <p:spPr>
          <a:xfrm rot="5400000">
            <a:off x="4886927" y="3456592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右大括号 26"/>
          <p:cNvSpPr/>
          <p:nvPr/>
        </p:nvSpPr>
        <p:spPr>
          <a:xfrm rot="5400000">
            <a:off x="8793577" y="3240568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755576" y="5229200"/>
            <a:ext cx="1893353" cy="9967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</a:rPr>
              <a:t>分组方向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827584" y="2852936"/>
            <a:ext cx="1893353" cy="9967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</a:rPr>
              <a:t>分组方向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004407" y="158684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96495" y="158684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88583" y="1586849"/>
            <a:ext cx="648072" cy="6480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white"/>
                </a:solidFill>
              </a:rPr>
              <a:t>3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61315" y="158684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4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53403" y="158684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45491" y="158684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6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7579" y="158684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7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29667" y="1586849"/>
            <a:ext cx="648072" cy="6480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white"/>
                </a:solidFill>
              </a:rPr>
              <a:t>8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87321" y="158684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9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文本框 36"/>
          <p:cNvSpPr txBox="1"/>
          <p:nvPr/>
        </p:nvSpPr>
        <p:spPr>
          <a:xfrm>
            <a:off x="1979712" y="1124744"/>
            <a:ext cx="21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-5n+8</a:t>
            </a:r>
            <a:endParaRPr lang="zh-CN" altLang="en-US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6081968" y="462471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右大括号 14"/>
          <p:cNvSpPr/>
          <p:nvPr/>
        </p:nvSpPr>
        <p:spPr>
          <a:xfrm rot="5400000">
            <a:off x="2165579" y="462471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52132" y="436602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844220" y="436602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36308" y="436602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409040" y="4366029"/>
            <a:ext cx="648072" cy="6480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white"/>
                </a:solidFill>
              </a:rPr>
              <a:t>4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01128" y="436602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93216" y="436602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6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785304" y="436602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7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77392" y="4366029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black">
                    <a:lumMod val="85000"/>
                    <a:lumOff val="15000"/>
                  </a:prstClr>
                </a:solidFill>
              </a:rPr>
              <a:t>8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335046" y="4366029"/>
            <a:ext cx="648072" cy="6480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prstClr val="white"/>
                </a:solidFill>
              </a:rPr>
              <a:t>9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文本框 51"/>
          <p:cNvSpPr txBox="1"/>
          <p:nvPr/>
        </p:nvSpPr>
        <p:spPr>
          <a:xfrm>
            <a:off x="2066944" y="4005064"/>
            <a:ext cx="21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5n-1</a:t>
            </a:r>
            <a:endParaRPr lang="zh-CN" altLang="en-US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右大括号 27"/>
          <p:cNvSpPr/>
          <p:nvPr/>
        </p:nvSpPr>
        <p:spPr>
          <a:xfrm rot="5400000">
            <a:off x="6127493" y="3282424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右大括号 28"/>
          <p:cNvSpPr/>
          <p:nvPr/>
        </p:nvSpPr>
        <p:spPr>
          <a:xfrm rot="5400000">
            <a:off x="2184821" y="3282424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284641" y="4374019"/>
            <a:ext cx="648072" cy="6480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</a:t>
            </a:r>
            <a:endParaRPr lang="zh-CN" altLang="en-US" sz="24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9807" y="4366029"/>
            <a:ext cx="648072" cy="6480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-1</a:t>
            </a:r>
            <a:endParaRPr lang="zh-CN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2" name="右大括号 31"/>
          <p:cNvSpPr/>
          <p:nvPr/>
        </p:nvSpPr>
        <p:spPr>
          <a:xfrm rot="5400000">
            <a:off x="10017713" y="3239871"/>
            <a:ext cx="394474" cy="379706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左箭头 33"/>
          <p:cNvSpPr/>
          <p:nvPr/>
        </p:nvSpPr>
        <p:spPr>
          <a:xfrm>
            <a:off x="6372200" y="2636912"/>
            <a:ext cx="1800200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分组方向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539552" y="5301208"/>
            <a:ext cx="1893353" cy="9967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</a:rPr>
              <a:t>分组方向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线形标注 1 36"/>
          <p:cNvSpPr/>
          <p:nvPr/>
        </p:nvSpPr>
        <p:spPr>
          <a:xfrm>
            <a:off x="1619672" y="2996952"/>
            <a:ext cx="3528392" cy="936104"/>
          </a:xfrm>
          <a:prstGeom prst="borderCallout1">
            <a:avLst>
              <a:gd name="adj1" fmla="val 18750"/>
              <a:gd name="adj2" fmla="val -8333"/>
              <a:gd name="adj3" fmla="val 124163"/>
              <a:gd name="adj4" fmla="val -1667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编号</a:t>
            </a:r>
            <a:r>
              <a:rPr lang="en-US" altLang="zh-CN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-1</a:t>
            </a:r>
            <a:r>
              <a:rPr lang="zh-CN" altLang="en-US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</a:t>
            </a:r>
            <a:r>
              <a:rPr lang="en-US" altLang="zh-CN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zh-CN" altLang="en-US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的两个元素不是真正的元素，占位用</a:t>
            </a:r>
            <a:endParaRPr lang="zh-CN" altLang="en-US" i="1" dirty="0">
              <a:solidFill>
                <a:prstClr val="black">
                  <a:lumMod val="95000"/>
                  <a:lumOff val="5000"/>
                </a:prst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788336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zh-CN" altLang="zh-CN" sz="1800" dirty="0" smtClean="0">
                <a:solidFill>
                  <a:schemeClr val="tx1"/>
                </a:solidFill>
              </a:rPr>
              <a:t>本节引入</a:t>
            </a:r>
            <a:r>
              <a:rPr lang="en-US" altLang="zh-CN" sz="1800" dirty="0" smtClean="0">
                <a:solidFill>
                  <a:schemeClr val="tx1"/>
                </a:solidFill>
              </a:rPr>
              <a:t>:nth-of-type(n)</a:t>
            </a:r>
            <a:r>
              <a:rPr lang="zh-CN" altLang="zh-CN" sz="1800" dirty="0" smtClean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:nth-last-of-type(n)</a:t>
            </a:r>
            <a:r>
              <a:rPr lang="zh-CN" altLang="zh-CN" sz="1800" dirty="0">
                <a:solidFill>
                  <a:schemeClr val="tx1"/>
                </a:solidFill>
              </a:rPr>
              <a:t>选择器，这两种选择器的不同之处在</a:t>
            </a:r>
            <a:r>
              <a:rPr lang="zh-CN" altLang="zh-CN" sz="1800" dirty="0" smtClean="0">
                <a:solidFill>
                  <a:schemeClr val="tx1"/>
                </a:solidFill>
              </a:rPr>
              <a:t>于</a:t>
            </a:r>
            <a:r>
              <a:rPr lang="en-US" altLang="zh-CN" sz="1800" dirty="0">
                <a:solidFill>
                  <a:schemeClr val="tx1"/>
                </a:solidFill>
              </a:rPr>
              <a:t>:nth-of-type(n)</a:t>
            </a:r>
            <a:r>
              <a:rPr lang="zh-CN" altLang="zh-CN" sz="1800" dirty="0" smtClean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:nth-last-of-type(n)</a:t>
            </a:r>
            <a:r>
              <a:rPr lang="zh-CN" altLang="zh-CN" sz="1800" dirty="0">
                <a:solidFill>
                  <a:schemeClr val="tx1"/>
                </a:solidFill>
              </a:rPr>
              <a:t>选择器用于匹配属于父元素的特定类型的第 </a:t>
            </a:r>
            <a:r>
              <a:rPr lang="en-US" altLang="zh-CN" sz="1800" dirty="0">
                <a:solidFill>
                  <a:schemeClr val="tx1"/>
                </a:solidFill>
              </a:rPr>
              <a:t>n </a:t>
            </a:r>
            <a:r>
              <a:rPr lang="zh-CN" altLang="zh-CN" sz="1800" dirty="0">
                <a:solidFill>
                  <a:schemeClr val="tx1"/>
                </a:solidFill>
              </a:rPr>
              <a:t>个子元素和倒数第</a:t>
            </a:r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zh-CN" sz="1800" dirty="0">
                <a:solidFill>
                  <a:schemeClr val="tx1"/>
                </a:solidFill>
              </a:rPr>
              <a:t>个子元素，</a:t>
            </a:r>
            <a:r>
              <a:rPr lang="zh-CN" altLang="zh-CN" sz="1800" dirty="0" smtClean="0">
                <a:solidFill>
                  <a:schemeClr val="tx1"/>
                </a:solidFill>
              </a:rPr>
              <a:t>而</a:t>
            </a:r>
            <a:r>
              <a:rPr lang="en-US" altLang="zh-CN" sz="1800" dirty="0">
                <a:solidFill>
                  <a:srgbClr val="FF0000"/>
                </a:solidFill>
              </a:rPr>
              <a:t>:nth-child(n)</a:t>
            </a:r>
            <a:r>
              <a:rPr lang="zh-CN" altLang="zh-CN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:nth-last-child(n)</a:t>
            </a:r>
            <a:r>
              <a:rPr lang="zh-CN" altLang="zh-CN" sz="1800" dirty="0">
                <a:solidFill>
                  <a:srgbClr val="FF0000"/>
                </a:solidFill>
              </a:rPr>
              <a:t>选择器用于匹配属于父元素的第 </a:t>
            </a:r>
            <a:r>
              <a:rPr lang="en-US" altLang="zh-CN" sz="1800" dirty="0">
                <a:solidFill>
                  <a:srgbClr val="FF0000"/>
                </a:solidFill>
              </a:rPr>
              <a:t>n </a:t>
            </a:r>
            <a:r>
              <a:rPr lang="zh-CN" altLang="zh-CN" sz="1800" dirty="0">
                <a:solidFill>
                  <a:srgbClr val="FF0000"/>
                </a:solidFill>
              </a:rPr>
              <a:t>个子元素和倒数第</a:t>
            </a:r>
            <a:r>
              <a:rPr lang="en-US" altLang="zh-CN" sz="1800" dirty="0">
                <a:solidFill>
                  <a:srgbClr val="FF0000"/>
                </a:solidFill>
              </a:rPr>
              <a:t>n</a:t>
            </a:r>
            <a:r>
              <a:rPr lang="zh-CN" altLang="zh-CN" sz="1800" dirty="0">
                <a:solidFill>
                  <a:srgbClr val="FF0000"/>
                </a:solidFill>
              </a:rPr>
              <a:t>个子元素，与元素类型无关</a:t>
            </a:r>
            <a:r>
              <a:rPr lang="zh-CN" altLang="zh-CN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6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 :nth-of-type(n)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和</a:t>
            </a:r>
            <a:r>
              <a:rPr lang="en-US" altLang="zh-CN" sz="2400" b="1" dirty="0">
                <a:solidFill>
                  <a:srgbClr val="1369B2"/>
                </a:solidFill>
              </a:rPr>
              <a:t>:nth-last-of-type(n)</a:t>
            </a:r>
            <a:r>
              <a:rPr lang="zh-CN" altLang="zh-CN" sz="2400" b="1" dirty="0">
                <a:solidFill>
                  <a:srgbClr val="1369B2"/>
                </a:solidFill>
              </a:rPr>
              <a:t>选择器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57350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34975" y="3507740"/>
            <a:ext cx="3794125" cy="308419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&lt;style type="text/</a:t>
            </a:r>
            <a:r>
              <a:rPr lang="en-US" altLang="zh-CN" sz="2000" dirty="0" err="1">
                <a:latin typeface="Arial" panose="020B0604020202020204" pitchFamily="34" charset="0"/>
              </a:rPr>
              <a:t>css</a:t>
            </a:r>
            <a:r>
              <a:rPr lang="en-US" altLang="zh-CN" sz="2000" dirty="0">
                <a:latin typeface="Arial" panose="020B0604020202020204" pitchFamily="34" charset="0"/>
              </a:rPr>
              <a:t>"&gt;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h2:nth-of-type(odd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</a:p>
          <a:p>
            <a:pPr marL="0" indent="457200"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{</a:t>
            </a:r>
            <a:r>
              <a:rPr lang="en-US" altLang="zh-CN" sz="2000" dirty="0">
                <a:latin typeface="Arial" panose="020B0604020202020204" pitchFamily="34" charset="0"/>
              </a:rPr>
              <a:t>color:#f09;}</a:t>
            </a:r>
          </a:p>
          <a:p>
            <a:pPr marL="0" indent="45720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h2:nth-of-type(even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</a:p>
          <a:p>
            <a:pPr marL="0" indent="457200"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{</a:t>
            </a:r>
            <a:r>
              <a:rPr lang="en-US" altLang="zh-CN" sz="2000" dirty="0">
                <a:latin typeface="Arial" panose="020B0604020202020204" pitchFamily="34" charset="0"/>
              </a:rPr>
              <a:t>color:#12ff65;}</a:t>
            </a:r>
          </a:p>
          <a:p>
            <a:pPr marL="0" indent="45720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p:nth-last-of-type(2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</a:p>
          <a:p>
            <a:pPr marL="0" indent="457200"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{</a:t>
            </a:r>
            <a:r>
              <a:rPr lang="en-US" altLang="zh-CN" sz="2000" dirty="0">
                <a:latin typeface="Arial" panose="020B0604020202020204" pitchFamily="34" charset="0"/>
              </a:rPr>
              <a:t>font-weight:bold;}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557395" y="3507740"/>
            <a:ext cx="3794125" cy="308419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&lt;</a:t>
            </a:r>
            <a:r>
              <a:rPr lang="en-US" altLang="zh-CN" sz="2000" dirty="0">
                <a:latin typeface="Arial" panose="020B0604020202020204" pitchFamily="34" charset="0"/>
              </a:rPr>
              <a:t>body&gt;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&lt;h2&gt;</a:t>
            </a:r>
            <a:r>
              <a:rPr lang="zh-CN" altLang="en-US" sz="2000" dirty="0">
                <a:solidFill>
                  <a:srgbClr val="1FA743"/>
                </a:solidFill>
                <a:latin typeface="Arial" panose="020B0604020202020204" pitchFamily="34" charset="0"/>
              </a:rPr>
              <a:t>网页设计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&lt;/h2&gt;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网页设计</a:t>
            </a:r>
            <a:r>
              <a:rPr lang="en-US" altLang="zh-CN" sz="2000" dirty="0">
                <a:latin typeface="Arial" panose="020B0604020202020204" pitchFamily="34" charset="0"/>
              </a:rPr>
              <a:t>1&lt;/p&gt;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&lt;h2&gt;JAVA&lt;/h2&gt;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&lt;p&gt;Java2&lt;/p&gt;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&lt;h2&gt;</a:t>
            </a:r>
            <a:r>
              <a:rPr lang="en-US" altLang="zh-CN" sz="2000" dirty="0" err="1">
                <a:solidFill>
                  <a:srgbClr val="1FA743"/>
                </a:solidFill>
                <a:latin typeface="Arial" panose="020B0604020202020204" pitchFamily="34" charset="0"/>
              </a:rPr>
              <a:t>iOS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&lt;/h2&gt;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2000" dirty="0" smtClean="0">
                <a:solidFill>
                  <a:srgbClr val="1FA743"/>
                </a:solidFill>
                <a:latin typeface="Arial" panose="020B0604020202020204" pitchFamily="34" charset="0"/>
              </a:rPr>
              <a:t>p&gt;iOS3&lt;/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&lt;h2&gt;PHP&lt;/h2&gt;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</a:t>
            </a:r>
            <a:r>
              <a:rPr lang="en-US" altLang="zh-CN" sz="2000" dirty="0" smtClean="0">
                <a:latin typeface="Arial" panose="020B0604020202020204" pitchFamily="34" charset="0"/>
              </a:rPr>
              <a:t>p&gt;PHP4&lt;/</a:t>
            </a:r>
            <a:r>
              <a:rPr lang="en-US" altLang="zh-CN" sz="2000" dirty="0">
                <a:latin typeface="Arial" panose="020B0604020202020204" pitchFamily="34" charset="0"/>
              </a:rPr>
              <a:t>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&lt;/body&gt;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结构化伪类选择器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E:nth-of-type(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E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CSS</a:t>
            </a:r>
            <a:r>
              <a:rPr lang="zh-CN" altLang="en-US" dirty="0"/>
              <a:t>选择</a:t>
            </a:r>
            <a:r>
              <a:rPr lang="zh-CN" altLang="en-US" dirty="0" smtClean="0"/>
              <a:t>器。</a:t>
            </a:r>
            <a:r>
              <a:rPr lang="en-US" altLang="zh-CN" dirty="0" smtClean="0"/>
              <a:t>E</a:t>
            </a:r>
            <a:r>
              <a:rPr lang="zh-CN" altLang="en-US" dirty="0" smtClean="0"/>
              <a:t>选择器选中的元素</a:t>
            </a:r>
            <a:r>
              <a:rPr lang="zh-CN" altLang="en-US" b="1" dirty="0" smtClean="0">
                <a:solidFill>
                  <a:srgbClr val="FF0000"/>
                </a:solidFill>
              </a:rPr>
              <a:t>（必须为相同类型，所有被该选择器选择的层级）</a:t>
            </a:r>
            <a:r>
              <a:rPr lang="zh-CN" altLang="en-US" dirty="0" smtClean="0"/>
              <a:t>，根据</a:t>
            </a:r>
            <a:r>
              <a:rPr lang="zh-CN" altLang="en-US" dirty="0"/>
              <a:t>后面的</a:t>
            </a:r>
            <a:r>
              <a:rPr lang="zh-CN" altLang="en-US" dirty="0" smtClean="0"/>
              <a:t>参数，再次“筛选”那个位置上的元素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参数可选择值</a:t>
            </a:r>
            <a:endParaRPr lang="en-US" altLang="zh-CN" dirty="0" smtClean="0"/>
          </a:p>
          <a:p>
            <a:pPr marL="1257300" lvl="2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dirty="0" smtClean="0"/>
              <a:t>number</a:t>
            </a:r>
            <a:r>
              <a:rPr lang="zh-CN" altLang="en-US" dirty="0" smtClean="0"/>
              <a:t>     选择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指定位置上的元素</a:t>
            </a:r>
            <a:endParaRPr lang="en-US" altLang="zh-CN" dirty="0" smtClean="0"/>
          </a:p>
          <a:p>
            <a:pPr marL="1257300" lvl="2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dirty="0" smtClean="0"/>
              <a:t>odd           </a:t>
            </a:r>
            <a:r>
              <a:rPr lang="zh-CN" altLang="en-US" dirty="0" smtClean="0"/>
              <a:t>选择奇数位置</a:t>
            </a:r>
            <a:r>
              <a:rPr lang="zh-CN" altLang="en-US" dirty="0"/>
              <a:t>上的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1257300" lvl="2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dirty="0" smtClean="0"/>
              <a:t>Even          </a:t>
            </a:r>
            <a:r>
              <a:rPr lang="zh-CN" altLang="en-US" dirty="0" smtClean="0"/>
              <a:t>选择</a:t>
            </a:r>
            <a:r>
              <a:rPr lang="zh-CN" altLang="en-US" dirty="0"/>
              <a:t>偶</a:t>
            </a:r>
            <a:r>
              <a:rPr lang="zh-CN" altLang="en-US" dirty="0" smtClean="0"/>
              <a:t>数位置</a:t>
            </a:r>
            <a:r>
              <a:rPr lang="zh-CN" altLang="en-US" dirty="0"/>
              <a:t>上的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1257300" lvl="2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dirty="0" err="1" smtClean="0"/>
              <a:t>an+b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个元素开始，每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个一组，选取第第一个元素</a:t>
            </a:r>
            <a:endParaRPr lang="en-US" altLang="zh-CN" dirty="0" smtClean="0"/>
          </a:p>
          <a:p>
            <a:pPr marL="3200400" lvl="7" indent="0">
              <a:buNone/>
            </a:pPr>
            <a:r>
              <a:rPr lang="en-US" altLang="zh-CN" dirty="0" smtClean="0"/>
              <a:t> </a:t>
            </a:r>
          </a:p>
          <a:p>
            <a:pPr marL="3200400" lvl="7" indent="0">
              <a:buNone/>
            </a:pPr>
            <a:endParaRPr lang="en-US" altLang="zh-CN" dirty="0"/>
          </a:p>
          <a:p>
            <a:pPr marL="3200400" lvl="7" indent="0">
              <a:buNone/>
            </a:pPr>
            <a:endParaRPr lang="en-US" altLang="zh-CN" dirty="0"/>
          </a:p>
          <a:p>
            <a:pPr marL="3543300" lvl="7" indent="-342900">
              <a:buFont typeface="+mj-lt"/>
              <a:buAutoNum type="arabicPeriod"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latin typeface="Arial Unicode MS" panose="020B0604020202020204" pitchFamily="34" charset="-122"/>
                <a:ea typeface="Fira Code"/>
              </a:rPr>
              <a:t>nth-</a:t>
            </a:r>
            <a:r>
              <a:rPr lang="zh-CN" altLang="zh-CN" b="1" smtClean="0">
                <a:latin typeface="Arial Unicode MS" panose="020B0604020202020204" pitchFamily="34" charset="-122"/>
                <a:ea typeface="Fira Code"/>
              </a:rPr>
              <a:t>child</a:t>
            </a:r>
            <a:r>
              <a:rPr lang="en-US" altLang="zh-CN" b="1" smtClean="0">
                <a:latin typeface="Arial Unicode MS" panose="020B0604020202020204" pitchFamily="34" charset="-122"/>
                <a:ea typeface="Fira Code"/>
              </a:rPr>
              <a:t> VS nth-of-type</a:t>
            </a:r>
            <a:endParaRPr lang="zh-CN" altLang="en-US" b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4343" y="973486"/>
            <a:ext cx="36724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zh-CN" sz="1600" b="1" smtClean="0">
                <a:solidFill>
                  <a:srgbClr val="000080"/>
                </a:solidFill>
                <a:latin typeface="Arial Unicode MS" panose="020B0604020202020204" pitchFamily="34" charset="-122"/>
                <a:ea typeface="Fira Code"/>
              </a:rPr>
              <a:t>span</a:t>
            </a:r>
            <a: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:</a:t>
            </a:r>
            <a:r>
              <a:rPr lang="zh-CN" altLang="zh-CN" sz="1600" b="1" smtClean="0">
                <a:solidFill>
                  <a:srgbClr val="000080"/>
                </a:solidFill>
                <a:latin typeface="Arial Unicode MS" panose="020B0604020202020204" pitchFamily="34" charset="-122"/>
                <a:ea typeface="Fira Code"/>
              </a:rPr>
              <a:t>nth-of-type</a:t>
            </a:r>
            <a: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(</a:t>
            </a:r>
            <a:r>
              <a:rPr lang="zh-CN" altLang="zh-CN" sz="1600" b="1" smtClean="0">
                <a:solidFill>
                  <a:srgbClr val="000080"/>
                </a:solidFill>
                <a:latin typeface="Arial Unicode MS" panose="020B0604020202020204" pitchFamily="34" charset="-122"/>
                <a:ea typeface="Fira Code"/>
              </a:rPr>
              <a:t>even</a:t>
            </a:r>
            <a: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){</a:t>
            </a:r>
            <a:b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</a:br>
            <a: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    </a:t>
            </a:r>
            <a:r>
              <a:rPr lang="zh-CN" altLang="zh-CN" sz="1600" b="1" smtClean="0">
                <a:solidFill>
                  <a:srgbClr val="0000FF"/>
                </a:solidFill>
                <a:latin typeface="Arial Unicode MS" panose="020B0604020202020204" pitchFamily="34" charset="-122"/>
                <a:ea typeface="Fira Code"/>
              </a:rPr>
              <a:t>color</a:t>
            </a:r>
            <a: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: </a:t>
            </a:r>
            <a:r>
              <a:rPr lang="zh-CN" altLang="zh-CN" sz="1600" b="1" smtClean="0">
                <a:solidFill>
                  <a:srgbClr val="008000"/>
                </a:solidFill>
                <a:latin typeface="Arial Unicode MS" panose="020B0604020202020204" pitchFamily="34" charset="-122"/>
                <a:ea typeface="Fira Code"/>
              </a:rPr>
              <a:t>red</a:t>
            </a:r>
            <a: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;</a:t>
            </a:r>
            <a:b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</a:br>
            <a:r>
              <a:rPr lang="zh-CN" altLang="zh-CN" sz="160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}</a:t>
            </a:r>
            <a:endParaRPr lang="zh-CN" altLang="zh-CN" sz="160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719131"/>
            <a:ext cx="552381" cy="21333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6016" y="4403822"/>
            <a:ext cx="388843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选中同一层级的所有</a:t>
            </a:r>
            <a:r>
              <a:rPr lang="en-US" altLang="zh-CN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sz="160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在选中后的</a:t>
            </a:r>
            <a:r>
              <a:rPr lang="en-US" altLang="zh-CN" sz="1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，重新计算位置，重新设置位置中位于偶数位置</a:t>
            </a:r>
            <a:r>
              <a:rPr lang="zh-CN" altLang="en-US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6012" y="2040364"/>
            <a:ext cx="3950204" cy="4524315"/>
            <a:chOff x="456012" y="2040364"/>
            <a:chExt cx="5414594" cy="4524315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594343" y="2040364"/>
              <a:ext cx="3765896" cy="4524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div </a:t>
              </a:r>
              <a:r>
                <a:rPr lang="zh-CN" altLang="zh-CN" sz="1600" b="1" dirty="0" smtClean="0">
                  <a:solidFill>
                    <a:srgbClr val="0000FF"/>
                  </a:solidFill>
                  <a:latin typeface="Arial Unicode MS" panose="020B0604020202020204" pitchFamily="34" charset="-122"/>
                  <a:ea typeface="Fira Code"/>
                </a:rPr>
                <a:t>class=</a:t>
              </a:r>
              <a:r>
                <a:rPr lang="zh-CN" altLang="zh-CN" sz="1600" b="1" dirty="0" smtClean="0">
                  <a:solidFill>
                    <a:srgbClr val="008000"/>
                  </a:solidFill>
                  <a:latin typeface="Arial Unicode MS" panose="020B0604020202020204" pitchFamily="34" charset="-122"/>
                  <a:ea typeface="Fira Code"/>
                </a:rPr>
                <a:t>"box"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div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&gt;1111&lt;/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div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&gt;2222&lt;/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&gt;3333&lt;/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&gt;4444&lt;/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&gt;5555&lt;/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en-US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666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&lt;/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</a:t>
              </a:r>
              <a:r>
                <a:rPr lang="zh-CN" altLang="zh-CN" sz="1600" b="1" dirty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7777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&lt;/</a:t>
              </a:r>
              <a:r>
                <a:rPr lang="zh-CN" altLang="zh-CN" sz="1600" b="1" dirty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&lt;/</a:t>
              </a:r>
              <a:r>
                <a:rPr lang="zh-CN" altLang="zh-CN" sz="1600" b="1" dirty="0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div</a:t>
              </a:r>
              <a:r>
                <a:rPr lang="zh-CN" altLang="zh-CN" sz="16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endParaRPr lang="zh-CN" altLang="zh-CN" sz="16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5222535" y="2229885"/>
              <a:ext cx="648071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57200" y="3188509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1</a:t>
              </a:r>
              <a:endParaRPr lang="zh-CN" altLang="en-US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7200" y="4178505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srgbClr val="FF0000"/>
                  </a:solidFill>
                </a:rPr>
                <a:t>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56012" y="5604151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3</a:t>
              </a:r>
              <a:endParaRPr lang="zh-CN" altLang="en-US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举例说明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0920" y="837458"/>
            <a:ext cx="302433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Fira Code"/>
              </a:rPr>
              <a:t>span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: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Fira Code"/>
              </a:rPr>
              <a:t>nth-child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(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Fira Code"/>
              </a:rPr>
              <a:t>even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){</a:t>
            </a:r>
            <a:b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</a:b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    </a:t>
            </a:r>
            <a:r>
              <a:rPr lang="zh-CN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Fira Code"/>
              </a:rPr>
              <a:t>color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: 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Fira Code"/>
              </a:rPr>
              <a:t>red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;</a:t>
            </a:r>
            <a:b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</a:b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Fira Code"/>
              </a:rPr>
              <a:t>}</a:t>
            </a:r>
            <a:endParaRPr lang="zh-CN" altLang="zh-CN" sz="16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4005064"/>
            <a:ext cx="46188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1.</a:t>
            </a:r>
            <a:r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选中同一层级的所有</a:t>
            </a:r>
            <a:r>
              <a:rPr lang="en-US" altLang="zh-CN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span</a:t>
            </a:r>
            <a:r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元素。</a:t>
            </a:r>
            <a:endParaRPr lang="en-US" altLang="zh-CN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2.</a:t>
            </a:r>
            <a:r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在同一层级中位置必须在偶数位。</a:t>
            </a: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6012" y="2040364"/>
            <a:ext cx="4260004" cy="4524315"/>
            <a:chOff x="456012" y="2040364"/>
            <a:chExt cx="4260004" cy="4524315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594343" y="2040364"/>
              <a:ext cx="3765896" cy="4524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div </a:t>
              </a:r>
              <a:r>
                <a:rPr lang="zh-CN" altLang="zh-CN" sz="1600" b="1" smtClean="0">
                  <a:solidFill>
                    <a:srgbClr val="0000FF"/>
                  </a:solidFill>
                  <a:latin typeface="Arial Unicode MS" panose="020B0604020202020204" pitchFamily="34" charset="-122"/>
                  <a:ea typeface="Fira Code"/>
                </a:rPr>
                <a:t>class=</a:t>
              </a:r>
              <a:r>
                <a:rPr lang="zh-CN" altLang="zh-CN" sz="1600" b="1" smtClean="0">
                  <a:solidFill>
                    <a:srgbClr val="008000"/>
                  </a:solidFill>
                  <a:latin typeface="Arial Unicode MS" panose="020B0604020202020204" pitchFamily="34" charset="-122"/>
                  <a:ea typeface="Fira Code"/>
                </a:rPr>
                <a:t>"box"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div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&gt;1111&lt;/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div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&gt;2222&lt;/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&gt;3333&lt;/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&gt;4444&lt;/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&lt;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&gt;5555&lt;/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en-US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r>
                <a:rPr lang="en-US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666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&lt;/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p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r>
                <a:rPr lang="en-US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lang="en-US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    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</a:t>
              </a:r>
              <a:r>
                <a:rPr lang="zh-CN" altLang="zh-CN" sz="1600" b="1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r>
                <a:rPr lang="en-US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7777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&lt;/</a:t>
              </a:r>
              <a:r>
                <a:rPr lang="zh-CN" altLang="zh-CN" sz="1600" b="1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span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b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</a:b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&lt;/</a:t>
              </a:r>
              <a:r>
                <a:rPr lang="zh-CN" altLang="zh-CN" sz="1600" b="1" smtClean="0">
                  <a:solidFill>
                    <a:srgbClr val="000080"/>
                  </a:solidFill>
                  <a:latin typeface="Arial Unicode MS" panose="020B0604020202020204" pitchFamily="34" charset="-122"/>
                  <a:ea typeface="Fira Code"/>
                </a:rPr>
                <a:t>div</a:t>
              </a:r>
              <a:r>
                <a:rPr lang="zh-CN" altLang="zh-CN" sz="160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Fira Code"/>
                </a:rPr>
                <a:t>&gt;</a:t>
              </a:r>
              <a:endParaRPr lang="zh-CN" altLang="zh-CN" sz="160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067944" y="2204864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57200" y="2698576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1</a:t>
              </a:r>
              <a:endParaRPr lang="zh-CN" altLang="en-US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7200" y="3212976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srgbClr val="FF0000"/>
                  </a:solidFill>
                </a:rPr>
                <a:t>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57200" y="3717032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3</a:t>
              </a:r>
              <a:endParaRPr lang="zh-CN" altLang="en-US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7200" y="4149080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srgbClr val="FF0000"/>
                  </a:solidFill>
                </a:rPr>
                <a:t>4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57200" y="4653136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5</a:t>
              </a:r>
              <a:endParaRPr lang="zh-CN" altLang="en-US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56012" y="5157192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6012" y="5661248"/>
              <a:ext cx="370384" cy="3703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7</a:t>
              </a:r>
              <a:endParaRPr lang="zh-CN" altLang="en-US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5424" y="1545970"/>
            <a:ext cx="638095" cy="20952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对比明细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16025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3456384"/>
                <a:gridCol w="382676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E:nth-of-type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E:nth-child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选择器选中的所有元素，且被选中的元素都在同一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层级。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选择器选中的所有元素，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重新设置位置序号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可以理解为，忽略其他不同类型元素的存在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选择器选中的所有元素，被选中的元素必须在指定的位置且类型也必须相同</a:t>
                      </a:r>
                    </a:p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:empty</a:t>
            </a:r>
            <a:r>
              <a:rPr lang="zh-CN" altLang="zh-CN" sz="1800" dirty="0">
                <a:solidFill>
                  <a:schemeClr val="tx1"/>
                </a:solidFill>
              </a:rPr>
              <a:t>选择器用来选择没有子元素或文本内容为空的所有元素。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7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 :empty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选择器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57350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34975" y="2893060"/>
            <a:ext cx="4140200" cy="308419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&lt;style type="text/</a:t>
            </a:r>
            <a:r>
              <a:rPr lang="en-US" altLang="zh-CN" sz="2000" dirty="0" err="1">
                <a:latin typeface="Arial" panose="020B0604020202020204" pitchFamily="34" charset="0"/>
              </a:rPr>
              <a:t>css</a:t>
            </a:r>
            <a:r>
              <a:rPr lang="en-US" altLang="zh-CN" sz="2000" dirty="0">
                <a:latin typeface="Arial" panose="020B0604020202020204" pitchFamily="34" charset="0"/>
              </a:rPr>
              <a:t>"&gt;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p{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	width:150px;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	height:30px;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empty</a:t>
            </a:r>
          </a:p>
          <a:p>
            <a:pPr marL="0" indent="457200"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{</a:t>
            </a:r>
            <a:r>
              <a:rPr lang="en-US" altLang="zh-CN" sz="2000" dirty="0">
                <a:latin typeface="Arial" panose="020B0604020202020204" pitchFamily="34" charset="0"/>
              </a:rPr>
              <a:t>background-color: #999;}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&lt;/style&gt;</a:t>
            </a:r>
          </a:p>
          <a:p>
            <a:pPr marL="0" indent="457200"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51070" y="2893060"/>
            <a:ext cx="4140200" cy="308419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&lt;body&gt;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传智播客北京校区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传智播客上海校区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传智播客广州校区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&lt;p&gt;&lt;/p&gt;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传智播客武汉校区</a:t>
            </a:r>
            <a:r>
              <a:rPr lang="en-US" altLang="zh-CN" sz="2000" dirty="0">
                <a:latin typeface="Arial" panose="020B0604020202020204" pitchFamily="34" charset="0"/>
              </a:rPr>
              <a:t>&lt;/p&gt;	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&lt;/body&gt;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属性选择器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关系选择器</a:t>
            </a:r>
            <a:endParaRPr lang="en-US" altLang="zh-CN" dirty="0" smtClean="0"/>
          </a:p>
          <a:p>
            <a:r>
              <a:rPr lang="zh-CN" altLang="en-US" dirty="0" smtClean="0"/>
              <a:t>难点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伪元素选择器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链接伪类</a:t>
            </a:r>
            <a:endParaRPr lang="zh-CN" altLang="en-US" dirty="0"/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584801" y="266855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762" y="374575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重点难点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587676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:target</a:t>
            </a:r>
            <a:r>
              <a:rPr lang="zh-CN" altLang="zh-CN" sz="1800" dirty="0">
                <a:solidFill>
                  <a:schemeClr val="tx1"/>
                </a:solidFill>
              </a:rPr>
              <a:t>选择器用于为页面中的某个</a:t>
            </a:r>
            <a:r>
              <a:rPr lang="en-US" altLang="zh-CN" sz="1800" dirty="0">
                <a:solidFill>
                  <a:schemeClr val="tx1"/>
                </a:solidFill>
              </a:rPr>
              <a:t>target</a:t>
            </a:r>
            <a:r>
              <a:rPr lang="zh-CN" altLang="zh-CN" sz="1800" dirty="0">
                <a:solidFill>
                  <a:schemeClr val="tx1"/>
                </a:solidFill>
              </a:rPr>
              <a:t>元素（该元素的</a:t>
            </a:r>
            <a:r>
              <a:rPr lang="en-US" altLang="zh-CN" sz="1800" dirty="0">
                <a:solidFill>
                  <a:schemeClr val="tx1"/>
                </a:solidFill>
              </a:rPr>
              <a:t>id</a:t>
            </a:r>
            <a:r>
              <a:rPr lang="zh-CN" altLang="zh-CN" sz="1800" dirty="0">
                <a:solidFill>
                  <a:schemeClr val="tx1"/>
                </a:solidFill>
              </a:rPr>
              <a:t>被当做页面中的超链接来使用）指定样式。只有用户单击了页面中的超链接，并且跳转到</a:t>
            </a:r>
            <a:r>
              <a:rPr lang="en-US" altLang="zh-CN" sz="1800" dirty="0">
                <a:solidFill>
                  <a:schemeClr val="tx1"/>
                </a:solidFill>
              </a:rPr>
              <a:t>target</a:t>
            </a:r>
            <a:r>
              <a:rPr lang="zh-CN" altLang="zh-CN" sz="1800" dirty="0">
                <a:solidFill>
                  <a:schemeClr val="tx1"/>
                </a:solidFill>
              </a:rPr>
              <a:t>元素后，</a:t>
            </a:r>
            <a:r>
              <a:rPr lang="en-US" altLang="zh-CN" sz="1800" dirty="0">
                <a:solidFill>
                  <a:schemeClr val="tx1"/>
                </a:solidFill>
              </a:rPr>
              <a:t>:target</a:t>
            </a:r>
            <a:r>
              <a:rPr lang="zh-CN" altLang="zh-CN" sz="1800" dirty="0">
                <a:solidFill>
                  <a:schemeClr val="tx1"/>
                </a:solidFill>
              </a:rPr>
              <a:t>选择器所设置的样式才会起作用。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113" y="120645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8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 </a:t>
            </a:r>
            <a:r>
              <a:rPr lang="en-US" altLang="zh-CN" sz="2400" b="1" dirty="0">
                <a:solidFill>
                  <a:srgbClr val="1369B2"/>
                </a:solidFill>
              </a:rPr>
              <a:t>:target</a:t>
            </a:r>
            <a:r>
              <a:rPr lang="zh-CN" altLang="zh-CN" sz="2400" b="1" dirty="0">
                <a:solidFill>
                  <a:srgbClr val="1369B2"/>
                </a:solidFill>
              </a:rPr>
              <a:t>选择器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57350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34975" y="2853055"/>
            <a:ext cx="8108315" cy="381698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rtlCol="0" anchor="t" anchorCtr="0" compatLnSpc="1"/>
          <a:lstStyle/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&lt;style type="text/</a:t>
            </a:r>
            <a:r>
              <a:rPr lang="en-US" altLang="zh-CN" sz="2000" dirty="0" err="1">
                <a:latin typeface="Arial" panose="020B0604020202020204" pitchFamily="34" charset="0"/>
              </a:rPr>
              <a:t>css</a:t>
            </a:r>
            <a:r>
              <a:rPr lang="en-US" altLang="zh-CN" sz="2000" dirty="0">
                <a:latin typeface="Arial" panose="020B0604020202020204" pitchFamily="34" charset="0"/>
              </a:rPr>
              <a:t>"&gt;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:target{background-color: #e5eecc;}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&lt;/style&gt;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&lt;/head&gt;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&lt;body&gt;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&lt;h1&gt;</a:t>
            </a:r>
            <a:r>
              <a:rPr lang="zh-CN" altLang="en-US" sz="2000" dirty="0">
                <a:latin typeface="Arial" panose="020B0604020202020204" pitchFamily="34" charset="0"/>
              </a:rPr>
              <a:t>这是标题</a:t>
            </a:r>
            <a:r>
              <a:rPr lang="en-US" altLang="zh-CN" sz="2000" dirty="0">
                <a:latin typeface="Arial" panose="020B0604020202020204" pitchFamily="34" charset="0"/>
              </a:rPr>
              <a:t>&lt;/h1&gt;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&lt;p&gt;&lt;a </a:t>
            </a:r>
            <a:r>
              <a:rPr lang="en-US" altLang="zh-CN" sz="2000" dirty="0" err="1">
                <a:latin typeface="Arial" panose="020B0604020202020204" pitchFamily="34" charset="0"/>
              </a:rPr>
              <a:t>href</a:t>
            </a:r>
            <a:r>
              <a:rPr lang="en-US" altLang="zh-CN" sz="2000" dirty="0">
                <a:latin typeface="Arial" panose="020B0604020202020204" pitchFamily="34" charset="0"/>
              </a:rPr>
              <a:t>="#news1"&gt;</a:t>
            </a:r>
            <a:r>
              <a:rPr lang="zh-CN" altLang="en-US" sz="2000" dirty="0">
                <a:latin typeface="Arial" panose="020B0604020202020204" pitchFamily="34" charset="0"/>
              </a:rPr>
              <a:t>跳转至内容 </a:t>
            </a:r>
            <a:r>
              <a:rPr lang="en-US" altLang="zh-CN" sz="2000" dirty="0">
                <a:latin typeface="Arial" panose="020B0604020202020204" pitchFamily="34" charset="0"/>
              </a:rPr>
              <a:t>1&lt;/a&gt;&lt;/p&gt;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&lt;p&gt;&lt;a </a:t>
            </a:r>
            <a:r>
              <a:rPr lang="en-US" altLang="zh-CN" sz="2000" dirty="0" err="1">
                <a:latin typeface="Arial" panose="020B0604020202020204" pitchFamily="34" charset="0"/>
              </a:rPr>
              <a:t>href</a:t>
            </a:r>
            <a:r>
              <a:rPr lang="en-US" altLang="zh-CN" sz="2000" dirty="0">
                <a:latin typeface="Arial" panose="020B0604020202020204" pitchFamily="34" charset="0"/>
              </a:rPr>
              <a:t>="#news2"&gt;</a:t>
            </a:r>
            <a:r>
              <a:rPr lang="zh-CN" altLang="en-US" sz="2000" dirty="0">
                <a:latin typeface="Arial" panose="020B0604020202020204" pitchFamily="34" charset="0"/>
              </a:rPr>
              <a:t>跳转至内容 </a:t>
            </a:r>
            <a:r>
              <a:rPr lang="en-US" altLang="zh-CN" sz="2000" dirty="0">
                <a:latin typeface="Arial" panose="020B0604020202020204" pitchFamily="34" charset="0"/>
              </a:rPr>
              <a:t>2&lt;/a&gt;&lt;/p&gt;</a:t>
            </a:r>
          </a:p>
          <a:p>
            <a:pPr marL="0" indent="45720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&lt;p&gt;</a:t>
            </a:r>
            <a:r>
              <a:rPr lang="zh-CN" altLang="en-US" sz="2000" dirty="0">
                <a:latin typeface="Arial" panose="020B0604020202020204" pitchFamily="34" charset="0"/>
              </a:rPr>
              <a:t>请点击上面的链接</a:t>
            </a:r>
            <a:r>
              <a:rPr lang="en-US" altLang="zh-CN" sz="2000" dirty="0">
                <a:latin typeface="Arial" panose="020B0604020202020204" pitchFamily="34" charset="0"/>
              </a:rPr>
              <a:t>,:target </a:t>
            </a:r>
            <a:r>
              <a:rPr lang="zh-CN" altLang="en-US" sz="2000" dirty="0">
                <a:latin typeface="Arial" panose="020B0604020202020204" pitchFamily="34" charset="0"/>
              </a:rPr>
              <a:t>选择器会突出显示当前活动的</a:t>
            </a:r>
            <a:r>
              <a:rPr lang="en-US" altLang="zh-CN" sz="2000" dirty="0">
                <a:latin typeface="Arial" panose="020B0604020202020204" pitchFamily="34" charset="0"/>
              </a:rPr>
              <a:t>HTML</a:t>
            </a:r>
            <a:r>
              <a:rPr lang="zh-CN" altLang="en-US" sz="2000" dirty="0">
                <a:latin typeface="Arial" panose="020B0604020202020204" pitchFamily="34" charset="0"/>
              </a:rPr>
              <a:t>锚。</a:t>
            </a:r>
            <a:r>
              <a:rPr lang="en-US" altLang="zh-CN" sz="2000" dirty="0">
                <a:latin typeface="Arial" panose="020B0604020202020204" pitchFamily="34" charset="0"/>
              </a:rPr>
              <a:t>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&lt;p id="news1"&gt;&lt;b&gt;</a:t>
            </a:r>
            <a:r>
              <a:rPr lang="zh-CN" altLang="en-US" sz="2000" dirty="0">
                <a:solidFill>
                  <a:srgbClr val="1FA743"/>
                </a:solidFill>
                <a:latin typeface="Arial" panose="020B0604020202020204" pitchFamily="34" charset="0"/>
              </a:rPr>
              <a:t>内容 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1...&lt;/b&gt;&lt;/p&gt;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&lt;p id="news2"&gt;&lt;b&gt;</a:t>
            </a:r>
            <a:r>
              <a:rPr lang="zh-CN" altLang="en-US" sz="2000" dirty="0">
                <a:solidFill>
                  <a:srgbClr val="1FA743"/>
                </a:solidFill>
                <a:latin typeface="Arial" panose="020B0604020202020204" pitchFamily="34" charset="0"/>
              </a:rPr>
              <a:t>内容 </a:t>
            </a:r>
            <a:r>
              <a:rPr lang="en-US" altLang="zh-CN" sz="2000" dirty="0">
                <a:solidFill>
                  <a:srgbClr val="1FA743"/>
                </a:solidFill>
                <a:latin typeface="Arial" panose="020B0604020202020204" pitchFamily="34" charset="0"/>
              </a:rPr>
              <a:t>2...&lt;/b&gt;&lt;/p&gt;	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FA74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48324" y="43815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</a:rPr>
              <a:t>伪元素选择器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pSp>
        <p:nvGrpSpPr>
          <p:cNvPr id="7" name="组合 1"/>
          <p:cNvGrpSpPr/>
          <p:nvPr/>
        </p:nvGrpSpPr>
        <p:grpSpPr bwMode="auto">
          <a:xfrm>
            <a:off x="4604069" y="1704749"/>
            <a:ext cx="3034521" cy="498464"/>
            <a:chOff x="1710670" y="1263647"/>
            <a:chExt cx="3859877" cy="600544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276115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/>
          <p:nvPr/>
        </p:nvGrpSpPr>
        <p:grpSpPr bwMode="auto">
          <a:xfrm>
            <a:off x="4632109" y="2881895"/>
            <a:ext cx="2793910" cy="498464"/>
            <a:chOff x="1710670" y="1263647"/>
            <a:chExt cx="3553822" cy="600544"/>
          </a:xfrm>
        </p:grpSpPr>
        <p:grpSp>
          <p:nvGrpSpPr>
            <p:cNvPr id="1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45510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369B2"/>
                </a:solidFill>
              </a:rPr>
              <a:t>:before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选择器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858739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369B2"/>
                </a:solidFill>
              </a:rPr>
              <a:t>:after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选择器</a:t>
            </a:r>
            <a:r>
              <a:rPr lang="en-US" altLang="zh-CN" dirty="0">
                <a:solidFill>
                  <a:srgbClr val="1369B2"/>
                </a:solidFill>
              </a:rPr>
              <a:t> </a:t>
            </a:r>
            <a:endParaRPr lang="zh-CN" altLang="en-US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65288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 eaLnBrk="1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:before</a:t>
            </a:r>
            <a:r>
              <a:rPr lang="zh-CN" altLang="zh-CN" sz="1800" dirty="0">
                <a:solidFill>
                  <a:schemeClr val="tx1"/>
                </a:solidFill>
              </a:rPr>
              <a:t>伪元素选择器用于在</a:t>
            </a:r>
            <a:r>
              <a:rPr lang="zh-CN" altLang="zh-CN" sz="1800" b="1" dirty="0">
                <a:solidFill>
                  <a:schemeClr val="tx1"/>
                </a:solidFill>
              </a:rPr>
              <a:t>被选元素的内容前面插入内容</a:t>
            </a:r>
            <a:r>
              <a:rPr lang="zh-CN" altLang="zh-CN" sz="1800" dirty="0">
                <a:solidFill>
                  <a:schemeClr val="tx1"/>
                </a:solidFill>
              </a:rPr>
              <a:t>，必须配合</a:t>
            </a:r>
            <a:r>
              <a:rPr lang="en-US" altLang="zh-CN" sz="1800" dirty="0">
                <a:solidFill>
                  <a:schemeClr val="tx1"/>
                </a:solidFill>
              </a:rPr>
              <a:t>content</a:t>
            </a:r>
            <a:r>
              <a:rPr lang="zh-CN" altLang="zh-CN" sz="1800" dirty="0">
                <a:solidFill>
                  <a:schemeClr val="tx1"/>
                </a:solidFill>
              </a:rPr>
              <a:t>属性来指定要插入的具体内容。其基本语法格式如下</a:t>
            </a:r>
            <a:r>
              <a:rPr lang="zh-CN" altLang="zh-CN" sz="1800" dirty="0" smtClean="0">
                <a:solidFill>
                  <a:schemeClr val="tx1"/>
                </a:solidFill>
              </a:rPr>
              <a:t>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 eaLnBrk="1">
              <a:buNone/>
              <a:defRPr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457200" eaLnBrk="1">
              <a:buNone/>
              <a:defRPr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 eaLnBrk="1">
              <a:buNone/>
              <a:defRPr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457200" eaLnBrk="1">
              <a:buNone/>
              <a:defRPr/>
            </a:pPr>
            <a:r>
              <a:rPr lang="zh-CN" altLang="zh-CN" sz="1800" dirty="0" smtClean="0">
                <a:solidFill>
                  <a:schemeClr val="tx1"/>
                </a:solidFill>
              </a:rPr>
              <a:t>在</a:t>
            </a:r>
            <a:r>
              <a:rPr lang="zh-CN" altLang="zh-CN" sz="1800" dirty="0">
                <a:solidFill>
                  <a:schemeClr val="tx1"/>
                </a:solidFill>
              </a:rPr>
              <a:t>上述语法中，被选元素位于“</a:t>
            </a:r>
            <a:r>
              <a:rPr lang="en-US" altLang="zh-CN" sz="1800" dirty="0">
                <a:solidFill>
                  <a:schemeClr val="tx1"/>
                </a:solidFill>
              </a:rPr>
              <a:t>:before</a:t>
            </a:r>
            <a:r>
              <a:rPr lang="zh-CN" altLang="zh-CN" sz="1800" dirty="0">
                <a:solidFill>
                  <a:schemeClr val="tx1"/>
                </a:solidFill>
              </a:rPr>
              <a:t>”之前，“｛｝”中的</a:t>
            </a:r>
            <a:r>
              <a:rPr lang="en-US" altLang="zh-CN" sz="1800" dirty="0">
                <a:solidFill>
                  <a:schemeClr val="tx1"/>
                </a:solidFill>
              </a:rPr>
              <a:t>content</a:t>
            </a:r>
            <a:r>
              <a:rPr lang="zh-CN" altLang="zh-CN" sz="1800" dirty="0">
                <a:solidFill>
                  <a:schemeClr val="tx1"/>
                </a:solidFill>
              </a:rPr>
              <a:t>属性用来指定要插入的具体内容，该内容既可以为文本也可以为图片。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347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:before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选择器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75734" y="3051811"/>
            <a:ext cx="6637338" cy="1200329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zh-CN" altLang="zh-CN" dirty="0"/>
              <a:t>元素</a:t>
            </a:r>
            <a:r>
              <a:rPr lang="en-US" altLang="zh-CN" dirty="0"/>
              <a:t>&gt;:before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content:</a:t>
            </a:r>
            <a:r>
              <a:rPr lang="zh-CN" altLang="zh-CN" dirty="0"/>
              <a:t>文字</a:t>
            </a:r>
            <a:r>
              <a:rPr lang="en-US" altLang="zh-CN" dirty="0"/>
              <a:t>/</a:t>
            </a:r>
            <a:r>
              <a:rPr lang="en-US" altLang="zh-CN" dirty="0" err="1"/>
              <a:t>url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 eaLnBrk="1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:after</a:t>
            </a:r>
            <a:r>
              <a:rPr lang="zh-CN" altLang="zh-CN" sz="1800" dirty="0">
                <a:solidFill>
                  <a:schemeClr val="tx1"/>
                </a:solidFill>
              </a:rPr>
              <a:t>伪元素选择器用于在某个元素之后插入一些内容，使用方法与</a:t>
            </a:r>
            <a:r>
              <a:rPr lang="en-US" altLang="zh-CN" sz="1800" dirty="0">
                <a:solidFill>
                  <a:schemeClr val="tx1"/>
                </a:solidFill>
              </a:rPr>
              <a:t>:before</a:t>
            </a:r>
            <a:r>
              <a:rPr lang="zh-CN" altLang="zh-CN" sz="1800" dirty="0">
                <a:solidFill>
                  <a:schemeClr val="tx1"/>
                </a:solidFill>
              </a:rPr>
              <a:t>选择器相同</a:t>
            </a:r>
            <a:r>
              <a:rPr lang="zh-CN" altLang="zh-CN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:after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选择器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65288" y="4826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941" y="342900"/>
            <a:ext cx="6685852" cy="7239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练习：隔行变色表格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7431"/>
            <a:ext cx="3009481" cy="2972636"/>
          </a:xfrm>
        </p:spPr>
        <p:txBody>
          <a:bodyPr/>
          <a:lstStyle/>
          <a:p>
            <a:r>
              <a:rPr lang="zh-CN" altLang="en-US" dirty="0" smtClean="0"/>
              <a:t>使用结构化伪类选择器完成一个变色表格</a:t>
            </a:r>
            <a:endParaRPr lang="en-US" altLang="zh-CN" dirty="0" smtClean="0"/>
          </a:p>
          <a:p>
            <a:r>
              <a:rPr lang="en-US" dirty="0" smtClean="0"/>
              <a:t>nth-child(odd</a:t>
            </a:r>
            <a:r>
              <a:rPr lang="en-US" dirty="0" smtClean="0"/>
              <a:t>), nth-child(even)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25" t="9377" r="76264" b="49011"/>
          <a:stretch>
            <a:fillRect/>
          </a:stretch>
        </p:blipFill>
        <p:spPr bwMode="auto">
          <a:xfrm>
            <a:off x="3697792" y="1197431"/>
            <a:ext cx="4421276" cy="481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77988" y="473421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</a:rPr>
              <a:t>链接伪类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pSp>
        <p:nvGrpSpPr>
          <p:cNvPr id="7" name="组合 1"/>
          <p:cNvGrpSpPr/>
          <p:nvPr/>
        </p:nvGrpSpPr>
        <p:grpSpPr bwMode="auto">
          <a:xfrm>
            <a:off x="4604069" y="1858987"/>
            <a:ext cx="2358591" cy="498464"/>
            <a:chOff x="1710670" y="1263647"/>
            <a:chExt cx="3000101" cy="600544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90" y="1761189"/>
              <a:ext cx="190138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81803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369B2"/>
                </a:solidFill>
              </a:rPr>
              <a:t>链接伪类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52588" y="4318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5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 eaLnBrk="1">
              <a:buNone/>
            </a:pPr>
            <a:r>
              <a:rPr lang="zh-CN" altLang="zh-CN" sz="1800" dirty="0">
                <a:solidFill>
                  <a:schemeClr val="tx1"/>
                </a:solidFill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</a:rPr>
              <a:t>CSS</a:t>
            </a:r>
            <a:r>
              <a:rPr lang="zh-CN" altLang="zh-CN" sz="1800" dirty="0">
                <a:solidFill>
                  <a:schemeClr val="tx1"/>
                </a:solidFill>
              </a:rPr>
              <a:t>中，通过链接伪类可以实现不同的链接状态</a:t>
            </a:r>
            <a:r>
              <a:rPr lang="zh-CN" altLang="zh-CN" sz="1800" dirty="0" smtClean="0">
                <a:solidFill>
                  <a:schemeClr val="tx1"/>
                </a:solidFill>
              </a:rPr>
              <a:t>。</a:t>
            </a:r>
            <a:r>
              <a:rPr lang="zh-CN" altLang="zh-CN" sz="1800" dirty="0">
                <a:solidFill>
                  <a:schemeClr val="tx1"/>
                </a:solidFill>
              </a:rPr>
              <a:t>所谓伪类并不是真正意义上的类，他的名称是由系统定义的，通常由标记名、类名或</a:t>
            </a:r>
            <a:r>
              <a:rPr lang="en-US" altLang="zh-CN" sz="1800" dirty="0">
                <a:solidFill>
                  <a:schemeClr val="tx1"/>
                </a:solidFill>
              </a:rPr>
              <a:t>id</a:t>
            </a:r>
            <a:r>
              <a:rPr lang="zh-CN" altLang="zh-CN" sz="1800" dirty="0">
                <a:solidFill>
                  <a:schemeClr val="tx1"/>
                </a:solidFill>
              </a:rPr>
              <a:t>名加</a:t>
            </a:r>
            <a:r>
              <a:rPr lang="zh-CN" altLang="zh-CN" sz="1800" dirty="0" smtClean="0">
                <a:solidFill>
                  <a:schemeClr val="tx1"/>
                </a:solidFill>
              </a:rPr>
              <a:t>“</a:t>
            </a:r>
            <a:r>
              <a:rPr lang="en-US" altLang="zh-CN" sz="1800" dirty="0">
                <a:solidFill>
                  <a:schemeClr val="tx1"/>
                </a:solidFill>
              </a:rPr>
              <a:t>:</a:t>
            </a:r>
            <a:r>
              <a:rPr lang="zh-CN" altLang="zh-CN" sz="1800" dirty="0" smtClean="0">
                <a:solidFill>
                  <a:schemeClr val="tx1"/>
                </a:solidFill>
              </a:rPr>
              <a:t>”</a:t>
            </a:r>
            <a:r>
              <a:rPr lang="zh-CN" altLang="zh-CN" sz="1800" dirty="0">
                <a:solidFill>
                  <a:schemeClr val="tx1"/>
                </a:solidFill>
              </a:rPr>
              <a:t>构成。超链接标记</a:t>
            </a:r>
            <a:r>
              <a:rPr lang="en-US" altLang="zh-CN" sz="1800" dirty="0">
                <a:solidFill>
                  <a:schemeClr val="tx1"/>
                </a:solidFill>
              </a:rPr>
              <a:t>&lt;a&gt;</a:t>
            </a:r>
            <a:r>
              <a:rPr lang="zh-CN" altLang="zh-CN" sz="1800" dirty="0">
                <a:solidFill>
                  <a:schemeClr val="tx1"/>
                </a:solidFill>
              </a:rPr>
              <a:t>的伪类有</a:t>
            </a:r>
            <a:r>
              <a:rPr lang="en-US" altLang="zh-CN" sz="1800" dirty="0">
                <a:solidFill>
                  <a:schemeClr val="tx1"/>
                </a:solidFill>
              </a:rPr>
              <a:t>4</a:t>
            </a:r>
            <a:r>
              <a:rPr lang="zh-CN" altLang="zh-CN" sz="1800" dirty="0">
                <a:solidFill>
                  <a:schemeClr val="tx1"/>
                </a:solidFill>
              </a:rPr>
              <a:t>种，具体</a:t>
            </a:r>
            <a:r>
              <a:rPr lang="zh-CN" altLang="zh-CN" sz="1800" dirty="0" smtClean="0">
                <a:solidFill>
                  <a:schemeClr val="tx1"/>
                </a:solidFill>
              </a:rPr>
              <a:t>如</a:t>
            </a:r>
            <a:r>
              <a:rPr lang="zh-CN" altLang="en-US" sz="1800" dirty="0" smtClean="0">
                <a:solidFill>
                  <a:schemeClr val="tx1"/>
                </a:solidFill>
              </a:rPr>
              <a:t>下</a:t>
            </a:r>
            <a:r>
              <a:rPr lang="zh-CN" altLang="zh-CN" sz="1800" dirty="0" smtClean="0">
                <a:solidFill>
                  <a:schemeClr val="tx1"/>
                </a:solidFill>
              </a:rPr>
              <a:t>表所</a:t>
            </a:r>
            <a:r>
              <a:rPr lang="zh-CN" altLang="zh-CN" sz="1800" dirty="0">
                <a:solidFill>
                  <a:schemeClr val="tx1"/>
                </a:solidFill>
              </a:rPr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、链接伪类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05105" y="3485165"/>
          <a:ext cx="5998230" cy="153193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17105"/>
                <a:gridCol w="3581125"/>
              </a:tblGrid>
              <a:tr h="306386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chemeClr val="tx1"/>
                          </a:solidFill>
                          <a:effectLst/>
                        </a:rPr>
                        <a:t>超链接标记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</a:rPr>
                        <a:t>&lt;a&gt;</a:t>
                      </a:r>
                      <a:r>
                        <a:rPr lang="zh-CN" sz="1050" b="1" kern="100" dirty="0">
                          <a:solidFill>
                            <a:schemeClr val="tx1"/>
                          </a:solidFill>
                          <a:effectLst/>
                        </a:rPr>
                        <a:t>的伪类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含义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a:link{ CSS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样式规则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; }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未访问时超链接的状态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a:visited{ CSS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样式规则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; }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访问后超链接的状态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a:hover{ CSS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样式规则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; }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鼠标经过、悬停时超链接的状态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a: active{ CSS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样式规则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; }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鼠标点击不动时超链接的状态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70050" y="4699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6 </a:t>
            </a:r>
            <a:r>
              <a:rPr lang="zh-CN" altLang="en-US" sz="2400" dirty="0" smtClean="0">
                <a:solidFill>
                  <a:srgbClr val="0070C0"/>
                </a:solidFill>
              </a:rPr>
              <a:t>制作</a:t>
            </a:r>
            <a:r>
              <a:rPr lang="zh-CN" altLang="en-US" sz="2400" dirty="0">
                <a:solidFill>
                  <a:srgbClr val="0070C0"/>
                </a:solidFill>
              </a:rPr>
              <a:t>网页</a:t>
            </a:r>
            <a:r>
              <a:rPr lang="zh-CN" altLang="en-US" sz="2400" dirty="0" smtClean="0">
                <a:solidFill>
                  <a:srgbClr val="0070C0"/>
                </a:solidFill>
              </a:rPr>
              <a:t>设计软件列表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FontTx/>
              <a:buNone/>
            </a:pPr>
            <a:r>
              <a:rPr lang="zh-CN" altLang="zh-CN" sz="1800" dirty="0">
                <a:solidFill>
                  <a:schemeClr val="tx1"/>
                </a:solidFill>
              </a:rPr>
              <a:t>本章前几节重点讲解了选择器及伪类链接的使用，为了使读者更好的掌握这些相关知识点，本节将通过案例的形式分步骤制作一个“网页设计软件列表”，其默认效果</a:t>
            </a:r>
            <a:r>
              <a:rPr lang="zh-CN" altLang="zh-CN" sz="1800" dirty="0" smtClean="0">
                <a:solidFill>
                  <a:schemeClr val="tx1"/>
                </a:solidFill>
              </a:rPr>
              <a:t>如</a:t>
            </a:r>
            <a:r>
              <a:rPr lang="zh-CN" altLang="en-US" sz="1800" dirty="0" smtClean="0">
                <a:solidFill>
                  <a:schemeClr val="tx1"/>
                </a:solidFill>
              </a:rPr>
              <a:t>下</a:t>
            </a:r>
            <a:r>
              <a:rPr lang="zh-CN" altLang="zh-CN" sz="1800" dirty="0" smtClean="0">
                <a:solidFill>
                  <a:schemeClr val="tx1"/>
                </a:solidFill>
              </a:rPr>
              <a:t>图所</a:t>
            </a:r>
            <a:r>
              <a:rPr lang="zh-CN" altLang="zh-CN" sz="1800" dirty="0">
                <a:solidFill>
                  <a:schemeClr val="tx1"/>
                </a:solidFill>
              </a:rPr>
              <a:t>示。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22" y="4400780"/>
            <a:ext cx="5486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342560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zh-CN" sz="1800" dirty="0" smtClean="0">
                <a:solidFill>
                  <a:schemeClr val="tx1"/>
                </a:solidFill>
              </a:rPr>
              <a:t>当</a:t>
            </a:r>
            <a:r>
              <a:rPr lang="zh-CN" altLang="zh-CN" sz="1800" dirty="0">
                <a:solidFill>
                  <a:schemeClr val="tx1"/>
                </a:solidFill>
              </a:rPr>
              <a:t>鼠标悬浮于导航选项时，该选项的文本颜色发生变化，且添加下划线效果，</a:t>
            </a:r>
            <a:r>
              <a:rPr lang="zh-CN" altLang="zh-CN" sz="1800" dirty="0" smtClean="0">
                <a:solidFill>
                  <a:schemeClr val="tx1"/>
                </a:solidFill>
              </a:rPr>
              <a:t>如</a:t>
            </a:r>
            <a:r>
              <a:rPr lang="zh-CN" altLang="en-US" sz="1800" dirty="0" smtClean="0">
                <a:solidFill>
                  <a:schemeClr val="tx1"/>
                </a:solidFill>
              </a:rPr>
              <a:t>下</a:t>
            </a:r>
            <a:r>
              <a:rPr lang="zh-CN" altLang="zh-CN" sz="1800" dirty="0" smtClean="0">
                <a:solidFill>
                  <a:schemeClr val="tx1"/>
                </a:solidFill>
              </a:rPr>
              <a:t>图所</a:t>
            </a:r>
            <a:r>
              <a:rPr lang="zh-CN" altLang="zh-CN" sz="1800" dirty="0">
                <a:solidFill>
                  <a:schemeClr val="tx1"/>
                </a:solidFill>
              </a:rPr>
              <a:t>示</a:t>
            </a:r>
            <a:r>
              <a:rPr lang="zh-CN" altLang="zh-CN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zh-CN" sz="1800" dirty="0">
                <a:solidFill>
                  <a:schemeClr val="tx1"/>
                </a:solidFill>
              </a:rPr>
              <a:t>当用鼠标点击导航选项后，会出现该款软件的</a:t>
            </a:r>
            <a:r>
              <a:rPr lang="zh-CN" altLang="zh-CN" sz="1800" dirty="0" smtClean="0">
                <a:solidFill>
                  <a:schemeClr val="tx1"/>
                </a:solidFill>
              </a:rPr>
              <a:t>相关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zh-CN" sz="1800" dirty="0" smtClean="0">
                <a:solidFill>
                  <a:schemeClr val="tx1"/>
                </a:solidFill>
              </a:rPr>
              <a:t>介绍</a:t>
            </a:r>
            <a:r>
              <a:rPr lang="zh-CN" altLang="zh-CN" sz="1800" dirty="0">
                <a:solidFill>
                  <a:schemeClr val="tx1"/>
                </a:solidFill>
              </a:rPr>
              <a:t>，例如点击第一个导航选项，效果</a:t>
            </a:r>
            <a:r>
              <a:rPr lang="zh-CN" altLang="zh-CN" sz="1800" dirty="0" smtClean="0">
                <a:solidFill>
                  <a:schemeClr val="tx1"/>
                </a:solidFill>
              </a:rPr>
              <a:t>如</a:t>
            </a:r>
            <a:r>
              <a:rPr lang="zh-CN" altLang="en-US" sz="1800" dirty="0">
                <a:solidFill>
                  <a:schemeClr val="tx1"/>
                </a:solidFill>
              </a:rPr>
              <a:t>下</a:t>
            </a:r>
            <a:r>
              <a:rPr lang="zh-CN" altLang="zh-CN" sz="1800" dirty="0" smtClean="0">
                <a:solidFill>
                  <a:schemeClr val="tx1"/>
                </a:solidFill>
              </a:rPr>
              <a:t>图所</a:t>
            </a:r>
            <a:r>
              <a:rPr lang="zh-CN" altLang="zh-CN" sz="1800" dirty="0">
                <a:solidFill>
                  <a:schemeClr val="tx1"/>
                </a:solidFill>
              </a:rPr>
              <a:t>示。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7" y="2400300"/>
            <a:ext cx="5486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70050" y="4699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6 </a:t>
            </a:r>
            <a:r>
              <a:rPr lang="zh-CN" altLang="en-US" sz="2400" dirty="0" smtClean="0">
                <a:solidFill>
                  <a:srgbClr val="0070C0"/>
                </a:solidFill>
              </a:rPr>
              <a:t>制作</a:t>
            </a:r>
            <a:r>
              <a:rPr lang="zh-CN" altLang="en-US" sz="2400" dirty="0">
                <a:solidFill>
                  <a:srgbClr val="0070C0"/>
                </a:solidFill>
              </a:rPr>
              <a:t>网页</a:t>
            </a:r>
            <a:r>
              <a:rPr lang="zh-CN" altLang="en-US" sz="2400" dirty="0" smtClean="0">
                <a:solidFill>
                  <a:srgbClr val="0070C0"/>
                </a:solidFill>
              </a:rPr>
              <a:t>设计软件列表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4780" t="9817" r="32665" b="10183"/>
          <a:stretch>
            <a:fillRect/>
          </a:stretch>
        </p:blipFill>
        <p:spPr bwMode="auto">
          <a:xfrm>
            <a:off x="6145039" y="2256959"/>
            <a:ext cx="2943226" cy="40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70050" y="4572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6 </a:t>
            </a:r>
            <a:r>
              <a:rPr lang="zh-CN" altLang="en-US" sz="2400" dirty="0" smtClean="0">
                <a:solidFill>
                  <a:srgbClr val="0070C0"/>
                </a:solidFill>
                <a:sym typeface="宋体" panose="02010600030101010101" pitchFamily="2" charset="-122"/>
              </a:rPr>
              <a:t>案例实现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7088"/>
          <a:stretch>
            <a:fillRect/>
          </a:stretch>
        </p:blipFill>
        <p:spPr>
          <a:xfrm>
            <a:off x="1482448" y="695286"/>
            <a:ext cx="6421203" cy="57564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763395"/>
            <a:ext cx="8439150" cy="2556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3800" y="5207635"/>
            <a:ext cx="7157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http://www.w3school.com.cn/cssref/css_selectors.asp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558" y="114300"/>
            <a:ext cx="6095442" cy="7239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个相同大小的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，叠加在同一个位置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position:absolute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点击时放到最表面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需要用到</a:t>
            </a:r>
            <a:r>
              <a:rPr lang="en-US" altLang="zh-CN" dirty="0" smtClean="0"/>
              <a:t>:target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z-index</a:t>
            </a:r>
            <a:r>
              <a:rPr lang="en-US" altLang="zh-CN" dirty="0" smtClean="0"/>
              <a:t>: 1;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588" y="2777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3162300" y="2032000"/>
            <a:ext cx="5183188" cy="3517900"/>
            <a:chOff x="3086100" y="1409700"/>
            <a:chExt cx="5183968" cy="3517900"/>
          </a:xfrm>
        </p:grpSpPr>
        <p:sp>
          <p:nvSpPr>
            <p:cNvPr id="9" name="圆角矩形标注 8"/>
            <p:cNvSpPr/>
            <p:nvPr/>
          </p:nvSpPr>
          <p:spPr bwMode="auto">
            <a:xfrm rot="5400000">
              <a:off x="3919134" y="576666"/>
              <a:ext cx="3517900" cy="5183968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9" name="矩形 9"/>
            <p:cNvSpPr>
              <a:spLocks noChangeArrowheads="1"/>
            </p:cNvSpPr>
            <p:nvPr/>
          </p:nvSpPr>
          <p:spPr bwMode="auto">
            <a:xfrm>
              <a:off x="3265488" y="1579940"/>
              <a:ext cx="4799012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20751" y="244324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本章</a:t>
            </a:r>
            <a:r>
              <a:rPr lang="zh-CN" altLang="zh-CN" dirty="0"/>
              <a:t>从</a:t>
            </a:r>
            <a:r>
              <a:rPr lang="en-US" altLang="zh-CN" dirty="0"/>
              <a:t>CSS3</a:t>
            </a:r>
            <a:r>
              <a:rPr lang="zh-CN" altLang="zh-CN" dirty="0"/>
              <a:t>新增的选择器开始介绍，依次介绍了属性选择器、关系选择器、结构化伪类选择器、伪元素选择器等选择器的使用方法。最后利用本周知识点实现了一个网页设计软件列表页面的阶段案例。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选择</a:t>
            </a:r>
            <a:r>
              <a:rPr lang="zh-CN" altLang="zh-CN" dirty="0"/>
              <a:t>器是</a:t>
            </a:r>
            <a:r>
              <a:rPr lang="en-US" altLang="zh-CN" dirty="0"/>
              <a:t>CSS3</a:t>
            </a:r>
            <a:r>
              <a:rPr lang="zh-CN" altLang="zh-CN" dirty="0"/>
              <a:t>中很重要的组成部分，它实现了页面内对样式的各种需求，本章仅仅演示了这些选择器比较常用的功能和使用方法，</a:t>
            </a:r>
            <a:r>
              <a:rPr lang="zh-CN" altLang="zh-CN" dirty="0" smtClean="0"/>
              <a:t>读者</a:t>
            </a:r>
            <a:r>
              <a:rPr lang="zh-CN" altLang="en-US" dirty="0" smtClean="0"/>
              <a:t>可</a:t>
            </a:r>
            <a:r>
              <a:rPr lang="zh-CN" altLang="zh-CN" dirty="0" smtClean="0"/>
              <a:t>深入</a:t>
            </a:r>
            <a:r>
              <a:rPr lang="zh-CN" altLang="zh-CN" dirty="0"/>
              <a:t>研究学习其他高级功能。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71956" y="426907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1 </a:t>
            </a:r>
            <a:r>
              <a:rPr lang="zh-CN" altLang="en-US" sz="2400" dirty="0" smtClean="0">
                <a:solidFill>
                  <a:srgbClr val="0070C0"/>
                </a:solidFill>
              </a:rPr>
              <a:t>属性选择器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4516120" y="2380615"/>
            <a:ext cx="4502785" cy="2404745"/>
            <a:chOff x="7121" y="4577"/>
            <a:chExt cx="7091" cy="3787"/>
          </a:xfrm>
        </p:grpSpPr>
        <p:grpSp>
          <p:nvGrpSpPr>
            <p:cNvPr id="7" name="组合 1"/>
            <p:cNvGrpSpPr/>
            <p:nvPr/>
          </p:nvGrpSpPr>
          <p:grpSpPr bwMode="auto">
            <a:xfrm>
              <a:off x="7121" y="4599"/>
              <a:ext cx="6941" cy="785"/>
              <a:chOff x="1710670" y="1263647"/>
              <a:chExt cx="5606583" cy="600544"/>
            </a:xfrm>
          </p:grpSpPr>
          <p:grpSp>
            <p:nvGrpSpPr>
              <p:cNvPr id="8" name="组合 29"/>
              <p:cNvGrpSpPr/>
              <p:nvPr/>
            </p:nvGrpSpPr>
            <p:grpSpPr bwMode="auto">
              <a:xfrm rot="-12767">
                <a:off x="1710670" y="1263647"/>
                <a:ext cx="886228" cy="600544"/>
                <a:chOff x="1936619" y="1275594"/>
                <a:chExt cx="1298808" cy="1751335"/>
              </a:xfrm>
            </p:grpSpPr>
            <p:grpSp>
              <p:nvGrpSpPr>
                <p:cNvPr id="12" name="组合 31"/>
                <p:cNvGrpSpPr/>
                <p:nvPr/>
              </p:nvGrpSpPr>
              <p:grpSpPr bwMode="auto">
                <a:xfrm>
                  <a:off x="1936619" y="1275594"/>
                  <a:ext cx="1288371" cy="1733075"/>
                  <a:chOff x="1907703" y="1275594"/>
                  <a:chExt cx="1288371" cy="1733075"/>
                </a:xfrm>
              </p:grpSpPr>
              <p:sp>
                <p:nvSpPr>
                  <p:cNvPr id="14" name="圆角矩形 13"/>
                  <p:cNvSpPr/>
                  <p:nvPr/>
                </p:nvSpPr>
                <p:spPr>
                  <a:xfrm>
                    <a:off x="1907703" y="1275594"/>
                    <a:ext cx="1288371" cy="1733075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2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15" name="圆角矩形 14"/>
                  <p:cNvSpPr/>
                  <p:nvPr/>
                </p:nvSpPr>
                <p:spPr>
                  <a:xfrm>
                    <a:off x="1961224" y="1349539"/>
                    <a:ext cx="1189063" cy="1580325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13" name="圆角矩形 5"/>
                <p:cNvSpPr/>
                <p:nvPr/>
              </p:nvSpPr>
              <p:spPr>
                <a:xfrm>
                  <a:off x="1941650" y="2093522"/>
                  <a:ext cx="1293777" cy="93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 bwMode="auto">
              <a:xfrm>
                <a:off x="2809389" y="1761189"/>
                <a:ext cx="4507864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</p:grpSp>
        <p:grpSp>
          <p:nvGrpSpPr>
            <p:cNvPr id="17" name="组合 1"/>
            <p:cNvGrpSpPr/>
            <p:nvPr/>
          </p:nvGrpSpPr>
          <p:grpSpPr bwMode="auto">
            <a:xfrm>
              <a:off x="7161" y="6084"/>
              <a:ext cx="6901" cy="800"/>
              <a:chOff x="1710670" y="1252383"/>
              <a:chExt cx="5574275" cy="611808"/>
            </a:xfrm>
          </p:grpSpPr>
          <p:grpSp>
            <p:nvGrpSpPr>
              <p:cNvPr id="18" name="组合 29"/>
              <p:cNvGrpSpPr/>
              <p:nvPr/>
            </p:nvGrpSpPr>
            <p:grpSpPr bwMode="auto">
              <a:xfrm rot="-12767">
                <a:off x="1710670" y="1263647"/>
                <a:ext cx="886228" cy="600544"/>
                <a:chOff x="1936619" y="1275594"/>
                <a:chExt cx="1298808" cy="1751335"/>
              </a:xfrm>
            </p:grpSpPr>
            <p:grpSp>
              <p:nvGrpSpPr>
                <p:cNvPr id="21" name="组合 31"/>
                <p:cNvGrpSpPr/>
                <p:nvPr/>
              </p:nvGrpSpPr>
              <p:grpSpPr bwMode="auto">
                <a:xfrm>
                  <a:off x="1936619" y="1275594"/>
                  <a:ext cx="1288371" cy="1733075"/>
                  <a:chOff x="1907703" y="1275594"/>
                  <a:chExt cx="1288371" cy="1733075"/>
                </a:xfrm>
              </p:grpSpPr>
              <p:sp>
                <p:nvSpPr>
                  <p:cNvPr id="23" name="圆角矩形 22"/>
                  <p:cNvSpPr/>
                  <p:nvPr/>
                </p:nvSpPr>
                <p:spPr>
                  <a:xfrm>
                    <a:off x="1907703" y="1275594"/>
                    <a:ext cx="1288371" cy="1733075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3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24" name="圆角矩形 23"/>
                  <p:cNvSpPr/>
                  <p:nvPr/>
                </p:nvSpPr>
                <p:spPr>
                  <a:xfrm>
                    <a:off x="1961224" y="1349539"/>
                    <a:ext cx="1189063" cy="1580325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22" name="圆角矩形 5"/>
                <p:cNvSpPr/>
                <p:nvPr/>
              </p:nvSpPr>
              <p:spPr>
                <a:xfrm>
                  <a:off x="1941650" y="2093522"/>
                  <a:ext cx="1293777" cy="93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 bwMode="auto">
              <a:xfrm>
                <a:off x="2809389" y="1761189"/>
                <a:ext cx="447555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20" name="矩形 35"/>
              <p:cNvSpPr>
                <a:spLocks noChangeArrowheads="1"/>
              </p:cNvSpPr>
              <p:nvPr/>
            </p:nvSpPr>
            <p:spPr bwMode="auto">
              <a:xfrm>
                <a:off x="2983865" y="1252383"/>
                <a:ext cx="1833511" cy="556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buFontTx/>
                  <a:buNone/>
                  <a:defRPr/>
                </a:pPr>
                <a:endParaRPr lang="en-US" altLang="zh-CN" sz="2400" b="1" dirty="0">
                  <a:solidFill>
                    <a:srgbClr val="009ED6"/>
                  </a:solidFill>
                </a:endParaRPr>
              </a:p>
            </p:txBody>
          </p:sp>
        </p:grpSp>
        <p:grpSp>
          <p:nvGrpSpPr>
            <p:cNvPr id="25" name="组合 1"/>
            <p:cNvGrpSpPr/>
            <p:nvPr/>
          </p:nvGrpSpPr>
          <p:grpSpPr bwMode="auto">
            <a:xfrm>
              <a:off x="7181" y="7564"/>
              <a:ext cx="6881" cy="800"/>
              <a:chOff x="1710670" y="1252383"/>
              <a:chExt cx="5558120" cy="611808"/>
            </a:xfrm>
          </p:grpSpPr>
          <p:grpSp>
            <p:nvGrpSpPr>
              <p:cNvPr id="26" name="组合 29"/>
              <p:cNvGrpSpPr/>
              <p:nvPr/>
            </p:nvGrpSpPr>
            <p:grpSpPr bwMode="auto">
              <a:xfrm rot="-12767">
                <a:off x="1710670" y="1263647"/>
                <a:ext cx="886228" cy="600544"/>
                <a:chOff x="1936619" y="1275594"/>
                <a:chExt cx="1298808" cy="1751335"/>
              </a:xfrm>
            </p:grpSpPr>
            <p:grpSp>
              <p:nvGrpSpPr>
                <p:cNvPr id="29" name="组合 31"/>
                <p:cNvGrpSpPr/>
                <p:nvPr/>
              </p:nvGrpSpPr>
              <p:grpSpPr bwMode="auto">
                <a:xfrm>
                  <a:off x="1936619" y="1275594"/>
                  <a:ext cx="1288371" cy="1733075"/>
                  <a:chOff x="1907703" y="1275594"/>
                  <a:chExt cx="1288371" cy="1733075"/>
                </a:xfrm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1907703" y="1275594"/>
                    <a:ext cx="1288371" cy="1733075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4</a:t>
                    </a:r>
                  </a:p>
                </p:txBody>
              </p: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961224" y="1349539"/>
                    <a:ext cx="1189063" cy="1580325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0" name="圆角矩形 5"/>
                <p:cNvSpPr/>
                <p:nvPr/>
              </p:nvSpPr>
              <p:spPr>
                <a:xfrm>
                  <a:off x="1941650" y="2093522"/>
                  <a:ext cx="1293777" cy="93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 bwMode="auto">
              <a:xfrm>
                <a:off x="2809389" y="1761189"/>
                <a:ext cx="4459401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28" name="矩形 35"/>
              <p:cNvSpPr>
                <a:spLocks noChangeArrowheads="1"/>
              </p:cNvSpPr>
              <p:nvPr/>
            </p:nvSpPr>
            <p:spPr bwMode="auto">
              <a:xfrm>
                <a:off x="2955838" y="1252383"/>
                <a:ext cx="3667022" cy="556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buFontTx/>
                  <a:buNone/>
                  <a:defRPr/>
                </a:pPr>
                <a:endParaRPr lang="en-US" altLang="zh-CN" sz="2400" b="1" dirty="0">
                  <a:solidFill>
                    <a:srgbClr val="009ED6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8349" y="4577"/>
              <a:ext cx="5771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defRPr/>
              </a:pPr>
              <a:r>
                <a:rPr lang="en-US" altLang="zh-CN" sz="2400" b="1" dirty="0">
                  <a:solidFill>
                    <a:srgbClr val="0070C0"/>
                  </a:solidFill>
                </a:rPr>
                <a:t>E[</a:t>
              </a:r>
              <a:r>
                <a:rPr lang="en-US" altLang="zh-CN" sz="2400" b="1" dirty="0" err="1">
                  <a:solidFill>
                    <a:srgbClr val="0070C0"/>
                  </a:solidFill>
                </a:rPr>
                <a:t>att</a:t>
              </a:r>
              <a:r>
                <a:rPr lang="en-US" altLang="zh-CN" sz="2400" b="1" dirty="0">
                  <a:solidFill>
                    <a:srgbClr val="0070C0"/>
                  </a:solidFill>
                </a:rPr>
                <a:t>^=value]</a:t>
              </a:r>
              <a:r>
                <a:rPr lang="zh-CN" altLang="zh-CN" sz="2400" b="1" dirty="0">
                  <a:solidFill>
                    <a:srgbClr val="0070C0"/>
                  </a:solidFill>
                </a:rPr>
                <a:t>属性选择器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454" y="6072"/>
              <a:ext cx="5759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</a:rPr>
                <a:t>E[</a:t>
              </a:r>
              <a:r>
                <a:rPr lang="en-US" altLang="zh-CN" sz="2400" b="1" dirty="0" err="1">
                  <a:solidFill>
                    <a:srgbClr val="0070C0"/>
                  </a:solidFill>
                </a:rPr>
                <a:t>att</a:t>
              </a:r>
              <a:r>
                <a:rPr lang="en-US" altLang="zh-CN" sz="2400" b="1" dirty="0">
                  <a:solidFill>
                    <a:srgbClr val="0070C0"/>
                  </a:solidFill>
                </a:rPr>
                <a:t>$=value]</a:t>
              </a:r>
              <a:r>
                <a:rPr lang="zh-CN" altLang="zh-CN" sz="2400" b="1" dirty="0">
                  <a:solidFill>
                    <a:srgbClr val="0070C0"/>
                  </a:solidFill>
                </a:rPr>
                <a:t>属性选择器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468" y="7569"/>
              <a:ext cx="5678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</a:rPr>
                <a:t>E[</a:t>
              </a:r>
              <a:r>
                <a:rPr lang="en-US" altLang="zh-CN" sz="2400" b="1" dirty="0" err="1">
                  <a:solidFill>
                    <a:srgbClr val="0070C0"/>
                  </a:solidFill>
                </a:rPr>
                <a:t>att</a:t>
              </a:r>
              <a:r>
                <a:rPr lang="en-US" altLang="zh-CN" sz="2400" b="1" dirty="0">
                  <a:solidFill>
                    <a:srgbClr val="0070C0"/>
                  </a:solidFill>
                </a:rPr>
                <a:t>*=value]</a:t>
              </a:r>
              <a:r>
                <a:rPr lang="zh-CN" altLang="zh-CN" sz="2400" b="1" dirty="0">
                  <a:solidFill>
                    <a:srgbClr val="0070C0"/>
                  </a:solidFill>
                </a:rPr>
                <a:t>属性选择器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02690" y="5697855"/>
            <a:ext cx="5482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可以为拥有指定属性的 HTML 元素设置样式，</a:t>
            </a:r>
          </a:p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而不仅限于 class 和 id 属性。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4525645" y="1475105"/>
            <a:ext cx="4476115" cy="547370"/>
            <a:chOff x="7300" y="6929"/>
            <a:chExt cx="7049" cy="862"/>
          </a:xfrm>
        </p:grpSpPr>
        <p:grpSp>
          <p:nvGrpSpPr>
            <p:cNvPr id="6" name="组合 1"/>
            <p:cNvGrpSpPr/>
            <p:nvPr/>
          </p:nvGrpSpPr>
          <p:grpSpPr bwMode="auto">
            <a:xfrm>
              <a:off x="7300" y="6991"/>
              <a:ext cx="6881" cy="800"/>
              <a:chOff x="1710670" y="1252383"/>
              <a:chExt cx="5558120" cy="611808"/>
            </a:xfrm>
          </p:grpSpPr>
          <p:grpSp>
            <p:nvGrpSpPr>
              <p:cNvPr id="10" name="组合 29"/>
              <p:cNvGrpSpPr/>
              <p:nvPr/>
            </p:nvGrpSpPr>
            <p:grpSpPr bwMode="auto">
              <a:xfrm rot="-12767">
                <a:off x="1710670" y="1263647"/>
                <a:ext cx="886228" cy="600544"/>
                <a:chOff x="1936619" y="1275594"/>
                <a:chExt cx="1298808" cy="1751335"/>
              </a:xfrm>
            </p:grpSpPr>
            <p:grpSp>
              <p:nvGrpSpPr>
                <p:cNvPr id="34" name="组合 31"/>
                <p:cNvGrpSpPr/>
                <p:nvPr/>
              </p:nvGrpSpPr>
              <p:grpSpPr bwMode="auto">
                <a:xfrm>
                  <a:off x="1936619" y="1275594"/>
                  <a:ext cx="1288371" cy="1733075"/>
                  <a:chOff x="1907703" y="1275594"/>
                  <a:chExt cx="1288371" cy="1733075"/>
                </a:xfrm>
              </p:grpSpPr>
              <p:sp>
                <p:nvSpPr>
                  <p:cNvPr id="35" name="圆角矩形 34"/>
                  <p:cNvSpPr/>
                  <p:nvPr/>
                </p:nvSpPr>
                <p:spPr>
                  <a:xfrm>
                    <a:off x="1907703" y="1275594"/>
                    <a:ext cx="1288371" cy="1733075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1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36" name="圆角矩形 35"/>
                  <p:cNvSpPr/>
                  <p:nvPr/>
                </p:nvSpPr>
                <p:spPr>
                  <a:xfrm>
                    <a:off x="1961224" y="1349539"/>
                    <a:ext cx="1189063" cy="1580325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7" name="圆角矩形 5"/>
                <p:cNvSpPr/>
                <p:nvPr/>
              </p:nvSpPr>
              <p:spPr>
                <a:xfrm>
                  <a:off x="1941650" y="2093522"/>
                  <a:ext cx="1293777" cy="93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38" name="直接连接符 37"/>
              <p:cNvCxnSpPr/>
              <p:nvPr/>
            </p:nvCxnSpPr>
            <p:spPr bwMode="auto">
              <a:xfrm>
                <a:off x="2809389" y="1761189"/>
                <a:ext cx="4459401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39" name="矩形 35"/>
              <p:cNvSpPr>
                <a:spLocks noChangeArrowheads="1"/>
              </p:cNvSpPr>
              <p:nvPr/>
            </p:nvSpPr>
            <p:spPr bwMode="auto">
              <a:xfrm>
                <a:off x="2955838" y="1252383"/>
                <a:ext cx="3667022" cy="556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buFontTx/>
                  <a:buNone/>
                  <a:defRPr/>
                </a:pPr>
                <a:endParaRPr lang="en-US" altLang="zh-CN" sz="2400" b="1" dirty="0">
                  <a:solidFill>
                    <a:srgbClr val="009ED6"/>
                  </a:solidFill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8671" y="6929"/>
              <a:ext cx="5678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70C0"/>
                  </a:solidFill>
                </a:rPr>
                <a:t>E[</a:t>
              </a:r>
              <a:r>
                <a:rPr lang="en-US" altLang="zh-CN" sz="2400" b="1" dirty="0" err="1" smtClean="0">
                  <a:solidFill>
                    <a:srgbClr val="0070C0"/>
                  </a:solidFill>
                </a:rPr>
                <a:t>att</a:t>
              </a:r>
              <a:r>
                <a:rPr lang="en-US" altLang="zh-CN" sz="2400" b="1" dirty="0" smtClean="0">
                  <a:solidFill>
                    <a:srgbClr val="0070C0"/>
                  </a:solidFill>
                </a:rPr>
                <a:t>=value</a:t>
              </a:r>
              <a:r>
                <a:rPr lang="en-US" altLang="zh-CN" sz="2400" b="1" dirty="0">
                  <a:solidFill>
                    <a:srgbClr val="0070C0"/>
                  </a:solidFill>
                </a:rPr>
                <a:t>]</a:t>
              </a:r>
              <a:r>
                <a:rPr lang="zh-CN" altLang="zh-CN" sz="2400" b="1" dirty="0">
                  <a:solidFill>
                    <a:srgbClr val="0070C0"/>
                  </a:solidFill>
                </a:rPr>
                <a:t>属性选择器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/>
        </p:nvSpPr>
        <p:spPr>
          <a:xfrm>
            <a:off x="1657350" y="406400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1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E[</a:t>
            </a:r>
            <a:r>
              <a:rPr lang="en-US" altLang="zh-CN" sz="2400" b="1" dirty="0" err="1" smtClean="0">
                <a:solidFill>
                  <a:srgbClr val="1369B2"/>
                </a:solidFill>
              </a:rPr>
              <a:t>att</a:t>
            </a:r>
            <a:r>
              <a:rPr lang="en-US" altLang="zh-CN" sz="2400" b="1" dirty="0">
                <a:solidFill>
                  <a:srgbClr val="1369B2"/>
                </a:solidFill>
              </a:rPr>
              <a:t>=value]</a:t>
            </a:r>
            <a:r>
              <a:rPr lang="zh-CN" altLang="zh-CN" sz="2400" b="1" dirty="0">
                <a:solidFill>
                  <a:srgbClr val="1369B2"/>
                </a:solidFill>
              </a:rPr>
              <a:t>属性选择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E[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att</a:t>
            </a:r>
            <a:r>
              <a:rPr lang="en-US" altLang="zh-CN" sz="1800" dirty="0">
                <a:solidFill>
                  <a:schemeClr val="tx1"/>
                </a:solidFill>
              </a:rPr>
              <a:t>=value]</a:t>
            </a:r>
            <a:r>
              <a:rPr lang="zh-CN" altLang="zh-CN" sz="1800" dirty="0">
                <a:solidFill>
                  <a:schemeClr val="tx1"/>
                </a:solidFill>
              </a:rPr>
              <a:t>属性选择器是指选择名称为</a:t>
            </a: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的标记，且该标记定义了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zh-CN" altLang="zh-CN" sz="1800" dirty="0">
                <a:solidFill>
                  <a:schemeClr val="tx1"/>
                </a:solidFill>
              </a:rPr>
              <a:t>属性，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zh-CN" altLang="zh-CN" sz="1800" dirty="0">
                <a:solidFill>
                  <a:schemeClr val="tx1"/>
                </a:solidFill>
              </a:rPr>
              <a:t>属性值等于</a:t>
            </a:r>
            <a:r>
              <a:rPr lang="en-US" altLang="zh-CN" sz="1800" dirty="0">
                <a:solidFill>
                  <a:schemeClr val="tx1"/>
                </a:solidFill>
              </a:rPr>
              <a:t>value</a:t>
            </a:r>
            <a:r>
              <a:rPr lang="zh-CN" altLang="zh-CN" sz="1800" dirty="0">
                <a:solidFill>
                  <a:schemeClr val="tx1"/>
                </a:solidFill>
              </a:rPr>
              <a:t>的字符串。需要注意的是</a:t>
            </a: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是可以省略的，如果省略则表示可以匹配满足条件的任意元素</a:t>
            </a:r>
            <a:r>
              <a:rPr lang="zh-CN" altLang="zh-CN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68655" y="3562984"/>
            <a:ext cx="3999230" cy="233108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&lt;style type=“text/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”&gt;</a:t>
            </a:r>
          </a:p>
          <a:p>
            <a:pPr marL="0" indent="45720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p[id</a:t>
            </a:r>
            <a:r>
              <a:rPr lang="en-US" altLang="zh-CN" sz="2000" dirty="0">
                <a:solidFill>
                  <a:srgbClr val="FF0000"/>
                </a:solidFill>
              </a:rPr>
              <a:t>=one]</a:t>
            </a:r>
            <a:r>
              <a:rPr lang="en-US" altLang="zh-CN" sz="2000" dirty="0"/>
              <a:t>{</a:t>
            </a:r>
          </a:p>
          <a:p>
            <a:pPr marL="0" indent="45720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color:pink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marL="0" indent="457200">
              <a:buNone/>
            </a:pPr>
            <a:r>
              <a:rPr lang="en-US" altLang="zh-CN" sz="2000" dirty="0"/>
              <a:t>	font-family: "</a:t>
            </a:r>
            <a:r>
              <a:rPr lang="zh-CN" altLang="en-US" sz="2000" dirty="0"/>
              <a:t>微软雅黑</a:t>
            </a:r>
            <a:r>
              <a:rPr lang="en-US" altLang="zh-CN" sz="2000" dirty="0"/>
              <a:t>";</a:t>
            </a:r>
          </a:p>
          <a:p>
            <a:pPr marL="0" indent="457200">
              <a:buNone/>
            </a:pPr>
            <a:r>
              <a:rPr lang="en-US" altLang="zh-CN" sz="2000" dirty="0"/>
              <a:t>	font-size: 20px;</a:t>
            </a:r>
          </a:p>
          <a:p>
            <a:pPr marL="0" indent="457200">
              <a:buNone/>
            </a:pPr>
            <a:r>
              <a:rPr lang="en-US" altLang="zh-CN" sz="2000" dirty="0"/>
              <a:t>}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909185" y="3562985"/>
            <a:ext cx="3999230" cy="233172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 smtClean="0"/>
          </a:p>
          <a:p>
            <a:pPr marL="0" indent="45720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&lt;p id</a:t>
            </a:r>
            <a:r>
              <a:rPr lang="en-US" altLang="zh-CN" sz="2000" dirty="0" smtClean="0">
                <a:solidFill>
                  <a:srgbClr val="00B050"/>
                </a:solidFill>
              </a:rPr>
              <a:t>=“one”&gt;&lt;/</a:t>
            </a:r>
            <a:r>
              <a:rPr lang="en-US" altLang="zh-CN" sz="2000" dirty="0">
                <a:solidFill>
                  <a:srgbClr val="00B050"/>
                </a:solidFill>
              </a:rPr>
              <a:t>p&gt;</a:t>
            </a:r>
          </a:p>
          <a:p>
            <a:pPr marL="0" indent="457200">
              <a:buNone/>
            </a:pPr>
            <a:r>
              <a:rPr lang="en-US" altLang="zh-CN" sz="2000" dirty="0"/>
              <a:t>&lt;p id</a:t>
            </a:r>
            <a:r>
              <a:rPr lang="en-US" altLang="zh-CN" sz="2000" dirty="0" smtClean="0"/>
              <a:t>=“two”&gt;&lt;/</a:t>
            </a:r>
            <a:r>
              <a:rPr lang="en-US" altLang="zh-CN" sz="2000" dirty="0"/>
              <a:t>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&lt;p id</a:t>
            </a:r>
            <a:r>
              <a:rPr lang="en-US" altLang="zh-CN" sz="2000" dirty="0" smtClean="0">
                <a:solidFill>
                  <a:schemeClr val="tx1"/>
                </a:solidFill>
              </a:rPr>
              <a:t>=“one1”&gt;&lt;/p&gt;</a:t>
            </a:r>
          </a:p>
          <a:p>
            <a:pPr marL="0" indent="457200">
              <a:buNone/>
            </a:pPr>
            <a:r>
              <a:rPr lang="en-US" altLang="zh-CN" sz="2000" dirty="0" smtClean="0"/>
              <a:t>&lt;/body&gt;</a:t>
            </a:r>
            <a:endParaRPr lang="en-US" altLang="zh-CN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57350" y="4064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1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E[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att</a:t>
            </a:r>
            <a:r>
              <a:rPr lang="en-US" altLang="zh-CN" sz="1800" dirty="0">
                <a:solidFill>
                  <a:schemeClr val="tx1"/>
                </a:solidFill>
              </a:rPr>
              <a:t>^=value]</a:t>
            </a:r>
            <a:r>
              <a:rPr lang="zh-CN" altLang="zh-CN" sz="1800" dirty="0">
                <a:solidFill>
                  <a:schemeClr val="tx1"/>
                </a:solidFill>
              </a:rPr>
              <a:t>属性选择器是指选择名称为</a:t>
            </a: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的标记，且该标记定义了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zh-CN" altLang="zh-CN" sz="1800" dirty="0">
                <a:solidFill>
                  <a:schemeClr val="tx1"/>
                </a:solidFill>
              </a:rPr>
              <a:t>属性，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zh-CN" altLang="zh-CN" sz="1800" dirty="0">
                <a:solidFill>
                  <a:schemeClr val="tx1"/>
                </a:solidFill>
              </a:rPr>
              <a:t>属性值包含</a:t>
            </a:r>
            <a:r>
              <a:rPr lang="zh-CN" altLang="zh-CN" dirty="0">
                <a:solidFill>
                  <a:srgbClr val="FF0000"/>
                </a:solidFill>
              </a:rPr>
              <a:t>前缀</a:t>
            </a:r>
            <a:r>
              <a:rPr lang="zh-CN" altLang="zh-CN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</a:rPr>
              <a:t>value</a:t>
            </a:r>
            <a:r>
              <a:rPr lang="zh-CN" altLang="zh-CN" sz="1800" dirty="0">
                <a:solidFill>
                  <a:schemeClr val="tx1"/>
                </a:solidFill>
              </a:rPr>
              <a:t>的子字符串。需要注意的是</a:t>
            </a: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是可以省略的，如果省略则表示可以匹配满足条件的任意元素</a:t>
            </a:r>
            <a:r>
              <a:rPr lang="zh-CN" altLang="zh-CN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E[</a:t>
            </a:r>
            <a:r>
              <a:rPr lang="en-US" altLang="zh-CN" sz="2400" b="1" dirty="0" err="1" smtClean="0">
                <a:solidFill>
                  <a:srgbClr val="1369B2"/>
                </a:solidFill>
              </a:rPr>
              <a:t>att</a:t>
            </a:r>
            <a:r>
              <a:rPr lang="en-US" altLang="zh-CN" sz="2400" b="1" dirty="0">
                <a:solidFill>
                  <a:srgbClr val="1369B2"/>
                </a:solidFill>
              </a:rPr>
              <a:t>^=value]</a:t>
            </a:r>
            <a:r>
              <a:rPr lang="zh-CN" altLang="zh-CN" sz="2400" b="1" dirty="0">
                <a:solidFill>
                  <a:srgbClr val="1369B2"/>
                </a:solidFill>
              </a:rPr>
              <a:t>属性选择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68655" y="3562350"/>
            <a:ext cx="3999230" cy="233172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&lt;style type=“text/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”&gt;</a:t>
            </a:r>
          </a:p>
          <a:p>
            <a:pPr marL="0" indent="45720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p[id</a:t>
            </a:r>
            <a:r>
              <a:rPr lang="en-US" altLang="zh-CN" sz="2000" dirty="0">
                <a:solidFill>
                  <a:srgbClr val="FF0000"/>
                </a:solidFill>
              </a:rPr>
              <a:t>^=one]</a:t>
            </a:r>
            <a:r>
              <a:rPr lang="en-US" altLang="zh-CN" sz="2000" dirty="0"/>
              <a:t>{</a:t>
            </a:r>
          </a:p>
          <a:p>
            <a:pPr marL="0" indent="45720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color:pink</a:t>
            </a:r>
            <a:r>
              <a:rPr lang="en-US" altLang="zh-CN" sz="2000" dirty="0"/>
              <a:t>;</a:t>
            </a:r>
          </a:p>
          <a:p>
            <a:pPr marL="0" indent="457200">
              <a:buNone/>
            </a:pPr>
            <a:r>
              <a:rPr lang="en-US" altLang="zh-CN" sz="2000" dirty="0"/>
              <a:t>	font-family: "</a:t>
            </a:r>
            <a:r>
              <a:rPr lang="zh-CN" altLang="en-US" sz="2000" dirty="0"/>
              <a:t>微软雅黑</a:t>
            </a:r>
            <a:r>
              <a:rPr lang="en-US" altLang="zh-CN" sz="2000" dirty="0"/>
              <a:t>";</a:t>
            </a:r>
          </a:p>
          <a:p>
            <a:pPr marL="0" indent="457200">
              <a:buNone/>
            </a:pPr>
            <a:r>
              <a:rPr lang="en-US" altLang="zh-CN" sz="2000" dirty="0"/>
              <a:t>	font-size: 20px;</a:t>
            </a:r>
          </a:p>
          <a:p>
            <a:pPr marL="0" indent="457200">
              <a:buNone/>
            </a:pPr>
            <a:r>
              <a:rPr lang="en-US" altLang="zh-CN" sz="2000" dirty="0"/>
              <a:t>}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09185" y="3562985"/>
            <a:ext cx="3999230" cy="2331720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 smtClean="0"/>
          </a:p>
          <a:p>
            <a:pPr marL="0" indent="45720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&lt;p id</a:t>
            </a:r>
            <a:r>
              <a:rPr lang="en-US" altLang="zh-CN" sz="2000" dirty="0" smtClean="0">
                <a:solidFill>
                  <a:srgbClr val="00B050"/>
                </a:solidFill>
              </a:rPr>
              <a:t>=“one”&gt;&lt;/</a:t>
            </a:r>
            <a:r>
              <a:rPr lang="en-US" altLang="zh-CN" sz="2000" dirty="0">
                <a:solidFill>
                  <a:srgbClr val="00B050"/>
                </a:solidFill>
              </a:rPr>
              <a:t>p&gt;</a:t>
            </a:r>
          </a:p>
          <a:p>
            <a:pPr marL="0" indent="457200">
              <a:buNone/>
            </a:pPr>
            <a:r>
              <a:rPr lang="en-US" altLang="zh-CN" sz="2000" dirty="0"/>
              <a:t>&lt;p id</a:t>
            </a:r>
            <a:r>
              <a:rPr lang="en-US" altLang="zh-CN" sz="2000" dirty="0" smtClean="0"/>
              <a:t>=“two”&gt;&lt;/</a:t>
            </a:r>
            <a:r>
              <a:rPr lang="en-US" altLang="zh-CN" sz="2000" dirty="0"/>
              <a:t>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&lt;p id</a:t>
            </a:r>
            <a:r>
              <a:rPr lang="en-US" altLang="zh-CN" sz="2000" dirty="0" smtClean="0">
                <a:solidFill>
                  <a:srgbClr val="00B050"/>
                </a:solidFill>
              </a:rPr>
              <a:t>=“one1”&gt;&lt;/p&gt;</a:t>
            </a:r>
          </a:p>
          <a:p>
            <a:pPr marL="0" indent="457200">
              <a:buNone/>
            </a:pPr>
            <a:r>
              <a:rPr lang="en-US" altLang="zh-CN" sz="2000" dirty="0" smtClean="0"/>
              <a:t>&lt;/body&gt;</a:t>
            </a:r>
            <a:endParaRPr lang="en-US" altLang="zh-CN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E[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att</a:t>
            </a:r>
            <a:r>
              <a:rPr lang="en-US" altLang="zh-CN" sz="1800" dirty="0">
                <a:solidFill>
                  <a:schemeClr val="tx1"/>
                </a:solidFill>
              </a:rPr>
              <a:t>$=value]</a:t>
            </a:r>
            <a:r>
              <a:rPr lang="zh-CN" altLang="zh-CN" sz="1800" dirty="0">
                <a:solidFill>
                  <a:schemeClr val="tx1"/>
                </a:solidFill>
              </a:rPr>
              <a:t>属性选择器是指选择名称为</a:t>
            </a: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的标记，且该标记定义了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zh-CN" altLang="zh-CN" sz="1800" dirty="0">
                <a:solidFill>
                  <a:schemeClr val="tx1"/>
                </a:solidFill>
              </a:rPr>
              <a:t>属性，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zh-CN" altLang="zh-CN" sz="1800" dirty="0">
                <a:solidFill>
                  <a:schemeClr val="tx1"/>
                </a:solidFill>
              </a:rPr>
              <a:t>属性值包含</a:t>
            </a:r>
            <a:r>
              <a:rPr lang="zh-CN" altLang="zh-CN" dirty="0">
                <a:solidFill>
                  <a:srgbClr val="FF0000"/>
                </a:solidFill>
              </a:rPr>
              <a:t>后缀</a:t>
            </a:r>
            <a:r>
              <a:rPr lang="zh-CN" altLang="zh-CN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</a:rPr>
              <a:t>value</a:t>
            </a:r>
            <a:r>
              <a:rPr lang="zh-CN" altLang="zh-CN" sz="1800" dirty="0">
                <a:solidFill>
                  <a:schemeClr val="tx1"/>
                </a:solidFill>
              </a:rPr>
              <a:t>的子字符串。与</a:t>
            </a:r>
            <a:r>
              <a:rPr lang="en-US" altLang="zh-CN" sz="1800" dirty="0">
                <a:solidFill>
                  <a:schemeClr val="tx1"/>
                </a:solidFill>
              </a:rPr>
              <a:t>E[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en-US" altLang="zh-CN" sz="1800" dirty="0">
                <a:solidFill>
                  <a:schemeClr val="tx1"/>
                </a:solidFill>
              </a:rPr>
              <a:t>^=value]</a:t>
            </a:r>
            <a:r>
              <a:rPr lang="zh-CN" altLang="zh-CN" sz="1800" dirty="0">
                <a:solidFill>
                  <a:schemeClr val="tx1"/>
                </a:solidFill>
              </a:rPr>
              <a:t>选择器一样，</a:t>
            </a: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元素可以省略，如果省略则表示可以匹配满足条件的任意元素。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E[</a:t>
            </a:r>
            <a:r>
              <a:rPr lang="en-US" altLang="zh-CN" sz="2400" b="1" dirty="0" err="1" smtClean="0">
                <a:solidFill>
                  <a:srgbClr val="1369B2"/>
                </a:solidFill>
              </a:rPr>
              <a:t>att</a:t>
            </a:r>
            <a:r>
              <a:rPr lang="en-US" altLang="zh-CN" sz="2400" b="1" dirty="0">
                <a:solidFill>
                  <a:srgbClr val="1369B2"/>
                </a:solidFill>
              </a:rPr>
              <a:t>$=value]</a:t>
            </a:r>
            <a:r>
              <a:rPr lang="zh-CN" altLang="zh-CN" sz="2400" b="1" dirty="0">
                <a:solidFill>
                  <a:srgbClr val="1369B2"/>
                </a:solidFill>
              </a:rPr>
              <a:t>属性选择器</a:t>
            </a:r>
            <a:endParaRPr lang="zh-CN" altLang="en-US" sz="2400" b="1" dirty="0">
              <a:solidFill>
                <a:srgbClr val="1369B2"/>
              </a:solidFill>
            </a:endParaRPr>
          </a:p>
          <a:p>
            <a:pPr marL="0" lvl="1" indent="457200">
              <a:defRPr/>
            </a:pP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57350" y="4064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1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68655" y="3562350"/>
            <a:ext cx="3861435" cy="233235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&lt;style type=“text/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”&gt;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p[id$=main]{</a:t>
            </a:r>
          </a:p>
          <a:p>
            <a:pPr marL="0" indent="45720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color:pink</a:t>
            </a:r>
            <a:r>
              <a:rPr lang="en-US" altLang="zh-CN" sz="2000" dirty="0"/>
              <a:t>;</a:t>
            </a:r>
          </a:p>
          <a:p>
            <a:pPr marL="0" indent="457200">
              <a:buNone/>
            </a:pPr>
            <a:r>
              <a:rPr lang="en-US" altLang="zh-CN" sz="2000" dirty="0"/>
              <a:t>	font-family: "</a:t>
            </a:r>
            <a:r>
              <a:rPr lang="zh-CN" altLang="en-US" sz="2000" dirty="0"/>
              <a:t>微软雅黑</a:t>
            </a:r>
            <a:r>
              <a:rPr lang="en-US" altLang="zh-CN" sz="2000" dirty="0"/>
              <a:t>";</a:t>
            </a:r>
          </a:p>
          <a:p>
            <a:pPr marL="0" indent="457200">
              <a:buNone/>
            </a:pPr>
            <a:r>
              <a:rPr lang="en-US" altLang="zh-CN" sz="2000" dirty="0"/>
              <a:t>	font-size: 20px;</a:t>
            </a:r>
          </a:p>
          <a:p>
            <a:pPr marL="0" indent="457200">
              <a:buNone/>
            </a:pPr>
            <a:r>
              <a:rPr lang="en-US" altLang="zh-CN" sz="2000" dirty="0"/>
              <a:t>}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03140" y="3562350"/>
            <a:ext cx="3861435" cy="233235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/>
          </a:p>
          <a:p>
            <a:pPr marL="0" indent="457200">
              <a:buNone/>
            </a:pPr>
            <a:endParaRPr lang="en-US" altLang="zh-CN" sz="2000" dirty="0" smtClean="0"/>
          </a:p>
          <a:p>
            <a:pPr marL="0" indent="45720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457200">
              <a:buNone/>
            </a:pPr>
            <a:r>
              <a:rPr lang="en-US" altLang="zh-CN" sz="2000" dirty="0"/>
              <a:t>&lt;p id</a:t>
            </a:r>
            <a:r>
              <a:rPr lang="en-US" altLang="zh-CN" sz="2000" dirty="0" smtClean="0"/>
              <a:t>=“old1”&gt;&lt;/</a:t>
            </a:r>
            <a:r>
              <a:rPr lang="en-US" altLang="zh-CN" sz="2000" dirty="0"/>
              <a:t>p&gt;</a:t>
            </a:r>
          </a:p>
          <a:p>
            <a:pPr marL="0" indent="457200">
              <a:buNone/>
            </a:pPr>
            <a:r>
              <a:rPr lang="en-US" altLang="zh-CN" sz="2000" dirty="0"/>
              <a:t>&lt;p id</a:t>
            </a:r>
            <a:r>
              <a:rPr lang="en-US" altLang="zh-CN" sz="2000" dirty="0" smtClean="0"/>
              <a:t>=“new1”&gt;&lt;/</a:t>
            </a:r>
            <a:r>
              <a:rPr lang="en-US" altLang="zh-CN" sz="2000" dirty="0"/>
              <a:t>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&lt;p id</a:t>
            </a:r>
            <a:r>
              <a:rPr lang="en-US" altLang="zh-CN" sz="2000" dirty="0" smtClean="0">
                <a:solidFill>
                  <a:srgbClr val="1FA743"/>
                </a:solidFill>
              </a:rPr>
              <a:t>=“</a:t>
            </a:r>
            <a:r>
              <a:rPr lang="en-US" altLang="zh-CN" sz="2000" dirty="0" err="1" smtClean="0">
                <a:solidFill>
                  <a:srgbClr val="1FA743"/>
                </a:solidFill>
              </a:rPr>
              <a:t>oldmain</a:t>
            </a:r>
            <a:r>
              <a:rPr lang="en-US" altLang="zh-CN" sz="2000" dirty="0" smtClean="0">
                <a:solidFill>
                  <a:srgbClr val="1FA743"/>
                </a:solidFill>
              </a:rPr>
              <a:t>”&gt;&lt;/p&gt;</a:t>
            </a:r>
          </a:p>
          <a:p>
            <a:pPr marL="0" indent="457200">
              <a:buNone/>
            </a:pPr>
            <a:r>
              <a:rPr lang="en-US" altLang="zh-CN" sz="2000" dirty="0" smtClean="0"/>
              <a:t>&lt;/body&gt;</a:t>
            </a:r>
            <a:endParaRPr lang="en-US" altLang="zh-CN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</a:rPr>
              <a:t>E[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en-US" altLang="zh-CN" sz="1800" dirty="0">
                <a:solidFill>
                  <a:schemeClr val="tx1"/>
                </a:solidFill>
              </a:rPr>
              <a:t>*=value]</a:t>
            </a:r>
            <a:r>
              <a:rPr lang="zh-CN" altLang="zh-CN" sz="1800" dirty="0">
                <a:solidFill>
                  <a:schemeClr val="tx1"/>
                </a:solidFill>
              </a:rPr>
              <a:t>选择器用于选择名称为</a:t>
            </a: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的标记，且该标记定义了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zh-CN" altLang="zh-CN" sz="1800" dirty="0">
                <a:solidFill>
                  <a:schemeClr val="tx1"/>
                </a:solidFill>
              </a:rPr>
              <a:t>属性，</a:t>
            </a:r>
            <a:r>
              <a:rPr lang="en-US" altLang="zh-CN" sz="1800" dirty="0" err="1">
                <a:solidFill>
                  <a:schemeClr val="tx1"/>
                </a:solidFill>
              </a:rPr>
              <a:t>att</a:t>
            </a:r>
            <a:r>
              <a:rPr lang="zh-CN" altLang="zh-CN" sz="1800" dirty="0">
                <a:solidFill>
                  <a:schemeClr val="tx1"/>
                </a:solidFill>
              </a:rPr>
              <a:t>属性值</a:t>
            </a:r>
            <a:r>
              <a:rPr lang="zh-CN" altLang="zh-CN" dirty="0">
                <a:solidFill>
                  <a:srgbClr val="FF0000"/>
                </a:solidFill>
              </a:rPr>
              <a:t>包含</a:t>
            </a:r>
            <a:r>
              <a:rPr lang="en-US" altLang="zh-CN" sz="1800" dirty="0">
                <a:solidFill>
                  <a:schemeClr val="tx1"/>
                </a:solidFill>
              </a:rPr>
              <a:t>value</a:t>
            </a:r>
            <a:r>
              <a:rPr lang="zh-CN" altLang="zh-CN" sz="1800" dirty="0">
                <a:solidFill>
                  <a:schemeClr val="tx1"/>
                </a:solidFill>
              </a:rPr>
              <a:t>的子字符串。该选择器与前两个选择器一样，</a:t>
            </a: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元素也可以省略，如果省略则表示可以匹配满足条件的任意元素。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4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E[</a:t>
            </a:r>
            <a:r>
              <a:rPr lang="en-US" altLang="zh-CN" sz="2400" b="1" dirty="0" err="1" smtClean="0">
                <a:solidFill>
                  <a:srgbClr val="1369B2"/>
                </a:solidFill>
              </a:rPr>
              <a:t>att</a:t>
            </a:r>
            <a:r>
              <a:rPr lang="en-US" altLang="zh-CN" sz="2400" b="1" dirty="0">
                <a:solidFill>
                  <a:srgbClr val="1369B2"/>
                </a:solidFill>
              </a:rPr>
              <a:t>*=value]</a:t>
            </a:r>
            <a:r>
              <a:rPr lang="zh-CN" altLang="zh-CN" sz="2400" b="1" dirty="0">
                <a:solidFill>
                  <a:srgbClr val="1369B2"/>
                </a:solidFill>
              </a:rPr>
              <a:t>属性选择</a:t>
            </a:r>
            <a:r>
              <a:rPr lang="zh-CN" altLang="zh-CN" sz="2400" b="1" dirty="0" smtClean="0">
                <a:solidFill>
                  <a:srgbClr val="1369B2"/>
                </a:solidFill>
              </a:rPr>
              <a:t>器</a:t>
            </a:r>
            <a:endParaRPr lang="zh-CN" altLang="en-US" sz="2400" b="1" dirty="0">
              <a:solidFill>
                <a:srgbClr val="1369B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57350" y="4064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1 </a:t>
            </a:r>
            <a:r>
              <a:rPr lang="zh-CN" altLang="en-US" sz="2400" dirty="0">
                <a:solidFill>
                  <a:srgbClr val="0070C0"/>
                </a:solidFill>
              </a:rPr>
              <a:t>知识点讲解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68655" y="3562350"/>
            <a:ext cx="3888740" cy="233235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r>
              <a:rPr lang="en-US" altLang="zh-CN" sz="2000" dirty="0" smtClean="0"/>
              <a:t>&lt;style type=“text/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”&gt;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p[id*="demo"]{</a:t>
            </a:r>
          </a:p>
          <a:p>
            <a:pPr marL="0" indent="45720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color:pink</a:t>
            </a:r>
            <a:r>
              <a:rPr lang="en-US" altLang="zh-CN" sz="2000" dirty="0"/>
              <a:t>;</a:t>
            </a:r>
          </a:p>
          <a:p>
            <a:pPr marL="0" indent="457200">
              <a:buNone/>
            </a:pPr>
            <a:r>
              <a:rPr lang="en-US" altLang="zh-CN" sz="2000" dirty="0"/>
              <a:t>	font-family: "</a:t>
            </a:r>
            <a:r>
              <a:rPr lang="zh-CN" altLang="en-US" sz="2000" dirty="0"/>
              <a:t>微软雅黑</a:t>
            </a:r>
            <a:r>
              <a:rPr lang="en-US" altLang="zh-CN" sz="2000" dirty="0"/>
              <a:t>";</a:t>
            </a:r>
          </a:p>
          <a:p>
            <a:pPr marL="0" indent="457200">
              <a:buNone/>
            </a:pPr>
            <a:r>
              <a:rPr lang="en-US" altLang="zh-CN" sz="2000" dirty="0"/>
              <a:t>	font-size: 20px;</a:t>
            </a:r>
          </a:p>
          <a:p>
            <a:pPr marL="0" indent="457200">
              <a:buNone/>
            </a:pPr>
            <a:r>
              <a:rPr lang="en-US" altLang="zh-CN" sz="2000" dirty="0"/>
              <a:t>}</a:t>
            </a:r>
          </a:p>
          <a:p>
            <a:pPr marL="0" indent="457200">
              <a:buNone/>
            </a:pPr>
            <a:r>
              <a:rPr lang="en-US" altLang="zh-CN" sz="2000" dirty="0"/>
              <a:t>&lt;/style&gt;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75835" y="3562350"/>
            <a:ext cx="3888740" cy="2332355"/>
          </a:xfrm>
          <a:prstGeom prst="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indent="457200">
              <a:buNone/>
            </a:pPr>
            <a:endParaRPr lang="en-US" altLang="zh-CN" sz="2000" dirty="0" smtClean="0"/>
          </a:p>
          <a:p>
            <a:pPr marL="0" indent="45720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&lt;p id</a:t>
            </a:r>
            <a:r>
              <a:rPr lang="en-US" altLang="zh-CN" sz="2000" dirty="0" smtClean="0">
                <a:solidFill>
                  <a:srgbClr val="1FA743"/>
                </a:solidFill>
              </a:rPr>
              <a:t>=“</a:t>
            </a:r>
            <a:r>
              <a:rPr lang="en-US" altLang="zh-CN" sz="2000" dirty="0" err="1" smtClean="0">
                <a:solidFill>
                  <a:srgbClr val="1FA743"/>
                </a:solidFill>
              </a:rPr>
              <a:t>olddemo</a:t>
            </a:r>
            <a:r>
              <a:rPr lang="en-US" altLang="zh-CN" sz="2000" dirty="0" smtClean="0">
                <a:solidFill>
                  <a:srgbClr val="1FA743"/>
                </a:solidFill>
              </a:rPr>
              <a:t>”&gt;&lt;/</a:t>
            </a:r>
            <a:r>
              <a:rPr lang="en-US" altLang="zh-CN" sz="2000" dirty="0">
                <a:solidFill>
                  <a:srgbClr val="1FA743"/>
                </a:solidFill>
              </a:rPr>
              <a:t>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&lt;p id</a:t>
            </a:r>
            <a:r>
              <a:rPr lang="en-US" altLang="zh-CN" sz="2000" dirty="0" smtClean="0">
                <a:solidFill>
                  <a:srgbClr val="1FA743"/>
                </a:solidFill>
              </a:rPr>
              <a:t>=“</a:t>
            </a:r>
            <a:r>
              <a:rPr lang="en-US" altLang="zh-CN" sz="2000" dirty="0" err="1" smtClean="0">
                <a:solidFill>
                  <a:srgbClr val="1FA743"/>
                </a:solidFill>
              </a:rPr>
              <a:t>demonew</a:t>
            </a:r>
            <a:r>
              <a:rPr lang="en-US" altLang="zh-CN" sz="2000" dirty="0" smtClean="0">
                <a:solidFill>
                  <a:srgbClr val="1FA743"/>
                </a:solidFill>
              </a:rPr>
              <a:t>”&gt;&lt;/</a:t>
            </a:r>
            <a:r>
              <a:rPr lang="en-US" altLang="zh-CN" sz="2000" dirty="0">
                <a:solidFill>
                  <a:srgbClr val="1FA743"/>
                </a:solidFill>
              </a:rPr>
              <a:t>p&gt;</a:t>
            </a:r>
          </a:p>
          <a:p>
            <a:pPr marL="0" indent="457200">
              <a:buNone/>
            </a:pPr>
            <a:r>
              <a:rPr lang="en-US" altLang="zh-CN" sz="2000" dirty="0">
                <a:solidFill>
                  <a:srgbClr val="1FA743"/>
                </a:solidFill>
              </a:rPr>
              <a:t>&lt;p id</a:t>
            </a:r>
            <a:r>
              <a:rPr lang="en-US" altLang="zh-CN" sz="2000" dirty="0" smtClean="0">
                <a:solidFill>
                  <a:srgbClr val="1FA743"/>
                </a:solidFill>
              </a:rPr>
              <a:t>=“</a:t>
            </a:r>
            <a:r>
              <a:rPr lang="en-US" altLang="zh-CN" sz="2000" dirty="0" err="1" smtClean="0">
                <a:solidFill>
                  <a:srgbClr val="1FA743"/>
                </a:solidFill>
              </a:rPr>
              <a:t>olddemonew</a:t>
            </a:r>
            <a:r>
              <a:rPr lang="en-US" altLang="zh-CN" sz="2000" dirty="0" smtClean="0">
                <a:solidFill>
                  <a:srgbClr val="1FA743"/>
                </a:solidFill>
              </a:rPr>
              <a:t>”&gt;&lt;/p&gt;</a:t>
            </a:r>
          </a:p>
          <a:p>
            <a:pPr marL="0" indent="457200">
              <a:buNone/>
            </a:pPr>
            <a:r>
              <a:rPr lang="en-US" altLang="zh-CN" sz="2000" dirty="0" smtClean="0"/>
              <a:t>&lt;/body&gt;</a:t>
            </a:r>
            <a:endParaRPr lang="en-US" altLang="zh-CN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3050</Words>
  <Application>WPS 演示</Application>
  <PresentationFormat>全屏显示(4:3)</PresentationFormat>
  <Paragraphs>478</Paragraphs>
  <Slides>41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默认设计模板</vt:lpstr>
      <vt:lpstr>Office 主题</vt:lpstr>
      <vt:lpstr>1_Office 主题</vt:lpstr>
      <vt:lpstr>2_Office 主题</vt:lpstr>
      <vt:lpstr>3_Office 主题</vt:lpstr>
      <vt:lpstr>CSS3选择器</vt:lpstr>
      <vt:lpstr>幻灯片 2</vt:lpstr>
      <vt:lpstr>幻灯片 3</vt:lpstr>
      <vt:lpstr>幻灯片 4</vt:lpstr>
      <vt:lpstr>1 属性选择器</vt:lpstr>
      <vt:lpstr>幻灯片 6</vt:lpstr>
      <vt:lpstr>1 知识点讲解</vt:lpstr>
      <vt:lpstr>1 知识点讲解</vt:lpstr>
      <vt:lpstr>1 知识点讲解</vt:lpstr>
      <vt:lpstr>幻灯片 10</vt:lpstr>
      <vt:lpstr>2 关系选择器</vt:lpstr>
      <vt:lpstr>2 知识点讲解</vt:lpstr>
      <vt:lpstr>2 知识点讲解</vt:lpstr>
      <vt:lpstr>2 知识点讲解</vt:lpstr>
      <vt:lpstr>3 结构化伪类选择器</vt:lpstr>
      <vt:lpstr>3 知识点讲解</vt:lpstr>
      <vt:lpstr>3 知识点讲解</vt:lpstr>
      <vt:lpstr>3 知识点讲解</vt:lpstr>
      <vt:lpstr>3 知识点讲解</vt:lpstr>
      <vt:lpstr>3 知识点讲解</vt:lpstr>
      <vt:lpstr>幻灯片 21</vt:lpstr>
      <vt:lpstr>结构化伪类选择器</vt:lpstr>
      <vt:lpstr>幻灯片 23</vt:lpstr>
      <vt:lpstr>3 知识点讲解</vt:lpstr>
      <vt:lpstr>结构化伪类选择器</vt:lpstr>
      <vt:lpstr>nth-child VS nth-of-type</vt:lpstr>
      <vt:lpstr>举例说明</vt:lpstr>
      <vt:lpstr>对比明细</vt:lpstr>
      <vt:lpstr>3 知识点讲解</vt:lpstr>
      <vt:lpstr>3 知识点讲解</vt:lpstr>
      <vt:lpstr>4 伪元素选择器</vt:lpstr>
      <vt:lpstr>4 知识点讲解</vt:lpstr>
      <vt:lpstr>4 知识点讲解</vt:lpstr>
      <vt:lpstr>练习：隔行变色表格</vt:lpstr>
      <vt:lpstr>5 链接伪类</vt:lpstr>
      <vt:lpstr>5 知识点讲解</vt:lpstr>
      <vt:lpstr>6 制作网页设计软件列表</vt:lpstr>
      <vt:lpstr>6 制作网页设计软件列表</vt:lpstr>
      <vt:lpstr>6 案例实现</vt:lpstr>
      <vt:lpstr>思路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fangfang</cp:lastModifiedBy>
  <cp:revision>411</cp:revision>
  <dcterms:created xsi:type="dcterms:W3CDTF">2013-01-25T01:44:00Z</dcterms:created>
  <dcterms:modified xsi:type="dcterms:W3CDTF">2019-03-26T05:23:28Z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