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7" r:id="rId3"/>
    <p:sldId id="341" r:id="rId4"/>
    <p:sldId id="294" r:id="rId5"/>
    <p:sldId id="340" r:id="rId6"/>
    <p:sldId id="358" r:id="rId7"/>
    <p:sldId id="331" r:id="rId8"/>
    <p:sldId id="330" r:id="rId9"/>
    <p:sldId id="356" r:id="rId10"/>
    <p:sldId id="297" r:id="rId11"/>
    <p:sldId id="295" r:id="rId12"/>
    <p:sldId id="296" r:id="rId13"/>
    <p:sldId id="359" r:id="rId14"/>
    <p:sldId id="360" r:id="rId15"/>
    <p:sldId id="364" r:id="rId16"/>
    <p:sldId id="365" r:id="rId17"/>
    <p:sldId id="366" r:id="rId18"/>
    <p:sldId id="298" r:id="rId19"/>
    <p:sldId id="361" r:id="rId20"/>
    <p:sldId id="332" r:id="rId21"/>
    <p:sldId id="329" r:id="rId22"/>
    <p:sldId id="362" r:id="rId23"/>
    <p:sldId id="367" r:id="rId24"/>
    <p:sldId id="369" r:id="rId25"/>
    <p:sldId id="368" r:id="rId26"/>
    <p:sldId id="37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FF"/>
    <a:srgbClr val="FF0066"/>
    <a:srgbClr val="F2F2F2"/>
    <a:srgbClr val="0033CC"/>
    <a:srgbClr val="00AA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40" autoAdjust="0"/>
    <p:restoredTop sz="94660"/>
  </p:normalViewPr>
  <p:slideViewPr>
    <p:cSldViewPr>
      <p:cViewPr>
        <p:scale>
          <a:sx n="79" d="100"/>
          <a:sy n="79" d="100"/>
        </p:scale>
        <p:origin x="-1570" y="-250"/>
      </p:cViewPr>
      <p:guideLst>
        <p:guide orient="horz" pos="2177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02"/>
        <p:guide pos="217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 Animation </a:t>
            </a:r>
            <a:r>
              <a:rPr lang="zh-CN" altLang="en-US" sz="3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animation-play-state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609600" y="3028950"/>
          <a:ext cx="79248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/>
                <a:gridCol w="5267325"/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paused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规定动画已暂停。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running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规定动画正在播放。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643446"/>
            <a:ext cx="720302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86050" y="614364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光标滑过，动画停止播放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animation-iteration-count 属性</a:t>
            </a:r>
            <a:endParaRPr lang="zh-CN" altLang="en-US"/>
          </a:p>
        </p:txBody>
      </p:sp>
      <p:graphicFrame>
        <p:nvGraphicFramePr>
          <p:cNvPr id="3" name="表格 -1"/>
          <p:cNvGraphicFramePr/>
          <p:nvPr/>
        </p:nvGraphicFramePr>
        <p:xfrm>
          <a:off x="451485" y="2672715"/>
          <a:ext cx="79248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/>
                <a:gridCol w="5267325"/>
              </a:tblGrid>
              <a:tr h="2667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1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n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定义动画播放次数的数值。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infinite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规定动画应该无限次播放。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animation-direction 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609600" y="2686050"/>
          <a:ext cx="79248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/>
                <a:gridCol w="5267325"/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normal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默认值。动画应该正常播放。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alternate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动画应该轮流反向播放。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简单图片轮播</a:t>
            </a:r>
          </a:p>
        </p:txBody>
      </p:sp>
      <p:pic>
        <p:nvPicPr>
          <p:cNvPr id="4" name="图片 3" descr="pic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1857388" cy="184850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285860"/>
            <a:ext cx="3763963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14818"/>
            <a:ext cx="728970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旋转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428868"/>
            <a:ext cx="1500198" cy="1487376"/>
          </a:xfrm>
          <a:prstGeom prst="rect">
            <a:avLst/>
          </a:prstGeom>
        </p:spPr>
      </p:pic>
      <p:pic>
        <p:nvPicPr>
          <p:cNvPr id="7" name="图片 6" descr="钟摆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357430"/>
            <a:ext cx="2755155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6672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57224" y="64291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插入符号</a:t>
            </a:r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1500174"/>
            <a:ext cx="8143932" cy="35719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298" y="2500306"/>
            <a:ext cx="4714908" cy="35719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7"/>
            <a:ext cx="3071834" cy="190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212102"/>
            <a:ext cx="2428892" cy="157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429000"/>
            <a:ext cx="35591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5500702"/>
            <a:ext cx="523387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000496" y="5500702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钟摆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477000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785794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背景颜色：</a:t>
            </a:r>
            <a:r>
              <a:rPr lang="en-US" altLang="zh-CN" dirty="0" smtClean="0"/>
              <a:t>#ef9b14	</a:t>
            </a:r>
            <a:r>
              <a:rPr lang="zh-CN" altLang="en-US" dirty="0" smtClean="0"/>
              <a:t>中心：</a:t>
            </a:r>
            <a:r>
              <a:rPr lang="en-US" altLang="zh-CN" dirty="0" smtClean="0"/>
              <a:t>top center</a:t>
            </a:r>
          </a:p>
          <a:p>
            <a:r>
              <a:rPr lang="en-US" altLang="zh-CN" dirty="0" smtClean="0"/>
              <a:t>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，从最低点到左上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25%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，从左上到最低点；</a:t>
            </a:r>
            <a:endParaRPr lang="en-US" altLang="zh-CN" dirty="0" smtClean="0"/>
          </a:p>
          <a:p>
            <a:r>
              <a:rPr lang="en-US" altLang="zh-CN" dirty="0" smtClean="0"/>
              <a:t>50%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75%</a:t>
            </a:r>
            <a:r>
              <a:rPr lang="zh-CN" altLang="en-US" dirty="0" smtClean="0"/>
              <a:t>，从最低点到右上；</a:t>
            </a:r>
            <a:endParaRPr lang="en-US" altLang="zh-CN" dirty="0" smtClean="0"/>
          </a:p>
          <a:p>
            <a:r>
              <a:rPr lang="en-US" altLang="zh-CN" dirty="0" smtClean="0"/>
              <a:t>75%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，从右上到最低点。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animation: clock 2.5s linear infinite forwards;</a:t>
            </a:r>
          </a:p>
          <a:p>
            <a:r>
              <a:rPr lang="en-US" altLang="zh-CN" sz="2800" dirty="0" smtClean="0"/>
              <a:t>animation-name/ animation-duration/ animation-timing-function/ animation-iteration-count/</a:t>
            </a:r>
            <a:r>
              <a:rPr lang="zh-CN" altLang="en-US" sz="2800" dirty="0" smtClean="0"/>
              <a:t> animation-fill-mode </a:t>
            </a: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564965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animation-fill-mode 属性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398780" y="2179320"/>
          <a:ext cx="7924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805"/>
                <a:gridCol w="5293995"/>
              </a:tblGrid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值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none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不改变默认行为。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forwards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当动画完成后，保持最后一个属性值（在最后一个关键帧中定义）。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backwards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在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animation-delay 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所指定的一段时间内，在动画显示之前，应用开始属性值（在第一个关键帧中定义）。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both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向前和向后填充模式都被应用。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简单进度条</a:t>
            </a:r>
          </a:p>
        </p:txBody>
      </p:sp>
      <p:pic>
        <p:nvPicPr>
          <p:cNvPr id="4" name="图片 3" descr="简单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5357826"/>
            <a:ext cx="5857916" cy="40790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3071834" cy="218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2214554"/>
            <a:ext cx="45869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变色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4429132"/>
            <a:ext cx="8229600" cy="1370446"/>
          </a:xfrm>
        </p:spPr>
      </p:pic>
      <p:pic>
        <p:nvPicPr>
          <p:cNvPr id="7" name="图片 6" descr="hear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428736"/>
            <a:ext cx="1935480" cy="172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6834" y="476672"/>
            <a:ext cx="6684010" cy="692150"/>
          </a:xfrm>
        </p:spPr>
        <p:txBody>
          <a:bodyPr/>
          <a:lstStyle/>
          <a:p>
            <a:r>
              <a:rPr lang="en-US" altLang="zh-CN" dirty="0"/>
              <a:t>animation-timing-function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64746" cy="303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opcity</a:t>
            </a:r>
            <a:r>
              <a:rPr lang="zh-CN" altLang="en-US" dirty="0" smtClean="0"/>
              <a:t>综合使用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196752"/>
            <a:ext cx="317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：淡入，淡出效果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淡入淡出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00240"/>
            <a:ext cx="1964879" cy="19288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344971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7158" y="1071546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：风车转动</a:t>
            </a:r>
          </a:p>
          <a:p>
            <a:endParaRPr lang="zh-CN" altLang="en-US" dirty="0" smtClean="0"/>
          </a:p>
        </p:txBody>
      </p:sp>
      <p:pic>
        <p:nvPicPr>
          <p:cNvPr id="5" name="图片 4" descr="风车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3307080" cy="3307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0562" y="1928802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的边框为实线，宽度</a:t>
            </a:r>
            <a:r>
              <a:rPr lang="en-US" altLang="zh-CN" dirty="0" smtClean="0"/>
              <a:t>100px</a:t>
            </a:r>
          </a:p>
          <a:p>
            <a:r>
              <a:rPr lang="en-US" altLang="zh-CN" dirty="0" smtClean="0"/>
              <a:t>border-left-color: </a:t>
            </a:r>
            <a:r>
              <a:rPr lang="zh-CN" altLang="en-US" dirty="0" smtClean="0"/>
              <a:t>左边框的颜色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以此类推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动画帧</a:t>
            </a:r>
            <a:endParaRPr lang="en-US" altLang="zh-CN" dirty="0" smtClean="0"/>
          </a:p>
          <a:p>
            <a:r>
              <a:rPr lang="en-US" altLang="zh-CN" dirty="0" smtClean="0"/>
              <a:t>transform: rotate();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857232"/>
            <a:ext cx="3071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：复杂进度条</a:t>
            </a:r>
          </a:p>
          <a:p>
            <a:endParaRPr lang="zh-CN" altLang="en-US" dirty="0" smtClean="0"/>
          </a:p>
        </p:txBody>
      </p:sp>
      <p:pic>
        <p:nvPicPr>
          <p:cNvPr id="5" name="图片 4" descr="复杂进度条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00240"/>
            <a:ext cx="2322869" cy="12144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66"/>
            <a:ext cx="5815013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347503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000504"/>
            <a:ext cx="348297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14876" y="30596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html</a:t>
            </a:r>
            <a:r>
              <a:rPr lang="zh-CN" altLang="en-US" b="1" dirty="0" smtClean="0">
                <a:solidFill>
                  <a:srgbClr val="FF99FF"/>
                </a:solidFill>
              </a:rPr>
              <a:t>部分，分成</a:t>
            </a:r>
            <a:r>
              <a:rPr lang="en-US" altLang="zh-CN" b="1" dirty="0" smtClean="0">
                <a:solidFill>
                  <a:srgbClr val="FF99FF"/>
                </a:solidFill>
              </a:rPr>
              <a:t>10</a:t>
            </a:r>
            <a:r>
              <a:rPr lang="zh-CN" altLang="en-US" b="1" dirty="0" smtClean="0">
                <a:solidFill>
                  <a:srgbClr val="FF99FF"/>
                </a:solidFill>
              </a:rPr>
              <a:t>个</a:t>
            </a:r>
            <a:r>
              <a:rPr lang="en-US" altLang="zh-CN" b="1" dirty="0" smtClean="0">
                <a:solidFill>
                  <a:srgbClr val="FF99FF"/>
                </a:solidFill>
              </a:rPr>
              <a:t>div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860" y="60722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css</a:t>
            </a:r>
            <a:r>
              <a:rPr lang="zh-CN" altLang="en-US" b="1" dirty="0" smtClean="0">
                <a:solidFill>
                  <a:srgbClr val="FF99FF"/>
                </a:solidFill>
              </a:rPr>
              <a:t>基本设置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1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空白进度条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8215338" y="4643446"/>
            <a:ext cx="785818" cy="857256"/>
          </a:xfrm>
          <a:prstGeom prst="wedgeRectCallout">
            <a:avLst>
              <a:gd name="adj1" fmla="val -79627"/>
              <a:gd name="adj2" fmla="val 355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3"/>
            <a:ext cx="7358114" cy="316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62887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99FF"/>
                </a:solidFill>
              </a:rPr>
              <a:t>每一格进度条的动画效果</a:t>
            </a:r>
            <a:endParaRPr lang="zh-CN" altLang="en-US" b="1" dirty="0">
              <a:solidFill>
                <a:srgbClr val="FF99FF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857884" y="1500174"/>
            <a:ext cx="1500198" cy="785818"/>
          </a:xfrm>
          <a:prstGeom prst="wedgeRectCallout">
            <a:avLst>
              <a:gd name="adj1" fmla="val -38349"/>
              <a:gd name="adj2" fmla="val -823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渐变做立体效果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4500594" cy="26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8" y="485776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animation-delay</a:t>
            </a:r>
            <a:r>
              <a:rPr lang="zh-CN" altLang="en-US" dirty="0" smtClean="0"/>
              <a:t>设置依次出现的效果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5786" y="35716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 smtClean="0"/>
              <a:t>复杂轮播</a:t>
            </a:r>
            <a:endParaRPr lang="zh-CN" altLang="en-US" dirty="0"/>
          </a:p>
        </p:txBody>
      </p:sp>
      <p:pic>
        <p:nvPicPr>
          <p:cNvPr id="4" name="图片 3" descr="复杂轮播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2354580" cy="158496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52"/>
            <a:ext cx="2538413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496"/>
            <a:ext cx="310991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571876"/>
            <a:ext cx="3627437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2198" y="285728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张图片横向排列</a:t>
            </a:r>
            <a:endParaRPr lang="en-US" altLang="zh-CN" dirty="0" smtClean="0"/>
          </a:p>
          <a:p>
            <a:r>
              <a:rPr lang="zh-CN" altLang="en-US" dirty="0" smtClean="0"/>
              <a:t>设置外层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hidden, </a:t>
            </a:r>
            <a:r>
              <a:rPr lang="zh-CN" altLang="en-US" dirty="0" smtClean="0"/>
              <a:t>宽度为一个图片的宽度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235575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388" y="2071678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每次向左移动一张图片的宽度，动画分成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段，切换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487805"/>
            <a:ext cx="8191500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980" y="1833880"/>
            <a:ext cx="473710" cy="3683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动画</a:t>
            </a:r>
            <a:r>
              <a:rPr lang="en-US" altLang="zh-CN"/>
              <a:t>animation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395536" y="1340768"/>
          <a:ext cx="8448362" cy="442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07"/>
                <a:gridCol w="5608955"/>
              </a:tblGrid>
              <a:tr h="2844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1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属性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1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描述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@keyframes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animation-name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@keyframes 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动画的名称。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animation-duration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规定动画完成一个周期所花费的秒或毫秒。默认是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0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animation-timing-function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规定动画的速度曲线。默认是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"ease"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animation-delay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规定动画何时开始。默认是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0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animation-iteration-count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规定动画被播放的次数。默认是 </a:t>
                      </a: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1</a:t>
                      </a:r>
                      <a:r>
                        <a:rPr lang="zh-CN" altLang="en-US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animation-direction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规定动画是否在下一周期逆向地播放。默认是 </a:t>
                      </a:r>
                      <a:r>
                        <a:rPr lang="en-US" altLang="zh-CN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"normal"</a:t>
                      </a: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</a:t>
                      </a:r>
                    </a:p>
                  </a:txBody>
                  <a:tcPr marL="0" marR="0" marT="0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所有动画属性的简写属性，</a:t>
                      </a:r>
                      <a:r>
                        <a:rPr lang="zh-CN" altLang="en-US" sz="1600" b="1" u="none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除了 </a:t>
                      </a:r>
                      <a:r>
                        <a:rPr lang="en-US" altLang="zh-CN" sz="1600" b="1" u="none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animation-play-state </a:t>
                      </a:r>
                      <a:r>
                        <a:rPr lang="zh-CN" altLang="en-US" sz="1600" b="1" u="none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属性</a:t>
                      </a:r>
                      <a:r>
                        <a:rPr lang="zh-CN" altLang="en-US" sz="1600" b="0" u="none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华文细黑" panose="02010600040101010101" charset="-122"/>
                        </a:rPr>
                        <a:t>。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90575" y="1628775"/>
            <a:ext cx="7562850" cy="4348480"/>
            <a:chOff x="1245" y="1976"/>
            <a:chExt cx="11910" cy="68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" y="1976"/>
              <a:ext cx="11910" cy="684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245" y="2415"/>
              <a:ext cx="564" cy="5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{J2B(Z3O)Z7)K8MZ76Z@F[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352550"/>
            <a:ext cx="4933315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华文细黑" panose="02010600040101010101" charset="-122"/>
              </a:rPr>
              <a:t>keyframes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718" y="4013892"/>
            <a:ext cx="34640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 @keyframes </a:t>
            </a:r>
            <a:r>
              <a:rPr lang="en-US" altLang="zh-CN" sz="1600" b="1"/>
              <a:t>anim1</a:t>
            </a:r>
            <a:r>
              <a:rPr lang="en-US" altLang="zh-CN" sz="1600"/>
              <a:t> {</a:t>
            </a:r>
          </a:p>
          <a:p>
            <a:r>
              <a:rPr lang="en-US" altLang="zh-CN" sz="1600"/>
              <a:t>            from{</a:t>
            </a:r>
          </a:p>
          <a:p>
            <a:r>
              <a:rPr lang="en-US" altLang="zh-CN" sz="1600"/>
              <a:t>                background-color: red;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    to{</a:t>
            </a:r>
          </a:p>
          <a:p>
            <a:r>
              <a:rPr lang="en-US" altLang="zh-CN" sz="1600"/>
              <a:t>                background-color: blue;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}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2735586" y="3797868"/>
            <a:ext cx="3816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/>
          </a:p>
          <a:p>
            <a:r>
              <a:rPr lang="en-US" altLang="zh-CN" sz="1600"/>
              <a:t>        @keyframes </a:t>
            </a:r>
            <a:r>
              <a:rPr lang="en-US" altLang="zh-CN" sz="1600" b="1"/>
              <a:t>anim2</a:t>
            </a:r>
            <a:r>
              <a:rPr lang="en-US" altLang="zh-CN" sz="1600"/>
              <a:t> {</a:t>
            </a:r>
          </a:p>
          <a:p>
            <a:r>
              <a:rPr lang="en-US" altLang="zh-CN" sz="1600"/>
              <a:t>            0%{</a:t>
            </a:r>
          </a:p>
          <a:p>
            <a:r>
              <a:rPr lang="en-US" altLang="zh-CN" sz="1600"/>
              <a:t>                background-color: red;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    10%{</a:t>
            </a:r>
          </a:p>
          <a:p>
            <a:r>
              <a:rPr lang="en-US" altLang="zh-CN" sz="1600"/>
              <a:t>                background-color: green;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    100%{</a:t>
            </a:r>
          </a:p>
          <a:p>
            <a:r>
              <a:rPr lang="en-US" altLang="zh-CN" sz="1600"/>
              <a:t>                background-color: blue;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}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975946" y="3987707"/>
            <a:ext cx="431926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 @keyframes </a:t>
            </a:r>
            <a:r>
              <a:rPr lang="en-US" altLang="zh-CN" sz="1600" b="1"/>
              <a:t>anim3</a:t>
            </a:r>
            <a:r>
              <a:rPr lang="en-US" altLang="zh-CN" sz="1600"/>
              <a:t> {</a:t>
            </a:r>
          </a:p>
          <a:p>
            <a:r>
              <a:rPr lang="en-US" altLang="zh-CN" sz="1600"/>
              <a:t>            from{</a:t>
            </a:r>
          </a:p>
          <a:p>
            <a:r>
              <a:rPr lang="en-US" altLang="zh-CN" sz="1600"/>
              <a:t>                background-color: red;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    10%{</a:t>
            </a:r>
          </a:p>
          <a:p>
            <a:r>
              <a:rPr lang="en-US" altLang="zh-CN" sz="1600"/>
              <a:t>                background-color: green;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    to{</a:t>
            </a:r>
          </a:p>
          <a:p>
            <a:r>
              <a:rPr lang="en-US" altLang="zh-CN" sz="1600"/>
              <a:t>                background-color: blue;</a:t>
            </a:r>
          </a:p>
          <a:p>
            <a:r>
              <a:rPr lang="en-US" altLang="zh-CN" sz="1600"/>
              <a:t>            }</a:t>
            </a:r>
          </a:p>
          <a:p>
            <a:r>
              <a:rPr lang="en-US" altLang="zh-CN" sz="1600"/>
              <a:t>        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95536" y="1268760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定义动画的帧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from{} = 0%{}</a:t>
            </a:r>
          </a:p>
          <a:p>
            <a:endParaRPr lang="en-US" altLang="zh-CN" smtClean="0"/>
          </a:p>
          <a:p>
            <a:r>
              <a:rPr lang="en-US" altLang="zh-CN" smtClean="0"/>
              <a:t>to{}=100%{}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变色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2844" y="7857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.box{</a:t>
            </a:r>
          </a:p>
          <a:p>
            <a:r>
              <a:rPr lang="en-US" altLang="zh-CN" dirty="0"/>
              <a:t>            width: </a:t>
            </a:r>
            <a:r>
              <a:rPr lang="en-US" altLang="zh-CN" dirty="0" smtClean="0"/>
              <a:t>1000px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height: </a:t>
            </a:r>
            <a:r>
              <a:rPr lang="en-US" altLang="zh-CN" dirty="0" smtClean="0"/>
              <a:t>200px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animation-name: anim1;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animation-duration: 5s;</a:t>
            </a:r>
          </a:p>
          <a:p>
            <a:r>
              <a:rPr lang="en-US" altLang="zh-CN" dirty="0" smtClean="0"/>
              <a:t>            animation-iteration-count: infinite;</a:t>
            </a:r>
          </a:p>
          <a:p>
            <a:r>
              <a:rPr lang="en-US" altLang="zh-CN" dirty="0" smtClean="0"/>
              <a:t>            animation-direction: alternate;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    @</a:t>
            </a:r>
            <a:r>
              <a:rPr lang="en-US" altLang="zh-CN" dirty="0" err="1"/>
              <a:t>keyframes</a:t>
            </a:r>
            <a:r>
              <a:rPr lang="en-US" altLang="zh-CN" dirty="0"/>
              <a:t> anim1 {</a:t>
            </a:r>
          </a:p>
          <a:p>
            <a:r>
              <a:rPr lang="en-US" altLang="zh-CN" dirty="0"/>
              <a:t>            from{</a:t>
            </a:r>
          </a:p>
          <a:p>
            <a:r>
              <a:rPr lang="en-US" altLang="zh-CN" dirty="0"/>
              <a:t>                background-color: red;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50%, 80%{</a:t>
            </a:r>
            <a:endParaRPr lang="en-US" altLang="zh-CN" dirty="0"/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black;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to{</a:t>
            </a:r>
          </a:p>
          <a:p>
            <a:r>
              <a:rPr lang="en-US" altLang="zh-CN" dirty="0"/>
              <a:t>                background-color: </a:t>
            </a:r>
            <a:r>
              <a:rPr lang="en-US" altLang="zh-CN" dirty="0" smtClean="0"/>
              <a:t>yellow;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925952"/>
            <a:ext cx="2880320" cy="28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5083" y="3500438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5" idx="3"/>
            <a:endCxn id="4" idx="3"/>
          </p:cNvCxnSpPr>
          <p:nvPr/>
        </p:nvCxnSpPr>
        <p:spPr>
          <a:xfrm flipH="1" flipV="1">
            <a:off x="3347864" y="2070253"/>
            <a:ext cx="7539" cy="1610205"/>
          </a:xfrm>
          <a:prstGeom prst="bentConnector3">
            <a:avLst>
              <a:gd name="adj1" fmla="val -127353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完成练习  心动  变色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2" y="1714488"/>
            <a:ext cx="375498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5680" y="1714488"/>
            <a:ext cx="4143404" cy="23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6788" y="4572008"/>
            <a:ext cx="658717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4414" y="12858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设置图片大小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12858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定义动画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430" y="60007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设置动画效果：时间，播放次数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785794"/>
            <a:ext cx="661311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631</TotalTime>
  <Words>625</Words>
  <Application>WPS 演示</Application>
  <PresentationFormat>全屏显示(4:3)</PresentationFormat>
  <Paragraphs>155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动画animation</vt:lpstr>
      <vt:lpstr>幻灯片 5</vt:lpstr>
      <vt:lpstr>幻灯片 6</vt:lpstr>
      <vt:lpstr>@keyframes</vt:lpstr>
      <vt:lpstr>变色</vt:lpstr>
      <vt:lpstr>完成练习  心动  变色</vt:lpstr>
      <vt:lpstr>animation-play-state 属性</vt:lpstr>
      <vt:lpstr>animation-iteration-count 属性</vt:lpstr>
      <vt:lpstr>animation-direction </vt:lpstr>
      <vt:lpstr>简单图片轮播</vt:lpstr>
      <vt:lpstr>幻灯片 14</vt:lpstr>
      <vt:lpstr>旋转</vt:lpstr>
      <vt:lpstr>钟摆</vt:lpstr>
      <vt:lpstr>幻灯片 17</vt:lpstr>
      <vt:lpstr>animation-fill-mode 属性</vt:lpstr>
      <vt:lpstr>简单进度条</vt:lpstr>
      <vt:lpstr>animation-timing-function </vt:lpstr>
      <vt:lpstr>与opcity综合使用</vt:lpstr>
      <vt:lpstr>幻灯片 22</vt:lpstr>
      <vt:lpstr>幻灯片 23</vt:lpstr>
      <vt:lpstr>幻灯片 24</vt:lpstr>
      <vt:lpstr>幻灯片 25</vt:lpstr>
      <vt:lpstr>幻灯片 26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fangfang</cp:lastModifiedBy>
  <cp:revision>249</cp:revision>
  <dcterms:created xsi:type="dcterms:W3CDTF">2016-03-19T11:59:00Z</dcterms:created>
  <dcterms:modified xsi:type="dcterms:W3CDTF">2018-12-04T15:58:44Z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