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handoutMasterIdLst>
    <p:handoutMasterId r:id="rId65"/>
  </p:handoutMasterIdLst>
  <p:sldIdLst>
    <p:sldId id="256" r:id="rId3"/>
    <p:sldId id="351" r:id="rId4"/>
    <p:sldId id="261" r:id="rId5"/>
    <p:sldId id="262" r:id="rId6"/>
    <p:sldId id="308" r:id="rId7"/>
    <p:sldId id="371" r:id="rId8"/>
    <p:sldId id="352" r:id="rId9"/>
    <p:sldId id="353" r:id="rId10"/>
    <p:sldId id="358" r:id="rId11"/>
    <p:sldId id="354" r:id="rId12"/>
    <p:sldId id="355" r:id="rId13"/>
    <p:sldId id="356" r:id="rId14"/>
    <p:sldId id="357" r:id="rId15"/>
    <p:sldId id="359" r:id="rId16"/>
    <p:sldId id="364" r:id="rId17"/>
    <p:sldId id="366" r:id="rId18"/>
    <p:sldId id="360" r:id="rId19"/>
    <p:sldId id="361" r:id="rId20"/>
    <p:sldId id="362" r:id="rId21"/>
    <p:sldId id="363" r:id="rId22"/>
    <p:sldId id="273" r:id="rId23"/>
    <p:sldId id="367" r:id="rId24"/>
    <p:sldId id="263" r:id="rId25"/>
    <p:sldId id="264" r:id="rId26"/>
    <p:sldId id="265" r:id="rId27"/>
    <p:sldId id="266" r:id="rId28"/>
    <p:sldId id="267" r:id="rId29"/>
    <p:sldId id="368" r:id="rId30"/>
    <p:sldId id="268" r:id="rId31"/>
    <p:sldId id="269" r:id="rId32"/>
    <p:sldId id="270" r:id="rId33"/>
    <p:sldId id="271" r:id="rId34"/>
    <p:sldId id="272" r:id="rId35"/>
    <p:sldId id="369" r:id="rId36"/>
    <p:sldId id="282" r:id="rId37"/>
    <p:sldId id="290" r:id="rId38"/>
    <p:sldId id="291" r:id="rId39"/>
    <p:sldId id="292" r:id="rId40"/>
    <p:sldId id="370" r:id="rId41"/>
    <p:sldId id="372" r:id="rId42"/>
    <p:sldId id="373" r:id="rId43"/>
    <p:sldId id="376" r:id="rId44"/>
    <p:sldId id="374" r:id="rId45"/>
    <p:sldId id="375" r:id="rId46"/>
    <p:sldId id="377" r:id="rId47"/>
    <p:sldId id="378" r:id="rId48"/>
    <p:sldId id="379" r:id="rId49"/>
    <p:sldId id="380" r:id="rId50"/>
    <p:sldId id="381" r:id="rId51"/>
    <p:sldId id="384" r:id="rId52"/>
    <p:sldId id="382" r:id="rId53"/>
    <p:sldId id="383" r:id="rId54"/>
    <p:sldId id="385" r:id="rId55"/>
    <p:sldId id="386" r:id="rId56"/>
    <p:sldId id="387" r:id="rId57"/>
    <p:sldId id="286" r:id="rId58"/>
    <p:sldId id="388" r:id="rId59"/>
    <p:sldId id="285" r:id="rId60"/>
    <p:sldId id="293" r:id="rId61"/>
    <p:sldId id="294" r:id="rId62"/>
    <p:sldId id="295"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5792389-4346-4F98-9F18-AF53F845C530}">
          <p14:sldIdLst>
            <p14:sldId id="256"/>
            <p14:sldId id="351"/>
            <p14:sldId id="262"/>
            <p14:sldId id="308"/>
            <p14:sldId id="371"/>
            <p14:sldId id="352"/>
            <p14:sldId id="353"/>
            <p14:sldId id="358"/>
            <p14:sldId id="354"/>
            <p14:sldId id="355"/>
            <p14:sldId id="356"/>
            <p14:sldId id="357"/>
            <p14:sldId id="359"/>
            <p14:sldId id="364"/>
            <p14:sldId id="366"/>
            <p14:sldId id="360"/>
            <p14:sldId id="361"/>
            <p14:sldId id="362"/>
            <p14:sldId id="363"/>
            <p14:sldId id="273"/>
            <p14:sldId id="367"/>
            <p14:sldId id="264"/>
            <p14:sldId id="265"/>
            <p14:sldId id="266"/>
            <p14:sldId id="267"/>
            <p14:sldId id="368"/>
            <p14:sldId id="268"/>
            <p14:sldId id="269"/>
            <p14:sldId id="270"/>
            <p14:sldId id="271"/>
            <p14:sldId id="272"/>
            <p14:sldId id="369"/>
            <p14:sldId id="282"/>
            <p14:sldId id="290"/>
            <p14:sldId id="291"/>
            <p14:sldId id="292"/>
            <p14:sldId id="370"/>
            <p14:sldId id="372"/>
            <p14:sldId id="373"/>
            <p14:sldId id="376"/>
            <p14:sldId id="374"/>
            <p14:sldId id="375"/>
            <p14:sldId id="377"/>
            <p14:sldId id="378"/>
            <p14:sldId id="379"/>
            <p14:sldId id="380"/>
            <p14:sldId id="381"/>
            <p14:sldId id="382"/>
            <p14:sldId id="286"/>
            <p14:sldId id="293"/>
            <p14:sldId id="294"/>
            <p14:sldId id="295"/>
            <p14:sldId id="261"/>
            <p14:sldId id="263"/>
            <p14:sldId id="285"/>
            <p14:sldId id="384"/>
            <p14:sldId id="383"/>
            <p14:sldId id="385"/>
            <p14:sldId id="386"/>
            <p14:sldId id="387"/>
            <p14:sldId id="3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33CC"/>
    <a:srgbClr val="00AA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14" autoAdjust="0"/>
  </p:normalViewPr>
  <p:slideViewPr>
    <p:cSldViewPr>
      <p:cViewPr varScale="1">
        <p:scale>
          <a:sx n="72" d="100"/>
          <a:sy n="72" d="100"/>
        </p:scale>
        <p:origin x="1350" y="60"/>
      </p:cViewPr>
      <p:guideLst>
        <p:guide orient="horz" pos="2177"/>
        <p:guide pos="2905"/>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902"/>
        <p:guide pos="217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notesMaster" Target="notesMasters/notesMaster1.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85800" y="2130425"/>
            <a:ext cx="7772400" cy="1470025"/>
          </a:xfrm>
        </p:spPr>
        <p:txBody>
          <a:bodyPr/>
          <a:lstStyle>
            <a:lvl1pPr>
              <a:defRPr>
                <a:solidFill>
                  <a:schemeClr val="tx1"/>
                </a:solidFill>
              </a:defRPr>
            </a:lvl1pPr>
          </a:lstStyle>
          <a:p>
            <a:r>
              <a:rPr lang="zh-CN" altLang="en-US"/>
              <a:t>单击输入标题编辑母版标题样式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64740" y="28575"/>
            <a:ext cx="6684010" cy="692150"/>
          </a:xfrm>
          <a:prstGeom prst="rect">
            <a:avLst/>
          </a:prstGeom>
        </p:spPr>
        <p:txBody>
          <a:bodyPr vert="horz" lIns="91440" tIns="45720" rIns="91440" bIns="45720" rtlCol="0" anchor="ctr">
            <a:no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916305"/>
            <a:ext cx="8229600" cy="52101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200" kern="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副标题 2"/>
          <p:cNvSpPr>
            <a:spLocks noGrp="1"/>
          </p:cNvSpPr>
          <p:nvPr/>
        </p:nvSpPr>
        <p:spPr>
          <a:xfrm>
            <a:off x="35560" y="2853055"/>
            <a:ext cx="9140825" cy="718185"/>
          </a:xfrm>
          <a:prstGeom prst="rect">
            <a:avLst/>
          </a:prstGeom>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微软雅黑" panose="020B0503020204020204" charset="-122"/>
                <a:ea typeface="微软雅黑" panose="020B0503020204020204" charset="-122"/>
                <a:cs typeface="+mn-cs"/>
              </a:defRPr>
            </a:lvl1pPr>
            <a:lvl2pPr marL="4572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微软雅黑" panose="020B0503020204020204" charset="-122"/>
                <a:ea typeface="微软雅黑" panose="020B0503020204020204" charset="-122"/>
                <a:cs typeface="+mn-cs"/>
              </a:defRPr>
            </a:lvl2pPr>
            <a:lvl3pPr marL="914400" indent="0" algn="ctr" defTabSz="914400" rtl="0" eaLnBrk="1" latinLnBrk="0" hangingPunct="1">
              <a:spcBef>
                <a:spcPct val="20000"/>
              </a:spcBef>
              <a:buFont typeface="Arial" panose="020B0604020202020204" pitchFamily="34" charset="0"/>
              <a:buNone/>
              <a:defRPr sz="1400" kern="1200">
                <a:solidFill>
                  <a:schemeClr val="tx1">
                    <a:tint val="75000"/>
                  </a:schemeClr>
                </a:solidFill>
                <a:latin typeface="微软雅黑" panose="020B0503020204020204" charset="-122"/>
                <a:ea typeface="微软雅黑" panose="020B0503020204020204" charset="-122"/>
                <a:cs typeface="+mn-cs"/>
              </a:defRPr>
            </a:lvl3pPr>
            <a:lvl4pPr marL="1371600" indent="0" algn="ctr" defTabSz="914400" rtl="0" eaLnBrk="1" latinLnBrk="0" hangingPunct="1">
              <a:spcBef>
                <a:spcPct val="20000"/>
              </a:spcBef>
              <a:buFont typeface="Arial" panose="020B0604020202020204" pitchFamily="34" charset="0"/>
              <a:buNone/>
              <a:defRPr sz="1000" kern="1200">
                <a:solidFill>
                  <a:schemeClr val="tx1">
                    <a:tint val="75000"/>
                  </a:schemeClr>
                </a:solidFill>
                <a:latin typeface="微软雅黑" panose="020B0503020204020204" charset="-122"/>
                <a:ea typeface="微软雅黑" panose="020B0503020204020204" charset="-122"/>
                <a:cs typeface="+mn-cs"/>
              </a:defRPr>
            </a:lvl4pPr>
            <a:lvl5pPr marL="1828800" indent="0" algn="ctr" defTabSz="914400" rtl="0" eaLnBrk="1" latinLnBrk="0" hangingPunct="1">
              <a:spcBef>
                <a:spcPct val="20000"/>
              </a:spcBef>
              <a:buFont typeface="Arial" panose="020B0604020202020204" pitchFamily="34" charset="0"/>
              <a:buNone/>
              <a:defRPr sz="800" kern="1200">
                <a:solidFill>
                  <a:schemeClr val="tx1">
                    <a:tint val="75000"/>
                  </a:schemeClr>
                </a:solidFill>
                <a:latin typeface="微软雅黑" panose="020B0503020204020204" charset="-122"/>
                <a:ea typeface="微软雅黑" panose="020B0503020204020204" charset="-122"/>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ct val="130000"/>
              </a:lnSpc>
            </a:pPr>
            <a:r>
              <a:rPr lang="en-US" altLang="zh-CN" sz="36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CSS3 flex</a:t>
            </a:r>
            <a:endParaRPr lang="en-US" altLang="zh-CN" sz="36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 name="副标题 2"/>
          <p:cNvSpPr/>
          <p:nvPr>
            <p:ph type="subTitle" idx="1"/>
          </p:nvPr>
        </p:nvSpPr>
        <p:spPr/>
        <p:txBody>
          <a:bodyPr/>
          <a:p>
            <a:r>
              <a:rPr lang="zh-CN" altLang="en-US"/>
              <a:t>http://www.runoob.com/w3cnote/flex-grammar.html</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txBox="1"/>
          <p:nvPr/>
        </p:nvSpPr>
        <p:spPr>
          <a:xfrm>
            <a:off x="457200" y="895251"/>
            <a:ext cx="8229600" cy="153319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 </a:t>
            </a:r>
            <a:r>
              <a:rPr lang="zh-CN" altLang="en-US"/>
              <a:t>主轴默认方向，</a:t>
            </a:r>
            <a:endParaRPr lang="en-US" altLang="zh-CN"/>
          </a:p>
          <a:p>
            <a:pPr lvl="1"/>
            <a:r>
              <a:rPr lang="en-US" altLang="zh-CN"/>
              <a:t>flex-direction: row</a:t>
            </a:r>
            <a:endParaRPr lang="en-US" altLang="zh-CN"/>
          </a:p>
          <a:p>
            <a:endParaRPr lang="en-US" altLang="zh-CN"/>
          </a:p>
          <a:p>
            <a:endParaRPr lang="en-US" altLang="zh-CN"/>
          </a:p>
          <a:p>
            <a:endParaRPr lang="en-US" altLang="zh-CN"/>
          </a:p>
          <a:p>
            <a:endParaRPr lang="en-US" altLang="zh-CN"/>
          </a:p>
        </p:txBody>
      </p:sp>
      <p:grpSp>
        <p:nvGrpSpPr>
          <p:cNvPr id="14" name="组合 13"/>
          <p:cNvGrpSpPr/>
          <p:nvPr/>
        </p:nvGrpSpPr>
        <p:grpSpPr>
          <a:xfrm>
            <a:off x="107504" y="2852936"/>
            <a:ext cx="8744433" cy="1586270"/>
            <a:chOff x="365911" y="2757188"/>
            <a:chExt cx="8696271" cy="2523576"/>
          </a:xfrm>
        </p:grpSpPr>
        <p:sp>
          <p:nvSpPr>
            <p:cNvPr id="15" name="圆角矩形 14"/>
            <p:cNvSpPr/>
            <p:nvPr/>
          </p:nvSpPr>
          <p:spPr>
            <a:xfrm>
              <a:off x="683568" y="3933056"/>
              <a:ext cx="7488832" cy="1347708"/>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683568" y="3933056"/>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17" name="圆角矩形 16"/>
            <p:cNvSpPr/>
            <p:nvPr/>
          </p:nvSpPr>
          <p:spPr>
            <a:xfrm>
              <a:off x="1763688" y="3933056"/>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18" name="圆角矩形 17"/>
            <p:cNvSpPr/>
            <p:nvPr/>
          </p:nvSpPr>
          <p:spPr>
            <a:xfrm>
              <a:off x="2843808" y="3933056"/>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cxnSp>
          <p:nvCxnSpPr>
            <p:cNvPr id="19" name="直接箭头连接符 18"/>
            <p:cNvCxnSpPr/>
            <p:nvPr/>
          </p:nvCxnSpPr>
          <p:spPr>
            <a:xfrm flipV="1">
              <a:off x="683568" y="3659093"/>
              <a:ext cx="7488832" cy="25863"/>
            </a:xfrm>
            <a:prstGeom prst="straightConnector1">
              <a:avLst/>
            </a:prstGeom>
            <a:ln w="76200" cmpd="sng">
              <a:solidFill>
                <a:srgbClr val="FF006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65911" y="2879828"/>
              <a:ext cx="1428567" cy="369332"/>
            </a:xfrm>
            <a:prstGeom prst="rect">
              <a:avLst/>
            </a:prstGeom>
            <a:noFill/>
          </p:spPr>
          <p:txBody>
            <a:bodyPr wrap="square" rtlCol="0">
              <a:spAutoFit/>
            </a:bodyPr>
            <a:lstStyle/>
            <a:p>
              <a:pPr algn="ctr"/>
              <a:r>
                <a:rPr lang="en-US" altLang="zh-CN">
                  <a:solidFill>
                    <a:srgbClr val="FF0066"/>
                  </a:solidFill>
                </a:rPr>
                <a:t>flex-start</a:t>
              </a:r>
              <a:endParaRPr lang="zh-CN" altLang="en-US">
                <a:solidFill>
                  <a:srgbClr val="FF0066"/>
                </a:solidFill>
              </a:endParaRPr>
            </a:p>
          </p:txBody>
        </p:sp>
        <p:sp>
          <p:nvSpPr>
            <p:cNvPr id="21" name="文本框 20"/>
            <p:cNvSpPr txBox="1"/>
            <p:nvPr/>
          </p:nvSpPr>
          <p:spPr>
            <a:xfrm>
              <a:off x="7097026" y="2757188"/>
              <a:ext cx="1440160" cy="369332"/>
            </a:xfrm>
            <a:prstGeom prst="rect">
              <a:avLst/>
            </a:prstGeom>
            <a:noFill/>
          </p:spPr>
          <p:txBody>
            <a:bodyPr wrap="square" rtlCol="0">
              <a:spAutoFit/>
            </a:bodyPr>
            <a:lstStyle/>
            <a:p>
              <a:pPr algn="ctr"/>
              <a:r>
                <a:rPr lang="en-US" altLang="zh-CN">
                  <a:solidFill>
                    <a:srgbClr val="FF0066"/>
                  </a:solidFill>
                </a:rPr>
                <a:t>flex-end</a:t>
              </a:r>
              <a:endParaRPr lang="zh-CN" altLang="en-US">
                <a:solidFill>
                  <a:srgbClr val="FF0066"/>
                </a:solidFill>
              </a:endParaRPr>
            </a:p>
          </p:txBody>
        </p:sp>
        <p:sp>
          <p:nvSpPr>
            <p:cNvPr id="22" name="文本框 21"/>
            <p:cNvSpPr txBox="1"/>
            <p:nvPr/>
          </p:nvSpPr>
          <p:spPr>
            <a:xfrm>
              <a:off x="3817733" y="2839225"/>
              <a:ext cx="1440160" cy="369332"/>
            </a:xfrm>
            <a:prstGeom prst="rect">
              <a:avLst/>
            </a:prstGeom>
            <a:noFill/>
          </p:spPr>
          <p:txBody>
            <a:bodyPr wrap="square" rtlCol="0">
              <a:spAutoFit/>
            </a:bodyPr>
            <a:lstStyle/>
            <a:p>
              <a:pPr algn="ctr"/>
              <a:r>
                <a:rPr lang="en-US" altLang="zh-CN">
                  <a:solidFill>
                    <a:srgbClr val="FF0066"/>
                  </a:solidFill>
                </a:rPr>
                <a:t>center</a:t>
              </a:r>
              <a:endParaRPr lang="zh-CN" altLang="en-US">
                <a:solidFill>
                  <a:srgbClr val="FF0066"/>
                </a:solidFill>
              </a:endParaRPr>
            </a:p>
          </p:txBody>
        </p:sp>
        <p:sp>
          <p:nvSpPr>
            <p:cNvPr id="23" name="文本框 22"/>
            <p:cNvSpPr txBox="1"/>
            <p:nvPr/>
          </p:nvSpPr>
          <p:spPr>
            <a:xfrm>
              <a:off x="8234598" y="3333186"/>
              <a:ext cx="827584" cy="369332"/>
            </a:xfrm>
            <a:prstGeom prst="rect">
              <a:avLst/>
            </a:prstGeom>
            <a:noFill/>
          </p:spPr>
          <p:txBody>
            <a:bodyPr wrap="square" rtlCol="0">
              <a:spAutoFit/>
            </a:bodyPr>
            <a:lstStyle/>
            <a:p>
              <a:r>
                <a:rPr lang="zh-CN" altLang="en-US" b="1">
                  <a:solidFill>
                    <a:srgbClr val="FF0066"/>
                  </a:solidFill>
                  <a:latin typeface="微软雅黑" panose="020B0503020204020204" charset="-122"/>
                  <a:ea typeface="微软雅黑" panose="020B0503020204020204" charset="-122"/>
                </a:rPr>
                <a:t>主轴</a:t>
              </a:r>
              <a:endParaRPr lang="zh-CN" altLang="en-US" b="1">
                <a:solidFill>
                  <a:srgbClr val="FF0066"/>
                </a:solidFill>
                <a:latin typeface="微软雅黑" panose="020B0503020204020204" charset="-122"/>
                <a:ea typeface="微软雅黑" panose="020B0503020204020204" charset="-122"/>
              </a:endParaRPr>
            </a:p>
          </p:txBody>
        </p:sp>
      </p:grpSp>
      <p:grpSp>
        <p:nvGrpSpPr>
          <p:cNvPr id="38" name="组合 37"/>
          <p:cNvGrpSpPr/>
          <p:nvPr/>
        </p:nvGrpSpPr>
        <p:grpSpPr>
          <a:xfrm>
            <a:off x="4813620" y="2885450"/>
            <a:ext cx="2112443" cy="1914101"/>
            <a:chOff x="5014585" y="1681755"/>
            <a:chExt cx="2112443" cy="1914101"/>
          </a:xfrm>
        </p:grpSpPr>
        <p:grpSp>
          <p:nvGrpSpPr>
            <p:cNvPr id="34" name="组合 33"/>
            <p:cNvGrpSpPr/>
            <p:nvPr/>
          </p:nvGrpSpPr>
          <p:grpSpPr>
            <a:xfrm>
              <a:off x="5014585" y="1726330"/>
              <a:ext cx="792088" cy="1774678"/>
              <a:chOff x="5014585" y="1726330"/>
              <a:chExt cx="792088" cy="1774678"/>
            </a:xfrm>
          </p:grpSpPr>
          <p:cxnSp>
            <p:nvCxnSpPr>
              <p:cNvPr id="32" name="直接箭头连接符 31"/>
              <p:cNvCxnSpPr/>
              <p:nvPr/>
            </p:nvCxnSpPr>
            <p:spPr>
              <a:xfrm>
                <a:off x="5796136" y="1726330"/>
                <a:ext cx="0" cy="1774678"/>
              </a:xfrm>
              <a:prstGeom prst="straightConnector1">
                <a:avLst/>
              </a:prstGeom>
              <a:ln w="571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014585" y="2428448"/>
                <a:ext cx="792088" cy="369332"/>
              </a:xfrm>
              <a:prstGeom prst="rect">
                <a:avLst/>
              </a:prstGeom>
              <a:noFill/>
            </p:spPr>
            <p:txBody>
              <a:bodyPr wrap="square" rtlCol="0">
                <a:spAutoFit/>
              </a:bodyPr>
              <a:lstStyle>
                <a:defPPr>
                  <a:defRPr lang="zh-CN"/>
                </a:defPPr>
                <a:lvl1pPr>
                  <a:defRPr b="1">
                    <a:solidFill>
                      <a:srgbClr val="FF0066"/>
                    </a:solidFill>
                    <a:latin typeface="微软雅黑" panose="020B0503020204020204" charset="-122"/>
                    <a:ea typeface="微软雅黑" panose="020B0503020204020204" charset="-122"/>
                  </a:defRPr>
                </a:lvl1pPr>
              </a:lstStyle>
              <a:p>
                <a:pPr algn="ctr"/>
                <a:r>
                  <a:rPr lang="zh-CN" altLang="en-US">
                    <a:solidFill>
                      <a:srgbClr val="0033CC"/>
                    </a:solidFill>
                  </a:rPr>
                  <a:t>侧轴</a:t>
                </a:r>
                <a:endParaRPr lang="zh-CN" altLang="en-US">
                  <a:solidFill>
                    <a:srgbClr val="0033CC"/>
                  </a:solidFill>
                </a:endParaRPr>
              </a:p>
            </p:txBody>
          </p:sp>
        </p:grpSp>
        <p:sp>
          <p:nvSpPr>
            <p:cNvPr id="35" name="文本框 34"/>
            <p:cNvSpPr txBox="1"/>
            <p:nvPr/>
          </p:nvSpPr>
          <p:spPr>
            <a:xfrm>
              <a:off x="5690549" y="1681755"/>
              <a:ext cx="1436479" cy="369332"/>
            </a:xfrm>
            <a:prstGeom prst="rect">
              <a:avLst/>
            </a:prstGeom>
            <a:noFill/>
          </p:spPr>
          <p:txBody>
            <a:bodyPr wrap="square" rtlCol="0">
              <a:spAutoFit/>
            </a:bodyPr>
            <a:lstStyle/>
            <a:p>
              <a:pPr algn="ctr"/>
              <a:r>
                <a:rPr lang="en-US" altLang="zh-CN" b="1">
                  <a:solidFill>
                    <a:srgbClr val="0033CC"/>
                  </a:solidFill>
                </a:rPr>
                <a:t>flex-start</a:t>
              </a:r>
              <a:endParaRPr lang="zh-CN" altLang="en-US" b="1">
                <a:solidFill>
                  <a:srgbClr val="0033CC"/>
                </a:solidFill>
              </a:endParaRPr>
            </a:p>
          </p:txBody>
        </p:sp>
        <p:sp>
          <p:nvSpPr>
            <p:cNvPr id="36" name="文本框 35"/>
            <p:cNvSpPr txBox="1"/>
            <p:nvPr/>
          </p:nvSpPr>
          <p:spPr>
            <a:xfrm>
              <a:off x="5543193" y="2356241"/>
              <a:ext cx="1448136" cy="369332"/>
            </a:xfrm>
            <a:prstGeom prst="rect">
              <a:avLst/>
            </a:prstGeom>
            <a:noFill/>
          </p:spPr>
          <p:txBody>
            <a:bodyPr wrap="square" rtlCol="0">
              <a:spAutoFit/>
            </a:bodyPr>
            <a:lstStyle/>
            <a:p>
              <a:pPr algn="ctr"/>
              <a:r>
                <a:rPr lang="en-US" altLang="zh-CN" b="1">
                  <a:solidFill>
                    <a:srgbClr val="0033CC"/>
                  </a:solidFill>
                </a:rPr>
                <a:t>center</a:t>
              </a:r>
              <a:endParaRPr lang="zh-CN" altLang="en-US" b="1">
                <a:solidFill>
                  <a:srgbClr val="0033CC"/>
                </a:solidFill>
              </a:endParaRPr>
            </a:p>
          </p:txBody>
        </p:sp>
        <p:sp>
          <p:nvSpPr>
            <p:cNvPr id="37" name="文本框 36"/>
            <p:cNvSpPr txBox="1"/>
            <p:nvPr/>
          </p:nvSpPr>
          <p:spPr>
            <a:xfrm>
              <a:off x="5649775" y="3226524"/>
              <a:ext cx="1448136" cy="369332"/>
            </a:xfrm>
            <a:prstGeom prst="rect">
              <a:avLst/>
            </a:prstGeom>
            <a:noFill/>
          </p:spPr>
          <p:txBody>
            <a:bodyPr wrap="square" rtlCol="0">
              <a:spAutoFit/>
            </a:bodyPr>
            <a:lstStyle/>
            <a:p>
              <a:pPr algn="ctr"/>
              <a:r>
                <a:rPr lang="en-US" altLang="zh-CN" b="1">
                  <a:solidFill>
                    <a:srgbClr val="0033CC"/>
                  </a:solidFill>
                </a:rPr>
                <a:t>flex-end</a:t>
              </a:r>
              <a:endParaRPr lang="zh-CN" altLang="en-US" b="1">
                <a:solidFill>
                  <a:srgbClr val="0033CC"/>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457200" y="2780928"/>
            <a:ext cx="8350215" cy="1703996"/>
            <a:chOff x="411834" y="2654558"/>
            <a:chExt cx="8457684" cy="2626206"/>
          </a:xfrm>
        </p:grpSpPr>
        <p:sp>
          <p:nvSpPr>
            <p:cNvPr id="3" name="圆角矩形 2"/>
            <p:cNvSpPr/>
            <p:nvPr/>
          </p:nvSpPr>
          <p:spPr>
            <a:xfrm>
              <a:off x="683568" y="3933056"/>
              <a:ext cx="7488832" cy="1347708"/>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683568" y="3933056"/>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5" name="圆角矩形 4"/>
            <p:cNvSpPr/>
            <p:nvPr/>
          </p:nvSpPr>
          <p:spPr>
            <a:xfrm>
              <a:off x="1763688" y="3933056"/>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6" name="圆角矩形 5"/>
            <p:cNvSpPr/>
            <p:nvPr/>
          </p:nvSpPr>
          <p:spPr>
            <a:xfrm>
              <a:off x="2843808" y="3933056"/>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cxnSp>
          <p:nvCxnSpPr>
            <p:cNvPr id="7" name="直接箭头连接符 6"/>
            <p:cNvCxnSpPr/>
            <p:nvPr/>
          </p:nvCxnSpPr>
          <p:spPr>
            <a:xfrm>
              <a:off x="683567" y="3520436"/>
              <a:ext cx="7482204" cy="0"/>
            </a:xfrm>
            <a:prstGeom prst="straightConnector1">
              <a:avLst/>
            </a:prstGeom>
            <a:ln w="76200">
              <a:solidFill>
                <a:srgbClr val="FF006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11834" y="2654558"/>
              <a:ext cx="1428567" cy="369333"/>
            </a:xfrm>
            <a:prstGeom prst="rect">
              <a:avLst/>
            </a:prstGeom>
            <a:noFill/>
          </p:spPr>
          <p:txBody>
            <a:bodyPr wrap="square" rtlCol="0">
              <a:spAutoFit/>
            </a:bodyPr>
            <a:lstStyle/>
            <a:p>
              <a:pPr algn="ctr"/>
              <a:r>
                <a:rPr lang="en-US" altLang="zh-CN">
                  <a:solidFill>
                    <a:srgbClr val="FF0066"/>
                  </a:solidFill>
                </a:rPr>
                <a:t>flex-start</a:t>
              </a:r>
              <a:endParaRPr lang="zh-CN" altLang="en-US">
                <a:solidFill>
                  <a:srgbClr val="FF0066"/>
                </a:solidFill>
              </a:endParaRPr>
            </a:p>
          </p:txBody>
        </p:sp>
        <p:sp>
          <p:nvSpPr>
            <p:cNvPr id="9" name="文本框 8"/>
            <p:cNvSpPr txBox="1"/>
            <p:nvPr/>
          </p:nvSpPr>
          <p:spPr>
            <a:xfrm>
              <a:off x="7015566" y="2738484"/>
              <a:ext cx="1440160" cy="369333"/>
            </a:xfrm>
            <a:prstGeom prst="rect">
              <a:avLst/>
            </a:prstGeom>
            <a:noFill/>
          </p:spPr>
          <p:txBody>
            <a:bodyPr wrap="square" rtlCol="0">
              <a:spAutoFit/>
            </a:bodyPr>
            <a:lstStyle/>
            <a:p>
              <a:pPr algn="ctr"/>
              <a:r>
                <a:rPr lang="en-US" altLang="zh-CN">
                  <a:solidFill>
                    <a:srgbClr val="FF0066"/>
                  </a:solidFill>
                </a:rPr>
                <a:t>flex-end</a:t>
              </a:r>
              <a:endParaRPr lang="zh-CN" altLang="en-US">
                <a:solidFill>
                  <a:srgbClr val="FF0066"/>
                </a:solidFill>
              </a:endParaRPr>
            </a:p>
          </p:txBody>
        </p:sp>
        <p:sp>
          <p:nvSpPr>
            <p:cNvPr id="10" name="文本框 9"/>
            <p:cNvSpPr txBox="1"/>
            <p:nvPr/>
          </p:nvSpPr>
          <p:spPr>
            <a:xfrm>
              <a:off x="3707904" y="2734033"/>
              <a:ext cx="1440160" cy="369333"/>
            </a:xfrm>
            <a:prstGeom prst="rect">
              <a:avLst/>
            </a:prstGeom>
            <a:noFill/>
          </p:spPr>
          <p:txBody>
            <a:bodyPr wrap="square" rtlCol="0">
              <a:spAutoFit/>
            </a:bodyPr>
            <a:lstStyle/>
            <a:p>
              <a:pPr algn="ctr"/>
              <a:r>
                <a:rPr lang="en-US" altLang="zh-CN">
                  <a:solidFill>
                    <a:srgbClr val="FF0066"/>
                  </a:solidFill>
                </a:rPr>
                <a:t>center</a:t>
              </a:r>
              <a:endParaRPr lang="zh-CN" altLang="en-US">
                <a:solidFill>
                  <a:srgbClr val="FF0066"/>
                </a:solidFill>
              </a:endParaRPr>
            </a:p>
          </p:txBody>
        </p:sp>
        <p:sp>
          <p:nvSpPr>
            <p:cNvPr id="11" name="文本框 10"/>
            <p:cNvSpPr txBox="1"/>
            <p:nvPr/>
          </p:nvSpPr>
          <p:spPr>
            <a:xfrm>
              <a:off x="8041934" y="3196422"/>
              <a:ext cx="827584" cy="369333"/>
            </a:xfrm>
            <a:prstGeom prst="rect">
              <a:avLst/>
            </a:prstGeom>
            <a:noFill/>
          </p:spPr>
          <p:txBody>
            <a:bodyPr wrap="square" rtlCol="0">
              <a:spAutoFit/>
            </a:bodyPr>
            <a:lstStyle/>
            <a:p>
              <a:r>
                <a:rPr lang="zh-CN" altLang="en-US" b="1">
                  <a:solidFill>
                    <a:srgbClr val="FF0066"/>
                  </a:solidFill>
                  <a:latin typeface="微软雅黑" panose="020B0503020204020204" charset="-122"/>
                  <a:ea typeface="微软雅黑" panose="020B0503020204020204" charset="-122"/>
                </a:rPr>
                <a:t>主轴</a:t>
              </a:r>
              <a:endParaRPr lang="zh-CN" altLang="en-US" b="1">
                <a:solidFill>
                  <a:srgbClr val="FF0066"/>
                </a:solidFill>
                <a:latin typeface="微软雅黑" panose="020B0503020204020204" charset="-122"/>
                <a:ea typeface="微软雅黑" panose="020B0503020204020204" charset="-122"/>
              </a:endParaRPr>
            </a:p>
          </p:txBody>
        </p:sp>
      </p:grpSp>
      <p:sp>
        <p:nvSpPr>
          <p:cNvPr id="12" name="内容占位符 2"/>
          <p:cNvSpPr txBox="1"/>
          <p:nvPr/>
        </p:nvSpPr>
        <p:spPr>
          <a:xfrm>
            <a:off x="457200" y="895251"/>
            <a:ext cx="8229600" cy="568863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也可以设置</a:t>
            </a:r>
            <a:endParaRPr lang="en-US" altLang="zh-CN"/>
          </a:p>
          <a:p>
            <a:pPr lvl="1"/>
            <a:r>
              <a:rPr lang="en-US" altLang="zh-CN"/>
              <a:t>flex-direction: row-reverse</a:t>
            </a:r>
            <a:endParaRPr lang="en-US" altLang="zh-CN"/>
          </a:p>
        </p:txBody>
      </p:sp>
      <p:grpSp>
        <p:nvGrpSpPr>
          <p:cNvPr id="39" name="组合 38"/>
          <p:cNvGrpSpPr/>
          <p:nvPr/>
        </p:nvGrpSpPr>
        <p:grpSpPr>
          <a:xfrm>
            <a:off x="2403444" y="2781489"/>
            <a:ext cx="2112443" cy="1914101"/>
            <a:chOff x="5014585" y="1681755"/>
            <a:chExt cx="2112443" cy="1914101"/>
          </a:xfrm>
        </p:grpSpPr>
        <p:grpSp>
          <p:nvGrpSpPr>
            <p:cNvPr id="40" name="组合 39"/>
            <p:cNvGrpSpPr/>
            <p:nvPr/>
          </p:nvGrpSpPr>
          <p:grpSpPr>
            <a:xfrm>
              <a:off x="5014585" y="1726330"/>
              <a:ext cx="792088" cy="1774678"/>
              <a:chOff x="5014585" y="1726330"/>
              <a:chExt cx="792088" cy="1774678"/>
            </a:xfrm>
          </p:grpSpPr>
          <p:cxnSp>
            <p:nvCxnSpPr>
              <p:cNvPr id="44" name="直接箭头连接符 43"/>
              <p:cNvCxnSpPr/>
              <p:nvPr/>
            </p:nvCxnSpPr>
            <p:spPr>
              <a:xfrm>
                <a:off x="5796136" y="1726330"/>
                <a:ext cx="0" cy="1774678"/>
              </a:xfrm>
              <a:prstGeom prst="straightConnector1">
                <a:avLst/>
              </a:prstGeom>
              <a:ln w="571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5014585" y="2428448"/>
                <a:ext cx="792088" cy="369332"/>
              </a:xfrm>
              <a:prstGeom prst="rect">
                <a:avLst/>
              </a:prstGeom>
              <a:noFill/>
            </p:spPr>
            <p:txBody>
              <a:bodyPr wrap="square" rtlCol="0">
                <a:spAutoFit/>
              </a:bodyPr>
              <a:lstStyle>
                <a:defPPr>
                  <a:defRPr lang="zh-CN"/>
                </a:defPPr>
                <a:lvl1pPr>
                  <a:defRPr b="1">
                    <a:solidFill>
                      <a:srgbClr val="FF0066"/>
                    </a:solidFill>
                    <a:latin typeface="微软雅黑" panose="020B0503020204020204" charset="-122"/>
                    <a:ea typeface="微软雅黑" panose="020B0503020204020204" charset="-122"/>
                  </a:defRPr>
                </a:lvl1pPr>
              </a:lstStyle>
              <a:p>
                <a:pPr algn="ctr"/>
                <a:r>
                  <a:rPr lang="zh-CN" altLang="en-US">
                    <a:solidFill>
                      <a:srgbClr val="0033CC"/>
                    </a:solidFill>
                  </a:rPr>
                  <a:t>侧轴</a:t>
                </a:r>
                <a:endParaRPr lang="zh-CN" altLang="en-US">
                  <a:solidFill>
                    <a:srgbClr val="0033CC"/>
                  </a:solidFill>
                </a:endParaRPr>
              </a:p>
            </p:txBody>
          </p:sp>
        </p:grpSp>
        <p:sp>
          <p:nvSpPr>
            <p:cNvPr id="41" name="文本框 40"/>
            <p:cNvSpPr txBox="1"/>
            <p:nvPr/>
          </p:nvSpPr>
          <p:spPr>
            <a:xfrm>
              <a:off x="5690549" y="1681755"/>
              <a:ext cx="1436479" cy="369332"/>
            </a:xfrm>
            <a:prstGeom prst="rect">
              <a:avLst/>
            </a:prstGeom>
            <a:noFill/>
          </p:spPr>
          <p:txBody>
            <a:bodyPr wrap="square" rtlCol="0">
              <a:spAutoFit/>
            </a:bodyPr>
            <a:lstStyle/>
            <a:p>
              <a:pPr algn="ctr"/>
              <a:r>
                <a:rPr lang="en-US" altLang="zh-CN" b="1">
                  <a:solidFill>
                    <a:srgbClr val="0033CC"/>
                  </a:solidFill>
                </a:rPr>
                <a:t>flex-start</a:t>
              </a:r>
              <a:endParaRPr lang="zh-CN" altLang="en-US" b="1">
                <a:solidFill>
                  <a:srgbClr val="0033CC"/>
                </a:solidFill>
              </a:endParaRPr>
            </a:p>
          </p:txBody>
        </p:sp>
        <p:sp>
          <p:nvSpPr>
            <p:cNvPr id="42" name="文本框 41"/>
            <p:cNvSpPr txBox="1"/>
            <p:nvPr/>
          </p:nvSpPr>
          <p:spPr>
            <a:xfrm>
              <a:off x="5543193" y="2356241"/>
              <a:ext cx="1448136" cy="369332"/>
            </a:xfrm>
            <a:prstGeom prst="rect">
              <a:avLst/>
            </a:prstGeom>
            <a:noFill/>
          </p:spPr>
          <p:txBody>
            <a:bodyPr wrap="square" rtlCol="0">
              <a:spAutoFit/>
            </a:bodyPr>
            <a:lstStyle/>
            <a:p>
              <a:pPr algn="ctr"/>
              <a:r>
                <a:rPr lang="en-US" altLang="zh-CN" b="1">
                  <a:solidFill>
                    <a:srgbClr val="0033CC"/>
                  </a:solidFill>
                </a:rPr>
                <a:t>center</a:t>
              </a:r>
              <a:endParaRPr lang="zh-CN" altLang="en-US" b="1">
                <a:solidFill>
                  <a:srgbClr val="0033CC"/>
                </a:solidFill>
              </a:endParaRPr>
            </a:p>
          </p:txBody>
        </p:sp>
        <p:sp>
          <p:nvSpPr>
            <p:cNvPr id="43" name="文本框 42"/>
            <p:cNvSpPr txBox="1"/>
            <p:nvPr/>
          </p:nvSpPr>
          <p:spPr>
            <a:xfrm>
              <a:off x="5649775" y="3226524"/>
              <a:ext cx="1448136" cy="369332"/>
            </a:xfrm>
            <a:prstGeom prst="rect">
              <a:avLst/>
            </a:prstGeom>
            <a:noFill/>
          </p:spPr>
          <p:txBody>
            <a:bodyPr wrap="square" rtlCol="0">
              <a:spAutoFit/>
            </a:bodyPr>
            <a:lstStyle/>
            <a:p>
              <a:pPr algn="ctr"/>
              <a:r>
                <a:rPr lang="en-US" altLang="zh-CN" b="1">
                  <a:solidFill>
                    <a:srgbClr val="0033CC"/>
                  </a:solidFill>
                </a:rPr>
                <a:t>flex-end</a:t>
              </a:r>
              <a:endParaRPr lang="zh-CN" altLang="en-US" b="1">
                <a:solidFill>
                  <a:srgbClr val="0033CC"/>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3131840" y="2564904"/>
            <a:ext cx="4365465" cy="2107848"/>
            <a:chOff x="4823247" y="836712"/>
            <a:chExt cx="4365465" cy="2107848"/>
          </a:xfrm>
        </p:grpSpPr>
        <p:sp>
          <p:nvSpPr>
            <p:cNvPr id="3" name="圆角矩形 2"/>
            <p:cNvSpPr/>
            <p:nvPr/>
          </p:nvSpPr>
          <p:spPr>
            <a:xfrm flipH="1">
              <a:off x="4833746" y="836712"/>
              <a:ext cx="2952328" cy="1967772"/>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flipH="1">
              <a:off x="4823247" y="836712"/>
              <a:ext cx="1066395" cy="650754"/>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5" name="圆角矩形 4"/>
            <p:cNvSpPr/>
            <p:nvPr/>
          </p:nvSpPr>
          <p:spPr>
            <a:xfrm flipH="1">
              <a:off x="4823247" y="1487466"/>
              <a:ext cx="1066395" cy="650754"/>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6" name="圆角矩形 5"/>
            <p:cNvSpPr/>
            <p:nvPr/>
          </p:nvSpPr>
          <p:spPr>
            <a:xfrm flipH="1">
              <a:off x="4833746" y="2138220"/>
              <a:ext cx="1066395" cy="650754"/>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cxnSp>
          <p:nvCxnSpPr>
            <p:cNvPr id="7" name="直接箭头连接符 6"/>
            <p:cNvCxnSpPr/>
            <p:nvPr/>
          </p:nvCxnSpPr>
          <p:spPr>
            <a:xfrm>
              <a:off x="8291824" y="859462"/>
              <a:ext cx="0" cy="2085098"/>
            </a:xfrm>
            <a:prstGeom prst="straightConnector1">
              <a:avLst/>
            </a:prstGeom>
            <a:ln w="76200">
              <a:solidFill>
                <a:srgbClr val="FF006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flipH="1">
              <a:off x="6588690" y="836712"/>
              <a:ext cx="1410415" cy="178336"/>
            </a:xfrm>
            <a:prstGeom prst="rect">
              <a:avLst/>
            </a:prstGeom>
            <a:noFill/>
          </p:spPr>
          <p:txBody>
            <a:bodyPr wrap="square" rtlCol="0">
              <a:spAutoFit/>
            </a:bodyPr>
            <a:lstStyle/>
            <a:p>
              <a:pPr algn="ctr"/>
              <a:r>
                <a:rPr lang="en-US" altLang="zh-CN">
                  <a:solidFill>
                    <a:srgbClr val="FF0066"/>
                  </a:solidFill>
                </a:rPr>
                <a:t>flex-start</a:t>
              </a:r>
              <a:endParaRPr lang="zh-CN" altLang="en-US">
                <a:solidFill>
                  <a:srgbClr val="FF0066"/>
                </a:solidFill>
              </a:endParaRPr>
            </a:p>
          </p:txBody>
        </p:sp>
        <p:sp>
          <p:nvSpPr>
            <p:cNvPr id="9" name="文本框 8"/>
            <p:cNvSpPr txBox="1"/>
            <p:nvPr/>
          </p:nvSpPr>
          <p:spPr>
            <a:xfrm flipH="1">
              <a:off x="6612545" y="2463597"/>
              <a:ext cx="1421860" cy="178336"/>
            </a:xfrm>
            <a:prstGeom prst="rect">
              <a:avLst/>
            </a:prstGeom>
            <a:noFill/>
          </p:spPr>
          <p:txBody>
            <a:bodyPr wrap="square" rtlCol="0">
              <a:spAutoFit/>
            </a:bodyPr>
            <a:lstStyle/>
            <a:p>
              <a:pPr algn="ctr"/>
              <a:r>
                <a:rPr lang="en-US" altLang="zh-CN">
                  <a:solidFill>
                    <a:srgbClr val="FF0066"/>
                  </a:solidFill>
                </a:rPr>
                <a:t>flex-end</a:t>
              </a:r>
              <a:endParaRPr lang="zh-CN" altLang="en-US">
                <a:solidFill>
                  <a:srgbClr val="FF0066"/>
                </a:solidFill>
              </a:endParaRPr>
            </a:p>
          </p:txBody>
        </p:sp>
        <p:sp>
          <p:nvSpPr>
            <p:cNvPr id="10" name="文本框 9"/>
            <p:cNvSpPr txBox="1"/>
            <p:nvPr/>
          </p:nvSpPr>
          <p:spPr>
            <a:xfrm flipH="1">
              <a:off x="6648705" y="1654988"/>
              <a:ext cx="1421860" cy="178336"/>
            </a:xfrm>
            <a:prstGeom prst="rect">
              <a:avLst/>
            </a:prstGeom>
            <a:noFill/>
          </p:spPr>
          <p:txBody>
            <a:bodyPr wrap="square" rtlCol="0">
              <a:spAutoFit/>
            </a:bodyPr>
            <a:lstStyle/>
            <a:p>
              <a:pPr algn="ctr"/>
              <a:r>
                <a:rPr lang="en-US" altLang="zh-CN">
                  <a:solidFill>
                    <a:srgbClr val="FF0066"/>
                  </a:solidFill>
                </a:rPr>
                <a:t>center</a:t>
              </a:r>
              <a:endParaRPr lang="zh-CN" altLang="en-US">
                <a:solidFill>
                  <a:srgbClr val="FF0066"/>
                </a:solidFill>
              </a:endParaRPr>
            </a:p>
          </p:txBody>
        </p:sp>
        <p:sp>
          <p:nvSpPr>
            <p:cNvPr id="11" name="文本框 10"/>
            <p:cNvSpPr txBox="1"/>
            <p:nvPr/>
          </p:nvSpPr>
          <p:spPr>
            <a:xfrm flipH="1">
              <a:off x="8371644" y="1723675"/>
              <a:ext cx="817068" cy="178336"/>
            </a:xfrm>
            <a:prstGeom prst="rect">
              <a:avLst/>
            </a:prstGeom>
            <a:noFill/>
          </p:spPr>
          <p:txBody>
            <a:bodyPr wrap="square" rtlCol="0">
              <a:spAutoFit/>
            </a:bodyPr>
            <a:lstStyle/>
            <a:p>
              <a:r>
                <a:rPr lang="zh-CN" altLang="en-US" b="1">
                  <a:solidFill>
                    <a:srgbClr val="FF0066"/>
                  </a:solidFill>
                  <a:latin typeface="微软雅黑" panose="020B0503020204020204" charset="-122"/>
                  <a:ea typeface="微软雅黑" panose="020B0503020204020204" charset="-122"/>
                </a:rPr>
                <a:t>主轴</a:t>
              </a:r>
              <a:endParaRPr lang="zh-CN" altLang="en-US" b="1">
                <a:solidFill>
                  <a:srgbClr val="FF0066"/>
                </a:solidFill>
                <a:latin typeface="微软雅黑" panose="020B0503020204020204" charset="-122"/>
                <a:ea typeface="微软雅黑" panose="020B0503020204020204" charset="-122"/>
              </a:endParaRPr>
            </a:p>
          </p:txBody>
        </p:sp>
      </p:grpSp>
      <p:sp>
        <p:nvSpPr>
          <p:cNvPr id="12" name="内容占位符 2"/>
          <p:cNvSpPr txBox="1"/>
          <p:nvPr/>
        </p:nvSpPr>
        <p:spPr>
          <a:xfrm>
            <a:off x="457200" y="895251"/>
            <a:ext cx="4546848" cy="568863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 </a:t>
            </a:r>
            <a:r>
              <a:rPr lang="zh-CN" altLang="en-US"/>
              <a:t>也可以通过设置</a:t>
            </a:r>
            <a:r>
              <a:rPr lang="en-US" altLang="zh-CN"/>
              <a:t> </a:t>
            </a:r>
            <a:endParaRPr lang="en-US" altLang="zh-CN"/>
          </a:p>
          <a:p>
            <a:pPr lvl="1"/>
            <a:r>
              <a:rPr lang="en-US" altLang="zh-CN"/>
              <a:t>flex-direction: column</a:t>
            </a:r>
            <a:endParaRPr lang="en-US" altLang="zh-CN"/>
          </a:p>
          <a:p>
            <a:endParaRPr lang="en-US" altLang="zh-CN"/>
          </a:p>
          <a:p>
            <a:endParaRPr lang="en-US" altLang="zh-CN"/>
          </a:p>
          <a:p>
            <a:endParaRPr lang="en-US" altLang="zh-CN"/>
          </a:p>
          <a:p>
            <a:pPr marL="0" indent="0">
              <a:buNone/>
            </a:pPr>
            <a:endParaRPr lang="en-US" altLang="zh-CN"/>
          </a:p>
          <a:p>
            <a:pPr marL="0" indent="0">
              <a:buNone/>
            </a:pPr>
            <a:endParaRPr lang="en-US" altLang="zh-CN"/>
          </a:p>
        </p:txBody>
      </p:sp>
      <p:grpSp>
        <p:nvGrpSpPr>
          <p:cNvPr id="29" name="组合 28"/>
          <p:cNvGrpSpPr/>
          <p:nvPr/>
        </p:nvGrpSpPr>
        <p:grpSpPr>
          <a:xfrm rot="5400000">
            <a:off x="4163604" y="2276743"/>
            <a:ext cx="625312" cy="5701034"/>
            <a:chOff x="5334997" y="1567713"/>
            <a:chExt cx="625312" cy="5701034"/>
          </a:xfrm>
        </p:grpSpPr>
        <p:grpSp>
          <p:nvGrpSpPr>
            <p:cNvPr id="30" name="组合 29"/>
            <p:cNvGrpSpPr/>
            <p:nvPr/>
          </p:nvGrpSpPr>
          <p:grpSpPr>
            <a:xfrm>
              <a:off x="5590977" y="1726329"/>
              <a:ext cx="369332" cy="5542418"/>
              <a:chOff x="5590977" y="1726329"/>
              <a:chExt cx="369332" cy="5542418"/>
            </a:xfrm>
          </p:grpSpPr>
          <p:cxnSp>
            <p:nvCxnSpPr>
              <p:cNvPr id="34" name="直接箭头连接符 33"/>
              <p:cNvCxnSpPr/>
              <p:nvPr/>
            </p:nvCxnSpPr>
            <p:spPr>
              <a:xfrm rot="16200000" flipH="1">
                <a:off x="3420972" y="4101494"/>
                <a:ext cx="4750330" cy="0"/>
              </a:xfrm>
              <a:prstGeom prst="straightConnector1">
                <a:avLst/>
              </a:prstGeom>
              <a:ln w="571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rot="16200000">
                <a:off x="5379599" y="6688037"/>
                <a:ext cx="792088" cy="369332"/>
              </a:xfrm>
              <a:prstGeom prst="rect">
                <a:avLst/>
              </a:prstGeom>
              <a:noFill/>
            </p:spPr>
            <p:txBody>
              <a:bodyPr wrap="square" rtlCol="0">
                <a:spAutoFit/>
              </a:bodyPr>
              <a:lstStyle>
                <a:defPPr>
                  <a:defRPr lang="zh-CN"/>
                </a:defPPr>
                <a:lvl1pPr>
                  <a:defRPr b="1">
                    <a:solidFill>
                      <a:srgbClr val="FF0066"/>
                    </a:solidFill>
                    <a:latin typeface="微软雅黑" panose="020B0503020204020204" charset="-122"/>
                    <a:ea typeface="微软雅黑" panose="020B0503020204020204" charset="-122"/>
                  </a:defRPr>
                </a:lvl1pPr>
              </a:lstStyle>
              <a:p>
                <a:pPr algn="ctr"/>
                <a:r>
                  <a:rPr lang="zh-CN" altLang="en-US">
                    <a:solidFill>
                      <a:srgbClr val="0033CC"/>
                    </a:solidFill>
                  </a:rPr>
                  <a:t>侧轴</a:t>
                </a:r>
                <a:endParaRPr lang="zh-CN" altLang="en-US">
                  <a:solidFill>
                    <a:srgbClr val="0033CC"/>
                  </a:solidFill>
                </a:endParaRPr>
              </a:p>
            </p:txBody>
          </p:sp>
        </p:grpSp>
        <p:sp>
          <p:nvSpPr>
            <p:cNvPr id="31" name="文本框 30"/>
            <p:cNvSpPr txBox="1"/>
            <p:nvPr/>
          </p:nvSpPr>
          <p:spPr>
            <a:xfrm rot="16200000">
              <a:off x="4801423" y="5613325"/>
              <a:ext cx="1436479" cy="369332"/>
            </a:xfrm>
            <a:prstGeom prst="rect">
              <a:avLst/>
            </a:prstGeom>
            <a:noFill/>
          </p:spPr>
          <p:txBody>
            <a:bodyPr wrap="square" rtlCol="0">
              <a:spAutoFit/>
            </a:bodyPr>
            <a:lstStyle/>
            <a:p>
              <a:pPr algn="ctr"/>
              <a:r>
                <a:rPr lang="en-US" altLang="zh-CN" b="1">
                  <a:solidFill>
                    <a:srgbClr val="0033CC"/>
                  </a:solidFill>
                </a:rPr>
                <a:t>flex-start</a:t>
              </a:r>
              <a:endParaRPr lang="zh-CN" altLang="en-US" b="1">
                <a:solidFill>
                  <a:srgbClr val="0033CC"/>
                </a:solidFill>
              </a:endParaRPr>
            </a:p>
          </p:txBody>
        </p:sp>
        <p:sp>
          <p:nvSpPr>
            <p:cNvPr id="32" name="文本框 31"/>
            <p:cNvSpPr txBox="1"/>
            <p:nvPr/>
          </p:nvSpPr>
          <p:spPr>
            <a:xfrm rot="16200000">
              <a:off x="4795595" y="3767727"/>
              <a:ext cx="1448136" cy="369332"/>
            </a:xfrm>
            <a:prstGeom prst="rect">
              <a:avLst/>
            </a:prstGeom>
            <a:noFill/>
          </p:spPr>
          <p:txBody>
            <a:bodyPr wrap="square" rtlCol="0">
              <a:spAutoFit/>
            </a:bodyPr>
            <a:lstStyle/>
            <a:p>
              <a:pPr algn="ctr"/>
              <a:r>
                <a:rPr lang="en-US" altLang="zh-CN" b="1">
                  <a:solidFill>
                    <a:srgbClr val="0033CC"/>
                  </a:solidFill>
                </a:rPr>
                <a:t>center</a:t>
              </a:r>
              <a:endParaRPr lang="zh-CN" altLang="en-US" b="1">
                <a:solidFill>
                  <a:srgbClr val="0033CC"/>
                </a:solidFill>
              </a:endParaRPr>
            </a:p>
          </p:txBody>
        </p:sp>
        <p:sp>
          <p:nvSpPr>
            <p:cNvPr id="33" name="文本框 32"/>
            <p:cNvSpPr txBox="1"/>
            <p:nvPr/>
          </p:nvSpPr>
          <p:spPr>
            <a:xfrm rot="16200000">
              <a:off x="4825499" y="2107115"/>
              <a:ext cx="1448136" cy="369332"/>
            </a:xfrm>
            <a:prstGeom prst="rect">
              <a:avLst/>
            </a:prstGeom>
            <a:noFill/>
          </p:spPr>
          <p:txBody>
            <a:bodyPr wrap="square" rtlCol="0">
              <a:spAutoFit/>
            </a:bodyPr>
            <a:lstStyle/>
            <a:p>
              <a:pPr algn="ctr"/>
              <a:r>
                <a:rPr lang="en-US" altLang="zh-CN" b="1">
                  <a:solidFill>
                    <a:srgbClr val="0033CC"/>
                  </a:solidFill>
                </a:rPr>
                <a:t>flex-end</a:t>
              </a:r>
              <a:endParaRPr lang="zh-CN" altLang="en-US" b="1">
                <a:solidFill>
                  <a:srgbClr val="0033CC"/>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txBox="1"/>
          <p:nvPr/>
        </p:nvSpPr>
        <p:spPr>
          <a:xfrm>
            <a:off x="457200" y="895251"/>
            <a:ext cx="4546848" cy="568863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也可以设置</a:t>
            </a:r>
            <a:endParaRPr lang="en-US" altLang="zh-CN"/>
          </a:p>
          <a:p>
            <a:pPr lvl="1"/>
            <a:r>
              <a:rPr lang="en-US" altLang="zh-CN"/>
              <a:t>flex-direction: column -reverse</a:t>
            </a:r>
            <a:endParaRPr lang="en-US" altLang="zh-CN"/>
          </a:p>
        </p:txBody>
      </p:sp>
      <p:grpSp>
        <p:nvGrpSpPr>
          <p:cNvPr id="36" name="组合 35"/>
          <p:cNvGrpSpPr/>
          <p:nvPr/>
        </p:nvGrpSpPr>
        <p:grpSpPr>
          <a:xfrm>
            <a:off x="3275856" y="2780928"/>
            <a:ext cx="4412453" cy="1984170"/>
            <a:chOff x="4833746" y="1156798"/>
            <a:chExt cx="4412453" cy="1984170"/>
          </a:xfrm>
        </p:grpSpPr>
        <p:sp>
          <p:nvSpPr>
            <p:cNvPr id="37" name="圆角矩形 36"/>
            <p:cNvSpPr/>
            <p:nvPr/>
          </p:nvSpPr>
          <p:spPr>
            <a:xfrm flipH="1">
              <a:off x="4833746" y="1156798"/>
              <a:ext cx="2952328" cy="1984170"/>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flipH="1">
              <a:off x="4839503" y="2481479"/>
              <a:ext cx="1066395" cy="650754"/>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39" name="圆角矩形 38"/>
            <p:cNvSpPr/>
            <p:nvPr/>
          </p:nvSpPr>
          <p:spPr>
            <a:xfrm flipH="1">
              <a:off x="4839503" y="1828490"/>
              <a:ext cx="1066395" cy="650754"/>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40" name="圆角矩形 39"/>
            <p:cNvSpPr/>
            <p:nvPr/>
          </p:nvSpPr>
          <p:spPr>
            <a:xfrm flipH="1">
              <a:off x="4833746" y="1172752"/>
              <a:ext cx="1066395" cy="650754"/>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cxnSp>
          <p:nvCxnSpPr>
            <p:cNvPr id="41" name="直接箭头连接符 40"/>
            <p:cNvCxnSpPr/>
            <p:nvPr/>
          </p:nvCxnSpPr>
          <p:spPr>
            <a:xfrm flipH="1" flipV="1">
              <a:off x="8311869" y="1199848"/>
              <a:ext cx="1" cy="1828394"/>
            </a:xfrm>
            <a:prstGeom prst="straightConnector1">
              <a:avLst/>
            </a:prstGeom>
            <a:ln w="76200">
              <a:solidFill>
                <a:srgbClr val="FF006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flipH="1">
              <a:off x="6627427" y="2806856"/>
              <a:ext cx="1410415" cy="178336"/>
            </a:xfrm>
            <a:prstGeom prst="rect">
              <a:avLst/>
            </a:prstGeom>
            <a:noFill/>
          </p:spPr>
          <p:txBody>
            <a:bodyPr wrap="square" rtlCol="0">
              <a:spAutoFit/>
            </a:bodyPr>
            <a:lstStyle/>
            <a:p>
              <a:pPr algn="ctr"/>
              <a:r>
                <a:rPr lang="en-US" altLang="zh-CN">
                  <a:solidFill>
                    <a:srgbClr val="FF0066"/>
                  </a:solidFill>
                </a:rPr>
                <a:t>flex-start</a:t>
              </a:r>
              <a:endParaRPr lang="zh-CN" altLang="en-US">
                <a:solidFill>
                  <a:srgbClr val="FF0066"/>
                </a:solidFill>
              </a:endParaRPr>
            </a:p>
          </p:txBody>
        </p:sp>
        <p:sp>
          <p:nvSpPr>
            <p:cNvPr id="43" name="文本框 42"/>
            <p:cNvSpPr txBox="1"/>
            <p:nvPr/>
          </p:nvSpPr>
          <p:spPr>
            <a:xfrm flipH="1">
              <a:off x="6621704" y="1214671"/>
              <a:ext cx="1421860" cy="178336"/>
            </a:xfrm>
            <a:prstGeom prst="rect">
              <a:avLst/>
            </a:prstGeom>
            <a:noFill/>
          </p:spPr>
          <p:txBody>
            <a:bodyPr wrap="square" rtlCol="0">
              <a:spAutoFit/>
            </a:bodyPr>
            <a:lstStyle/>
            <a:p>
              <a:pPr algn="ctr"/>
              <a:r>
                <a:rPr lang="en-US" altLang="zh-CN">
                  <a:solidFill>
                    <a:srgbClr val="FF0066"/>
                  </a:solidFill>
                </a:rPr>
                <a:t>flex-end</a:t>
              </a:r>
              <a:endParaRPr lang="zh-CN" altLang="en-US">
                <a:solidFill>
                  <a:srgbClr val="FF0066"/>
                </a:solidFill>
              </a:endParaRPr>
            </a:p>
          </p:txBody>
        </p:sp>
        <p:sp>
          <p:nvSpPr>
            <p:cNvPr id="44" name="文本框 43"/>
            <p:cNvSpPr txBox="1"/>
            <p:nvPr/>
          </p:nvSpPr>
          <p:spPr>
            <a:xfrm flipH="1">
              <a:off x="6712745" y="1978524"/>
              <a:ext cx="1421860" cy="178336"/>
            </a:xfrm>
            <a:prstGeom prst="rect">
              <a:avLst/>
            </a:prstGeom>
            <a:noFill/>
          </p:spPr>
          <p:txBody>
            <a:bodyPr wrap="square" rtlCol="0">
              <a:spAutoFit/>
            </a:bodyPr>
            <a:lstStyle/>
            <a:p>
              <a:pPr algn="ctr"/>
              <a:r>
                <a:rPr lang="en-US" altLang="zh-CN">
                  <a:solidFill>
                    <a:srgbClr val="FF0066"/>
                  </a:solidFill>
                </a:rPr>
                <a:t>center</a:t>
              </a:r>
              <a:endParaRPr lang="zh-CN" altLang="en-US">
                <a:solidFill>
                  <a:srgbClr val="FF0066"/>
                </a:solidFill>
              </a:endParaRPr>
            </a:p>
          </p:txBody>
        </p:sp>
        <p:sp>
          <p:nvSpPr>
            <p:cNvPr id="45" name="文本框 44"/>
            <p:cNvSpPr txBox="1"/>
            <p:nvPr/>
          </p:nvSpPr>
          <p:spPr>
            <a:xfrm flipH="1">
              <a:off x="8429131" y="1935709"/>
              <a:ext cx="817068" cy="178336"/>
            </a:xfrm>
            <a:prstGeom prst="rect">
              <a:avLst/>
            </a:prstGeom>
            <a:noFill/>
          </p:spPr>
          <p:txBody>
            <a:bodyPr wrap="square" rtlCol="0">
              <a:spAutoFit/>
            </a:bodyPr>
            <a:lstStyle/>
            <a:p>
              <a:r>
                <a:rPr lang="zh-CN" altLang="en-US" b="1">
                  <a:solidFill>
                    <a:srgbClr val="FF0066"/>
                  </a:solidFill>
                  <a:latin typeface="微软雅黑" panose="020B0503020204020204" charset="-122"/>
                  <a:ea typeface="微软雅黑" panose="020B0503020204020204" charset="-122"/>
                </a:rPr>
                <a:t>主轴</a:t>
              </a:r>
              <a:endParaRPr lang="zh-CN" altLang="en-US" b="1">
                <a:solidFill>
                  <a:srgbClr val="FF0066"/>
                </a:solidFill>
                <a:latin typeface="微软雅黑" panose="020B0503020204020204" charset="-122"/>
                <a:ea typeface="微软雅黑" panose="020B0503020204020204" charset="-122"/>
              </a:endParaRPr>
            </a:p>
          </p:txBody>
        </p:sp>
      </p:grpSp>
      <p:grpSp>
        <p:nvGrpSpPr>
          <p:cNvPr id="29" name="组合 28"/>
          <p:cNvGrpSpPr/>
          <p:nvPr/>
        </p:nvGrpSpPr>
        <p:grpSpPr>
          <a:xfrm rot="5400000">
            <a:off x="4537940" y="2404307"/>
            <a:ext cx="625312" cy="5701034"/>
            <a:chOff x="5334997" y="1567713"/>
            <a:chExt cx="625312" cy="5701034"/>
          </a:xfrm>
        </p:grpSpPr>
        <p:grpSp>
          <p:nvGrpSpPr>
            <p:cNvPr id="30" name="组合 29"/>
            <p:cNvGrpSpPr/>
            <p:nvPr/>
          </p:nvGrpSpPr>
          <p:grpSpPr>
            <a:xfrm>
              <a:off x="5590977" y="1726329"/>
              <a:ext cx="369332" cy="5542418"/>
              <a:chOff x="5590977" y="1726329"/>
              <a:chExt cx="369332" cy="5542418"/>
            </a:xfrm>
          </p:grpSpPr>
          <p:cxnSp>
            <p:nvCxnSpPr>
              <p:cNvPr id="34" name="直接箭头连接符 33"/>
              <p:cNvCxnSpPr/>
              <p:nvPr/>
            </p:nvCxnSpPr>
            <p:spPr>
              <a:xfrm rot="16200000" flipH="1">
                <a:off x="3420972" y="4101494"/>
                <a:ext cx="4750330" cy="0"/>
              </a:xfrm>
              <a:prstGeom prst="straightConnector1">
                <a:avLst/>
              </a:prstGeom>
              <a:ln w="571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rot="16200000">
                <a:off x="5379599" y="6688037"/>
                <a:ext cx="792088" cy="369332"/>
              </a:xfrm>
              <a:prstGeom prst="rect">
                <a:avLst/>
              </a:prstGeom>
              <a:noFill/>
            </p:spPr>
            <p:txBody>
              <a:bodyPr wrap="square" rtlCol="0">
                <a:spAutoFit/>
              </a:bodyPr>
              <a:lstStyle>
                <a:defPPr>
                  <a:defRPr lang="zh-CN"/>
                </a:defPPr>
                <a:lvl1pPr>
                  <a:defRPr b="1">
                    <a:solidFill>
                      <a:srgbClr val="FF0066"/>
                    </a:solidFill>
                    <a:latin typeface="微软雅黑" panose="020B0503020204020204" charset="-122"/>
                    <a:ea typeface="微软雅黑" panose="020B0503020204020204" charset="-122"/>
                  </a:defRPr>
                </a:lvl1pPr>
              </a:lstStyle>
              <a:p>
                <a:pPr algn="ctr"/>
                <a:r>
                  <a:rPr lang="zh-CN" altLang="en-US">
                    <a:solidFill>
                      <a:srgbClr val="0033CC"/>
                    </a:solidFill>
                  </a:rPr>
                  <a:t>侧轴</a:t>
                </a:r>
                <a:endParaRPr lang="zh-CN" altLang="en-US">
                  <a:solidFill>
                    <a:srgbClr val="0033CC"/>
                  </a:solidFill>
                </a:endParaRPr>
              </a:p>
            </p:txBody>
          </p:sp>
        </p:grpSp>
        <p:sp>
          <p:nvSpPr>
            <p:cNvPr id="31" name="文本框 30"/>
            <p:cNvSpPr txBox="1"/>
            <p:nvPr/>
          </p:nvSpPr>
          <p:spPr>
            <a:xfrm rot="16200000">
              <a:off x="4801423" y="5613325"/>
              <a:ext cx="1436479" cy="369332"/>
            </a:xfrm>
            <a:prstGeom prst="rect">
              <a:avLst/>
            </a:prstGeom>
            <a:noFill/>
          </p:spPr>
          <p:txBody>
            <a:bodyPr wrap="square" rtlCol="0">
              <a:spAutoFit/>
            </a:bodyPr>
            <a:lstStyle/>
            <a:p>
              <a:pPr algn="ctr"/>
              <a:r>
                <a:rPr lang="en-US" altLang="zh-CN" b="1">
                  <a:solidFill>
                    <a:srgbClr val="0033CC"/>
                  </a:solidFill>
                </a:rPr>
                <a:t>flex-start</a:t>
              </a:r>
              <a:endParaRPr lang="zh-CN" altLang="en-US" b="1">
                <a:solidFill>
                  <a:srgbClr val="0033CC"/>
                </a:solidFill>
              </a:endParaRPr>
            </a:p>
          </p:txBody>
        </p:sp>
        <p:sp>
          <p:nvSpPr>
            <p:cNvPr id="32" name="文本框 31"/>
            <p:cNvSpPr txBox="1"/>
            <p:nvPr/>
          </p:nvSpPr>
          <p:spPr>
            <a:xfrm rot="16200000">
              <a:off x="4795595" y="3767727"/>
              <a:ext cx="1448136" cy="369332"/>
            </a:xfrm>
            <a:prstGeom prst="rect">
              <a:avLst/>
            </a:prstGeom>
            <a:noFill/>
          </p:spPr>
          <p:txBody>
            <a:bodyPr wrap="square" rtlCol="0">
              <a:spAutoFit/>
            </a:bodyPr>
            <a:lstStyle/>
            <a:p>
              <a:pPr algn="ctr"/>
              <a:r>
                <a:rPr lang="en-US" altLang="zh-CN" b="1">
                  <a:solidFill>
                    <a:srgbClr val="0033CC"/>
                  </a:solidFill>
                </a:rPr>
                <a:t>center</a:t>
              </a:r>
              <a:endParaRPr lang="zh-CN" altLang="en-US" b="1">
                <a:solidFill>
                  <a:srgbClr val="0033CC"/>
                </a:solidFill>
              </a:endParaRPr>
            </a:p>
          </p:txBody>
        </p:sp>
        <p:sp>
          <p:nvSpPr>
            <p:cNvPr id="33" name="文本框 32"/>
            <p:cNvSpPr txBox="1"/>
            <p:nvPr/>
          </p:nvSpPr>
          <p:spPr>
            <a:xfrm rot="16200000">
              <a:off x="4825499" y="2107115"/>
              <a:ext cx="1448136" cy="369332"/>
            </a:xfrm>
            <a:prstGeom prst="rect">
              <a:avLst/>
            </a:prstGeom>
            <a:noFill/>
          </p:spPr>
          <p:txBody>
            <a:bodyPr wrap="square" rtlCol="0">
              <a:spAutoFit/>
            </a:bodyPr>
            <a:lstStyle/>
            <a:p>
              <a:pPr algn="ctr"/>
              <a:r>
                <a:rPr lang="en-US" altLang="zh-CN" b="1">
                  <a:solidFill>
                    <a:srgbClr val="0033CC"/>
                  </a:solidFill>
                </a:rPr>
                <a:t>flex-end</a:t>
              </a:r>
              <a:endParaRPr lang="zh-CN" altLang="en-US" b="1">
                <a:solidFill>
                  <a:srgbClr val="0033CC"/>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6855" y="2967335"/>
            <a:ext cx="5750293" cy="923330"/>
          </a:xfrm>
          <a:prstGeom prst="rect">
            <a:avLst/>
          </a:prstGeom>
          <a:noFill/>
        </p:spPr>
        <p:txBody>
          <a:bodyPr wrap="none" lIns="91440" tIns="45720" rIns="91440" bIns="45720">
            <a:spAutoFit/>
          </a:bodyPr>
          <a:lstStyle/>
          <a:p>
            <a:pPr algn="ctr"/>
            <a:r>
              <a:rPr lang="zh-CN" altLang="en-US" sz="5400" b="1" cap="none" spc="0">
                <a:ln w="9525">
                  <a:solidFill>
                    <a:schemeClr val="bg1"/>
                  </a:solidFill>
                  <a:prstDash val="solid"/>
                </a:ln>
                <a:solidFill>
                  <a:srgbClr val="FF0066"/>
                </a:solidFill>
                <a:effectLst>
                  <a:outerShdw blurRad="12700" dist="38100" dir="2700000" algn="tl" rotWithShape="0">
                    <a:schemeClr val="accent5">
                      <a:lumMod val="60000"/>
                      <a:lumOff val="40000"/>
                    </a:schemeClr>
                  </a:outerShdw>
                </a:effectLst>
              </a:rPr>
              <a:t>伸缩容器空间不足</a:t>
            </a:r>
            <a:endParaRPr lang="zh-CN" altLang="en-US" sz="5400" b="1" cap="none" spc="0">
              <a:ln w="9525">
                <a:solidFill>
                  <a:schemeClr val="bg1"/>
                </a:solidFill>
                <a:prstDash val="solid"/>
              </a:ln>
              <a:solidFill>
                <a:srgbClr val="FF0066"/>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67055" y="889635"/>
            <a:ext cx="7355840" cy="645160"/>
          </a:xfrm>
          <a:prstGeom prst="rect">
            <a:avLst/>
          </a:prstGeom>
          <a:noFill/>
        </p:spPr>
        <p:txBody>
          <a:bodyPr wrap="square" rtlCol="0" anchor="t">
            <a:spAutoFit/>
          </a:bodyPr>
          <a:p>
            <a:r>
              <a:rPr lang="zh-CN" altLang="en-US"/>
              <a:t>默认情况下，项目都排在一条线（又称"轴线"）上。flex-wrap属性定义，如果一条轴线排不下，如何换行？</a:t>
            </a:r>
            <a:endParaRPr lang="zh-CN" altLang="en-US"/>
          </a:p>
        </p:txBody>
      </p:sp>
      <p:pic>
        <p:nvPicPr>
          <p:cNvPr id="3" name="图片 2"/>
          <p:cNvPicPr>
            <a:picLocks noChangeAspect="1"/>
          </p:cNvPicPr>
          <p:nvPr/>
        </p:nvPicPr>
        <p:blipFill>
          <a:blip r:embed="rId1"/>
          <a:stretch>
            <a:fillRect/>
          </a:stretch>
        </p:blipFill>
        <p:spPr>
          <a:xfrm>
            <a:off x="1170940" y="2218055"/>
            <a:ext cx="7000240" cy="2421255"/>
          </a:xfrm>
          <a:prstGeom prst="rect">
            <a:avLst/>
          </a:prstGeom>
        </p:spPr>
      </p:pic>
      <p:sp>
        <p:nvSpPr>
          <p:cNvPr id="4" name="文本框 3"/>
          <p:cNvSpPr txBox="1"/>
          <p:nvPr/>
        </p:nvSpPr>
        <p:spPr>
          <a:xfrm>
            <a:off x="6266815" y="43180"/>
            <a:ext cx="2698115" cy="583565"/>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pPr algn="l"/>
            <a:r>
              <a:rPr lang="zh-CN" altLang="en-US" sz="3200">
                <a:solidFill>
                  <a:schemeClr val="accent4"/>
                </a:solidFill>
                <a:effectLst/>
                <a:latin typeface="微软雅黑" panose="020B0503020204020204" charset="-122"/>
                <a:ea typeface="微软雅黑" panose="020B0503020204020204" charset="-122"/>
                <a:cs typeface="+mj-cs"/>
                <a:sym typeface="+mn-ea"/>
              </a:rPr>
              <a:t>1.2 </a:t>
            </a:r>
            <a:r>
              <a:rPr lang="zh-CN" altLang="en-US" sz="3200">
                <a:solidFill>
                  <a:schemeClr val="accent4"/>
                </a:solidFill>
                <a:effectLst/>
                <a:latin typeface="微软雅黑" panose="020B0503020204020204" charset="-122"/>
                <a:ea typeface="微软雅黑" panose="020B0503020204020204" charset="-122"/>
                <a:cs typeface="+mj-cs"/>
                <a:sym typeface="+mn-ea"/>
              </a:rPr>
              <a:t>flex-wrap</a:t>
            </a:r>
            <a:endParaRPr lang="zh-CN" altLang="en-US" sz="3200">
              <a:ln/>
              <a:solidFill>
                <a:schemeClr val="accent4"/>
              </a:solidFill>
              <a:effectLst/>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880110" y="441960"/>
            <a:ext cx="3648075" cy="676275"/>
          </a:xfrm>
          <a:prstGeom prst="rect">
            <a:avLst/>
          </a:prstGeom>
        </p:spPr>
      </p:pic>
      <p:pic>
        <p:nvPicPr>
          <p:cNvPr id="3" name="图片 2"/>
          <p:cNvPicPr>
            <a:picLocks noChangeAspect="1"/>
          </p:cNvPicPr>
          <p:nvPr/>
        </p:nvPicPr>
        <p:blipFill>
          <a:blip r:embed="rId2"/>
          <a:stretch>
            <a:fillRect/>
          </a:stretch>
        </p:blipFill>
        <p:spPr>
          <a:xfrm>
            <a:off x="3503295" y="1288415"/>
            <a:ext cx="5605780" cy="55340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364740" y="28575"/>
            <a:ext cx="6684010" cy="692150"/>
          </a:xfrm>
          <a:prstGeom prst="rect">
            <a:avLst/>
          </a:prstGeom>
        </p:spPr>
        <p:txBody>
          <a:bodyPr/>
          <a:lstStyle>
            <a:lvl1pPr algn="ctr" defTabSz="914400" rtl="0" eaLnBrk="1" latinLnBrk="0" hangingPunct="1">
              <a:spcBef>
                <a:spcPct val="0"/>
              </a:spcBef>
              <a:buNone/>
              <a:defRPr sz="3200" kern="1200">
                <a:solidFill>
                  <a:schemeClr val="bg1"/>
                </a:solidFill>
                <a:latin typeface="微软雅黑" panose="020B0503020204020204" charset="-122"/>
                <a:ea typeface="微软雅黑" panose="020B0503020204020204" charset="-122"/>
                <a:cs typeface="+mj-cs"/>
              </a:defRPr>
            </a:lvl1pPr>
          </a:lstStyle>
          <a:p>
            <a:r>
              <a:rPr lang="zh-CN" altLang="en-US"/>
              <a:t>伸缩容器主轴空间不足</a:t>
            </a:r>
            <a:endParaRPr lang="zh-CN" altLang="en-US"/>
          </a:p>
        </p:txBody>
      </p:sp>
      <p:sp>
        <p:nvSpPr>
          <p:cNvPr id="4" name="圆角矩形 3"/>
          <p:cNvSpPr/>
          <p:nvPr/>
        </p:nvSpPr>
        <p:spPr>
          <a:xfrm>
            <a:off x="410801" y="4309407"/>
            <a:ext cx="7488832" cy="559753"/>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10801" y="4309407"/>
            <a:ext cx="1080120" cy="559753"/>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6" name="圆角矩形 5"/>
          <p:cNvSpPr/>
          <p:nvPr/>
        </p:nvSpPr>
        <p:spPr>
          <a:xfrm>
            <a:off x="1490921" y="4309407"/>
            <a:ext cx="3100780" cy="559753"/>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7" name="圆角矩形 6"/>
          <p:cNvSpPr/>
          <p:nvPr/>
        </p:nvSpPr>
        <p:spPr>
          <a:xfrm>
            <a:off x="4597609" y="4309407"/>
            <a:ext cx="3296116" cy="559753"/>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sp>
        <p:nvSpPr>
          <p:cNvPr id="13" name="内容占位符 2"/>
          <p:cNvSpPr txBox="1"/>
          <p:nvPr/>
        </p:nvSpPr>
        <p:spPr>
          <a:xfrm>
            <a:off x="457200" y="916305"/>
            <a:ext cx="8229600" cy="25150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当设置</a:t>
            </a:r>
            <a:r>
              <a:rPr lang="zh-CN" altLang="en-US" b="1"/>
              <a:t>伸缩项目</a:t>
            </a:r>
            <a:r>
              <a:rPr lang="zh-CN" altLang="en-US"/>
              <a:t>大小，且</a:t>
            </a:r>
            <a:r>
              <a:rPr lang="zh-CN" altLang="en-US" b="1"/>
              <a:t>伸缩容器</a:t>
            </a:r>
            <a:r>
              <a:rPr lang="zh-CN" altLang="en-US"/>
              <a:t>无法在主轴方向上容纳所有的伸缩项目时，</a:t>
            </a:r>
            <a:r>
              <a:rPr lang="zh-CN" altLang="en-US" b="1">
                <a:solidFill>
                  <a:srgbClr val="FF0066"/>
                </a:solidFill>
              </a:rPr>
              <a:t>每个伸缩项目都会被按比例被压缩</a:t>
            </a:r>
            <a:r>
              <a:rPr lang="zh-CN" altLang="en-US"/>
              <a:t>。如同在</a:t>
            </a:r>
            <a:r>
              <a:rPr lang="zh-CN" altLang="en-US" b="1"/>
              <a:t>伸缩容器</a:t>
            </a:r>
            <a:r>
              <a:rPr lang="zh-CN" altLang="en-US"/>
              <a:t>中设置了，</a:t>
            </a:r>
            <a:endParaRPr lang="en-US" altLang="zh-CN"/>
          </a:p>
          <a:p>
            <a:pPr lvl="1"/>
            <a:r>
              <a:rPr lang="en-US" altLang="zh-CN"/>
              <a:t>flex-wrap: nowrap </a:t>
            </a:r>
            <a:r>
              <a:rPr lang="zh-CN" altLang="en-US"/>
              <a:t>（默认值）</a:t>
            </a:r>
            <a:endParaRPr lang="en-US" altLang="zh-CN"/>
          </a:p>
          <a:p>
            <a:endParaRPr lang="zh-CN" altLang="en-US"/>
          </a:p>
        </p:txBody>
      </p:sp>
      <p:sp>
        <p:nvSpPr>
          <p:cNvPr id="21" name="矩形 20"/>
          <p:cNvSpPr/>
          <p:nvPr/>
        </p:nvSpPr>
        <p:spPr>
          <a:xfrm>
            <a:off x="2623387" y="3766610"/>
            <a:ext cx="3063659" cy="400110"/>
          </a:xfrm>
          <a:prstGeom prst="rect">
            <a:avLst/>
          </a:prstGeom>
        </p:spPr>
        <p:txBody>
          <a:bodyPr wrap="none">
            <a:spAutoFit/>
          </a:bodyPr>
          <a:lstStyle/>
          <a:p>
            <a:pPr lvl="1"/>
            <a:r>
              <a:rPr lang="en-US" altLang="zh-CN" sz="2000">
                <a:latin typeface="Segoe UI Black" panose="020B0A02040204020203" pitchFamily="34" charset="0"/>
                <a:ea typeface="Segoe UI Black" panose="020B0A02040204020203" pitchFamily="34" charset="0"/>
                <a:cs typeface="Segoe UI Black" panose="020B0A02040204020203" pitchFamily="34" charset="0"/>
              </a:rPr>
              <a:t>flex-wrap: nowrap </a:t>
            </a:r>
            <a:endParaRPr lang="en-US" altLang="zh-CN" sz="200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3" name="文本框 22"/>
          <p:cNvSpPr txBox="1"/>
          <p:nvPr/>
        </p:nvSpPr>
        <p:spPr>
          <a:xfrm>
            <a:off x="531383" y="5468502"/>
            <a:ext cx="7488832" cy="461665"/>
          </a:xfrm>
          <a:prstGeom prst="rect">
            <a:avLst/>
          </a:prstGeom>
          <a:noFill/>
        </p:spPr>
        <p:txBody>
          <a:bodyPr wrap="square" rtlCol="0">
            <a:spAutoFit/>
          </a:bodyPr>
          <a:lstStyle/>
          <a:p>
            <a:r>
              <a:rPr lang="zh-CN" altLang="en-US" sz="2400" b="1">
                <a:solidFill>
                  <a:srgbClr val="FF0066"/>
                </a:solidFill>
                <a:latin typeface="微软雅黑" panose="020B0503020204020204" charset="-122"/>
                <a:ea typeface="微软雅黑" panose="020B0503020204020204" charset="-122"/>
              </a:rPr>
              <a:t>如何压缩，请参考伸缩项目压缩率计算规则</a:t>
            </a:r>
            <a:endParaRPr lang="zh-CN" altLang="en-US" sz="2400" b="1">
              <a:solidFill>
                <a:srgbClr val="FF0066"/>
              </a:solidFill>
              <a:latin typeface="微软雅黑" panose="020B0503020204020204" charset="-122"/>
              <a:ea typeface="微软雅黑" panose="020B0503020204020204" charset="-122"/>
            </a:endParaRPr>
          </a:p>
        </p:txBody>
      </p:sp>
      <p:grpSp>
        <p:nvGrpSpPr>
          <p:cNvPr id="14" name="组合 13"/>
          <p:cNvGrpSpPr/>
          <p:nvPr/>
        </p:nvGrpSpPr>
        <p:grpSpPr>
          <a:xfrm>
            <a:off x="410801" y="2804936"/>
            <a:ext cx="7640993" cy="971754"/>
            <a:chOff x="449055" y="3001372"/>
            <a:chExt cx="7640993" cy="971754"/>
          </a:xfrm>
        </p:grpSpPr>
        <p:sp>
          <p:nvSpPr>
            <p:cNvPr id="15" name="文本框 14"/>
            <p:cNvSpPr txBox="1"/>
            <p:nvPr/>
          </p:nvSpPr>
          <p:spPr>
            <a:xfrm>
              <a:off x="449055" y="3012404"/>
              <a:ext cx="1428567"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16" name="文本框 15"/>
            <p:cNvSpPr txBox="1"/>
            <p:nvPr/>
          </p:nvSpPr>
          <p:spPr>
            <a:xfrm>
              <a:off x="6521817" y="3001372"/>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17" name="文本框 16"/>
            <p:cNvSpPr txBox="1"/>
            <p:nvPr/>
          </p:nvSpPr>
          <p:spPr>
            <a:xfrm>
              <a:off x="3581897" y="3012404"/>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FF0066"/>
                </a:solidFill>
                <a:latin typeface="Segoe UI Black" panose="020B0A02040204020203" pitchFamily="34" charset="0"/>
                <a:cs typeface="Segoe UI Black" panose="020B0A02040204020203" pitchFamily="34" charset="0"/>
              </a:endParaRPr>
            </a:p>
          </p:txBody>
        </p:sp>
        <p:cxnSp>
          <p:nvCxnSpPr>
            <p:cNvPr id="18" name="直接箭头连接符 17"/>
            <p:cNvCxnSpPr/>
            <p:nvPr/>
          </p:nvCxnSpPr>
          <p:spPr>
            <a:xfrm>
              <a:off x="513906" y="3501008"/>
              <a:ext cx="7576142" cy="0"/>
            </a:xfrm>
            <a:prstGeom prst="straightConnector1">
              <a:avLst/>
            </a:prstGeom>
            <a:ln w="57150">
              <a:solidFill>
                <a:srgbClr val="FF0066"/>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547888" y="3573016"/>
              <a:ext cx="1368152" cy="400110"/>
            </a:xfrm>
            <a:prstGeom prst="rect">
              <a:avLst/>
            </a:prstGeom>
            <a:noFill/>
          </p:spPr>
          <p:txBody>
            <a:bodyPr wrap="square" rtlCol="0">
              <a:spAutoFit/>
            </a:bodyPr>
            <a:lstStyle/>
            <a:p>
              <a:pPr algn="ctr"/>
              <a:r>
                <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rPr>
                <a:t>主轴</a:t>
              </a:r>
              <a:endPar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364740" y="28575"/>
            <a:ext cx="6684010" cy="692150"/>
          </a:xfrm>
          <a:prstGeom prst="rect">
            <a:avLst/>
          </a:prstGeom>
        </p:spPr>
        <p:txBody>
          <a:bodyPr/>
          <a:lstStyle>
            <a:lvl1pPr algn="ctr" defTabSz="914400" rtl="0" eaLnBrk="1" latinLnBrk="0" hangingPunct="1">
              <a:spcBef>
                <a:spcPct val="0"/>
              </a:spcBef>
              <a:buNone/>
              <a:defRPr sz="3200" kern="1200">
                <a:solidFill>
                  <a:schemeClr val="bg1"/>
                </a:solidFill>
                <a:latin typeface="微软雅黑" panose="020B0503020204020204" charset="-122"/>
                <a:ea typeface="微软雅黑" panose="020B0503020204020204" charset="-122"/>
                <a:cs typeface="+mj-cs"/>
              </a:defRPr>
            </a:lvl1pPr>
          </a:lstStyle>
          <a:p>
            <a:r>
              <a:rPr lang="zh-CN" altLang="en-US"/>
              <a:t>伸缩容器主轴空间不</a:t>
            </a:r>
            <a:endParaRPr lang="zh-CN" altLang="en-US"/>
          </a:p>
        </p:txBody>
      </p:sp>
      <p:sp>
        <p:nvSpPr>
          <p:cNvPr id="13" name="内容占位符 2"/>
          <p:cNvSpPr txBox="1"/>
          <p:nvPr/>
        </p:nvSpPr>
        <p:spPr>
          <a:xfrm>
            <a:off x="457200" y="971975"/>
            <a:ext cx="8229600" cy="25150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当</a:t>
            </a:r>
            <a:r>
              <a:rPr lang="zh-CN" altLang="en-US" b="1"/>
              <a:t>伸缩项目</a:t>
            </a:r>
            <a:r>
              <a:rPr lang="zh-CN" altLang="en-US"/>
              <a:t>设置大小，且</a:t>
            </a:r>
            <a:r>
              <a:rPr lang="zh-CN" altLang="en-US" b="1"/>
              <a:t>伸缩容器</a:t>
            </a:r>
            <a:r>
              <a:rPr lang="zh-CN" altLang="en-US"/>
              <a:t>无法在主轴方向上容纳所有的伸缩项目时，在伸缩容器中设置，</a:t>
            </a:r>
            <a:endParaRPr lang="en-US" altLang="zh-CN"/>
          </a:p>
          <a:p>
            <a:pPr lvl="1"/>
            <a:r>
              <a:rPr lang="en-US" altLang="zh-CN"/>
              <a:t>flex-wrap: wrap </a:t>
            </a:r>
            <a:endParaRPr lang="en-US" altLang="zh-CN"/>
          </a:p>
          <a:p>
            <a:r>
              <a:rPr lang="zh-CN" altLang="en-US"/>
              <a:t>让</a:t>
            </a:r>
            <a:r>
              <a:rPr lang="zh-CN" altLang="en-US" b="1"/>
              <a:t>伸缩项目</a:t>
            </a:r>
            <a:r>
              <a:rPr lang="zh-CN" altLang="en-US"/>
              <a:t>自动换行，保持原来的大小。</a:t>
            </a:r>
            <a:endParaRPr lang="en-US" altLang="zh-CN"/>
          </a:p>
          <a:p>
            <a:endParaRPr lang="en-US" altLang="zh-CN"/>
          </a:p>
          <a:p>
            <a:endParaRPr lang="en-US" altLang="zh-CN"/>
          </a:p>
          <a:p>
            <a:endParaRPr lang="en-US" altLang="zh-CN"/>
          </a:p>
          <a:p>
            <a:pPr marL="0" indent="0">
              <a:buNone/>
            </a:pPr>
            <a:r>
              <a:rPr lang="en-US" altLang="zh-CN"/>
              <a:t>	</a:t>
            </a:r>
            <a:endParaRPr lang="zh-CN" altLang="en-US"/>
          </a:p>
        </p:txBody>
      </p:sp>
      <p:sp>
        <p:nvSpPr>
          <p:cNvPr id="24" name="圆角矩形 23"/>
          <p:cNvSpPr/>
          <p:nvPr/>
        </p:nvSpPr>
        <p:spPr>
          <a:xfrm>
            <a:off x="457200" y="4829775"/>
            <a:ext cx="7488832" cy="1119505"/>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57200" y="4829775"/>
            <a:ext cx="1080120" cy="55975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26" name="圆角矩形 25"/>
          <p:cNvSpPr/>
          <p:nvPr/>
        </p:nvSpPr>
        <p:spPr>
          <a:xfrm>
            <a:off x="1537320" y="4829775"/>
            <a:ext cx="3100780" cy="55975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27" name="圆角矩形 26"/>
          <p:cNvSpPr/>
          <p:nvPr/>
        </p:nvSpPr>
        <p:spPr>
          <a:xfrm>
            <a:off x="463677" y="5389528"/>
            <a:ext cx="3296116" cy="55975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sp>
        <p:nvSpPr>
          <p:cNvPr id="21" name="矩形 20"/>
          <p:cNvSpPr/>
          <p:nvPr/>
        </p:nvSpPr>
        <p:spPr>
          <a:xfrm>
            <a:off x="2613273" y="4028022"/>
            <a:ext cx="2741456" cy="400110"/>
          </a:xfrm>
          <a:prstGeom prst="rect">
            <a:avLst/>
          </a:prstGeom>
        </p:spPr>
        <p:txBody>
          <a:bodyPr wrap="none">
            <a:spAutoFit/>
          </a:bodyPr>
          <a:lstStyle/>
          <a:p>
            <a:pPr lvl="1"/>
            <a:r>
              <a:rPr lang="en-US" altLang="zh-CN" sz="2000">
                <a:latin typeface="Segoe UI Black" panose="020B0A02040204020203" pitchFamily="34" charset="0"/>
                <a:ea typeface="Segoe UI Black" panose="020B0A02040204020203" pitchFamily="34" charset="0"/>
                <a:cs typeface="Segoe UI Black" panose="020B0A02040204020203" pitchFamily="34" charset="0"/>
              </a:rPr>
              <a:t>flex-wrap: wrap </a:t>
            </a:r>
            <a:endParaRPr lang="en-US" altLang="zh-CN" sz="2000">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31" name="组合 30"/>
          <p:cNvGrpSpPr/>
          <p:nvPr/>
        </p:nvGrpSpPr>
        <p:grpSpPr>
          <a:xfrm>
            <a:off x="400687" y="3066348"/>
            <a:ext cx="7640993" cy="971754"/>
            <a:chOff x="449055" y="3001372"/>
            <a:chExt cx="7640993" cy="971754"/>
          </a:xfrm>
        </p:grpSpPr>
        <p:sp>
          <p:nvSpPr>
            <p:cNvPr id="32" name="文本框 31"/>
            <p:cNvSpPr txBox="1"/>
            <p:nvPr/>
          </p:nvSpPr>
          <p:spPr>
            <a:xfrm>
              <a:off x="449055" y="3012404"/>
              <a:ext cx="1428567"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33" name="文本框 32"/>
            <p:cNvSpPr txBox="1"/>
            <p:nvPr/>
          </p:nvSpPr>
          <p:spPr>
            <a:xfrm>
              <a:off x="6521817" y="3001372"/>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34" name="文本框 33"/>
            <p:cNvSpPr txBox="1"/>
            <p:nvPr/>
          </p:nvSpPr>
          <p:spPr>
            <a:xfrm>
              <a:off x="3581897" y="3012404"/>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FF0066"/>
                </a:solidFill>
                <a:latin typeface="Segoe UI Black" panose="020B0A02040204020203" pitchFamily="34" charset="0"/>
                <a:cs typeface="Segoe UI Black" panose="020B0A02040204020203" pitchFamily="34" charset="0"/>
              </a:endParaRPr>
            </a:p>
          </p:txBody>
        </p:sp>
        <p:cxnSp>
          <p:nvCxnSpPr>
            <p:cNvPr id="35" name="直接箭头连接符 34"/>
            <p:cNvCxnSpPr/>
            <p:nvPr/>
          </p:nvCxnSpPr>
          <p:spPr>
            <a:xfrm>
              <a:off x="513906" y="3501008"/>
              <a:ext cx="7576142" cy="0"/>
            </a:xfrm>
            <a:prstGeom prst="straightConnector1">
              <a:avLst/>
            </a:prstGeom>
            <a:ln w="57150">
              <a:solidFill>
                <a:srgbClr val="FF0066"/>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547888" y="3573016"/>
              <a:ext cx="1368152" cy="400110"/>
            </a:xfrm>
            <a:prstGeom prst="rect">
              <a:avLst/>
            </a:prstGeom>
            <a:noFill/>
          </p:spPr>
          <p:txBody>
            <a:bodyPr wrap="square" rtlCol="0">
              <a:spAutoFit/>
            </a:bodyPr>
            <a:lstStyle/>
            <a:p>
              <a:pPr algn="ctr"/>
              <a:r>
                <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rPr>
                <a:t>主轴</a:t>
              </a:r>
              <a:endPar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2364740" y="28575"/>
            <a:ext cx="6684010" cy="692150"/>
          </a:xfrm>
          <a:prstGeom prst="rect">
            <a:avLst/>
          </a:prstGeom>
        </p:spPr>
        <p:txBody>
          <a:bodyPr/>
          <a:lstStyle>
            <a:lvl1pPr algn="ctr" defTabSz="914400" rtl="0" eaLnBrk="1" latinLnBrk="0" hangingPunct="1">
              <a:spcBef>
                <a:spcPct val="0"/>
              </a:spcBef>
              <a:buNone/>
              <a:defRPr sz="3200" kern="1200">
                <a:solidFill>
                  <a:schemeClr val="bg1"/>
                </a:solidFill>
                <a:latin typeface="微软雅黑" panose="020B0503020204020204" charset="-122"/>
                <a:ea typeface="微软雅黑" panose="020B0503020204020204" charset="-122"/>
                <a:cs typeface="+mj-cs"/>
              </a:defRPr>
            </a:lvl1pPr>
          </a:lstStyle>
          <a:p>
            <a:r>
              <a:rPr lang="zh-CN" altLang="en-US"/>
              <a:t>伸缩容器主轴空间不足</a:t>
            </a:r>
            <a:endParaRPr lang="zh-CN" altLang="en-US"/>
          </a:p>
        </p:txBody>
      </p:sp>
      <p:sp>
        <p:nvSpPr>
          <p:cNvPr id="15" name="圆角矩形 14"/>
          <p:cNvSpPr/>
          <p:nvPr/>
        </p:nvSpPr>
        <p:spPr>
          <a:xfrm>
            <a:off x="443259" y="5382626"/>
            <a:ext cx="7488832" cy="1119505"/>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443259" y="5941696"/>
            <a:ext cx="1080120" cy="55975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17" name="圆角矩形 16"/>
          <p:cNvSpPr/>
          <p:nvPr/>
        </p:nvSpPr>
        <p:spPr>
          <a:xfrm>
            <a:off x="1534403" y="5941696"/>
            <a:ext cx="3100780" cy="55975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18" name="圆角矩形 17"/>
          <p:cNvSpPr/>
          <p:nvPr/>
        </p:nvSpPr>
        <p:spPr>
          <a:xfrm>
            <a:off x="443259" y="5381261"/>
            <a:ext cx="3296116" cy="55975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sp>
        <p:nvSpPr>
          <p:cNvPr id="22" name="矩形 21"/>
          <p:cNvSpPr/>
          <p:nvPr/>
        </p:nvSpPr>
        <p:spPr>
          <a:xfrm>
            <a:off x="2364740" y="4713985"/>
            <a:ext cx="3477234" cy="369332"/>
          </a:xfrm>
          <a:prstGeom prst="rect">
            <a:avLst/>
          </a:prstGeom>
        </p:spPr>
        <p:txBody>
          <a:bodyPr wrap="none">
            <a:spAutoFit/>
          </a:bodyPr>
          <a:lstStyle/>
          <a:p>
            <a:pPr lvl="1"/>
            <a:r>
              <a:rPr lang="en-US" altLang="zh-CN">
                <a:latin typeface="Segoe UI Black" panose="020B0A02040204020203" pitchFamily="34" charset="0"/>
                <a:ea typeface="Segoe UI Black" panose="020B0A02040204020203" pitchFamily="34" charset="0"/>
                <a:cs typeface="Segoe UI Black" panose="020B0A02040204020203" pitchFamily="34" charset="0"/>
              </a:rPr>
              <a:t>flex-wrap: wrap-reverse;</a:t>
            </a:r>
            <a:endParaRPr lang="en-US" altLang="zh-CN">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1" name="内容占位符 2"/>
          <p:cNvSpPr txBox="1"/>
          <p:nvPr/>
        </p:nvSpPr>
        <p:spPr>
          <a:xfrm>
            <a:off x="457200" y="971975"/>
            <a:ext cx="8229600" cy="25150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当</a:t>
            </a:r>
            <a:r>
              <a:rPr lang="zh-CN" altLang="en-US" b="1"/>
              <a:t>伸缩项目</a:t>
            </a:r>
            <a:r>
              <a:rPr lang="zh-CN" altLang="en-US"/>
              <a:t>设置大小，且</a:t>
            </a:r>
            <a:r>
              <a:rPr lang="zh-CN" altLang="en-US" b="1"/>
              <a:t>伸缩容器</a:t>
            </a:r>
            <a:r>
              <a:rPr lang="zh-CN" altLang="en-US"/>
              <a:t>无法在主轴方向上容纳所有的伸缩项目时，在伸缩容器中设置，</a:t>
            </a:r>
            <a:endParaRPr lang="en-US" altLang="zh-CN"/>
          </a:p>
          <a:p>
            <a:pPr lvl="1"/>
            <a:r>
              <a:rPr lang="en-US" altLang="zh-CN"/>
              <a:t>flex-wrap: wrap-reverse</a:t>
            </a:r>
            <a:endParaRPr lang="en-US" altLang="zh-CN"/>
          </a:p>
          <a:p>
            <a:r>
              <a:rPr lang="zh-CN" altLang="en-US"/>
              <a:t>让</a:t>
            </a:r>
            <a:r>
              <a:rPr lang="zh-CN" altLang="en-US" b="1"/>
              <a:t>伸缩项目</a:t>
            </a:r>
            <a:r>
              <a:rPr lang="zh-CN" altLang="en-US"/>
              <a:t>自动换行，保持原来的大小。</a:t>
            </a:r>
            <a:r>
              <a:rPr lang="zh-CN" altLang="en-US" b="1"/>
              <a:t>但此时伸缩项目在主轴</a:t>
            </a:r>
            <a:r>
              <a:rPr lang="en-US" altLang="zh-CN" b="1"/>
              <a:t>flex-start</a:t>
            </a:r>
            <a:r>
              <a:rPr lang="zh-CN" altLang="en-US" b="1"/>
              <a:t>和侧轴</a:t>
            </a:r>
            <a:r>
              <a:rPr lang="en-US" altLang="zh-CN" b="1"/>
              <a:t>flex-end</a:t>
            </a:r>
            <a:r>
              <a:rPr lang="zh-CN" altLang="en-US" b="1"/>
              <a:t>处开始排列</a:t>
            </a:r>
            <a:r>
              <a:rPr lang="zh-CN" altLang="en-US"/>
              <a:t>。</a:t>
            </a:r>
            <a:endParaRPr lang="en-US" altLang="zh-CN"/>
          </a:p>
          <a:p>
            <a:endParaRPr lang="en-US" altLang="zh-CN"/>
          </a:p>
          <a:p>
            <a:endParaRPr lang="en-US" altLang="zh-CN"/>
          </a:p>
          <a:p>
            <a:endParaRPr lang="en-US" altLang="zh-CN"/>
          </a:p>
          <a:p>
            <a:pPr marL="0" indent="0">
              <a:buNone/>
            </a:pPr>
            <a:r>
              <a:rPr lang="en-US" altLang="zh-CN"/>
              <a:t>	</a:t>
            </a:r>
            <a:endParaRPr lang="zh-CN" altLang="en-US"/>
          </a:p>
        </p:txBody>
      </p:sp>
      <p:grpSp>
        <p:nvGrpSpPr>
          <p:cNvPr id="31" name="组合 30"/>
          <p:cNvGrpSpPr/>
          <p:nvPr/>
        </p:nvGrpSpPr>
        <p:grpSpPr>
          <a:xfrm>
            <a:off x="457200" y="3568837"/>
            <a:ext cx="7640993" cy="971754"/>
            <a:chOff x="449055" y="3001372"/>
            <a:chExt cx="7640993" cy="971754"/>
          </a:xfrm>
        </p:grpSpPr>
        <p:sp>
          <p:nvSpPr>
            <p:cNvPr id="32" name="文本框 31"/>
            <p:cNvSpPr txBox="1"/>
            <p:nvPr/>
          </p:nvSpPr>
          <p:spPr>
            <a:xfrm>
              <a:off x="449055" y="3012404"/>
              <a:ext cx="1428567"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33" name="文本框 32"/>
            <p:cNvSpPr txBox="1"/>
            <p:nvPr/>
          </p:nvSpPr>
          <p:spPr>
            <a:xfrm>
              <a:off x="6521817" y="3001372"/>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34" name="文本框 33"/>
            <p:cNvSpPr txBox="1"/>
            <p:nvPr/>
          </p:nvSpPr>
          <p:spPr>
            <a:xfrm>
              <a:off x="3581897" y="3012404"/>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FF0066"/>
                </a:solidFill>
                <a:latin typeface="Segoe UI Black" panose="020B0A02040204020203" pitchFamily="34" charset="0"/>
                <a:cs typeface="Segoe UI Black" panose="020B0A02040204020203" pitchFamily="34" charset="0"/>
              </a:endParaRPr>
            </a:p>
          </p:txBody>
        </p:sp>
        <p:cxnSp>
          <p:nvCxnSpPr>
            <p:cNvPr id="35" name="直接箭头连接符 34"/>
            <p:cNvCxnSpPr/>
            <p:nvPr/>
          </p:nvCxnSpPr>
          <p:spPr>
            <a:xfrm>
              <a:off x="513906" y="3501008"/>
              <a:ext cx="7576142" cy="0"/>
            </a:xfrm>
            <a:prstGeom prst="straightConnector1">
              <a:avLst/>
            </a:prstGeom>
            <a:ln w="57150">
              <a:solidFill>
                <a:srgbClr val="FF0066"/>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547888" y="3573016"/>
              <a:ext cx="1368152" cy="400110"/>
            </a:xfrm>
            <a:prstGeom prst="rect">
              <a:avLst/>
            </a:prstGeom>
            <a:noFill/>
          </p:spPr>
          <p:txBody>
            <a:bodyPr wrap="square" rtlCol="0">
              <a:spAutoFit/>
            </a:bodyPr>
            <a:lstStyle/>
            <a:p>
              <a:pPr algn="ctr"/>
              <a:r>
                <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rPr>
                <a:t>主轴</a:t>
              </a:r>
              <a:endPar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Flex 是 Flexible Box 的缩写，意为"弹性布局"，用来为盒状模型提供最大的灵活性。</a:t>
            </a:r>
            <a:endParaRPr lang="zh-CN" altLang="en-US"/>
          </a:p>
          <a:p>
            <a:endParaRPr lang="zh-CN" altLang="en-US"/>
          </a:p>
        </p:txBody>
      </p:sp>
      <p:pic>
        <p:nvPicPr>
          <p:cNvPr id="4" name="图片 3"/>
          <p:cNvPicPr>
            <a:picLocks noChangeAspect="1"/>
          </p:cNvPicPr>
          <p:nvPr/>
        </p:nvPicPr>
        <p:blipFill>
          <a:blip r:embed="rId1"/>
          <a:stretch>
            <a:fillRect/>
          </a:stretch>
        </p:blipFill>
        <p:spPr>
          <a:xfrm>
            <a:off x="610870" y="1703705"/>
            <a:ext cx="4586605" cy="5091430"/>
          </a:xfrm>
          <a:prstGeom prst="rect">
            <a:avLst/>
          </a:prstGeom>
        </p:spPr>
      </p:pic>
      <p:sp>
        <p:nvSpPr>
          <p:cNvPr id="5" name="文本框 4"/>
          <p:cNvSpPr txBox="1"/>
          <p:nvPr/>
        </p:nvSpPr>
        <p:spPr>
          <a:xfrm>
            <a:off x="5743575" y="2335530"/>
            <a:ext cx="2540000" cy="2676525"/>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spAutoFit/>
          </a:bodyPr>
          <a:p>
            <a:r>
              <a:rPr lang="zh-CN" altLang="en-US" sz="2800" b="1"/>
              <a:t>注意，设为 Flex 布局以后，子元素的float、clear和vertical-align属性将失效。</a:t>
            </a:r>
            <a:endParaRPr lang="zh-CN" altLang="en-US" sz="28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 y="224155"/>
            <a:ext cx="2627630" cy="692150"/>
          </a:xfrm>
        </p:spPr>
        <p:txBody>
          <a:bodyPr/>
          <a:lstStyle/>
          <a:p>
            <a:r>
              <a:rPr lang="zh-CN" altLang="en-US"/>
              <a:t>简写</a:t>
            </a:r>
            <a:endParaRPr lang="zh-CN" altLang="en-US"/>
          </a:p>
        </p:txBody>
      </p:sp>
      <p:sp>
        <p:nvSpPr>
          <p:cNvPr id="4" name="内容占位符 2"/>
          <p:cNvSpPr txBox="1"/>
          <p:nvPr/>
        </p:nvSpPr>
        <p:spPr>
          <a:xfrm>
            <a:off x="457200" y="916305"/>
            <a:ext cx="8229600" cy="25150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 可以设置 </a:t>
            </a:r>
            <a:r>
              <a:rPr lang="en-US" altLang="zh-CN"/>
              <a:t>flex-flow </a:t>
            </a:r>
            <a:r>
              <a:rPr lang="zh-CN" altLang="en-US"/>
              <a:t>来实现 </a:t>
            </a:r>
            <a:r>
              <a:rPr lang="en-US" altLang="zh-CN"/>
              <a:t>flex-direction </a:t>
            </a:r>
            <a:r>
              <a:rPr lang="zh-CN" altLang="en-US"/>
              <a:t>和 </a:t>
            </a:r>
            <a:r>
              <a:rPr lang="en-US" altLang="zh-CN"/>
              <a:t>flex-wrap </a:t>
            </a:r>
            <a:r>
              <a:rPr lang="zh-CN" altLang="en-US"/>
              <a:t>简写。</a:t>
            </a:r>
            <a:endParaRPr lang="en-US" altLang="zh-CN"/>
          </a:p>
          <a:p>
            <a:pPr lvl="1"/>
            <a:r>
              <a:rPr lang="en-US" altLang="zh-CN"/>
              <a:t>flex-flow : column wrap </a:t>
            </a:r>
            <a:endParaRPr lang="en-US" altLang="zh-CN"/>
          </a:p>
          <a:p>
            <a:endParaRPr lang="zh-CN" altLang="en-US"/>
          </a:p>
        </p:txBody>
      </p:sp>
      <p:sp>
        <p:nvSpPr>
          <p:cNvPr id="6" name="文本框 5"/>
          <p:cNvSpPr txBox="1"/>
          <p:nvPr/>
        </p:nvSpPr>
        <p:spPr>
          <a:xfrm>
            <a:off x="5379085" y="67945"/>
            <a:ext cx="3495040" cy="583565"/>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pPr algn="l"/>
            <a:r>
              <a:rPr lang="zh-CN" altLang="en-US" sz="3200">
                <a:solidFill>
                  <a:schemeClr val="accent4"/>
                </a:solidFill>
                <a:effectLst/>
                <a:latin typeface="微软雅黑" panose="020B0503020204020204" charset="-122"/>
                <a:ea typeface="微软雅黑" panose="020B0503020204020204" charset="-122"/>
                <a:cs typeface="+mj-cs"/>
                <a:sym typeface="+mn-ea"/>
              </a:rPr>
              <a:t>1.3 align-content</a:t>
            </a:r>
            <a:endParaRPr lang="zh-CN" altLang="en-US" sz="3200">
              <a:solidFill>
                <a:schemeClr val="accent4"/>
              </a:solidFill>
              <a:effectLst/>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49004" y="2967335"/>
            <a:ext cx="6445995" cy="1754326"/>
          </a:xfrm>
          <a:prstGeom prst="rect">
            <a:avLst/>
          </a:prstGeom>
          <a:noFill/>
        </p:spPr>
        <p:txBody>
          <a:bodyPr wrap="none" lIns="91440" tIns="45720" rIns="91440" bIns="45720">
            <a:spAutoFit/>
          </a:bodyPr>
          <a:lstStyle/>
          <a:p>
            <a:pPr algn="ctr"/>
            <a:r>
              <a:rPr lang="zh-CN" alt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伸缩容器有足够空间</a:t>
            </a:r>
            <a:endParaRPr lang="en-US" altLang="zh-CN"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zh-CN" alt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伸缩项目排列</a:t>
            </a:r>
            <a:endParaRPr lang="zh-CN" alt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274570" y="1837055"/>
            <a:ext cx="3874770" cy="4641215"/>
          </a:xfrm>
          <a:prstGeom prst="rect">
            <a:avLst/>
          </a:prstGeom>
        </p:spPr>
      </p:pic>
      <p:sp>
        <p:nvSpPr>
          <p:cNvPr id="3" name="文本框 2"/>
          <p:cNvSpPr txBox="1"/>
          <p:nvPr/>
        </p:nvSpPr>
        <p:spPr>
          <a:xfrm>
            <a:off x="353695" y="410210"/>
            <a:ext cx="6929755" cy="1753235"/>
          </a:xfrm>
          <a:prstGeom prst="rect">
            <a:avLst/>
          </a:prstGeom>
          <a:noFill/>
        </p:spPr>
        <p:txBody>
          <a:bodyPr wrap="square" rtlCol="0" anchor="t">
            <a:spAutoFit/>
          </a:bodyPr>
          <a:p>
            <a:r>
              <a:rPr lang="zh-CN" altLang="en-US"/>
              <a:t>justify-content属性定义了项目在主轴上的对齐方式。</a:t>
            </a:r>
            <a:endParaRPr lang="zh-CN" altLang="en-US"/>
          </a:p>
          <a:p>
            <a:endParaRPr lang="zh-CN" altLang="en-US"/>
          </a:p>
          <a:p>
            <a:r>
              <a:rPr lang="zh-CN" altLang="en-US"/>
              <a:t>.box {</a:t>
            </a:r>
            <a:endParaRPr lang="zh-CN" altLang="en-US"/>
          </a:p>
          <a:p>
            <a:r>
              <a:rPr lang="zh-CN" altLang="en-US"/>
              <a:t>  justify-content: flex-start | flex-end | center | space-between | space-around;</a:t>
            </a:r>
            <a:endParaRPr lang="zh-CN" altLang="en-US"/>
          </a:p>
          <a:p>
            <a:r>
              <a:rPr lang="zh-CN" altLang="en-US"/>
              <a:t>}</a:t>
            </a:r>
            <a:endParaRPr lang="zh-CN" altLang="en-US"/>
          </a:p>
        </p:txBody>
      </p:sp>
      <p:sp>
        <p:nvSpPr>
          <p:cNvPr id="4" name="文本框 3"/>
          <p:cNvSpPr txBox="1"/>
          <p:nvPr/>
        </p:nvSpPr>
        <p:spPr>
          <a:xfrm>
            <a:off x="6530975" y="3086735"/>
            <a:ext cx="1770380" cy="1198880"/>
          </a:xfrm>
          <a:prstGeom prst="rect">
            <a:avLst/>
          </a:prstGeom>
          <a:noFill/>
        </p:spPr>
        <p:txBody>
          <a:bodyPr wrap="square" rtlCol="0" anchor="t">
            <a:spAutoFit/>
          </a:bodyPr>
          <a:p>
            <a:r>
              <a:rPr lang="zh-CN" altLang="en-US" sz="2400">
                <a:latin typeface="微软雅黑" panose="020B0503020204020204" charset="-122"/>
                <a:ea typeface="微软雅黑" panose="020B0503020204020204" charset="-122"/>
                <a:sym typeface="+mn-ea"/>
              </a:rPr>
              <a:t>当伸缩容器有“</a:t>
            </a:r>
            <a:r>
              <a:rPr lang="zh-CN" altLang="en-US" sz="240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sym typeface="+mn-ea"/>
              </a:rPr>
              <a:t>足够空间</a:t>
            </a:r>
            <a:r>
              <a:rPr lang="zh-CN" altLang="en-US" sz="2400">
                <a:latin typeface="微软雅黑" panose="020B0503020204020204" charset="-122"/>
                <a:ea typeface="微软雅黑" panose="020B0503020204020204" charset="-122"/>
                <a:sym typeface="+mn-ea"/>
              </a:rPr>
              <a:t>”时</a:t>
            </a:r>
            <a:endParaRPr lang="zh-CN" altLang="en-US"/>
          </a:p>
        </p:txBody>
      </p:sp>
      <p:sp>
        <p:nvSpPr>
          <p:cNvPr id="5" name="文本框 4"/>
          <p:cNvSpPr txBox="1"/>
          <p:nvPr/>
        </p:nvSpPr>
        <p:spPr>
          <a:xfrm>
            <a:off x="5378450" y="14605"/>
            <a:ext cx="3713480" cy="583565"/>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pPr algn="l"/>
            <a:r>
              <a:rPr lang="zh-CN" altLang="en-US" sz="3200">
                <a:solidFill>
                  <a:schemeClr val="accent4"/>
                </a:solidFill>
                <a:effectLst/>
                <a:latin typeface="微软雅黑" panose="020B0503020204020204" charset="-122"/>
                <a:ea typeface="微软雅黑" panose="020B0503020204020204" charset="-122"/>
                <a:cs typeface="+mj-cs"/>
                <a:sym typeface="+mn-ea"/>
              </a:rPr>
              <a:t>1.4 </a:t>
            </a:r>
            <a:r>
              <a:rPr lang="zh-CN" altLang="en-US" sz="3200">
                <a:solidFill>
                  <a:schemeClr val="accent4"/>
                </a:solidFill>
                <a:effectLst/>
                <a:latin typeface="微软雅黑" panose="020B0503020204020204" charset="-122"/>
                <a:ea typeface="微软雅黑" panose="020B0503020204020204" charset="-122"/>
                <a:cs typeface="+mj-cs"/>
                <a:sym typeface="+mn-ea"/>
              </a:rPr>
              <a:t>justify-content</a:t>
            </a:r>
            <a:endParaRPr lang="zh-CN" altLang="en-US" sz="3200">
              <a:solidFill>
                <a:schemeClr val="accent4"/>
              </a:solidFill>
              <a:effectLst/>
              <a:latin typeface="微软雅黑" panose="020B0503020204020204" charset="-122"/>
              <a:ea typeface="微软雅黑" panose="020B0503020204020204" charset="-122"/>
              <a:cs typeface="+mj-cs"/>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设置伸缩项目在主轴的排列</a:t>
            </a:r>
            <a:endParaRPr lang="zh-CN" altLang="en-US"/>
          </a:p>
        </p:txBody>
      </p:sp>
      <p:sp>
        <p:nvSpPr>
          <p:cNvPr id="3" name="内容占位符 2"/>
          <p:cNvSpPr>
            <a:spLocks noGrp="1"/>
          </p:cNvSpPr>
          <p:nvPr>
            <p:ph idx="1"/>
          </p:nvPr>
        </p:nvSpPr>
        <p:spPr>
          <a:xfrm>
            <a:off x="457200" y="916305"/>
            <a:ext cx="8229600" cy="1360567"/>
          </a:xfrm>
        </p:spPr>
        <p:txBody>
          <a:bodyPr/>
          <a:lstStyle/>
          <a:p>
            <a:r>
              <a:rPr lang="zh-CN" altLang="en-US"/>
              <a:t>当伸缩容器有“足够空间”时，所有伸缩项目在主轴</a:t>
            </a:r>
            <a:r>
              <a:rPr lang="en-US" altLang="zh-CN"/>
              <a:t>start</a:t>
            </a:r>
            <a:r>
              <a:rPr lang="zh-CN" altLang="en-US"/>
              <a:t>处排列，如同设置了</a:t>
            </a:r>
            <a:endParaRPr lang="en-US" altLang="zh-CN"/>
          </a:p>
          <a:p>
            <a:pPr lvl="1"/>
            <a:r>
              <a:rPr lang="en-US" altLang="zh-CN"/>
              <a:t>justify-content</a:t>
            </a:r>
            <a:r>
              <a:rPr lang="zh-CN" altLang="en-US"/>
              <a:t>：</a:t>
            </a:r>
            <a:r>
              <a:rPr lang="en-US" altLang="zh-CN"/>
              <a:t>flex-start   </a:t>
            </a:r>
            <a:r>
              <a:rPr lang="zh-CN" altLang="en-US" b="1">
                <a:solidFill>
                  <a:srgbClr val="FF0066"/>
                </a:solidFill>
              </a:rPr>
              <a:t>（默认值）</a:t>
            </a:r>
            <a:endParaRPr lang="zh-CN" altLang="en-US" b="1">
              <a:solidFill>
                <a:srgbClr val="FF0066"/>
              </a:solidFill>
            </a:endParaRPr>
          </a:p>
        </p:txBody>
      </p:sp>
      <p:sp>
        <p:nvSpPr>
          <p:cNvPr id="5" name="圆角矩形 4"/>
          <p:cNvSpPr/>
          <p:nvPr/>
        </p:nvSpPr>
        <p:spPr>
          <a:xfrm>
            <a:off x="571804" y="4169524"/>
            <a:ext cx="7488832" cy="1347708"/>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71804" y="4169524"/>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item1</a:t>
            </a:r>
            <a:endParaRPr lang="zh-CN" altLang="en-US">
              <a:solidFill>
                <a:schemeClr val="tx1">
                  <a:lumMod val="95000"/>
                  <a:lumOff val="5000"/>
                </a:schemeClr>
              </a:solidFill>
              <a:latin typeface="Segoe UI Black" panose="020B0A02040204020203" pitchFamily="34" charset="0"/>
              <a:cs typeface="Segoe UI Black" panose="020B0A02040204020203" pitchFamily="34" charset="0"/>
            </a:endParaRPr>
          </a:p>
        </p:txBody>
      </p:sp>
      <p:sp>
        <p:nvSpPr>
          <p:cNvPr id="7" name="圆角矩形 6"/>
          <p:cNvSpPr/>
          <p:nvPr/>
        </p:nvSpPr>
        <p:spPr>
          <a:xfrm>
            <a:off x="1651924" y="4169524"/>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item2</a:t>
            </a:r>
            <a:endParaRPr lang="zh-CN" altLang="en-US">
              <a:solidFill>
                <a:schemeClr val="tx1">
                  <a:lumMod val="95000"/>
                  <a:lumOff val="5000"/>
                </a:schemeClr>
              </a:solidFill>
              <a:latin typeface="Segoe UI Black" panose="020B0A02040204020203" pitchFamily="34" charset="0"/>
              <a:cs typeface="Segoe UI Black" panose="020B0A02040204020203" pitchFamily="34" charset="0"/>
            </a:endParaRPr>
          </a:p>
        </p:txBody>
      </p:sp>
      <p:sp>
        <p:nvSpPr>
          <p:cNvPr id="8" name="圆角矩形 7"/>
          <p:cNvSpPr/>
          <p:nvPr/>
        </p:nvSpPr>
        <p:spPr>
          <a:xfrm>
            <a:off x="2732044" y="4169524"/>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item3</a:t>
            </a:r>
            <a:endParaRPr lang="zh-CN" altLang="en-US">
              <a:solidFill>
                <a:schemeClr val="tx1">
                  <a:lumMod val="95000"/>
                  <a:lumOff val="5000"/>
                </a:schemeClr>
              </a:solidFill>
              <a:latin typeface="Segoe UI Black" panose="020B0A02040204020203" pitchFamily="34" charset="0"/>
              <a:cs typeface="Segoe UI Black" panose="020B0A02040204020203" pitchFamily="34" charset="0"/>
            </a:endParaRPr>
          </a:p>
        </p:txBody>
      </p:sp>
      <p:grpSp>
        <p:nvGrpSpPr>
          <p:cNvPr id="20" name="组合 19"/>
          <p:cNvGrpSpPr/>
          <p:nvPr/>
        </p:nvGrpSpPr>
        <p:grpSpPr>
          <a:xfrm>
            <a:off x="449055" y="3001372"/>
            <a:ext cx="7640993" cy="971754"/>
            <a:chOff x="449055" y="3001372"/>
            <a:chExt cx="7640993" cy="971754"/>
          </a:xfrm>
        </p:grpSpPr>
        <p:sp>
          <p:nvSpPr>
            <p:cNvPr id="12" name="文本框 11"/>
            <p:cNvSpPr txBox="1"/>
            <p:nvPr/>
          </p:nvSpPr>
          <p:spPr>
            <a:xfrm>
              <a:off x="449055" y="3012404"/>
              <a:ext cx="1428567"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13" name="文本框 12"/>
            <p:cNvSpPr txBox="1"/>
            <p:nvPr/>
          </p:nvSpPr>
          <p:spPr>
            <a:xfrm>
              <a:off x="6521817" y="3001372"/>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14" name="文本框 13"/>
            <p:cNvSpPr txBox="1"/>
            <p:nvPr/>
          </p:nvSpPr>
          <p:spPr>
            <a:xfrm>
              <a:off x="3581897" y="3012404"/>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FF0066"/>
                </a:solidFill>
                <a:latin typeface="Segoe UI Black" panose="020B0A02040204020203" pitchFamily="34" charset="0"/>
                <a:cs typeface="Segoe UI Black" panose="020B0A02040204020203" pitchFamily="34" charset="0"/>
              </a:endParaRPr>
            </a:p>
          </p:txBody>
        </p:sp>
        <p:cxnSp>
          <p:nvCxnSpPr>
            <p:cNvPr id="15" name="直接箭头连接符 14"/>
            <p:cNvCxnSpPr/>
            <p:nvPr/>
          </p:nvCxnSpPr>
          <p:spPr>
            <a:xfrm>
              <a:off x="513906" y="3501008"/>
              <a:ext cx="7576142" cy="0"/>
            </a:xfrm>
            <a:prstGeom prst="straightConnector1">
              <a:avLst/>
            </a:prstGeom>
            <a:ln w="57150">
              <a:solidFill>
                <a:srgbClr val="FF0066"/>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547888" y="3573016"/>
              <a:ext cx="1368152" cy="400110"/>
            </a:xfrm>
            <a:prstGeom prst="rect">
              <a:avLst/>
            </a:prstGeom>
            <a:noFill/>
          </p:spPr>
          <p:txBody>
            <a:bodyPr wrap="square" rtlCol="0">
              <a:spAutoFit/>
            </a:bodyPr>
            <a:lstStyle/>
            <a:p>
              <a:pPr algn="ctr"/>
              <a:r>
                <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rPr>
                <a:t>主轴</a:t>
              </a:r>
              <a:endPar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设置伸缩项目在主轴的排列</a:t>
            </a:r>
            <a:endParaRPr lang="zh-CN" altLang="en-US"/>
          </a:p>
        </p:txBody>
      </p:sp>
      <p:sp>
        <p:nvSpPr>
          <p:cNvPr id="3" name="内容占位符 2"/>
          <p:cNvSpPr>
            <a:spLocks noGrp="1"/>
          </p:cNvSpPr>
          <p:nvPr>
            <p:ph idx="1"/>
          </p:nvPr>
        </p:nvSpPr>
        <p:spPr>
          <a:xfrm>
            <a:off x="457200" y="916305"/>
            <a:ext cx="8229600" cy="1360567"/>
          </a:xfrm>
        </p:spPr>
        <p:txBody>
          <a:bodyPr/>
          <a:lstStyle/>
          <a:p>
            <a:r>
              <a:rPr lang="zh-CN" altLang="en-US"/>
              <a:t>当伸缩容器有“足够空间”时， 也可以设置，</a:t>
            </a:r>
            <a:endParaRPr lang="en-US" altLang="zh-CN"/>
          </a:p>
          <a:p>
            <a:pPr lvl="1"/>
            <a:r>
              <a:rPr lang="en-US" altLang="zh-CN"/>
              <a:t>justify-content</a:t>
            </a:r>
            <a:r>
              <a:rPr lang="zh-CN" altLang="en-US"/>
              <a:t>：</a:t>
            </a:r>
            <a:r>
              <a:rPr lang="en-US" altLang="zh-CN"/>
              <a:t>flex-end </a:t>
            </a:r>
            <a:endParaRPr lang="en-US" altLang="zh-CN"/>
          </a:p>
          <a:p>
            <a:r>
              <a:rPr lang="zh-CN" altLang="en-US"/>
              <a:t>此时所有的伸缩项目在伸缩容器主轴的</a:t>
            </a:r>
            <a:r>
              <a:rPr lang="en-US" altLang="zh-CN"/>
              <a:t>end</a:t>
            </a:r>
            <a:r>
              <a:rPr lang="zh-CN" altLang="en-US"/>
              <a:t>处排列</a:t>
            </a:r>
            <a:endParaRPr lang="zh-CN" altLang="en-US"/>
          </a:p>
        </p:txBody>
      </p:sp>
      <p:sp>
        <p:nvSpPr>
          <p:cNvPr id="5" name="圆角矩形 4"/>
          <p:cNvSpPr/>
          <p:nvPr/>
        </p:nvSpPr>
        <p:spPr>
          <a:xfrm>
            <a:off x="457200" y="3946767"/>
            <a:ext cx="7488832" cy="1347708"/>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716016" y="3946767"/>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7" name="圆角矩形 6"/>
          <p:cNvSpPr/>
          <p:nvPr/>
        </p:nvSpPr>
        <p:spPr>
          <a:xfrm>
            <a:off x="5796136" y="3946767"/>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8" name="圆角矩形 7"/>
          <p:cNvSpPr/>
          <p:nvPr/>
        </p:nvSpPr>
        <p:spPr>
          <a:xfrm>
            <a:off x="6876256" y="3946767"/>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nvGrpSpPr>
          <p:cNvPr id="15" name="组合 14"/>
          <p:cNvGrpSpPr/>
          <p:nvPr/>
        </p:nvGrpSpPr>
        <p:grpSpPr>
          <a:xfrm>
            <a:off x="449055" y="3001372"/>
            <a:ext cx="7640993" cy="971754"/>
            <a:chOff x="449055" y="3001372"/>
            <a:chExt cx="7640993" cy="971754"/>
          </a:xfrm>
        </p:grpSpPr>
        <p:sp>
          <p:nvSpPr>
            <p:cNvPr id="18" name="文本框 17"/>
            <p:cNvSpPr txBox="1"/>
            <p:nvPr/>
          </p:nvSpPr>
          <p:spPr>
            <a:xfrm>
              <a:off x="449055" y="3012404"/>
              <a:ext cx="1428567"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19" name="文本框 18"/>
            <p:cNvSpPr txBox="1"/>
            <p:nvPr/>
          </p:nvSpPr>
          <p:spPr>
            <a:xfrm>
              <a:off x="6521817" y="3001372"/>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20" name="文本框 19"/>
            <p:cNvSpPr txBox="1"/>
            <p:nvPr/>
          </p:nvSpPr>
          <p:spPr>
            <a:xfrm>
              <a:off x="3581897" y="3012404"/>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FF0066"/>
                </a:solidFill>
                <a:latin typeface="Segoe UI Black" panose="020B0A02040204020203" pitchFamily="34" charset="0"/>
                <a:cs typeface="Segoe UI Black" panose="020B0A02040204020203" pitchFamily="34" charset="0"/>
              </a:endParaRPr>
            </a:p>
          </p:txBody>
        </p:sp>
        <p:cxnSp>
          <p:nvCxnSpPr>
            <p:cNvPr id="21" name="直接箭头连接符 20"/>
            <p:cNvCxnSpPr/>
            <p:nvPr/>
          </p:nvCxnSpPr>
          <p:spPr>
            <a:xfrm>
              <a:off x="513906" y="3501008"/>
              <a:ext cx="7576142" cy="0"/>
            </a:xfrm>
            <a:prstGeom prst="straightConnector1">
              <a:avLst/>
            </a:prstGeom>
            <a:ln w="57150">
              <a:solidFill>
                <a:srgbClr val="FF0066"/>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547888" y="3573016"/>
              <a:ext cx="1368152" cy="400110"/>
            </a:xfrm>
            <a:prstGeom prst="rect">
              <a:avLst/>
            </a:prstGeom>
            <a:noFill/>
          </p:spPr>
          <p:txBody>
            <a:bodyPr wrap="square" rtlCol="0">
              <a:spAutoFit/>
            </a:bodyPr>
            <a:lstStyle/>
            <a:p>
              <a:pPr algn="ctr"/>
              <a:r>
                <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rPr>
                <a:t>主轴</a:t>
              </a:r>
              <a:endPar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设置伸缩项目在主轴的排列</a:t>
            </a:r>
            <a:endParaRPr lang="zh-CN" altLang="en-US"/>
          </a:p>
        </p:txBody>
      </p:sp>
      <p:sp>
        <p:nvSpPr>
          <p:cNvPr id="3" name="内容占位符 2"/>
          <p:cNvSpPr>
            <a:spLocks noGrp="1"/>
          </p:cNvSpPr>
          <p:nvPr>
            <p:ph idx="1"/>
          </p:nvPr>
        </p:nvSpPr>
        <p:spPr>
          <a:xfrm>
            <a:off x="457200" y="916305"/>
            <a:ext cx="8229600" cy="1360567"/>
          </a:xfrm>
        </p:spPr>
        <p:txBody>
          <a:bodyPr/>
          <a:lstStyle/>
          <a:p>
            <a:r>
              <a:rPr lang="zh-CN" altLang="en-US"/>
              <a:t>当伸缩容器有“足够空间”时， 设置</a:t>
            </a:r>
            <a:endParaRPr lang="en-US" altLang="zh-CN"/>
          </a:p>
          <a:p>
            <a:pPr lvl="1"/>
            <a:r>
              <a:rPr lang="en-US" altLang="zh-CN"/>
              <a:t>justify-content</a:t>
            </a:r>
            <a:r>
              <a:rPr lang="zh-CN" altLang="en-US"/>
              <a:t>：</a:t>
            </a:r>
            <a:r>
              <a:rPr lang="en-US" altLang="zh-CN"/>
              <a:t>center </a:t>
            </a:r>
            <a:endParaRPr lang="en-US" altLang="zh-CN"/>
          </a:p>
          <a:p>
            <a:r>
              <a:rPr lang="zh-CN" altLang="en-US"/>
              <a:t>所有的伸缩项目位于伸缩容器主轴的中间处</a:t>
            </a:r>
            <a:endParaRPr lang="zh-CN" altLang="en-US"/>
          </a:p>
        </p:txBody>
      </p:sp>
      <p:sp>
        <p:nvSpPr>
          <p:cNvPr id="5" name="圆角矩形 4"/>
          <p:cNvSpPr/>
          <p:nvPr/>
        </p:nvSpPr>
        <p:spPr>
          <a:xfrm>
            <a:off x="457200" y="3946767"/>
            <a:ext cx="7488832" cy="1347708"/>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555776" y="3946767"/>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7" name="圆角矩形 6"/>
          <p:cNvSpPr/>
          <p:nvPr/>
        </p:nvSpPr>
        <p:spPr>
          <a:xfrm>
            <a:off x="3635896" y="3946767"/>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8" name="圆角矩形 7"/>
          <p:cNvSpPr/>
          <p:nvPr/>
        </p:nvSpPr>
        <p:spPr>
          <a:xfrm>
            <a:off x="4716016" y="3946767"/>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nvGrpSpPr>
          <p:cNvPr id="15" name="组合 14"/>
          <p:cNvGrpSpPr/>
          <p:nvPr/>
        </p:nvGrpSpPr>
        <p:grpSpPr>
          <a:xfrm>
            <a:off x="449055" y="3001372"/>
            <a:ext cx="7640993" cy="971754"/>
            <a:chOff x="449055" y="3001372"/>
            <a:chExt cx="7640993" cy="971754"/>
          </a:xfrm>
        </p:grpSpPr>
        <p:sp>
          <p:nvSpPr>
            <p:cNvPr id="18" name="文本框 17"/>
            <p:cNvSpPr txBox="1"/>
            <p:nvPr/>
          </p:nvSpPr>
          <p:spPr>
            <a:xfrm>
              <a:off x="449055" y="3012404"/>
              <a:ext cx="1428567"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19" name="文本框 18"/>
            <p:cNvSpPr txBox="1"/>
            <p:nvPr/>
          </p:nvSpPr>
          <p:spPr>
            <a:xfrm>
              <a:off x="6521817" y="3001372"/>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20" name="文本框 19"/>
            <p:cNvSpPr txBox="1"/>
            <p:nvPr/>
          </p:nvSpPr>
          <p:spPr>
            <a:xfrm>
              <a:off x="3581897" y="3012404"/>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FF0066"/>
                </a:solidFill>
                <a:latin typeface="Segoe UI Black" panose="020B0A02040204020203" pitchFamily="34" charset="0"/>
                <a:cs typeface="Segoe UI Black" panose="020B0A02040204020203" pitchFamily="34" charset="0"/>
              </a:endParaRPr>
            </a:p>
          </p:txBody>
        </p:sp>
        <p:cxnSp>
          <p:nvCxnSpPr>
            <p:cNvPr id="21" name="直接箭头连接符 20"/>
            <p:cNvCxnSpPr/>
            <p:nvPr/>
          </p:nvCxnSpPr>
          <p:spPr>
            <a:xfrm>
              <a:off x="513906" y="3501008"/>
              <a:ext cx="7576142" cy="0"/>
            </a:xfrm>
            <a:prstGeom prst="straightConnector1">
              <a:avLst/>
            </a:prstGeom>
            <a:ln w="57150">
              <a:solidFill>
                <a:srgbClr val="FF0066"/>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547888" y="3573016"/>
              <a:ext cx="1368152" cy="400110"/>
            </a:xfrm>
            <a:prstGeom prst="rect">
              <a:avLst/>
            </a:prstGeom>
            <a:noFill/>
          </p:spPr>
          <p:txBody>
            <a:bodyPr wrap="square" rtlCol="0">
              <a:spAutoFit/>
            </a:bodyPr>
            <a:lstStyle/>
            <a:p>
              <a:pPr algn="ctr"/>
              <a:r>
                <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rPr>
                <a:t>主轴</a:t>
              </a:r>
              <a:endPar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设置伸缩项目在主轴的排列</a:t>
            </a:r>
            <a:endParaRPr lang="zh-CN" altLang="en-US"/>
          </a:p>
        </p:txBody>
      </p:sp>
      <p:sp>
        <p:nvSpPr>
          <p:cNvPr id="3" name="内容占位符 2"/>
          <p:cNvSpPr>
            <a:spLocks noGrp="1"/>
          </p:cNvSpPr>
          <p:nvPr>
            <p:ph idx="1"/>
          </p:nvPr>
        </p:nvSpPr>
        <p:spPr>
          <a:xfrm>
            <a:off x="457200" y="916305"/>
            <a:ext cx="8229600" cy="1360567"/>
          </a:xfrm>
        </p:spPr>
        <p:txBody>
          <a:bodyPr/>
          <a:lstStyle/>
          <a:p>
            <a:r>
              <a:rPr lang="zh-CN" altLang="en-US"/>
              <a:t>当伸缩容器有“足够空间”时， 设置</a:t>
            </a:r>
            <a:endParaRPr lang="en-US" altLang="zh-CN"/>
          </a:p>
          <a:p>
            <a:pPr lvl="1"/>
            <a:r>
              <a:rPr lang="en-US" altLang="zh-CN"/>
              <a:t>justify-content</a:t>
            </a:r>
            <a:r>
              <a:rPr lang="zh-CN" altLang="en-US"/>
              <a:t>：</a:t>
            </a:r>
            <a:r>
              <a:rPr lang="en-US" altLang="zh-CN"/>
              <a:t>space-between </a:t>
            </a:r>
            <a:endParaRPr lang="en-US" altLang="zh-CN"/>
          </a:p>
          <a:p>
            <a:r>
              <a:rPr lang="zh-CN" altLang="en-US"/>
              <a:t>此时伸缩项目沿着伸缩容器的主轴均匀分布</a:t>
            </a:r>
            <a:endParaRPr lang="zh-CN" altLang="en-US"/>
          </a:p>
        </p:txBody>
      </p:sp>
      <p:sp>
        <p:nvSpPr>
          <p:cNvPr id="5" name="圆角矩形 4"/>
          <p:cNvSpPr/>
          <p:nvPr/>
        </p:nvSpPr>
        <p:spPr>
          <a:xfrm>
            <a:off x="457200" y="3946767"/>
            <a:ext cx="7488832" cy="1347708"/>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77124" y="3946767"/>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7" name="圆角矩形 6"/>
          <p:cNvSpPr/>
          <p:nvPr/>
        </p:nvSpPr>
        <p:spPr>
          <a:xfrm>
            <a:off x="3635896" y="3946767"/>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8" name="圆角矩形 7"/>
          <p:cNvSpPr/>
          <p:nvPr/>
        </p:nvSpPr>
        <p:spPr>
          <a:xfrm>
            <a:off x="6865912" y="3946767"/>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nvGrpSpPr>
          <p:cNvPr id="15" name="组合 14"/>
          <p:cNvGrpSpPr/>
          <p:nvPr/>
        </p:nvGrpSpPr>
        <p:grpSpPr>
          <a:xfrm>
            <a:off x="449055" y="3001372"/>
            <a:ext cx="7640993" cy="971754"/>
            <a:chOff x="449055" y="3001372"/>
            <a:chExt cx="7640993" cy="971754"/>
          </a:xfrm>
        </p:grpSpPr>
        <p:sp>
          <p:nvSpPr>
            <p:cNvPr id="18" name="文本框 17"/>
            <p:cNvSpPr txBox="1"/>
            <p:nvPr/>
          </p:nvSpPr>
          <p:spPr>
            <a:xfrm>
              <a:off x="449055" y="3012404"/>
              <a:ext cx="1428567"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19" name="文本框 18"/>
            <p:cNvSpPr txBox="1"/>
            <p:nvPr/>
          </p:nvSpPr>
          <p:spPr>
            <a:xfrm>
              <a:off x="6521817" y="3001372"/>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20" name="文本框 19"/>
            <p:cNvSpPr txBox="1"/>
            <p:nvPr/>
          </p:nvSpPr>
          <p:spPr>
            <a:xfrm>
              <a:off x="3581897" y="3012404"/>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FF0066"/>
                </a:solidFill>
                <a:latin typeface="Segoe UI Black" panose="020B0A02040204020203" pitchFamily="34" charset="0"/>
                <a:cs typeface="Segoe UI Black" panose="020B0A02040204020203" pitchFamily="34" charset="0"/>
              </a:endParaRPr>
            </a:p>
          </p:txBody>
        </p:sp>
        <p:cxnSp>
          <p:nvCxnSpPr>
            <p:cNvPr id="21" name="直接箭头连接符 20"/>
            <p:cNvCxnSpPr/>
            <p:nvPr/>
          </p:nvCxnSpPr>
          <p:spPr>
            <a:xfrm>
              <a:off x="513906" y="3501008"/>
              <a:ext cx="7576142" cy="0"/>
            </a:xfrm>
            <a:prstGeom prst="straightConnector1">
              <a:avLst/>
            </a:prstGeom>
            <a:ln w="57150">
              <a:solidFill>
                <a:srgbClr val="FF0066"/>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547888" y="3573016"/>
              <a:ext cx="1368152" cy="400110"/>
            </a:xfrm>
            <a:prstGeom prst="rect">
              <a:avLst/>
            </a:prstGeom>
            <a:noFill/>
          </p:spPr>
          <p:txBody>
            <a:bodyPr wrap="square" rtlCol="0">
              <a:spAutoFit/>
            </a:bodyPr>
            <a:lstStyle/>
            <a:p>
              <a:pPr algn="ctr"/>
              <a:r>
                <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rPr>
                <a:t>主轴</a:t>
              </a:r>
              <a:endPar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设置伸缩项目在主轴的排列</a:t>
            </a:r>
            <a:endParaRPr lang="zh-CN" altLang="en-US"/>
          </a:p>
        </p:txBody>
      </p:sp>
      <p:sp>
        <p:nvSpPr>
          <p:cNvPr id="3" name="内容占位符 2"/>
          <p:cNvSpPr>
            <a:spLocks noGrp="1"/>
          </p:cNvSpPr>
          <p:nvPr>
            <p:ph idx="1"/>
          </p:nvPr>
        </p:nvSpPr>
        <p:spPr>
          <a:xfrm>
            <a:off x="457200" y="916305"/>
            <a:ext cx="8229600" cy="1965795"/>
          </a:xfrm>
        </p:spPr>
        <p:txBody>
          <a:bodyPr>
            <a:normAutofit/>
          </a:bodyPr>
          <a:lstStyle/>
          <a:p>
            <a:r>
              <a:rPr lang="zh-CN" altLang="en-US"/>
              <a:t>当伸缩容器有“足够空间”时， 设置</a:t>
            </a:r>
            <a:endParaRPr lang="en-US" altLang="zh-CN"/>
          </a:p>
          <a:p>
            <a:pPr lvl="1"/>
            <a:r>
              <a:rPr lang="en-US" altLang="zh-CN"/>
              <a:t>justify-content</a:t>
            </a:r>
            <a:r>
              <a:rPr lang="zh-CN" altLang="en-US"/>
              <a:t>：</a:t>
            </a:r>
            <a:r>
              <a:rPr lang="en-US" altLang="zh-CN"/>
              <a:t>space-around </a:t>
            </a:r>
            <a:endParaRPr lang="en-US" altLang="zh-CN"/>
          </a:p>
          <a:p>
            <a:r>
              <a:rPr lang="zh-CN" altLang="en-US"/>
              <a:t>伸缩项目沿着伸缩容器的主轴均匀分布，但是剩余空间会包裹着每个伸缩项目</a:t>
            </a:r>
            <a:endParaRPr lang="zh-CN" altLang="en-US"/>
          </a:p>
        </p:txBody>
      </p:sp>
      <p:sp>
        <p:nvSpPr>
          <p:cNvPr id="5" name="圆角矩形 4"/>
          <p:cNvSpPr/>
          <p:nvPr/>
        </p:nvSpPr>
        <p:spPr>
          <a:xfrm>
            <a:off x="457200" y="3946767"/>
            <a:ext cx="7488832" cy="1347708"/>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158665" y="3946767"/>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7" name="圆角矩形 6"/>
          <p:cNvSpPr/>
          <p:nvPr/>
        </p:nvSpPr>
        <p:spPr>
          <a:xfrm>
            <a:off x="3635896" y="3946767"/>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8" name="圆角矩形 7"/>
          <p:cNvSpPr/>
          <p:nvPr/>
        </p:nvSpPr>
        <p:spPr>
          <a:xfrm>
            <a:off x="6177139" y="3951198"/>
            <a:ext cx="1080120" cy="13477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sp>
        <p:nvSpPr>
          <p:cNvPr id="4" name="左大括号 3"/>
          <p:cNvSpPr/>
          <p:nvPr/>
        </p:nvSpPr>
        <p:spPr>
          <a:xfrm rot="16200000">
            <a:off x="671235" y="5245826"/>
            <a:ext cx="293317" cy="6815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p:cNvSpPr/>
          <p:nvPr/>
        </p:nvSpPr>
        <p:spPr>
          <a:xfrm rot="16200000">
            <a:off x="2432897" y="5326156"/>
            <a:ext cx="293317" cy="6815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左大括号 17"/>
          <p:cNvSpPr/>
          <p:nvPr/>
        </p:nvSpPr>
        <p:spPr>
          <a:xfrm rot="16200000">
            <a:off x="3148467" y="5326155"/>
            <a:ext cx="293317" cy="6815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 name="组合 18"/>
          <p:cNvGrpSpPr/>
          <p:nvPr/>
        </p:nvGrpSpPr>
        <p:grpSpPr>
          <a:xfrm>
            <a:off x="449055" y="3001372"/>
            <a:ext cx="7640993" cy="971754"/>
            <a:chOff x="449055" y="3001372"/>
            <a:chExt cx="7640993" cy="971754"/>
          </a:xfrm>
        </p:grpSpPr>
        <p:sp>
          <p:nvSpPr>
            <p:cNvPr id="20" name="文本框 19"/>
            <p:cNvSpPr txBox="1"/>
            <p:nvPr/>
          </p:nvSpPr>
          <p:spPr>
            <a:xfrm>
              <a:off x="449055" y="3012404"/>
              <a:ext cx="1428567"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21" name="文本框 20"/>
            <p:cNvSpPr txBox="1"/>
            <p:nvPr/>
          </p:nvSpPr>
          <p:spPr>
            <a:xfrm>
              <a:off x="6521817" y="3001372"/>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22" name="文本框 21"/>
            <p:cNvSpPr txBox="1"/>
            <p:nvPr/>
          </p:nvSpPr>
          <p:spPr>
            <a:xfrm>
              <a:off x="3581897" y="3012404"/>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FF0066"/>
                </a:solidFill>
                <a:latin typeface="Segoe UI Black" panose="020B0A02040204020203" pitchFamily="34" charset="0"/>
                <a:cs typeface="Segoe UI Black" panose="020B0A02040204020203" pitchFamily="34" charset="0"/>
              </a:endParaRPr>
            </a:p>
          </p:txBody>
        </p:sp>
        <p:cxnSp>
          <p:nvCxnSpPr>
            <p:cNvPr id="23" name="直接箭头连接符 22"/>
            <p:cNvCxnSpPr/>
            <p:nvPr/>
          </p:nvCxnSpPr>
          <p:spPr>
            <a:xfrm>
              <a:off x="513906" y="3501008"/>
              <a:ext cx="7576142" cy="0"/>
            </a:xfrm>
            <a:prstGeom prst="straightConnector1">
              <a:avLst/>
            </a:prstGeom>
            <a:ln w="57150">
              <a:solidFill>
                <a:srgbClr val="FF0066"/>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547888" y="3573016"/>
              <a:ext cx="1368152" cy="400110"/>
            </a:xfrm>
            <a:prstGeom prst="rect">
              <a:avLst/>
            </a:prstGeom>
            <a:noFill/>
          </p:spPr>
          <p:txBody>
            <a:bodyPr wrap="square" rtlCol="0">
              <a:spAutoFit/>
            </a:bodyPr>
            <a:lstStyle/>
            <a:p>
              <a:pPr algn="ctr"/>
              <a:r>
                <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rPr>
                <a:t>主轴</a:t>
              </a:r>
              <a:endPar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175510" y="1888490"/>
            <a:ext cx="3846195" cy="4899025"/>
          </a:xfrm>
          <a:prstGeom prst="rect">
            <a:avLst/>
          </a:prstGeom>
        </p:spPr>
      </p:pic>
      <p:sp>
        <p:nvSpPr>
          <p:cNvPr id="5" name="文本框 4"/>
          <p:cNvSpPr txBox="1"/>
          <p:nvPr/>
        </p:nvSpPr>
        <p:spPr>
          <a:xfrm>
            <a:off x="579755" y="667385"/>
            <a:ext cx="7356475" cy="1476375"/>
          </a:xfrm>
          <a:prstGeom prst="rect">
            <a:avLst/>
          </a:prstGeom>
          <a:noFill/>
        </p:spPr>
        <p:txBody>
          <a:bodyPr wrap="square" rtlCol="0" anchor="t">
            <a:spAutoFit/>
          </a:bodyPr>
          <a:p>
            <a:r>
              <a:rPr lang="zh-CN" altLang="en-US"/>
              <a:t>align-items属性定义项目在交叉轴上如何对齐。</a:t>
            </a:r>
            <a:endParaRPr lang="zh-CN" altLang="en-US"/>
          </a:p>
          <a:p>
            <a:endParaRPr lang="zh-CN" altLang="en-US"/>
          </a:p>
          <a:p>
            <a:r>
              <a:rPr lang="zh-CN" altLang="en-US"/>
              <a:t>.box {</a:t>
            </a:r>
            <a:endParaRPr lang="zh-CN" altLang="en-US"/>
          </a:p>
          <a:p>
            <a:r>
              <a:rPr lang="zh-CN" altLang="en-US"/>
              <a:t>  align-items: flex-start | flex-end | center | baseline | stretch;</a:t>
            </a:r>
            <a:endParaRPr lang="zh-CN" altLang="en-US"/>
          </a:p>
          <a:p>
            <a:r>
              <a:rPr lang="zh-CN" altLang="en-US"/>
              <a:t>}</a:t>
            </a:r>
            <a:endParaRPr lang="zh-CN" altLang="en-US"/>
          </a:p>
        </p:txBody>
      </p:sp>
      <p:sp>
        <p:nvSpPr>
          <p:cNvPr id="6" name="文本框 5"/>
          <p:cNvSpPr txBox="1"/>
          <p:nvPr/>
        </p:nvSpPr>
        <p:spPr>
          <a:xfrm>
            <a:off x="5712460" y="41275"/>
            <a:ext cx="3058160" cy="583565"/>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pPr algn="l"/>
            <a:r>
              <a:rPr lang="zh-CN" altLang="en-US" sz="3200">
                <a:solidFill>
                  <a:schemeClr val="accent4"/>
                </a:solidFill>
                <a:effectLst/>
                <a:latin typeface="微软雅黑" panose="020B0503020204020204" charset="-122"/>
                <a:ea typeface="微软雅黑" panose="020B0503020204020204" charset="-122"/>
                <a:cs typeface="+mj-cs"/>
                <a:sym typeface="+mn-ea"/>
              </a:rPr>
              <a:t>1.5 </a:t>
            </a:r>
            <a:r>
              <a:rPr lang="zh-CN" altLang="en-US" sz="3200">
                <a:solidFill>
                  <a:schemeClr val="accent4"/>
                </a:solidFill>
                <a:effectLst/>
                <a:latin typeface="微软雅黑" panose="020B0503020204020204" charset="-122"/>
                <a:ea typeface="微软雅黑" panose="020B0503020204020204" charset="-122"/>
                <a:cs typeface="+mj-cs"/>
                <a:sym typeface="+mn-ea"/>
              </a:rPr>
              <a:t>align-items</a:t>
            </a:r>
            <a:endParaRPr lang="zh-CN" altLang="en-US" sz="3200">
              <a:ln/>
              <a:solidFill>
                <a:schemeClr val="accent4"/>
              </a:solidFill>
              <a:effectLst/>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设置伸缩项目在侧轴排列</a:t>
            </a:r>
            <a:endParaRPr lang="zh-CN" altLang="en-US"/>
          </a:p>
        </p:txBody>
      </p:sp>
      <p:sp>
        <p:nvSpPr>
          <p:cNvPr id="4" name="内容占位符 2"/>
          <p:cNvSpPr>
            <a:spLocks noGrp="1"/>
          </p:cNvSpPr>
          <p:nvPr>
            <p:ph idx="1"/>
          </p:nvPr>
        </p:nvSpPr>
        <p:spPr>
          <a:xfrm>
            <a:off x="457200" y="916305"/>
            <a:ext cx="8229600" cy="1360567"/>
          </a:xfrm>
        </p:spPr>
        <p:txBody>
          <a:bodyPr/>
          <a:lstStyle/>
          <a:p>
            <a:r>
              <a:rPr lang="zh-CN" altLang="en-US"/>
              <a:t>当伸缩容器有“足够空间”时， 侧轴如同设置了</a:t>
            </a:r>
            <a:endParaRPr lang="en-US" altLang="zh-CN"/>
          </a:p>
          <a:p>
            <a:pPr lvl="1"/>
            <a:r>
              <a:rPr lang="en-US" altLang="zh-CN"/>
              <a:t>align-items</a:t>
            </a:r>
            <a:r>
              <a:rPr lang="zh-CN" altLang="en-US"/>
              <a:t>：</a:t>
            </a:r>
            <a:r>
              <a:rPr lang="en-US" altLang="zh-CN"/>
              <a:t>stretch </a:t>
            </a:r>
            <a:endParaRPr lang="en-US" altLang="zh-CN"/>
          </a:p>
          <a:p>
            <a:r>
              <a:rPr lang="zh-CN" altLang="en-US"/>
              <a:t>即每个伸缩项目会沿侧轴被拉伸。</a:t>
            </a:r>
            <a:endParaRPr lang="en-US" altLang="zh-CN"/>
          </a:p>
          <a:p>
            <a:endParaRPr lang="zh-CN" altLang="en-US"/>
          </a:p>
        </p:txBody>
      </p:sp>
      <p:sp>
        <p:nvSpPr>
          <p:cNvPr id="6" name="圆角矩形 5"/>
          <p:cNvSpPr/>
          <p:nvPr/>
        </p:nvSpPr>
        <p:spPr>
          <a:xfrm>
            <a:off x="457200" y="2979505"/>
            <a:ext cx="5698976" cy="3239002"/>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89928" y="2979505"/>
            <a:ext cx="821968" cy="323900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8" name="圆角矩形 7"/>
          <p:cNvSpPr/>
          <p:nvPr/>
        </p:nvSpPr>
        <p:spPr>
          <a:xfrm>
            <a:off x="1311896" y="2990154"/>
            <a:ext cx="821968" cy="323900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9" name="圆角矩形 8"/>
          <p:cNvSpPr/>
          <p:nvPr/>
        </p:nvSpPr>
        <p:spPr>
          <a:xfrm>
            <a:off x="2133864" y="2979505"/>
            <a:ext cx="821968" cy="323900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nvGrpSpPr>
          <p:cNvPr id="15" name="组合 14"/>
          <p:cNvGrpSpPr/>
          <p:nvPr/>
        </p:nvGrpSpPr>
        <p:grpSpPr>
          <a:xfrm rot="5400000">
            <a:off x="5884129" y="3295798"/>
            <a:ext cx="4275649" cy="2237798"/>
            <a:chOff x="513906" y="2102745"/>
            <a:chExt cx="7576142" cy="2237798"/>
          </a:xfrm>
        </p:grpSpPr>
        <p:sp>
          <p:nvSpPr>
            <p:cNvPr id="16" name="文本框 15"/>
            <p:cNvSpPr txBox="1"/>
            <p:nvPr/>
          </p:nvSpPr>
          <p:spPr>
            <a:xfrm rot="16200000">
              <a:off x="641197" y="2474662"/>
              <a:ext cx="1398264"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7" name="文本框 16"/>
            <p:cNvSpPr txBox="1"/>
            <p:nvPr/>
          </p:nvSpPr>
          <p:spPr>
            <a:xfrm rot="16200000">
              <a:off x="6243446" y="2533998"/>
              <a:ext cx="1385928"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8" name="文本框 17"/>
            <p:cNvSpPr txBox="1"/>
            <p:nvPr/>
          </p:nvSpPr>
          <p:spPr>
            <a:xfrm rot="16200000">
              <a:off x="3778650" y="2448797"/>
              <a:ext cx="1046655"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0033CC"/>
                </a:solidFill>
                <a:latin typeface="Segoe UI Black" panose="020B0A02040204020203" pitchFamily="34" charset="0"/>
                <a:cs typeface="Segoe UI Black" panose="020B0A02040204020203" pitchFamily="34" charset="0"/>
              </a:endParaRPr>
            </a:p>
          </p:txBody>
        </p:sp>
        <p:cxnSp>
          <p:nvCxnSpPr>
            <p:cNvPr id="20" name="直接箭头连接符 19"/>
            <p:cNvCxnSpPr/>
            <p:nvPr/>
          </p:nvCxnSpPr>
          <p:spPr>
            <a:xfrm>
              <a:off x="513906" y="3501008"/>
              <a:ext cx="7576142" cy="0"/>
            </a:xfrm>
            <a:prstGeom prst="straightConnector1">
              <a:avLst/>
            </a:prstGeom>
            <a:ln w="57150">
              <a:solidFill>
                <a:srgbClr val="0033CC"/>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rot="16200000">
              <a:off x="3915915" y="3599997"/>
              <a:ext cx="772126" cy="708966"/>
            </a:xfrm>
            <a:prstGeom prst="rect">
              <a:avLst/>
            </a:prstGeom>
            <a:noFill/>
          </p:spPr>
          <p:txBody>
            <a:bodyPr wrap="square" rtlCol="0">
              <a:spAutoFit/>
            </a:bodyPr>
            <a:lstStyle/>
            <a:p>
              <a:pPr algn="ctr"/>
              <a:r>
                <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rPr>
                <a:t>侧轴</a:t>
              </a:r>
              <a:endPar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伸缩盒模型（</a:t>
            </a:r>
            <a:r>
              <a:rPr lang="en-US" altLang="zh-CN"/>
              <a:t>flex</a:t>
            </a:r>
            <a:r>
              <a:rPr lang="zh-CN" altLang="en-US"/>
              <a:t>）简介</a:t>
            </a:r>
            <a:endParaRPr lang="zh-CN" altLang="en-US"/>
          </a:p>
        </p:txBody>
      </p:sp>
      <p:sp>
        <p:nvSpPr>
          <p:cNvPr id="3" name="内容占位符 2"/>
          <p:cNvSpPr>
            <a:spLocks noGrp="1"/>
          </p:cNvSpPr>
          <p:nvPr>
            <p:ph idx="1"/>
          </p:nvPr>
        </p:nvSpPr>
        <p:spPr>
          <a:xfrm>
            <a:off x="457200" y="916305"/>
            <a:ext cx="8229600" cy="2080647"/>
          </a:xfrm>
        </p:spPr>
        <p:txBody>
          <a:bodyPr/>
          <a:lstStyle/>
          <a:p>
            <a:r>
              <a:rPr lang="zh-CN" altLang="en-US"/>
              <a:t>伸缩盒模型 </a:t>
            </a:r>
            <a:r>
              <a:rPr lang="en-US" altLang="zh-CN"/>
              <a:t>flex </a:t>
            </a:r>
            <a:r>
              <a:rPr lang="zh-CN" altLang="en-US"/>
              <a:t>是</a:t>
            </a:r>
            <a:r>
              <a:rPr lang="en-US" altLang="zh-CN"/>
              <a:t>CSS3</a:t>
            </a:r>
            <a:r>
              <a:rPr lang="zh-CN" altLang="en-US"/>
              <a:t>中快速布局的利器。</a:t>
            </a:r>
            <a:endParaRPr lang="zh-CN" altLang="en-US"/>
          </a:p>
        </p:txBody>
      </p:sp>
      <p:grpSp>
        <p:nvGrpSpPr>
          <p:cNvPr id="13" name="组合 12"/>
          <p:cNvGrpSpPr/>
          <p:nvPr/>
        </p:nvGrpSpPr>
        <p:grpSpPr>
          <a:xfrm>
            <a:off x="136578" y="1333126"/>
            <a:ext cx="7314443" cy="4191349"/>
            <a:chOff x="963" y="2678"/>
            <a:chExt cx="11907" cy="7043"/>
          </a:xfrm>
        </p:grpSpPr>
        <p:pic>
          <p:nvPicPr>
            <p:cNvPr id="4" name="图片 3" descr="flex_terms.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963" y="2678"/>
              <a:ext cx="11907" cy="704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714" y="3699"/>
              <a:ext cx="1967" cy="567"/>
            </a:xfrm>
            <a:prstGeom prst="rect">
              <a:avLst/>
            </a:prstGeom>
            <a:noFill/>
          </p:spPr>
          <p:txBody>
            <a:bodyPr wrap="square" rtlCol="0">
              <a:spAutoFit/>
            </a:bodyPr>
            <a:lstStyle/>
            <a:p>
              <a:pPr algn="ctr"/>
              <a:r>
                <a:rPr lang="zh-CN" altLang="en-US" sz="1600" b="1">
                  <a:solidFill>
                    <a:srgbClr val="FF0000"/>
                  </a:solidFill>
                  <a:latin typeface="微软雅黑" panose="020B0503020204020204" charset="-122"/>
                  <a:ea typeface="微软雅黑" panose="020B0503020204020204" charset="-122"/>
                </a:rPr>
                <a:t>伸缩容器</a:t>
              </a:r>
              <a:endParaRPr lang="zh-CN" altLang="en-US" sz="1600" b="1">
                <a:solidFill>
                  <a:srgbClr val="FF0000"/>
                </a:solidFill>
                <a:latin typeface="微软雅黑" panose="020B0503020204020204" charset="-122"/>
                <a:ea typeface="微软雅黑" panose="020B0503020204020204" charset="-122"/>
              </a:endParaRPr>
            </a:p>
          </p:txBody>
        </p:sp>
        <p:sp>
          <p:nvSpPr>
            <p:cNvPr id="6" name="文本框 5"/>
            <p:cNvSpPr txBox="1"/>
            <p:nvPr/>
          </p:nvSpPr>
          <p:spPr>
            <a:xfrm>
              <a:off x="7714" y="3882"/>
              <a:ext cx="1967" cy="567"/>
            </a:xfrm>
            <a:prstGeom prst="rect">
              <a:avLst/>
            </a:prstGeom>
            <a:noFill/>
          </p:spPr>
          <p:txBody>
            <a:bodyPr wrap="square" rtlCol="0">
              <a:spAutoFit/>
            </a:bodyPr>
            <a:lstStyle/>
            <a:p>
              <a:pPr algn="ctr"/>
              <a:r>
                <a:rPr lang="zh-CN" altLang="en-US" sz="1600" b="1">
                  <a:solidFill>
                    <a:srgbClr val="0033CC"/>
                  </a:solidFill>
                  <a:latin typeface="微软雅黑" panose="020B0503020204020204" charset="-122"/>
                  <a:ea typeface="微软雅黑" panose="020B0503020204020204" charset="-122"/>
                </a:rPr>
                <a:t>侧 轴</a:t>
              </a:r>
              <a:endParaRPr lang="zh-CN" altLang="en-US" sz="1600" b="1">
                <a:solidFill>
                  <a:srgbClr val="0033CC"/>
                </a:solidFill>
                <a:latin typeface="微软雅黑" panose="020B0503020204020204" charset="-122"/>
                <a:ea typeface="微软雅黑" panose="020B0503020204020204" charset="-122"/>
              </a:endParaRPr>
            </a:p>
          </p:txBody>
        </p:sp>
        <p:sp>
          <p:nvSpPr>
            <p:cNvPr id="7" name="文本框 6"/>
            <p:cNvSpPr txBox="1"/>
            <p:nvPr/>
          </p:nvSpPr>
          <p:spPr>
            <a:xfrm>
              <a:off x="2891" y="4592"/>
              <a:ext cx="1967" cy="567"/>
            </a:xfrm>
            <a:prstGeom prst="rect">
              <a:avLst/>
            </a:prstGeom>
            <a:noFill/>
          </p:spPr>
          <p:txBody>
            <a:bodyPr wrap="square" rtlCol="0">
              <a:spAutoFit/>
            </a:bodyPr>
            <a:lstStyle/>
            <a:p>
              <a:pPr algn="ctr"/>
              <a:r>
                <a:rPr lang="zh-CN" altLang="en-US" sz="1600" b="1">
                  <a:solidFill>
                    <a:srgbClr val="FF0066"/>
                  </a:solidFill>
                  <a:latin typeface="微软雅黑" panose="020B0503020204020204" charset="-122"/>
                  <a:ea typeface="微软雅黑" panose="020B0503020204020204" charset="-122"/>
                </a:rPr>
                <a:t>主 轴</a:t>
              </a:r>
              <a:endParaRPr lang="zh-CN" altLang="en-US" sz="1600" b="1">
                <a:solidFill>
                  <a:srgbClr val="FF0066"/>
                </a:solidFill>
                <a:latin typeface="微软雅黑" panose="020B0503020204020204" charset="-122"/>
                <a:ea typeface="微软雅黑" panose="020B0503020204020204" charset="-122"/>
              </a:endParaRPr>
            </a:p>
          </p:txBody>
        </p:sp>
        <p:sp>
          <p:nvSpPr>
            <p:cNvPr id="8" name="文本框 7"/>
            <p:cNvSpPr txBox="1"/>
            <p:nvPr/>
          </p:nvSpPr>
          <p:spPr>
            <a:xfrm>
              <a:off x="4978" y="3812"/>
              <a:ext cx="1967" cy="567"/>
            </a:xfrm>
            <a:prstGeom prst="rect">
              <a:avLst/>
            </a:prstGeom>
            <a:noFill/>
          </p:spPr>
          <p:txBody>
            <a:bodyPr wrap="square" rtlCol="0">
              <a:spAutoFit/>
            </a:bodyPr>
            <a:lstStyle/>
            <a:p>
              <a:pPr algn="ctr"/>
              <a:r>
                <a:rPr lang="zh-CN" altLang="en-US" sz="1600" b="1">
                  <a:solidFill>
                    <a:srgbClr val="0033CC"/>
                  </a:solidFill>
                  <a:latin typeface="微软雅黑" panose="020B0503020204020204" charset="-122"/>
                  <a:ea typeface="微软雅黑" panose="020B0503020204020204" charset="-122"/>
                </a:rPr>
                <a:t>侧轴开始</a:t>
              </a:r>
              <a:endParaRPr lang="zh-CN" altLang="en-US" sz="1600" b="1">
                <a:solidFill>
                  <a:srgbClr val="0033CC"/>
                </a:solidFill>
                <a:latin typeface="微软雅黑" panose="020B0503020204020204" charset="-122"/>
                <a:ea typeface="微软雅黑" panose="020B0503020204020204" charset="-122"/>
              </a:endParaRPr>
            </a:p>
          </p:txBody>
        </p:sp>
        <p:sp>
          <p:nvSpPr>
            <p:cNvPr id="9" name="文本框 8"/>
            <p:cNvSpPr txBox="1"/>
            <p:nvPr/>
          </p:nvSpPr>
          <p:spPr>
            <a:xfrm>
              <a:off x="1907" y="5795"/>
              <a:ext cx="1967" cy="567"/>
            </a:xfrm>
            <a:prstGeom prst="rect">
              <a:avLst/>
            </a:prstGeom>
            <a:noFill/>
          </p:spPr>
          <p:txBody>
            <a:bodyPr wrap="square" rtlCol="0">
              <a:spAutoFit/>
            </a:bodyPr>
            <a:lstStyle/>
            <a:p>
              <a:pPr algn="ctr"/>
              <a:r>
                <a:rPr lang="zh-CN" altLang="en-US" sz="1600" b="1">
                  <a:solidFill>
                    <a:srgbClr val="FF0000"/>
                  </a:solidFill>
                  <a:latin typeface="微软雅黑" panose="020B0503020204020204" charset="-122"/>
                  <a:ea typeface="微软雅黑" panose="020B0503020204020204" charset="-122"/>
                </a:rPr>
                <a:t>伸缩项目</a:t>
              </a:r>
              <a:endParaRPr lang="zh-CN" altLang="en-US" sz="1600" b="1">
                <a:solidFill>
                  <a:srgbClr val="FF0000"/>
                </a:solidFill>
                <a:latin typeface="微软雅黑" panose="020B0503020204020204" charset="-122"/>
                <a:ea typeface="微软雅黑" panose="020B0503020204020204" charset="-122"/>
              </a:endParaRPr>
            </a:p>
          </p:txBody>
        </p:sp>
        <p:sp>
          <p:nvSpPr>
            <p:cNvPr id="10" name="文本框 9"/>
            <p:cNvSpPr txBox="1"/>
            <p:nvPr/>
          </p:nvSpPr>
          <p:spPr>
            <a:xfrm>
              <a:off x="1530" y="8802"/>
              <a:ext cx="1967" cy="567"/>
            </a:xfrm>
            <a:prstGeom prst="rect">
              <a:avLst/>
            </a:prstGeom>
            <a:noFill/>
          </p:spPr>
          <p:txBody>
            <a:bodyPr wrap="square" rtlCol="0">
              <a:spAutoFit/>
            </a:bodyPr>
            <a:lstStyle/>
            <a:p>
              <a:pPr algn="ctr"/>
              <a:r>
                <a:rPr lang="zh-CN" altLang="en-US" sz="1600" b="1">
                  <a:solidFill>
                    <a:srgbClr val="FF0066"/>
                  </a:solidFill>
                  <a:latin typeface="微软雅黑" panose="020B0503020204020204" charset="-122"/>
                  <a:ea typeface="微软雅黑" panose="020B0503020204020204" charset="-122"/>
                </a:rPr>
                <a:t>主轴开始</a:t>
              </a:r>
              <a:endParaRPr lang="zh-CN" altLang="en-US" sz="1600" b="1">
                <a:solidFill>
                  <a:srgbClr val="FF0066"/>
                </a:solidFill>
                <a:latin typeface="微软雅黑" panose="020B0503020204020204" charset="-122"/>
                <a:ea typeface="微软雅黑" panose="020B0503020204020204" charset="-122"/>
              </a:endParaRPr>
            </a:p>
          </p:txBody>
        </p:sp>
        <p:sp>
          <p:nvSpPr>
            <p:cNvPr id="11" name="文本框 10"/>
            <p:cNvSpPr txBox="1"/>
            <p:nvPr/>
          </p:nvSpPr>
          <p:spPr>
            <a:xfrm>
              <a:off x="10324" y="8802"/>
              <a:ext cx="1967" cy="567"/>
            </a:xfrm>
            <a:prstGeom prst="rect">
              <a:avLst/>
            </a:prstGeom>
            <a:noFill/>
          </p:spPr>
          <p:txBody>
            <a:bodyPr wrap="square" rtlCol="0">
              <a:spAutoFit/>
            </a:bodyPr>
            <a:lstStyle/>
            <a:p>
              <a:pPr algn="ctr"/>
              <a:r>
                <a:rPr lang="zh-CN" altLang="en-US" sz="1600" b="1">
                  <a:solidFill>
                    <a:srgbClr val="FF0066"/>
                  </a:solidFill>
                  <a:latin typeface="微软雅黑" panose="020B0503020204020204" charset="-122"/>
                  <a:ea typeface="微软雅黑" panose="020B0503020204020204" charset="-122"/>
                </a:rPr>
                <a:t>主轴结束</a:t>
              </a:r>
              <a:endParaRPr lang="zh-CN" altLang="en-US" sz="1600" b="1">
                <a:solidFill>
                  <a:srgbClr val="FF0066"/>
                </a:solidFill>
                <a:latin typeface="微软雅黑" panose="020B0503020204020204" charset="-122"/>
                <a:ea typeface="微软雅黑" panose="020B0503020204020204" charset="-122"/>
              </a:endParaRPr>
            </a:p>
          </p:txBody>
        </p:sp>
        <p:sp>
          <p:nvSpPr>
            <p:cNvPr id="12" name="文本框 11"/>
            <p:cNvSpPr txBox="1"/>
            <p:nvPr/>
          </p:nvSpPr>
          <p:spPr>
            <a:xfrm>
              <a:off x="5020" y="8802"/>
              <a:ext cx="1967" cy="567"/>
            </a:xfrm>
            <a:prstGeom prst="rect">
              <a:avLst/>
            </a:prstGeom>
            <a:noFill/>
          </p:spPr>
          <p:txBody>
            <a:bodyPr wrap="square" rtlCol="0">
              <a:spAutoFit/>
            </a:bodyPr>
            <a:lstStyle/>
            <a:p>
              <a:pPr algn="ctr"/>
              <a:r>
                <a:rPr lang="zh-CN" altLang="en-US" sz="1600" b="1">
                  <a:solidFill>
                    <a:srgbClr val="0033CC"/>
                  </a:solidFill>
                  <a:latin typeface="微软雅黑" panose="020B0503020204020204" charset="-122"/>
                  <a:ea typeface="微软雅黑" panose="020B0503020204020204" charset="-122"/>
                </a:rPr>
                <a:t>侧轴结束</a:t>
              </a:r>
              <a:endParaRPr lang="zh-CN" altLang="en-US" sz="1600" b="1">
                <a:solidFill>
                  <a:srgbClr val="0033CC"/>
                </a:solidFill>
                <a:latin typeface="微软雅黑" panose="020B0503020204020204" charset="-122"/>
                <a:ea typeface="微软雅黑" panose="020B0503020204020204" charset="-122"/>
              </a:endParaRPr>
            </a:p>
          </p:txBody>
        </p:sp>
      </p:grpSp>
      <p:sp>
        <p:nvSpPr>
          <p:cNvPr id="14" name="文本框 13"/>
          <p:cNvSpPr txBox="1"/>
          <p:nvPr/>
        </p:nvSpPr>
        <p:spPr>
          <a:xfrm>
            <a:off x="7498080" y="1332865"/>
            <a:ext cx="1452245" cy="3692525"/>
          </a:xfrm>
          <a:prstGeom prst="rect">
            <a:avLst/>
          </a:prstGeom>
          <a:noFill/>
        </p:spPr>
        <p:txBody>
          <a:bodyPr wrap="square" rtlCol="0" anchor="t">
            <a:spAutoFit/>
          </a:bodyPr>
          <a:p>
            <a:r>
              <a:rPr lang="zh-CN" altLang="en-US"/>
              <a:t>采用 Flex 布局的元素，称为 Flex 容器（flex container），简称"容器"。它的所有子元素自动成为容器成员，称为 Flex 项目（flex item），简称"项目"。</a:t>
            </a:r>
            <a:endParaRPr lang="zh-CN" altLang="en-US"/>
          </a:p>
        </p:txBody>
      </p:sp>
      <p:pic>
        <p:nvPicPr>
          <p:cNvPr id="15" name="图片 14"/>
          <p:cNvPicPr>
            <a:picLocks noChangeAspect="1"/>
          </p:cNvPicPr>
          <p:nvPr/>
        </p:nvPicPr>
        <p:blipFill>
          <a:blip r:embed="rId2"/>
          <a:stretch>
            <a:fillRect/>
          </a:stretch>
        </p:blipFill>
        <p:spPr>
          <a:xfrm>
            <a:off x="231775" y="5388610"/>
            <a:ext cx="7482205" cy="14287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设置伸缩项目在侧轴排列</a:t>
            </a:r>
            <a:endParaRPr lang="zh-CN" altLang="en-US"/>
          </a:p>
        </p:txBody>
      </p:sp>
      <p:sp>
        <p:nvSpPr>
          <p:cNvPr id="4" name="内容占位符 2"/>
          <p:cNvSpPr>
            <a:spLocks noGrp="1"/>
          </p:cNvSpPr>
          <p:nvPr>
            <p:ph idx="1"/>
          </p:nvPr>
        </p:nvSpPr>
        <p:spPr>
          <a:xfrm>
            <a:off x="457200" y="916305"/>
            <a:ext cx="8229600" cy="1360567"/>
          </a:xfrm>
        </p:spPr>
        <p:txBody>
          <a:bodyPr/>
          <a:lstStyle/>
          <a:p>
            <a:r>
              <a:rPr lang="zh-CN" altLang="en-US"/>
              <a:t>当伸缩容器有“足够空间”时， 如果设置，</a:t>
            </a:r>
            <a:endParaRPr lang="en-US" altLang="zh-CN"/>
          </a:p>
          <a:p>
            <a:pPr lvl="1"/>
            <a:r>
              <a:rPr lang="en-US" altLang="zh-CN"/>
              <a:t>align-items</a:t>
            </a:r>
            <a:r>
              <a:rPr lang="zh-CN" altLang="en-US"/>
              <a:t>：</a:t>
            </a:r>
            <a:r>
              <a:rPr lang="en-US" altLang="zh-CN"/>
              <a:t>flex-start</a:t>
            </a:r>
            <a:endParaRPr lang="en-US" altLang="zh-CN"/>
          </a:p>
          <a:p>
            <a:r>
              <a:rPr lang="zh-CN" altLang="en-US"/>
              <a:t>此时所有伸缩项目位于伸缩容器侧轴</a:t>
            </a:r>
            <a:r>
              <a:rPr lang="en-US" altLang="zh-CN"/>
              <a:t>start</a:t>
            </a:r>
            <a:r>
              <a:rPr lang="zh-CN" altLang="en-US"/>
              <a:t>处</a:t>
            </a:r>
            <a:endParaRPr lang="zh-CN" altLang="en-US"/>
          </a:p>
        </p:txBody>
      </p:sp>
      <p:grpSp>
        <p:nvGrpSpPr>
          <p:cNvPr id="19" name="组合 18"/>
          <p:cNvGrpSpPr/>
          <p:nvPr/>
        </p:nvGrpSpPr>
        <p:grpSpPr>
          <a:xfrm>
            <a:off x="685739" y="2795196"/>
            <a:ext cx="5698976" cy="3239002"/>
            <a:chOff x="457200" y="3946767"/>
            <a:chExt cx="7488832" cy="1347708"/>
          </a:xfrm>
        </p:grpSpPr>
        <p:sp>
          <p:nvSpPr>
            <p:cNvPr id="6" name="圆角矩形 5"/>
            <p:cNvSpPr/>
            <p:nvPr/>
          </p:nvSpPr>
          <p:spPr>
            <a:xfrm>
              <a:off x="457200" y="3946767"/>
              <a:ext cx="7488832" cy="1347708"/>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500207" y="3946767"/>
              <a:ext cx="1080120" cy="179770"/>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8" name="圆角矩形 7"/>
            <p:cNvSpPr/>
            <p:nvPr/>
          </p:nvSpPr>
          <p:spPr>
            <a:xfrm>
              <a:off x="1580327" y="3951198"/>
              <a:ext cx="1080120" cy="179770"/>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9" name="圆角矩形 8"/>
            <p:cNvSpPr/>
            <p:nvPr/>
          </p:nvSpPr>
          <p:spPr>
            <a:xfrm>
              <a:off x="2660448" y="3946767"/>
              <a:ext cx="1080120" cy="179770"/>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grpSp>
        <p:nvGrpSpPr>
          <p:cNvPr id="15" name="组合 14"/>
          <p:cNvGrpSpPr/>
          <p:nvPr/>
        </p:nvGrpSpPr>
        <p:grpSpPr>
          <a:xfrm rot="5400000">
            <a:off x="5884129" y="3295798"/>
            <a:ext cx="4275649" cy="2237798"/>
            <a:chOff x="513906" y="2102745"/>
            <a:chExt cx="7576142" cy="2237798"/>
          </a:xfrm>
        </p:grpSpPr>
        <p:sp>
          <p:nvSpPr>
            <p:cNvPr id="16" name="文本框 15"/>
            <p:cNvSpPr txBox="1"/>
            <p:nvPr/>
          </p:nvSpPr>
          <p:spPr>
            <a:xfrm rot="16200000">
              <a:off x="641197" y="2474662"/>
              <a:ext cx="1398264"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7" name="文本框 16"/>
            <p:cNvSpPr txBox="1"/>
            <p:nvPr/>
          </p:nvSpPr>
          <p:spPr>
            <a:xfrm rot="16200000">
              <a:off x="6243446" y="2533998"/>
              <a:ext cx="1385928"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8" name="文本框 17"/>
            <p:cNvSpPr txBox="1"/>
            <p:nvPr/>
          </p:nvSpPr>
          <p:spPr>
            <a:xfrm rot="16200000">
              <a:off x="3778650" y="2448797"/>
              <a:ext cx="1046655"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0033CC"/>
                </a:solidFill>
                <a:latin typeface="Segoe UI Black" panose="020B0A02040204020203" pitchFamily="34" charset="0"/>
                <a:cs typeface="Segoe UI Black" panose="020B0A02040204020203" pitchFamily="34" charset="0"/>
              </a:endParaRPr>
            </a:p>
          </p:txBody>
        </p:sp>
        <p:cxnSp>
          <p:nvCxnSpPr>
            <p:cNvPr id="20" name="直接箭头连接符 19"/>
            <p:cNvCxnSpPr/>
            <p:nvPr/>
          </p:nvCxnSpPr>
          <p:spPr>
            <a:xfrm>
              <a:off x="513906" y="3501008"/>
              <a:ext cx="7576142" cy="0"/>
            </a:xfrm>
            <a:prstGeom prst="straightConnector1">
              <a:avLst/>
            </a:prstGeom>
            <a:ln w="57150">
              <a:solidFill>
                <a:srgbClr val="0033CC"/>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rot="16200000">
              <a:off x="3915915" y="3599997"/>
              <a:ext cx="772126" cy="708966"/>
            </a:xfrm>
            <a:prstGeom prst="rect">
              <a:avLst/>
            </a:prstGeom>
            <a:noFill/>
          </p:spPr>
          <p:txBody>
            <a:bodyPr wrap="square" rtlCol="0">
              <a:spAutoFit/>
            </a:bodyPr>
            <a:lstStyle/>
            <a:p>
              <a:pPr algn="ctr"/>
              <a:r>
                <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rPr>
                <a:t>侧轴</a:t>
              </a:r>
              <a:endPar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设置伸缩项目在侧轴排列</a:t>
            </a:r>
            <a:endParaRPr lang="zh-CN" altLang="en-US"/>
          </a:p>
        </p:txBody>
      </p:sp>
      <p:sp>
        <p:nvSpPr>
          <p:cNvPr id="4" name="内容占位符 2"/>
          <p:cNvSpPr>
            <a:spLocks noGrp="1"/>
          </p:cNvSpPr>
          <p:nvPr>
            <p:ph idx="1"/>
          </p:nvPr>
        </p:nvSpPr>
        <p:spPr>
          <a:xfrm>
            <a:off x="457200" y="916305"/>
            <a:ext cx="8229600" cy="1360567"/>
          </a:xfrm>
        </p:spPr>
        <p:txBody>
          <a:bodyPr/>
          <a:lstStyle/>
          <a:p>
            <a:r>
              <a:rPr lang="zh-CN" altLang="en-US"/>
              <a:t>当伸缩容器有“足够空间”时， 如果设置，</a:t>
            </a:r>
            <a:endParaRPr lang="en-US" altLang="zh-CN"/>
          </a:p>
          <a:p>
            <a:pPr lvl="1"/>
            <a:r>
              <a:rPr lang="en-US" altLang="zh-CN"/>
              <a:t>align-items</a:t>
            </a:r>
            <a:r>
              <a:rPr lang="zh-CN" altLang="en-US"/>
              <a:t>：</a:t>
            </a:r>
            <a:r>
              <a:rPr lang="en-US" altLang="zh-CN"/>
              <a:t>center</a:t>
            </a:r>
            <a:endParaRPr lang="en-US" altLang="zh-CN"/>
          </a:p>
          <a:p>
            <a:r>
              <a:rPr lang="zh-CN" altLang="en-US"/>
              <a:t>此时所有伸缩项目位于伸缩容器侧轴中部</a:t>
            </a:r>
            <a:endParaRPr lang="zh-CN" altLang="en-US"/>
          </a:p>
        </p:txBody>
      </p:sp>
      <p:sp>
        <p:nvSpPr>
          <p:cNvPr id="6" name="圆角矩形 5"/>
          <p:cNvSpPr/>
          <p:nvPr/>
        </p:nvSpPr>
        <p:spPr>
          <a:xfrm>
            <a:off x="457200" y="2852936"/>
            <a:ext cx="5698976" cy="3239002"/>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89928" y="4282445"/>
            <a:ext cx="821968" cy="432049"/>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8" name="圆角矩形 7"/>
          <p:cNvSpPr/>
          <p:nvPr/>
        </p:nvSpPr>
        <p:spPr>
          <a:xfrm>
            <a:off x="1311896" y="4293094"/>
            <a:ext cx="821968" cy="432049"/>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9" name="圆角矩形 8"/>
          <p:cNvSpPr/>
          <p:nvPr/>
        </p:nvSpPr>
        <p:spPr>
          <a:xfrm>
            <a:off x="2133864" y="4282445"/>
            <a:ext cx="821968" cy="432049"/>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nvGrpSpPr>
          <p:cNvPr id="13" name="组合 12"/>
          <p:cNvGrpSpPr/>
          <p:nvPr/>
        </p:nvGrpSpPr>
        <p:grpSpPr>
          <a:xfrm rot="5400000">
            <a:off x="5884129" y="3295798"/>
            <a:ext cx="4275649" cy="2237798"/>
            <a:chOff x="513906" y="2102745"/>
            <a:chExt cx="7576142" cy="2237798"/>
          </a:xfrm>
        </p:grpSpPr>
        <p:sp>
          <p:nvSpPr>
            <p:cNvPr id="15" name="文本框 14"/>
            <p:cNvSpPr txBox="1"/>
            <p:nvPr/>
          </p:nvSpPr>
          <p:spPr>
            <a:xfrm rot="16200000">
              <a:off x="641197" y="2474662"/>
              <a:ext cx="1398264"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6" name="文本框 15"/>
            <p:cNvSpPr txBox="1"/>
            <p:nvPr/>
          </p:nvSpPr>
          <p:spPr>
            <a:xfrm rot="16200000">
              <a:off x="6243446" y="2533998"/>
              <a:ext cx="1385928"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7" name="文本框 16"/>
            <p:cNvSpPr txBox="1"/>
            <p:nvPr/>
          </p:nvSpPr>
          <p:spPr>
            <a:xfrm rot="16200000">
              <a:off x="3778650" y="2448797"/>
              <a:ext cx="1046655"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0033CC"/>
                </a:solidFill>
                <a:latin typeface="Segoe UI Black" panose="020B0A02040204020203" pitchFamily="34" charset="0"/>
                <a:cs typeface="Segoe UI Black" panose="020B0A02040204020203" pitchFamily="34" charset="0"/>
              </a:endParaRPr>
            </a:p>
          </p:txBody>
        </p:sp>
        <p:cxnSp>
          <p:nvCxnSpPr>
            <p:cNvPr id="18" name="直接箭头连接符 17"/>
            <p:cNvCxnSpPr/>
            <p:nvPr/>
          </p:nvCxnSpPr>
          <p:spPr>
            <a:xfrm>
              <a:off x="513906" y="3501008"/>
              <a:ext cx="7576142" cy="0"/>
            </a:xfrm>
            <a:prstGeom prst="straightConnector1">
              <a:avLst/>
            </a:prstGeom>
            <a:ln w="57150">
              <a:solidFill>
                <a:srgbClr val="0033CC"/>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rot="16200000">
              <a:off x="3915915" y="3599997"/>
              <a:ext cx="772126" cy="708966"/>
            </a:xfrm>
            <a:prstGeom prst="rect">
              <a:avLst/>
            </a:prstGeom>
            <a:noFill/>
          </p:spPr>
          <p:txBody>
            <a:bodyPr wrap="square" rtlCol="0">
              <a:spAutoFit/>
            </a:bodyPr>
            <a:lstStyle/>
            <a:p>
              <a:pPr algn="ctr"/>
              <a:r>
                <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rPr>
                <a:t>侧轴</a:t>
              </a:r>
              <a:endPar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设置伸缩项目在侧轴排列</a:t>
            </a:r>
            <a:endParaRPr lang="zh-CN" altLang="en-US"/>
          </a:p>
        </p:txBody>
      </p:sp>
      <p:sp>
        <p:nvSpPr>
          <p:cNvPr id="4" name="内容占位符 2"/>
          <p:cNvSpPr>
            <a:spLocks noGrp="1"/>
          </p:cNvSpPr>
          <p:nvPr>
            <p:ph idx="1"/>
          </p:nvPr>
        </p:nvSpPr>
        <p:spPr>
          <a:xfrm>
            <a:off x="457200" y="916305"/>
            <a:ext cx="8229600" cy="1360567"/>
          </a:xfrm>
        </p:spPr>
        <p:txBody>
          <a:bodyPr/>
          <a:lstStyle/>
          <a:p>
            <a:r>
              <a:rPr lang="zh-CN" altLang="en-US"/>
              <a:t>当伸缩容器有“足够空间”时， 如果设置，</a:t>
            </a:r>
            <a:endParaRPr lang="en-US" altLang="zh-CN"/>
          </a:p>
          <a:p>
            <a:pPr lvl="1"/>
            <a:r>
              <a:rPr lang="en-US" altLang="zh-CN"/>
              <a:t>align-items</a:t>
            </a:r>
            <a:r>
              <a:rPr lang="zh-CN" altLang="en-US"/>
              <a:t>：</a:t>
            </a:r>
            <a:r>
              <a:rPr lang="en-US" altLang="zh-CN"/>
              <a:t>flex-end</a:t>
            </a:r>
            <a:endParaRPr lang="en-US" altLang="zh-CN"/>
          </a:p>
          <a:p>
            <a:r>
              <a:rPr lang="zh-CN" altLang="en-US"/>
              <a:t>此时所有伸缩项目位于伸缩容器侧轴</a:t>
            </a:r>
            <a:r>
              <a:rPr lang="en-US" altLang="zh-CN"/>
              <a:t>end</a:t>
            </a:r>
            <a:r>
              <a:rPr lang="zh-CN" altLang="en-US"/>
              <a:t>处</a:t>
            </a:r>
            <a:endParaRPr lang="zh-CN" altLang="en-US"/>
          </a:p>
        </p:txBody>
      </p:sp>
      <p:sp>
        <p:nvSpPr>
          <p:cNvPr id="6" name="圆角矩形 5"/>
          <p:cNvSpPr/>
          <p:nvPr/>
        </p:nvSpPr>
        <p:spPr>
          <a:xfrm>
            <a:off x="457200" y="2780928"/>
            <a:ext cx="5698976" cy="3239002"/>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89928" y="5578589"/>
            <a:ext cx="821968" cy="432049"/>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8" name="圆角矩形 7"/>
          <p:cNvSpPr/>
          <p:nvPr/>
        </p:nvSpPr>
        <p:spPr>
          <a:xfrm>
            <a:off x="1311896" y="5589238"/>
            <a:ext cx="821968" cy="432049"/>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9" name="圆角矩形 8"/>
          <p:cNvSpPr/>
          <p:nvPr/>
        </p:nvSpPr>
        <p:spPr>
          <a:xfrm>
            <a:off x="2133864" y="5578589"/>
            <a:ext cx="821968" cy="432049"/>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nvGrpSpPr>
          <p:cNvPr id="13" name="组合 12"/>
          <p:cNvGrpSpPr/>
          <p:nvPr/>
        </p:nvGrpSpPr>
        <p:grpSpPr>
          <a:xfrm rot="5400000">
            <a:off x="5884129" y="3295798"/>
            <a:ext cx="4275649" cy="2237798"/>
            <a:chOff x="513906" y="2102745"/>
            <a:chExt cx="7576142" cy="2237798"/>
          </a:xfrm>
        </p:grpSpPr>
        <p:sp>
          <p:nvSpPr>
            <p:cNvPr id="15" name="文本框 14"/>
            <p:cNvSpPr txBox="1"/>
            <p:nvPr/>
          </p:nvSpPr>
          <p:spPr>
            <a:xfrm rot="16200000">
              <a:off x="641197" y="2474662"/>
              <a:ext cx="1398264"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6" name="文本框 15"/>
            <p:cNvSpPr txBox="1"/>
            <p:nvPr/>
          </p:nvSpPr>
          <p:spPr>
            <a:xfrm rot="16200000">
              <a:off x="6243446" y="2533998"/>
              <a:ext cx="1385928"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7" name="文本框 16"/>
            <p:cNvSpPr txBox="1"/>
            <p:nvPr/>
          </p:nvSpPr>
          <p:spPr>
            <a:xfrm rot="16200000">
              <a:off x="3778650" y="2448797"/>
              <a:ext cx="1046655"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0033CC"/>
                </a:solidFill>
                <a:latin typeface="Segoe UI Black" panose="020B0A02040204020203" pitchFamily="34" charset="0"/>
                <a:cs typeface="Segoe UI Black" panose="020B0A02040204020203" pitchFamily="34" charset="0"/>
              </a:endParaRPr>
            </a:p>
          </p:txBody>
        </p:sp>
        <p:cxnSp>
          <p:nvCxnSpPr>
            <p:cNvPr id="18" name="直接箭头连接符 17"/>
            <p:cNvCxnSpPr/>
            <p:nvPr/>
          </p:nvCxnSpPr>
          <p:spPr>
            <a:xfrm>
              <a:off x="513906" y="3501008"/>
              <a:ext cx="7576142" cy="0"/>
            </a:xfrm>
            <a:prstGeom prst="straightConnector1">
              <a:avLst/>
            </a:prstGeom>
            <a:ln w="57150">
              <a:solidFill>
                <a:srgbClr val="0033CC"/>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rot="16200000">
              <a:off x="3915915" y="3599997"/>
              <a:ext cx="772126" cy="708966"/>
            </a:xfrm>
            <a:prstGeom prst="rect">
              <a:avLst/>
            </a:prstGeom>
            <a:noFill/>
          </p:spPr>
          <p:txBody>
            <a:bodyPr wrap="square" rtlCol="0">
              <a:spAutoFit/>
            </a:bodyPr>
            <a:lstStyle/>
            <a:p>
              <a:pPr algn="ctr"/>
              <a:r>
                <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rPr>
                <a:t>侧轴</a:t>
              </a:r>
              <a:endPar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设置伸缩项目在侧轴排列</a:t>
            </a:r>
            <a:endParaRPr lang="zh-CN" altLang="en-US"/>
          </a:p>
        </p:txBody>
      </p:sp>
      <p:sp>
        <p:nvSpPr>
          <p:cNvPr id="4" name="内容占位符 2"/>
          <p:cNvSpPr>
            <a:spLocks noGrp="1"/>
          </p:cNvSpPr>
          <p:nvPr>
            <p:ph idx="1"/>
          </p:nvPr>
        </p:nvSpPr>
        <p:spPr>
          <a:xfrm>
            <a:off x="457200" y="916305"/>
            <a:ext cx="7083721" cy="1902281"/>
          </a:xfrm>
        </p:spPr>
        <p:txBody>
          <a:bodyPr>
            <a:normAutofit/>
          </a:bodyPr>
          <a:lstStyle/>
          <a:p>
            <a:r>
              <a:rPr lang="zh-CN" altLang="en-US"/>
              <a:t>当伸缩容器有“足够空间”时， 如果设置</a:t>
            </a:r>
            <a:endParaRPr lang="en-US" altLang="zh-CN"/>
          </a:p>
          <a:p>
            <a:pPr lvl="1"/>
            <a:r>
              <a:rPr lang="en-US" altLang="zh-CN"/>
              <a:t>align-items</a:t>
            </a:r>
            <a:r>
              <a:rPr lang="zh-CN" altLang="en-US"/>
              <a:t>：</a:t>
            </a:r>
            <a:r>
              <a:rPr lang="en-US" altLang="zh-CN"/>
              <a:t>baseline</a:t>
            </a:r>
            <a:endParaRPr lang="en-US" altLang="zh-CN"/>
          </a:p>
          <a:p>
            <a:r>
              <a:rPr lang="zh-CN" altLang="en-US" b="1">
                <a:solidFill>
                  <a:srgbClr val="FF0066"/>
                </a:solidFill>
                <a:latin typeface="微软雅黑" panose="020B0503020204020204" charset="-122"/>
                <a:ea typeface="微软雅黑" panose="020B0503020204020204" charset="-122"/>
              </a:rPr>
              <a:t>主轴中伸缩项目基线最大的那个伸缩项目的基线作为所有伸缩项目的对齐基线</a:t>
            </a:r>
            <a:endParaRPr lang="zh-CN" altLang="en-US" b="1">
              <a:solidFill>
                <a:srgbClr val="FF0066"/>
              </a:solidFill>
              <a:latin typeface="微软雅黑" panose="020B0503020204020204" charset="-122"/>
              <a:ea typeface="微软雅黑" panose="020B0503020204020204" charset="-122"/>
            </a:endParaRPr>
          </a:p>
          <a:p>
            <a:endParaRPr lang="zh-CN" altLang="en-US"/>
          </a:p>
        </p:txBody>
      </p:sp>
      <p:sp>
        <p:nvSpPr>
          <p:cNvPr id="6" name="圆角矩形 5"/>
          <p:cNvSpPr/>
          <p:nvPr/>
        </p:nvSpPr>
        <p:spPr>
          <a:xfrm>
            <a:off x="457200" y="3284985"/>
            <a:ext cx="5698976" cy="3239002"/>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57200" y="3789038"/>
            <a:ext cx="821968" cy="432049"/>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8" name="圆角矩形 7"/>
          <p:cNvSpPr/>
          <p:nvPr/>
        </p:nvSpPr>
        <p:spPr>
          <a:xfrm>
            <a:off x="1267920" y="3284984"/>
            <a:ext cx="821968" cy="1512167"/>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9" name="圆角矩形 8"/>
          <p:cNvSpPr/>
          <p:nvPr/>
        </p:nvSpPr>
        <p:spPr>
          <a:xfrm>
            <a:off x="2078640" y="3789037"/>
            <a:ext cx="821968" cy="432049"/>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nvGrpSpPr>
          <p:cNvPr id="15" name="组合 14"/>
          <p:cNvGrpSpPr/>
          <p:nvPr/>
        </p:nvGrpSpPr>
        <p:grpSpPr>
          <a:xfrm rot="5400000">
            <a:off x="5884129" y="3295798"/>
            <a:ext cx="4275649" cy="2237798"/>
            <a:chOff x="513906" y="2102745"/>
            <a:chExt cx="7576142" cy="2237798"/>
          </a:xfrm>
        </p:grpSpPr>
        <p:sp>
          <p:nvSpPr>
            <p:cNvPr id="16" name="文本框 15"/>
            <p:cNvSpPr txBox="1"/>
            <p:nvPr/>
          </p:nvSpPr>
          <p:spPr>
            <a:xfrm rot="16200000">
              <a:off x="641197" y="2474662"/>
              <a:ext cx="1398264"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7" name="文本框 16"/>
            <p:cNvSpPr txBox="1"/>
            <p:nvPr/>
          </p:nvSpPr>
          <p:spPr>
            <a:xfrm rot="16200000">
              <a:off x="6243446" y="2533998"/>
              <a:ext cx="1385928"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8" name="文本框 17"/>
            <p:cNvSpPr txBox="1"/>
            <p:nvPr/>
          </p:nvSpPr>
          <p:spPr>
            <a:xfrm rot="16200000">
              <a:off x="3778650" y="2448797"/>
              <a:ext cx="1046655"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0033CC"/>
                </a:solidFill>
                <a:latin typeface="Segoe UI Black" panose="020B0A02040204020203" pitchFamily="34" charset="0"/>
                <a:cs typeface="Segoe UI Black" panose="020B0A02040204020203" pitchFamily="34" charset="0"/>
              </a:endParaRPr>
            </a:p>
          </p:txBody>
        </p:sp>
        <p:cxnSp>
          <p:nvCxnSpPr>
            <p:cNvPr id="19" name="直接箭头连接符 18"/>
            <p:cNvCxnSpPr/>
            <p:nvPr/>
          </p:nvCxnSpPr>
          <p:spPr>
            <a:xfrm>
              <a:off x="513906" y="3501008"/>
              <a:ext cx="7576142" cy="0"/>
            </a:xfrm>
            <a:prstGeom prst="straightConnector1">
              <a:avLst/>
            </a:prstGeom>
            <a:ln w="57150">
              <a:solidFill>
                <a:srgbClr val="0033CC"/>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rot="16200000">
              <a:off x="3915915" y="3599997"/>
              <a:ext cx="772126" cy="708966"/>
            </a:xfrm>
            <a:prstGeom prst="rect">
              <a:avLst/>
            </a:prstGeom>
            <a:noFill/>
          </p:spPr>
          <p:txBody>
            <a:bodyPr wrap="square" rtlCol="0">
              <a:spAutoFit/>
            </a:bodyPr>
            <a:lstStyle/>
            <a:p>
              <a:pPr algn="ctr"/>
              <a:r>
                <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rPr>
                <a:t>侧轴</a:t>
              </a:r>
              <a:endPar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30810" y="916305"/>
            <a:ext cx="8963025" cy="5210175"/>
          </a:xfrm>
        </p:spPr>
        <p:txBody>
          <a:bodyPr/>
          <a:p>
            <a:r>
              <a:rPr lang="zh-CN" altLang="en-US" sz="1800"/>
              <a:t>align-content属性定义了多根轴线的对齐方式。如果项目只有一根轴线，该属性不起作用。</a:t>
            </a:r>
            <a:endParaRPr lang="zh-CN" altLang="en-US" sz="1800"/>
          </a:p>
          <a:p>
            <a:r>
              <a:rPr lang="zh-CN" altLang="en-US" sz="1800"/>
              <a:t>.box {</a:t>
            </a:r>
            <a:endParaRPr lang="zh-CN" altLang="en-US" sz="1800"/>
          </a:p>
          <a:p>
            <a:r>
              <a:rPr lang="zh-CN" altLang="en-US" sz="1800"/>
              <a:t>  align-content: flex-start | flex-end | center | space-between | space-around | stretch;</a:t>
            </a:r>
            <a:endParaRPr lang="zh-CN" altLang="en-US" sz="1800"/>
          </a:p>
          <a:p>
            <a:r>
              <a:rPr lang="zh-CN" altLang="en-US" sz="1800"/>
              <a:t>}</a:t>
            </a:r>
            <a:endParaRPr lang="zh-CN" altLang="en-US" sz="1800"/>
          </a:p>
        </p:txBody>
      </p:sp>
      <p:pic>
        <p:nvPicPr>
          <p:cNvPr id="4" name="图片 3"/>
          <p:cNvPicPr>
            <a:picLocks noChangeAspect="1"/>
          </p:cNvPicPr>
          <p:nvPr/>
        </p:nvPicPr>
        <p:blipFill>
          <a:blip r:embed="rId1"/>
          <a:stretch>
            <a:fillRect/>
          </a:stretch>
        </p:blipFill>
        <p:spPr>
          <a:xfrm>
            <a:off x="1828165" y="2491740"/>
            <a:ext cx="3453130" cy="4377690"/>
          </a:xfrm>
          <a:prstGeom prst="rect">
            <a:avLst/>
          </a:prstGeom>
        </p:spPr>
      </p:pic>
      <p:sp>
        <p:nvSpPr>
          <p:cNvPr id="5" name="文本框 4"/>
          <p:cNvSpPr txBox="1"/>
          <p:nvPr/>
        </p:nvSpPr>
        <p:spPr>
          <a:xfrm>
            <a:off x="6207760" y="3198495"/>
            <a:ext cx="2265680" cy="1938020"/>
          </a:xfrm>
          <a:prstGeom prst="rect">
            <a:avLst/>
          </a:prstGeom>
          <a:noFill/>
        </p:spPr>
        <p:txBody>
          <a:bodyPr wrap="square" rtlCol="0" anchor="t">
            <a:spAutoFit/>
          </a:bodyPr>
          <a:p>
            <a:r>
              <a:rPr lang="zh-CN" altLang="en-US" sz="2400">
                <a:latin typeface="微软雅黑" panose="020B0503020204020204" charset="-122"/>
                <a:ea typeface="微软雅黑" panose="020B0503020204020204" charset="-122"/>
                <a:sym typeface="+mn-ea"/>
              </a:rPr>
              <a:t>当伸缩容器在</a:t>
            </a:r>
            <a:r>
              <a:rPr lang="zh-CN" altLang="en-US" sz="2400" b="1">
                <a:solidFill>
                  <a:srgbClr val="FF0066"/>
                </a:solidFill>
                <a:latin typeface="微软雅黑" panose="020B0503020204020204" charset="-122"/>
                <a:ea typeface="微软雅黑" panose="020B0503020204020204" charset="-122"/>
                <a:sym typeface="+mn-ea"/>
              </a:rPr>
              <a:t>主轴上没有足够的空间</a:t>
            </a:r>
            <a:r>
              <a:rPr lang="zh-CN" altLang="en-US" sz="2400">
                <a:latin typeface="微软雅黑" panose="020B0503020204020204" charset="-122"/>
                <a:ea typeface="微软雅黑" panose="020B0503020204020204" charset="-122"/>
                <a:sym typeface="+mn-ea"/>
              </a:rPr>
              <a:t>容纳所有的伸缩项目</a:t>
            </a:r>
            <a:endParaRPr lang="zh-CN" altLang="en-US"/>
          </a:p>
        </p:txBody>
      </p:sp>
      <p:sp>
        <p:nvSpPr>
          <p:cNvPr id="6" name="文本框 5"/>
          <p:cNvSpPr txBox="1"/>
          <p:nvPr/>
        </p:nvSpPr>
        <p:spPr>
          <a:xfrm>
            <a:off x="5281295" y="54610"/>
            <a:ext cx="3615055" cy="583565"/>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pPr algn="l"/>
            <a:r>
              <a:rPr lang="zh-CN" altLang="en-US" sz="3200">
                <a:solidFill>
                  <a:schemeClr val="accent4"/>
                </a:solidFill>
                <a:effectLst/>
                <a:latin typeface="微软雅黑" panose="020B0503020204020204" charset="-122"/>
                <a:ea typeface="微软雅黑" panose="020B0503020204020204" charset="-122"/>
                <a:cs typeface="+mj-cs"/>
                <a:sym typeface="+mn-ea"/>
              </a:rPr>
              <a:t>1. 6 align-</a:t>
            </a:r>
            <a:r>
              <a:rPr lang="zh-CN" altLang="en-US" sz="3200">
                <a:solidFill>
                  <a:schemeClr val="accent4"/>
                </a:solidFill>
                <a:effectLst/>
                <a:latin typeface="微软雅黑" panose="020B0503020204020204" charset="-122"/>
                <a:ea typeface="微软雅黑" panose="020B0503020204020204" charset="-122"/>
                <a:cs typeface="+mj-cs"/>
                <a:sym typeface="+mn-ea"/>
              </a:rPr>
              <a:t>content</a:t>
            </a:r>
            <a:endParaRPr lang="zh-CN" altLang="en-US" sz="3200">
              <a:solidFill>
                <a:schemeClr val="accent4"/>
              </a:solidFill>
              <a:effectLst/>
              <a:latin typeface="微软雅黑" panose="020B0503020204020204" charset="-122"/>
              <a:ea typeface="微软雅黑" panose="020B0503020204020204" charset="-122"/>
              <a:cs typeface="+mj-cs"/>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侧轴对齐（伸缩项目换行）</a:t>
            </a:r>
            <a:endParaRPr lang="zh-CN" altLang="en-US"/>
          </a:p>
        </p:txBody>
      </p:sp>
      <p:sp>
        <p:nvSpPr>
          <p:cNvPr id="4" name="内容占位符 2"/>
          <p:cNvSpPr txBox="1"/>
          <p:nvPr/>
        </p:nvSpPr>
        <p:spPr>
          <a:xfrm>
            <a:off x="457200" y="895251"/>
            <a:ext cx="5338936" cy="568863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当伸缩容器在</a:t>
            </a:r>
            <a:r>
              <a:rPr lang="zh-CN" altLang="en-US" b="1">
                <a:solidFill>
                  <a:srgbClr val="FF0066"/>
                </a:solidFill>
              </a:rPr>
              <a:t>主轴上没有足够的空间</a:t>
            </a:r>
            <a:r>
              <a:rPr lang="zh-CN" altLang="en-US"/>
              <a:t>容纳所有的伸缩项目，伸缩容器设置了</a:t>
            </a:r>
            <a:r>
              <a:rPr lang="en-US" altLang="zh-CN"/>
              <a:t>flex-wrap: wrap ,</a:t>
            </a:r>
            <a:r>
              <a:rPr lang="zh-CN" altLang="en-US"/>
              <a:t>并且伸缩项目没有设置大小，完全由内容“撑起”，如同在伸缩项目中设置了</a:t>
            </a:r>
            <a:endParaRPr lang="en-US" altLang="zh-CN"/>
          </a:p>
          <a:p>
            <a:pPr lvl="1"/>
            <a:r>
              <a:rPr lang="zh-CN" altLang="en-US"/>
              <a:t>align-content</a:t>
            </a:r>
            <a:r>
              <a:rPr lang="en-US" altLang="zh-CN"/>
              <a:t>: stretch </a:t>
            </a:r>
            <a:endParaRPr lang="en-US" altLang="zh-CN"/>
          </a:p>
          <a:p>
            <a:r>
              <a:rPr lang="zh-CN" altLang="en-US"/>
              <a:t>所有伸缩项目默认均匀分配侧轴空间</a:t>
            </a:r>
            <a:r>
              <a:rPr lang="en-US" altLang="zh-CN"/>
              <a:t>	</a:t>
            </a:r>
            <a:endParaRPr lang="en-US" altLang="zh-CN"/>
          </a:p>
        </p:txBody>
      </p:sp>
      <p:sp>
        <p:nvSpPr>
          <p:cNvPr id="6" name="圆角矩形 5"/>
          <p:cNvSpPr/>
          <p:nvPr/>
        </p:nvSpPr>
        <p:spPr>
          <a:xfrm flipH="1">
            <a:off x="6039297" y="1140649"/>
            <a:ext cx="1773063" cy="3969764"/>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Black" panose="020B0A02040204020203" pitchFamily="34" charset="0"/>
              <a:cs typeface="Segoe UI Black" panose="020B0A02040204020203" pitchFamily="34" charset="0"/>
            </a:endParaRPr>
          </a:p>
        </p:txBody>
      </p:sp>
      <p:sp>
        <p:nvSpPr>
          <p:cNvPr id="7" name="圆角矩形 6"/>
          <p:cNvSpPr/>
          <p:nvPr/>
        </p:nvSpPr>
        <p:spPr>
          <a:xfrm flipH="1">
            <a:off x="6014096" y="1124744"/>
            <a:ext cx="1181506" cy="132643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item1</a:t>
            </a:r>
            <a:endParaRPr lang="zh-CN" altLang="en-US">
              <a:solidFill>
                <a:schemeClr val="tx1">
                  <a:lumMod val="95000"/>
                  <a:lumOff val="5000"/>
                </a:schemeClr>
              </a:solidFill>
              <a:latin typeface="Segoe UI Black" panose="020B0A02040204020203" pitchFamily="34" charset="0"/>
              <a:cs typeface="Segoe UI Black" panose="020B0A02040204020203" pitchFamily="34" charset="0"/>
            </a:endParaRPr>
          </a:p>
        </p:txBody>
      </p:sp>
      <p:sp>
        <p:nvSpPr>
          <p:cNvPr id="8" name="圆角矩形 7"/>
          <p:cNvSpPr/>
          <p:nvPr/>
        </p:nvSpPr>
        <p:spPr>
          <a:xfrm flipH="1">
            <a:off x="6014096" y="2451176"/>
            <a:ext cx="1181506" cy="132643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item2</a:t>
            </a:r>
            <a:endParaRPr lang="zh-CN" altLang="en-US">
              <a:solidFill>
                <a:schemeClr val="tx1">
                  <a:lumMod val="95000"/>
                  <a:lumOff val="5000"/>
                </a:schemeClr>
              </a:solidFill>
              <a:latin typeface="Segoe UI Black" panose="020B0A02040204020203" pitchFamily="34" charset="0"/>
              <a:cs typeface="Segoe UI Black" panose="020B0A02040204020203" pitchFamily="34" charset="0"/>
            </a:endParaRPr>
          </a:p>
        </p:txBody>
      </p:sp>
      <p:sp>
        <p:nvSpPr>
          <p:cNvPr id="9" name="圆角矩形 8"/>
          <p:cNvSpPr/>
          <p:nvPr/>
        </p:nvSpPr>
        <p:spPr>
          <a:xfrm flipH="1">
            <a:off x="6012160" y="3777607"/>
            <a:ext cx="1181506" cy="132643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item3</a:t>
            </a:r>
            <a:endParaRPr lang="zh-CN" altLang="en-US">
              <a:solidFill>
                <a:schemeClr val="tx1">
                  <a:lumMod val="95000"/>
                  <a:lumOff val="5000"/>
                </a:schemeClr>
              </a:solidFill>
              <a:latin typeface="Segoe UI Black" panose="020B0A02040204020203" pitchFamily="34" charset="0"/>
              <a:cs typeface="Segoe UI Black" panose="020B0A02040204020203" pitchFamily="34" charset="0"/>
            </a:endParaRPr>
          </a:p>
        </p:txBody>
      </p:sp>
      <p:grpSp>
        <p:nvGrpSpPr>
          <p:cNvPr id="23" name="组合 22"/>
          <p:cNvGrpSpPr/>
          <p:nvPr/>
        </p:nvGrpSpPr>
        <p:grpSpPr>
          <a:xfrm>
            <a:off x="7218867" y="1202346"/>
            <a:ext cx="2135616" cy="4470823"/>
            <a:chOff x="7218867" y="1202346"/>
            <a:chExt cx="2135616" cy="4470823"/>
          </a:xfrm>
        </p:grpSpPr>
        <p:sp>
          <p:nvSpPr>
            <p:cNvPr id="11" name="文本框 10"/>
            <p:cNvSpPr txBox="1"/>
            <p:nvPr/>
          </p:nvSpPr>
          <p:spPr>
            <a:xfrm flipH="1">
              <a:off x="7261610" y="1202346"/>
              <a:ext cx="1562661" cy="369332"/>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2" name="文本框 11"/>
            <p:cNvSpPr txBox="1"/>
            <p:nvPr/>
          </p:nvSpPr>
          <p:spPr>
            <a:xfrm flipH="1">
              <a:off x="7218867" y="4534929"/>
              <a:ext cx="1575342" cy="369332"/>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3" name="文本框 12"/>
            <p:cNvSpPr txBox="1"/>
            <p:nvPr/>
          </p:nvSpPr>
          <p:spPr>
            <a:xfrm flipH="1">
              <a:off x="7276418" y="2766075"/>
              <a:ext cx="1575342" cy="369332"/>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4" name="文本框 13"/>
            <p:cNvSpPr txBox="1"/>
            <p:nvPr/>
          </p:nvSpPr>
          <p:spPr>
            <a:xfrm flipH="1">
              <a:off x="8449217" y="5303837"/>
              <a:ext cx="905266" cy="369332"/>
            </a:xfrm>
            <a:prstGeom prst="rect">
              <a:avLst/>
            </a:prstGeom>
            <a:noFill/>
          </p:spPr>
          <p:txBody>
            <a:bodyPr wrap="square" rtlCol="0">
              <a:spAutoFit/>
            </a:bodyPr>
            <a:lstStyle/>
            <a:p>
              <a:r>
                <a:rPr lang="zh-CN" altLang="en-US" b="1">
                  <a:solidFill>
                    <a:srgbClr val="0033CC"/>
                  </a:solidFill>
                  <a:latin typeface="Segoe UI Black" panose="020B0A02040204020203" pitchFamily="34" charset="0"/>
                  <a:ea typeface="微软雅黑" panose="020B0503020204020204" charset="-122"/>
                  <a:cs typeface="Segoe UI Black" panose="020B0A02040204020203" pitchFamily="34" charset="0"/>
                </a:rPr>
                <a:t>侧轴</a:t>
              </a:r>
              <a:endParaRPr lang="zh-CN" altLang="en-US" b="1">
                <a:solidFill>
                  <a:srgbClr val="0033CC"/>
                </a:solidFill>
                <a:latin typeface="Segoe UI Black" panose="020B0A02040204020203" pitchFamily="34" charset="0"/>
                <a:ea typeface="微软雅黑" panose="020B0503020204020204" charset="-122"/>
                <a:cs typeface="Segoe UI Black" panose="020B0A02040204020203" pitchFamily="34" charset="0"/>
              </a:endParaRPr>
            </a:p>
          </p:txBody>
        </p:sp>
        <p:cxnSp>
          <p:nvCxnSpPr>
            <p:cNvPr id="21" name="直接箭头连接符 20"/>
            <p:cNvCxnSpPr>
              <a:stCxn id="11" idx="1"/>
              <a:endCxn id="12" idx="1"/>
            </p:cNvCxnSpPr>
            <p:nvPr/>
          </p:nvCxnSpPr>
          <p:spPr>
            <a:xfrm flipH="1">
              <a:off x="8794209" y="1387012"/>
              <a:ext cx="30062" cy="3332583"/>
            </a:xfrm>
            <a:prstGeom prst="straightConnector1">
              <a:avLst/>
            </a:prstGeom>
            <a:ln w="762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侧轴对齐（伸缩项目换行）</a:t>
            </a:r>
            <a:endParaRPr lang="zh-CN" altLang="en-US"/>
          </a:p>
        </p:txBody>
      </p:sp>
      <p:sp>
        <p:nvSpPr>
          <p:cNvPr id="4" name="内容占位符 2"/>
          <p:cNvSpPr txBox="1"/>
          <p:nvPr/>
        </p:nvSpPr>
        <p:spPr>
          <a:xfrm>
            <a:off x="457200" y="895251"/>
            <a:ext cx="5338936" cy="568863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当伸缩容器在</a:t>
            </a:r>
            <a:r>
              <a:rPr lang="zh-CN" altLang="en-US" b="1">
                <a:solidFill>
                  <a:srgbClr val="FF0066"/>
                </a:solidFill>
              </a:rPr>
              <a:t>主轴上没有足够的空间</a:t>
            </a:r>
            <a:r>
              <a:rPr lang="zh-CN" altLang="en-US"/>
              <a:t>容纳所有的伸缩项目，伸缩容器设置了</a:t>
            </a:r>
            <a:r>
              <a:rPr lang="en-US" altLang="zh-CN"/>
              <a:t>flex-wrap: wrap ,</a:t>
            </a:r>
            <a:r>
              <a:rPr lang="zh-CN" altLang="en-US"/>
              <a:t>并且伸缩项目没有设置大小，完全由内容“撑起”， 如果设置</a:t>
            </a:r>
            <a:r>
              <a:rPr lang="en-US" altLang="zh-CN"/>
              <a:t> </a:t>
            </a:r>
            <a:endParaRPr lang="en-US" altLang="zh-CN"/>
          </a:p>
          <a:p>
            <a:pPr lvl="1"/>
            <a:r>
              <a:rPr lang="zh-CN" altLang="en-US"/>
              <a:t>align-content</a:t>
            </a:r>
            <a:r>
              <a:rPr lang="en-US" altLang="zh-CN"/>
              <a:t>: flex-start</a:t>
            </a:r>
            <a:endParaRPr lang="en-US" altLang="zh-CN"/>
          </a:p>
          <a:p>
            <a:r>
              <a:rPr lang="en-US" altLang="zh-CN"/>
              <a:t> </a:t>
            </a:r>
            <a:endParaRPr lang="en-US" altLang="zh-CN"/>
          </a:p>
        </p:txBody>
      </p:sp>
      <p:grpSp>
        <p:nvGrpSpPr>
          <p:cNvPr id="5" name="组合 4"/>
          <p:cNvGrpSpPr/>
          <p:nvPr/>
        </p:nvGrpSpPr>
        <p:grpSpPr>
          <a:xfrm>
            <a:off x="6012160" y="1124744"/>
            <a:ext cx="2416341" cy="3985669"/>
            <a:chOff x="4821500" y="836712"/>
            <a:chExt cx="2180923" cy="1955389"/>
          </a:xfrm>
        </p:grpSpPr>
        <p:sp>
          <p:nvSpPr>
            <p:cNvPr id="6" name="圆角矩形 5"/>
            <p:cNvSpPr/>
            <p:nvPr/>
          </p:nvSpPr>
          <p:spPr>
            <a:xfrm flipH="1">
              <a:off x="4845993" y="844515"/>
              <a:ext cx="2156430" cy="1947586"/>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flipH="1">
              <a:off x="4823247" y="836712"/>
              <a:ext cx="1066395" cy="2164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8" name="圆角矩形 7"/>
            <p:cNvSpPr/>
            <p:nvPr/>
          </p:nvSpPr>
          <p:spPr>
            <a:xfrm flipH="1">
              <a:off x="4821500" y="1053120"/>
              <a:ext cx="1066395" cy="198214"/>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9" name="圆角矩形 8"/>
            <p:cNvSpPr/>
            <p:nvPr/>
          </p:nvSpPr>
          <p:spPr>
            <a:xfrm flipH="1">
              <a:off x="4821500" y="1259344"/>
              <a:ext cx="1066395" cy="198006"/>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grpSp>
        <p:nvGrpSpPr>
          <p:cNvPr id="15" name="组合 14"/>
          <p:cNvGrpSpPr/>
          <p:nvPr/>
        </p:nvGrpSpPr>
        <p:grpSpPr>
          <a:xfrm>
            <a:off x="7218867" y="1202346"/>
            <a:ext cx="2135616" cy="4470823"/>
            <a:chOff x="7218867" y="1202346"/>
            <a:chExt cx="2135616" cy="4470823"/>
          </a:xfrm>
        </p:grpSpPr>
        <p:sp>
          <p:nvSpPr>
            <p:cNvPr id="16" name="文本框 15"/>
            <p:cNvSpPr txBox="1"/>
            <p:nvPr/>
          </p:nvSpPr>
          <p:spPr>
            <a:xfrm flipH="1">
              <a:off x="7261610" y="1202346"/>
              <a:ext cx="1562661" cy="369332"/>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7" name="文本框 16"/>
            <p:cNvSpPr txBox="1"/>
            <p:nvPr/>
          </p:nvSpPr>
          <p:spPr>
            <a:xfrm flipH="1">
              <a:off x="7218867" y="4534929"/>
              <a:ext cx="1575342" cy="369332"/>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8" name="文本框 17"/>
            <p:cNvSpPr txBox="1"/>
            <p:nvPr/>
          </p:nvSpPr>
          <p:spPr>
            <a:xfrm flipH="1">
              <a:off x="7276418" y="2766075"/>
              <a:ext cx="1575342" cy="369332"/>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9" name="文本框 18"/>
            <p:cNvSpPr txBox="1"/>
            <p:nvPr/>
          </p:nvSpPr>
          <p:spPr>
            <a:xfrm flipH="1">
              <a:off x="8449217" y="5303837"/>
              <a:ext cx="905266" cy="369332"/>
            </a:xfrm>
            <a:prstGeom prst="rect">
              <a:avLst/>
            </a:prstGeom>
            <a:noFill/>
          </p:spPr>
          <p:txBody>
            <a:bodyPr wrap="square" rtlCol="0">
              <a:spAutoFit/>
            </a:bodyPr>
            <a:lstStyle/>
            <a:p>
              <a:r>
                <a:rPr lang="zh-CN" altLang="en-US" b="1">
                  <a:solidFill>
                    <a:srgbClr val="0033CC"/>
                  </a:solidFill>
                  <a:latin typeface="Segoe UI Black" panose="020B0A02040204020203" pitchFamily="34" charset="0"/>
                  <a:ea typeface="微软雅黑" panose="020B0503020204020204" charset="-122"/>
                  <a:cs typeface="Segoe UI Black" panose="020B0A02040204020203" pitchFamily="34" charset="0"/>
                </a:rPr>
                <a:t>侧轴</a:t>
              </a:r>
              <a:endParaRPr lang="zh-CN" altLang="en-US" b="1">
                <a:solidFill>
                  <a:srgbClr val="0033CC"/>
                </a:solidFill>
                <a:latin typeface="Segoe UI Black" panose="020B0A02040204020203" pitchFamily="34" charset="0"/>
                <a:ea typeface="微软雅黑" panose="020B0503020204020204" charset="-122"/>
                <a:cs typeface="Segoe UI Black" panose="020B0A02040204020203" pitchFamily="34" charset="0"/>
              </a:endParaRPr>
            </a:p>
          </p:txBody>
        </p:sp>
        <p:cxnSp>
          <p:nvCxnSpPr>
            <p:cNvPr id="20" name="直接箭头连接符 19"/>
            <p:cNvCxnSpPr>
              <a:stCxn id="16" idx="1"/>
              <a:endCxn id="17" idx="1"/>
            </p:cNvCxnSpPr>
            <p:nvPr/>
          </p:nvCxnSpPr>
          <p:spPr>
            <a:xfrm flipH="1">
              <a:off x="8794209" y="1387012"/>
              <a:ext cx="30062" cy="3332583"/>
            </a:xfrm>
            <a:prstGeom prst="straightConnector1">
              <a:avLst/>
            </a:prstGeom>
            <a:ln w="762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侧轴对齐（伸缩项目换行）</a:t>
            </a:r>
            <a:endParaRPr lang="zh-CN" altLang="en-US"/>
          </a:p>
        </p:txBody>
      </p:sp>
      <p:sp>
        <p:nvSpPr>
          <p:cNvPr id="4" name="内容占位符 2"/>
          <p:cNvSpPr txBox="1"/>
          <p:nvPr/>
        </p:nvSpPr>
        <p:spPr>
          <a:xfrm>
            <a:off x="457200" y="895251"/>
            <a:ext cx="5338936" cy="568863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当伸缩容器在</a:t>
            </a:r>
            <a:r>
              <a:rPr lang="zh-CN" altLang="en-US" b="1">
                <a:solidFill>
                  <a:srgbClr val="FF0066"/>
                </a:solidFill>
              </a:rPr>
              <a:t>主轴上没有足够的空间</a:t>
            </a:r>
            <a:r>
              <a:rPr lang="zh-CN" altLang="en-US"/>
              <a:t>容纳所有的伸缩项目，伸缩容器设置了</a:t>
            </a:r>
            <a:r>
              <a:rPr lang="en-US" altLang="zh-CN"/>
              <a:t>flex-wrap: wrap ,</a:t>
            </a:r>
            <a:r>
              <a:rPr lang="zh-CN" altLang="en-US"/>
              <a:t>并且伸缩项目没有设置大小，完全由内容“撑起”， 如果设置</a:t>
            </a:r>
            <a:r>
              <a:rPr lang="en-US" altLang="zh-CN"/>
              <a:t> </a:t>
            </a:r>
            <a:endParaRPr lang="en-US" altLang="zh-CN"/>
          </a:p>
          <a:p>
            <a:pPr lvl="1"/>
            <a:r>
              <a:rPr lang="zh-CN" altLang="en-US"/>
              <a:t>align-content</a:t>
            </a:r>
            <a:r>
              <a:rPr lang="en-US" altLang="zh-CN"/>
              <a:t>: center</a:t>
            </a:r>
            <a:endParaRPr lang="en-US" altLang="zh-CN"/>
          </a:p>
          <a:p>
            <a:r>
              <a:rPr lang="en-US" altLang="zh-CN"/>
              <a:t> </a:t>
            </a:r>
            <a:endParaRPr lang="en-US" altLang="zh-CN"/>
          </a:p>
        </p:txBody>
      </p:sp>
      <p:grpSp>
        <p:nvGrpSpPr>
          <p:cNvPr id="5" name="组合 4"/>
          <p:cNvGrpSpPr/>
          <p:nvPr/>
        </p:nvGrpSpPr>
        <p:grpSpPr>
          <a:xfrm>
            <a:off x="6012160" y="1140649"/>
            <a:ext cx="2416341" cy="3969764"/>
            <a:chOff x="4821500" y="844515"/>
            <a:chExt cx="2180923" cy="1947586"/>
          </a:xfrm>
        </p:grpSpPr>
        <p:sp>
          <p:nvSpPr>
            <p:cNvPr id="6" name="圆角矩形 5"/>
            <p:cNvSpPr/>
            <p:nvPr/>
          </p:nvSpPr>
          <p:spPr>
            <a:xfrm flipH="1">
              <a:off x="4845993" y="844515"/>
              <a:ext cx="2156430" cy="1947586"/>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flipH="1">
              <a:off x="4823247" y="1523196"/>
              <a:ext cx="1066395" cy="2164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8" name="圆角矩形 7"/>
            <p:cNvSpPr/>
            <p:nvPr/>
          </p:nvSpPr>
          <p:spPr>
            <a:xfrm flipH="1">
              <a:off x="4821500" y="1739601"/>
              <a:ext cx="1066395" cy="198214"/>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9" name="圆角矩形 8"/>
            <p:cNvSpPr/>
            <p:nvPr/>
          </p:nvSpPr>
          <p:spPr>
            <a:xfrm flipH="1">
              <a:off x="4821500" y="1945823"/>
              <a:ext cx="1066395" cy="198006"/>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grpSp>
        <p:nvGrpSpPr>
          <p:cNvPr id="15" name="组合 14"/>
          <p:cNvGrpSpPr/>
          <p:nvPr/>
        </p:nvGrpSpPr>
        <p:grpSpPr>
          <a:xfrm>
            <a:off x="7218867" y="1202346"/>
            <a:ext cx="2135616" cy="4470823"/>
            <a:chOff x="7218867" y="1202346"/>
            <a:chExt cx="2135616" cy="4470823"/>
          </a:xfrm>
        </p:grpSpPr>
        <p:sp>
          <p:nvSpPr>
            <p:cNvPr id="16" name="文本框 15"/>
            <p:cNvSpPr txBox="1"/>
            <p:nvPr/>
          </p:nvSpPr>
          <p:spPr>
            <a:xfrm flipH="1">
              <a:off x="7261610" y="1202346"/>
              <a:ext cx="1562661" cy="369332"/>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7" name="文本框 16"/>
            <p:cNvSpPr txBox="1"/>
            <p:nvPr/>
          </p:nvSpPr>
          <p:spPr>
            <a:xfrm flipH="1">
              <a:off x="7218867" y="4534929"/>
              <a:ext cx="1575342" cy="369332"/>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8" name="文本框 17"/>
            <p:cNvSpPr txBox="1"/>
            <p:nvPr/>
          </p:nvSpPr>
          <p:spPr>
            <a:xfrm flipH="1">
              <a:off x="7276418" y="2766075"/>
              <a:ext cx="1575342" cy="369332"/>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9" name="文本框 18"/>
            <p:cNvSpPr txBox="1"/>
            <p:nvPr/>
          </p:nvSpPr>
          <p:spPr>
            <a:xfrm flipH="1">
              <a:off x="8449217" y="5303837"/>
              <a:ext cx="905266" cy="369332"/>
            </a:xfrm>
            <a:prstGeom prst="rect">
              <a:avLst/>
            </a:prstGeom>
            <a:noFill/>
          </p:spPr>
          <p:txBody>
            <a:bodyPr wrap="square" rtlCol="0">
              <a:spAutoFit/>
            </a:bodyPr>
            <a:lstStyle/>
            <a:p>
              <a:r>
                <a:rPr lang="zh-CN" altLang="en-US" b="1">
                  <a:solidFill>
                    <a:srgbClr val="0033CC"/>
                  </a:solidFill>
                  <a:latin typeface="Segoe UI Black" panose="020B0A02040204020203" pitchFamily="34" charset="0"/>
                  <a:ea typeface="微软雅黑" panose="020B0503020204020204" charset="-122"/>
                  <a:cs typeface="Segoe UI Black" panose="020B0A02040204020203" pitchFamily="34" charset="0"/>
                </a:rPr>
                <a:t>侧轴</a:t>
              </a:r>
              <a:endParaRPr lang="zh-CN" altLang="en-US" b="1">
                <a:solidFill>
                  <a:srgbClr val="0033CC"/>
                </a:solidFill>
                <a:latin typeface="Segoe UI Black" panose="020B0A02040204020203" pitchFamily="34" charset="0"/>
                <a:ea typeface="微软雅黑" panose="020B0503020204020204" charset="-122"/>
                <a:cs typeface="Segoe UI Black" panose="020B0A02040204020203" pitchFamily="34" charset="0"/>
              </a:endParaRPr>
            </a:p>
          </p:txBody>
        </p:sp>
        <p:cxnSp>
          <p:nvCxnSpPr>
            <p:cNvPr id="20" name="直接箭头连接符 19"/>
            <p:cNvCxnSpPr>
              <a:stCxn id="16" idx="1"/>
              <a:endCxn id="17" idx="1"/>
            </p:cNvCxnSpPr>
            <p:nvPr/>
          </p:nvCxnSpPr>
          <p:spPr>
            <a:xfrm flipH="1">
              <a:off x="8794209" y="1387012"/>
              <a:ext cx="30062" cy="3332583"/>
            </a:xfrm>
            <a:prstGeom prst="straightConnector1">
              <a:avLst/>
            </a:prstGeom>
            <a:ln w="762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侧轴对齐（伸缩项目换行）</a:t>
            </a:r>
            <a:endParaRPr lang="zh-CN" altLang="en-US"/>
          </a:p>
        </p:txBody>
      </p:sp>
      <p:sp>
        <p:nvSpPr>
          <p:cNvPr id="4" name="内容占位符 2"/>
          <p:cNvSpPr txBox="1"/>
          <p:nvPr/>
        </p:nvSpPr>
        <p:spPr>
          <a:xfrm>
            <a:off x="457200" y="895251"/>
            <a:ext cx="5338936" cy="568863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当伸缩容器在</a:t>
            </a:r>
            <a:r>
              <a:rPr lang="zh-CN" altLang="en-US" b="1">
                <a:solidFill>
                  <a:srgbClr val="FF0066"/>
                </a:solidFill>
              </a:rPr>
              <a:t>主轴上没有足够的空间</a:t>
            </a:r>
            <a:r>
              <a:rPr lang="zh-CN" altLang="en-US"/>
              <a:t>容纳所有的伸缩项目，伸缩容器设置了</a:t>
            </a:r>
            <a:r>
              <a:rPr lang="en-US" altLang="zh-CN"/>
              <a:t>flex-wrap: wrap ,</a:t>
            </a:r>
            <a:r>
              <a:rPr lang="zh-CN" altLang="en-US"/>
              <a:t>并且伸缩项目没有设置大小，完全由内容“撑起”， 如果设置</a:t>
            </a:r>
            <a:r>
              <a:rPr lang="en-US" altLang="zh-CN"/>
              <a:t> </a:t>
            </a:r>
            <a:endParaRPr lang="en-US" altLang="zh-CN"/>
          </a:p>
          <a:p>
            <a:pPr lvl="1"/>
            <a:r>
              <a:rPr lang="zh-CN" altLang="en-US"/>
              <a:t>align-content</a:t>
            </a:r>
            <a:r>
              <a:rPr lang="en-US" altLang="zh-CN"/>
              <a:t>: flex-end</a:t>
            </a:r>
            <a:endParaRPr lang="en-US" altLang="zh-CN"/>
          </a:p>
          <a:p>
            <a:r>
              <a:rPr lang="en-US" altLang="zh-CN"/>
              <a:t> </a:t>
            </a:r>
            <a:endParaRPr lang="en-US" altLang="zh-CN"/>
          </a:p>
        </p:txBody>
      </p:sp>
      <p:grpSp>
        <p:nvGrpSpPr>
          <p:cNvPr id="5" name="组合 4"/>
          <p:cNvGrpSpPr/>
          <p:nvPr/>
        </p:nvGrpSpPr>
        <p:grpSpPr>
          <a:xfrm>
            <a:off x="6012160" y="1140649"/>
            <a:ext cx="2416341" cy="3985453"/>
            <a:chOff x="4821500" y="844515"/>
            <a:chExt cx="2180923" cy="1955283"/>
          </a:xfrm>
        </p:grpSpPr>
        <p:sp>
          <p:nvSpPr>
            <p:cNvPr id="6" name="圆角矩形 5"/>
            <p:cNvSpPr/>
            <p:nvPr/>
          </p:nvSpPr>
          <p:spPr>
            <a:xfrm flipH="1">
              <a:off x="4845993" y="844515"/>
              <a:ext cx="2156430" cy="1947586"/>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flipH="1">
              <a:off x="4823247" y="2179157"/>
              <a:ext cx="1066395" cy="216408"/>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8" name="圆角矩形 7"/>
            <p:cNvSpPr/>
            <p:nvPr/>
          </p:nvSpPr>
          <p:spPr>
            <a:xfrm flipH="1">
              <a:off x="4821500" y="2395561"/>
              <a:ext cx="1066395" cy="198214"/>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9" name="圆角矩形 8"/>
            <p:cNvSpPr/>
            <p:nvPr/>
          </p:nvSpPr>
          <p:spPr>
            <a:xfrm flipH="1">
              <a:off x="4821500" y="2601792"/>
              <a:ext cx="1066395" cy="198006"/>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grpSp>
        <p:nvGrpSpPr>
          <p:cNvPr id="15" name="组合 14"/>
          <p:cNvGrpSpPr/>
          <p:nvPr/>
        </p:nvGrpSpPr>
        <p:grpSpPr>
          <a:xfrm>
            <a:off x="7218867" y="1202346"/>
            <a:ext cx="2135616" cy="4470823"/>
            <a:chOff x="7218867" y="1202346"/>
            <a:chExt cx="2135616" cy="4470823"/>
          </a:xfrm>
        </p:grpSpPr>
        <p:sp>
          <p:nvSpPr>
            <p:cNvPr id="16" name="文本框 15"/>
            <p:cNvSpPr txBox="1"/>
            <p:nvPr/>
          </p:nvSpPr>
          <p:spPr>
            <a:xfrm flipH="1">
              <a:off x="7261610" y="1202346"/>
              <a:ext cx="1562661" cy="369332"/>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7" name="文本框 16"/>
            <p:cNvSpPr txBox="1"/>
            <p:nvPr/>
          </p:nvSpPr>
          <p:spPr>
            <a:xfrm flipH="1">
              <a:off x="7218867" y="4534929"/>
              <a:ext cx="1575342" cy="369332"/>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8" name="文本框 17"/>
            <p:cNvSpPr txBox="1"/>
            <p:nvPr/>
          </p:nvSpPr>
          <p:spPr>
            <a:xfrm flipH="1">
              <a:off x="7276418" y="2766075"/>
              <a:ext cx="1575342" cy="369332"/>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19" name="文本框 18"/>
            <p:cNvSpPr txBox="1"/>
            <p:nvPr/>
          </p:nvSpPr>
          <p:spPr>
            <a:xfrm flipH="1">
              <a:off x="8449217" y="5303837"/>
              <a:ext cx="905266" cy="369332"/>
            </a:xfrm>
            <a:prstGeom prst="rect">
              <a:avLst/>
            </a:prstGeom>
            <a:noFill/>
          </p:spPr>
          <p:txBody>
            <a:bodyPr wrap="square" rtlCol="0">
              <a:spAutoFit/>
            </a:bodyPr>
            <a:lstStyle/>
            <a:p>
              <a:r>
                <a:rPr lang="zh-CN" altLang="en-US" b="1">
                  <a:solidFill>
                    <a:srgbClr val="0033CC"/>
                  </a:solidFill>
                  <a:latin typeface="Segoe UI Black" panose="020B0A02040204020203" pitchFamily="34" charset="0"/>
                  <a:ea typeface="微软雅黑" panose="020B0503020204020204" charset="-122"/>
                  <a:cs typeface="Segoe UI Black" panose="020B0A02040204020203" pitchFamily="34" charset="0"/>
                </a:rPr>
                <a:t>侧轴</a:t>
              </a:r>
              <a:endParaRPr lang="zh-CN" altLang="en-US" b="1">
                <a:solidFill>
                  <a:srgbClr val="0033CC"/>
                </a:solidFill>
                <a:latin typeface="Segoe UI Black" panose="020B0A02040204020203" pitchFamily="34" charset="0"/>
                <a:ea typeface="微软雅黑" panose="020B0503020204020204" charset="-122"/>
                <a:cs typeface="Segoe UI Black" panose="020B0A02040204020203" pitchFamily="34" charset="0"/>
              </a:endParaRPr>
            </a:p>
          </p:txBody>
        </p:sp>
        <p:cxnSp>
          <p:nvCxnSpPr>
            <p:cNvPr id="20" name="直接箭头连接符 19"/>
            <p:cNvCxnSpPr>
              <a:stCxn id="16" idx="1"/>
              <a:endCxn id="17" idx="1"/>
            </p:cNvCxnSpPr>
            <p:nvPr/>
          </p:nvCxnSpPr>
          <p:spPr>
            <a:xfrm flipH="1">
              <a:off x="8794209" y="1387012"/>
              <a:ext cx="30062" cy="3332583"/>
            </a:xfrm>
            <a:prstGeom prst="straightConnector1">
              <a:avLst/>
            </a:prstGeom>
            <a:ln w="76200">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框 2"/>
          <p:cNvSpPr txBox="1"/>
          <p:nvPr/>
        </p:nvSpPr>
        <p:spPr>
          <a:xfrm>
            <a:off x="2609850" y="3094355"/>
            <a:ext cx="4450080" cy="829945"/>
          </a:xfrm>
          <a:prstGeom prst="rect">
            <a:avLst/>
          </a:prstGeom>
          <a:noFill/>
        </p:spPr>
        <p:txBody>
          <a:bodyPr wrap="none" rtlCol="0">
            <a:spAutoFit/>
            <a:scene3d>
              <a:camera prst="orthographicFront"/>
              <a:lightRig rig="threePt" dir="t"/>
            </a:scene3d>
          </a:bodyPr>
          <a:p>
            <a:r>
              <a:rPr lang="zh-CN" altLang="en-US" sz="4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二、项目的属性</a:t>
            </a:r>
            <a:endParaRPr lang="zh-CN" altLang="en-US" sz="4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伸缩容器</a:t>
            </a:r>
            <a:r>
              <a:rPr lang="en-US" altLang="zh-CN"/>
              <a:t>&amp;</a:t>
            </a:r>
            <a:r>
              <a:rPr lang="zh-CN" altLang="en-US"/>
              <a:t>伸缩项目</a:t>
            </a:r>
            <a:endParaRPr lang="zh-CN" altLang="en-US"/>
          </a:p>
        </p:txBody>
      </p:sp>
      <p:sp>
        <p:nvSpPr>
          <p:cNvPr id="3" name="内容占位符 2"/>
          <p:cNvSpPr>
            <a:spLocks noGrp="1"/>
          </p:cNvSpPr>
          <p:nvPr>
            <p:ph idx="1"/>
          </p:nvPr>
        </p:nvSpPr>
        <p:spPr>
          <a:xfrm>
            <a:off x="107504" y="980728"/>
            <a:ext cx="8941246" cy="5544616"/>
          </a:xfrm>
        </p:spPr>
        <p:txBody>
          <a:bodyPr>
            <a:normAutofit/>
          </a:bodyPr>
          <a:lstStyle/>
          <a:p>
            <a:r>
              <a:rPr lang="zh-CN" altLang="en-US"/>
              <a:t>为元素设置</a:t>
            </a:r>
            <a:endParaRPr lang="en-US" altLang="zh-CN"/>
          </a:p>
          <a:p>
            <a:pPr lvl="1"/>
            <a:r>
              <a:rPr lang="en-US" altLang="zh-CN"/>
              <a:t>display: flex</a:t>
            </a:r>
            <a:endParaRPr lang="en-US" altLang="zh-CN"/>
          </a:p>
          <a:p>
            <a:pPr lvl="1"/>
            <a:r>
              <a:rPr lang="zh-CN" altLang="en-US"/>
              <a:t>或者 </a:t>
            </a:r>
            <a:r>
              <a:rPr lang="en-US" altLang="zh-CN"/>
              <a:t>display: inline-flex</a:t>
            </a:r>
            <a:endParaRPr lang="en-US" altLang="zh-CN"/>
          </a:p>
          <a:p>
            <a:r>
              <a:rPr lang="zh-CN" altLang="en-US"/>
              <a:t>该元素即成为</a:t>
            </a:r>
            <a:r>
              <a:rPr lang="zh-CN" altLang="en-US" b="1">
                <a:solidFill>
                  <a:srgbClr val="FF0066"/>
                </a:solidFill>
              </a:rPr>
              <a:t>伸缩容器（</a:t>
            </a:r>
            <a:r>
              <a:rPr lang="en-US" altLang="zh-CN" b="1">
                <a:solidFill>
                  <a:srgbClr val="FF0066"/>
                </a:solidFill>
              </a:rPr>
              <a:t>flex container</a:t>
            </a:r>
            <a:r>
              <a:rPr lang="zh-CN" altLang="en-US" b="1">
                <a:solidFill>
                  <a:srgbClr val="FF0066"/>
                </a:solidFill>
              </a:rPr>
              <a:t>）</a:t>
            </a:r>
            <a:r>
              <a:rPr lang="zh-CN" altLang="en-US"/>
              <a:t>，</a:t>
            </a:r>
            <a:endParaRPr lang="en-US" altLang="zh-CN"/>
          </a:p>
          <a:p>
            <a:pPr lvl="1"/>
            <a:r>
              <a:rPr lang="zh-CN" altLang="en-US">
                <a:solidFill>
                  <a:schemeClr val="tx1">
                    <a:lumMod val="95000"/>
                    <a:lumOff val="5000"/>
                  </a:schemeClr>
                </a:solidFill>
                <a:latin typeface="微软雅黑" panose="020B0503020204020204" charset="-122"/>
                <a:ea typeface="微软雅黑" panose="020B0503020204020204" charset="-122"/>
              </a:rPr>
              <a:t>设置为 </a:t>
            </a:r>
            <a:r>
              <a:rPr lang="en-US" altLang="zh-CN">
                <a:solidFill>
                  <a:schemeClr val="tx1">
                    <a:lumMod val="95000"/>
                    <a:lumOff val="5000"/>
                  </a:schemeClr>
                </a:solidFill>
                <a:latin typeface="微软雅黑" panose="020B0503020204020204" charset="-122"/>
                <a:ea typeface="微软雅黑" panose="020B0503020204020204" charset="-122"/>
              </a:rPr>
              <a:t>flex </a:t>
            </a:r>
            <a:r>
              <a:rPr lang="zh-CN" altLang="en-US">
                <a:solidFill>
                  <a:schemeClr val="tx1">
                    <a:lumMod val="95000"/>
                    <a:lumOff val="5000"/>
                  </a:schemeClr>
                </a:solidFill>
                <a:latin typeface="微软雅黑" panose="020B0503020204020204" charset="-122"/>
                <a:ea typeface="微软雅黑" panose="020B0503020204020204" charset="-122"/>
              </a:rPr>
              <a:t>，该元素会独占一行</a:t>
            </a:r>
            <a:endParaRPr lang="en-US" altLang="zh-CN">
              <a:solidFill>
                <a:schemeClr val="tx1">
                  <a:lumMod val="95000"/>
                  <a:lumOff val="5000"/>
                </a:schemeClr>
              </a:solidFill>
              <a:latin typeface="微软雅黑" panose="020B0503020204020204" charset="-122"/>
              <a:ea typeface="微软雅黑" panose="020B0503020204020204" charset="-122"/>
            </a:endParaRPr>
          </a:p>
          <a:p>
            <a:pPr lvl="1"/>
            <a:r>
              <a:rPr lang="zh-CN" altLang="en-US">
                <a:solidFill>
                  <a:schemeClr val="tx1">
                    <a:lumMod val="95000"/>
                    <a:lumOff val="5000"/>
                  </a:schemeClr>
                </a:solidFill>
                <a:latin typeface="微软雅黑" panose="020B0503020204020204" charset="-122"/>
                <a:ea typeface="微软雅黑" panose="020B0503020204020204" charset="-122"/>
              </a:rPr>
              <a:t>设置为 </a:t>
            </a:r>
            <a:r>
              <a:rPr lang="en-US" altLang="zh-CN">
                <a:solidFill>
                  <a:schemeClr val="tx1">
                    <a:lumMod val="95000"/>
                    <a:lumOff val="5000"/>
                  </a:schemeClr>
                </a:solidFill>
                <a:latin typeface="微软雅黑" panose="020B0503020204020204" charset="-122"/>
                <a:ea typeface="微软雅黑" panose="020B0503020204020204" charset="-122"/>
              </a:rPr>
              <a:t>inline-flex</a:t>
            </a:r>
            <a:r>
              <a:rPr lang="zh-CN" altLang="en-US">
                <a:solidFill>
                  <a:schemeClr val="tx1">
                    <a:lumMod val="95000"/>
                    <a:lumOff val="5000"/>
                  </a:schemeClr>
                </a:solidFill>
                <a:latin typeface="微软雅黑" panose="020B0503020204020204" charset="-122"/>
                <a:ea typeface="微软雅黑" panose="020B0503020204020204" charset="-122"/>
              </a:rPr>
              <a:t>，可以与其他</a:t>
            </a:r>
            <a:r>
              <a:rPr lang="en-US" altLang="zh-CN">
                <a:solidFill>
                  <a:schemeClr val="tx1">
                    <a:lumMod val="95000"/>
                    <a:lumOff val="5000"/>
                  </a:schemeClr>
                </a:solidFill>
                <a:latin typeface="微软雅黑" panose="020B0503020204020204" charset="-122"/>
                <a:ea typeface="微软雅黑" panose="020B0503020204020204" charset="-122"/>
              </a:rPr>
              <a:t> inline </a:t>
            </a:r>
            <a:r>
              <a:rPr lang="zh-CN" altLang="en-US">
                <a:solidFill>
                  <a:schemeClr val="tx1">
                    <a:lumMod val="95000"/>
                    <a:lumOff val="5000"/>
                  </a:schemeClr>
                </a:solidFill>
                <a:latin typeface="微软雅黑" panose="020B0503020204020204" charset="-122"/>
                <a:ea typeface="微软雅黑" panose="020B0503020204020204" charset="-122"/>
              </a:rPr>
              <a:t>元素在同一行。</a:t>
            </a:r>
            <a:endParaRPr lang="en-US" altLang="zh-CN">
              <a:solidFill>
                <a:schemeClr val="tx1">
                  <a:lumMod val="95000"/>
                  <a:lumOff val="5000"/>
                </a:schemeClr>
              </a:solidFill>
            </a:endParaRPr>
          </a:p>
          <a:p>
            <a:r>
              <a:rPr lang="zh-CN" altLang="en-US">
                <a:solidFill>
                  <a:schemeClr val="tx1">
                    <a:lumMod val="95000"/>
                    <a:lumOff val="5000"/>
                  </a:schemeClr>
                </a:solidFill>
              </a:rPr>
              <a:t>此时伸缩容器的</a:t>
            </a:r>
            <a:r>
              <a:rPr lang="zh-CN" altLang="en-US" i="1">
                <a:solidFill>
                  <a:schemeClr val="tx1">
                    <a:lumMod val="95000"/>
                    <a:lumOff val="5000"/>
                  </a:schemeClr>
                </a:solidFill>
              </a:rPr>
              <a:t>子元素自动</a:t>
            </a:r>
            <a:r>
              <a:rPr lang="zh-CN" altLang="en-US">
                <a:solidFill>
                  <a:schemeClr val="tx1">
                    <a:lumMod val="95000"/>
                    <a:lumOff val="5000"/>
                  </a:schemeClr>
                </a:solidFill>
              </a:rPr>
              <a:t>升级为</a:t>
            </a:r>
            <a:r>
              <a:rPr lang="zh-CN" altLang="en-US" b="1">
                <a:solidFill>
                  <a:srgbClr val="FF0066"/>
                </a:solidFill>
              </a:rPr>
              <a:t>伸缩项目（</a:t>
            </a:r>
            <a:r>
              <a:rPr lang="en-US" altLang="zh-CN" b="1">
                <a:solidFill>
                  <a:srgbClr val="FF0066"/>
                </a:solidFill>
              </a:rPr>
              <a:t>flex item</a:t>
            </a:r>
            <a:r>
              <a:rPr lang="zh-CN" altLang="en-US" b="1">
                <a:solidFill>
                  <a:srgbClr val="FF0066"/>
                </a:solidFill>
              </a:rPr>
              <a:t>）</a:t>
            </a:r>
            <a:r>
              <a:rPr lang="zh-CN" altLang="en-US">
                <a:solidFill>
                  <a:schemeClr val="tx1">
                    <a:lumMod val="95000"/>
                    <a:lumOff val="5000"/>
                  </a:schemeClr>
                </a:solidFill>
              </a:rPr>
              <a:t>，伸缩项目的的特点如下，</a:t>
            </a:r>
            <a:endParaRPr lang="en-US" altLang="zh-CN">
              <a:solidFill>
                <a:schemeClr val="tx1">
                  <a:lumMod val="95000"/>
                  <a:lumOff val="5000"/>
                </a:schemeClr>
              </a:solidFill>
            </a:endParaRPr>
          </a:p>
          <a:p>
            <a:pPr marL="800100" lvl="1" indent="-342900">
              <a:buFont typeface="+mj-lt"/>
              <a:buAutoNum type="arabicPeriod"/>
            </a:pPr>
            <a:r>
              <a:rPr lang="zh-CN" altLang="en-US" b="1">
                <a:solidFill>
                  <a:srgbClr val="FF0066"/>
                </a:solidFill>
              </a:rPr>
              <a:t>伸缩项目默认在一行排列。</a:t>
            </a:r>
            <a:endParaRPr lang="en-US" altLang="zh-CN" b="1">
              <a:solidFill>
                <a:srgbClr val="FF0066"/>
              </a:solidFill>
            </a:endParaRPr>
          </a:p>
          <a:p>
            <a:pPr marL="800100" lvl="1" indent="-342900">
              <a:buFont typeface="+mj-lt"/>
              <a:buAutoNum type="arabicPeriod"/>
            </a:pPr>
            <a:r>
              <a:rPr lang="zh-CN" altLang="en-US" b="1">
                <a:solidFill>
                  <a:srgbClr val="FF0066"/>
                </a:solidFill>
              </a:rPr>
              <a:t>自动升级为块元素。</a:t>
            </a:r>
            <a:endParaRPr lang="en-US" altLang="zh-CN" b="1">
              <a:solidFill>
                <a:srgbClr val="FF0066"/>
              </a:solidFill>
            </a:endParaRPr>
          </a:p>
          <a:p>
            <a:pPr marL="800100" lvl="1" indent="-342900">
              <a:buFont typeface="+mj-lt"/>
              <a:buAutoNum type="arabicPeriod"/>
            </a:pPr>
            <a:r>
              <a:rPr lang="zh-CN" altLang="en-US" b="1">
                <a:solidFill>
                  <a:srgbClr val="FF0066"/>
                </a:solidFill>
              </a:rPr>
              <a:t>所有伸缩项目默认在主轴的 </a:t>
            </a:r>
            <a:r>
              <a:rPr lang="en-US" altLang="zh-CN" b="1">
                <a:solidFill>
                  <a:srgbClr val="FF0066"/>
                </a:solidFill>
              </a:rPr>
              <a:t>start </a:t>
            </a:r>
            <a:r>
              <a:rPr lang="zh-CN" altLang="en-US" b="1">
                <a:solidFill>
                  <a:srgbClr val="FF0066"/>
                </a:solidFill>
              </a:rPr>
              <a:t>处排列。</a:t>
            </a:r>
            <a:endParaRPr lang="en-US" altLang="zh-CN" b="1">
              <a:solidFill>
                <a:srgbClr val="FF0066"/>
              </a:solidFill>
            </a:endParaRPr>
          </a:p>
          <a:p>
            <a:pPr marL="800100" lvl="1" indent="-342900">
              <a:buFont typeface="+mj-lt"/>
              <a:buAutoNum type="arabicPeriod"/>
            </a:pPr>
            <a:r>
              <a:rPr lang="zh-CN" altLang="en-US" b="1">
                <a:solidFill>
                  <a:srgbClr val="FF0066"/>
                </a:solidFill>
              </a:rPr>
              <a:t>伸缩项目也可以再次设置为</a:t>
            </a:r>
            <a:r>
              <a:rPr lang="en-US" altLang="zh-CN" b="1">
                <a:solidFill>
                  <a:srgbClr val="FF0066"/>
                </a:solidFill>
              </a:rPr>
              <a:t>flex</a:t>
            </a:r>
            <a:r>
              <a:rPr lang="zh-CN" altLang="en-US" b="1">
                <a:solidFill>
                  <a:srgbClr val="FF0066"/>
                </a:solidFill>
              </a:rPr>
              <a:t>，即</a:t>
            </a:r>
            <a:r>
              <a:rPr lang="en-US" altLang="zh-CN" b="1">
                <a:solidFill>
                  <a:srgbClr val="FF0066"/>
                </a:solidFill>
              </a:rPr>
              <a:t>flex</a:t>
            </a:r>
            <a:r>
              <a:rPr lang="zh-CN" altLang="en-US" b="1">
                <a:solidFill>
                  <a:srgbClr val="FF0066"/>
                </a:solidFill>
              </a:rPr>
              <a:t>可以互相嵌套。</a:t>
            </a:r>
            <a:endParaRPr lang="en-US" altLang="zh-CN" b="1">
              <a:solidFill>
                <a:srgbClr val="FF0066"/>
              </a:solidFill>
            </a:endParaRPr>
          </a:p>
          <a:p>
            <a:pPr lvl="1"/>
            <a:endParaRPr lang="zh-CN" altLang="en-US">
              <a:solidFill>
                <a:schemeClr val="tx1">
                  <a:lumMod val="95000"/>
                  <a:lumOff val="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框 2"/>
          <p:cNvSpPr txBox="1"/>
          <p:nvPr/>
        </p:nvSpPr>
        <p:spPr>
          <a:xfrm>
            <a:off x="2148205" y="1761490"/>
            <a:ext cx="5321300" cy="3538220"/>
          </a:xfrm>
          <a:prstGeom prst="rect">
            <a:avLst/>
          </a:prstGeom>
          <a:noFill/>
        </p:spPr>
        <p:txBody>
          <a:bodyPr wrap="square" rtlCol="0" anchor="t">
            <a:spAutoFit/>
          </a:bodyPr>
          <a:p>
            <a:r>
              <a:rPr lang="zh-CN" altLang="en-US" sz="3200"/>
              <a:t>以下6个属性设置在项目上。</a:t>
            </a:r>
            <a:endParaRPr lang="zh-CN" altLang="en-US" sz="3200"/>
          </a:p>
          <a:p>
            <a:r>
              <a:rPr lang="zh-CN" altLang="en-US" sz="3200"/>
              <a:t>order</a:t>
            </a:r>
            <a:endParaRPr lang="zh-CN" altLang="en-US" sz="3200"/>
          </a:p>
          <a:p>
            <a:r>
              <a:rPr lang="zh-CN" altLang="en-US" sz="3200"/>
              <a:t>flex-grow</a:t>
            </a:r>
            <a:endParaRPr lang="zh-CN" altLang="en-US" sz="3200"/>
          </a:p>
          <a:p>
            <a:r>
              <a:rPr lang="zh-CN" altLang="en-US" sz="3200"/>
              <a:t>flex-shrink</a:t>
            </a:r>
            <a:endParaRPr lang="zh-CN" altLang="en-US" sz="3200"/>
          </a:p>
          <a:p>
            <a:r>
              <a:rPr lang="zh-CN" altLang="en-US" sz="3200"/>
              <a:t>flex-basis</a:t>
            </a:r>
            <a:endParaRPr lang="zh-CN" altLang="en-US" sz="3200"/>
          </a:p>
          <a:p>
            <a:r>
              <a:rPr lang="zh-CN" altLang="en-US" sz="3200"/>
              <a:t>flex</a:t>
            </a:r>
            <a:endParaRPr lang="zh-CN" altLang="en-US" sz="3200"/>
          </a:p>
          <a:p>
            <a:r>
              <a:rPr lang="zh-CN" altLang="en-US" sz="3200"/>
              <a:t>align-self</a:t>
            </a:r>
            <a:endParaRPr lang="zh-CN" altLang="en-US" sz="3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349008" y="2967335"/>
            <a:ext cx="6445995" cy="923330"/>
          </a:xfrm>
          <a:prstGeom prst="rect">
            <a:avLst/>
          </a:prstGeom>
          <a:noFill/>
        </p:spPr>
        <p:txBody>
          <a:bodyPr wrap="none" lIns="91440" tIns="45720" rIns="91440" bIns="45720">
            <a:spAutoFit/>
          </a:bodyPr>
          <a:lstStyle/>
          <a:p>
            <a:pPr algn="ctr"/>
            <a:r>
              <a:rPr lang="zh-CN" alt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伸缩项目在主轴排列</a:t>
            </a:r>
            <a:endParaRPr lang="zh-CN" alt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3" name="图片 2"/>
          <p:cNvPicPr>
            <a:picLocks noChangeAspect="1"/>
          </p:cNvPicPr>
          <p:nvPr/>
        </p:nvPicPr>
        <p:blipFill>
          <a:blip r:embed="rId1"/>
          <a:stretch>
            <a:fillRect/>
          </a:stretch>
        </p:blipFill>
        <p:spPr>
          <a:xfrm>
            <a:off x="1439545" y="720725"/>
            <a:ext cx="6436995" cy="56419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457200" y="895251"/>
            <a:ext cx="7931224" cy="123760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当伸缩容器足够大时，可以分别设置每个伸缩项目在伸缩容器主轴的位置，例如为</a:t>
            </a:r>
            <a:r>
              <a:rPr lang="en-US" altLang="zh-CN"/>
              <a:t>item1</a:t>
            </a:r>
            <a:r>
              <a:rPr lang="zh-CN" altLang="en-US"/>
              <a:t>设置了 </a:t>
            </a:r>
            <a:endParaRPr lang="en-US" altLang="zh-CN"/>
          </a:p>
          <a:p>
            <a:pPr lvl="1"/>
            <a:r>
              <a:rPr lang="en-US" altLang="zh-CN"/>
              <a:t>order: 1;</a:t>
            </a:r>
            <a:endParaRPr lang="en-US" altLang="zh-CN"/>
          </a:p>
          <a:p>
            <a:pPr lvl="1"/>
            <a:endParaRPr lang="en-US" altLang="zh-CN"/>
          </a:p>
          <a:p>
            <a:pPr lvl="1"/>
            <a:endParaRPr lang="en-US" altLang="zh-CN"/>
          </a:p>
        </p:txBody>
      </p:sp>
      <p:grpSp>
        <p:nvGrpSpPr>
          <p:cNvPr id="14" name="组合 13"/>
          <p:cNvGrpSpPr/>
          <p:nvPr/>
        </p:nvGrpSpPr>
        <p:grpSpPr>
          <a:xfrm>
            <a:off x="457200" y="4437112"/>
            <a:ext cx="5698976" cy="1792044"/>
            <a:chOff x="457200" y="2979505"/>
            <a:chExt cx="5698976" cy="3249651"/>
          </a:xfrm>
        </p:grpSpPr>
        <p:sp>
          <p:nvSpPr>
            <p:cNvPr id="4" name="圆角矩形 3"/>
            <p:cNvSpPr/>
            <p:nvPr/>
          </p:nvSpPr>
          <p:spPr>
            <a:xfrm>
              <a:off x="457200" y="2979505"/>
              <a:ext cx="5698976" cy="3239002"/>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100113" y="2979505"/>
              <a:ext cx="821968" cy="323900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6" name="圆角矩形 5"/>
            <p:cNvSpPr/>
            <p:nvPr/>
          </p:nvSpPr>
          <p:spPr>
            <a:xfrm>
              <a:off x="467544" y="2990154"/>
              <a:ext cx="821968" cy="323900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7" name="圆角矩形 6"/>
            <p:cNvSpPr/>
            <p:nvPr/>
          </p:nvSpPr>
          <p:spPr>
            <a:xfrm>
              <a:off x="1289512" y="2979505"/>
              <a:ext cx="821968" cy="323900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grpSp>
        <p:nvGrpSpPr>
          <p:cNvPr id="15" name="组合 14"/>
          <p:cNvGrpSpPr/>
          <p:nvPr/>
        </p:nvGrpSpPr>
        <p:grpSpPr>
          <a:xfrm>
            <a:off x="457200" y="3140968"/>
            <a:ext cx="7640993" cy="971754"/>
            <a:chOff x="449055" y="3001372"/>
            <a:chExt cx="7640993" cy="971754"/>
          </a:xfrm>
        </p:grpSpPr>
        <p:sp>
          <p:nvSpPr>
            <p:cNvPr id="16" name="文本框 15"/>
            <p:cNvSpPr txBox="1"/>
            <p:nvPr/>
          </p:nvSpPr>
          <p:spPr>
            <a:xfrm>
              <a:off x="449055" y="3012404"/>
              <a:ext cx="1428567"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17" name="文本框 16"/>
            <p:cNvSpPr txBox="1"/>
            <p:nvPr/>
          </p:nvSpPr>
          <p:spPr>
            <a:xfrm>
              <a:off x="6521817" y="3001372"/>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18" name="文本框 17"/>
            <p:cNvSpPr txBox="1"/>
            <p:nvPr/>
          </p:nvSpPr>
          <p:spPr>
            <a:xfrm>
              <a:off x="3581897" y="3012404"/>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FF0066"/>
                </a:solidFill>
                <a:latin typeface="Segoe UI Black" panose="020B0A02040204020203" pitchFamily="34" charset="0"/>
                <a:cs typeface="Segoe UI Black" panose="020B0A02040204020203" pitchFamily="34" charset="0"/>
              </a:endParaRPr>
            </a:p>
          </p:txBody>
        </p:sp>
        <p:cxnSp>
          <p:nvCxnSpPr>
            <p:cNvPr id="19" name="直接箭头连接符 18"/>
            <p:cNvCxnSpPr/>
            <p:nvPr/>
          </p:nvCxnSpPr>
          <p:spPr>
            <a:xfrm>
              <a:off x="513906" y="3501008"/>
              <a:ext cx="7576142" cy="0"/>
            </a:xfrm>
            <a:prstGeom prst="straightConnector1">
              <a:avLst/>
            </a:prstGeom>
            <a:ln w="57150">
              <a:solidFill>
                <a:srgbClr val="FF0066"/>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547888" y="3573016"/>
              <a:ext cx="1368152" cy="400110"/>
            </a:xfrm>
            <a:prstGeom prst="rect">
              <a:avLst/>
            </a:prstGeom>
            <a:noFill/>
          </p:spPr>
          <p:txBody>
            <a:bodyPr wrap="square" rtlCol="0">
              <a:spAutoFit/>
            </a:bodyPr>
            <a:lstStyle/>
            <a:p>
              <a:pPr algn="ctr"/>
              <a:r>
                <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rPr>
                <a:t>主轴</a:t>
              </a:r>
              <a:endPar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
        <p:nvSpPr>
          <p:cNvPr id="8" name="文本框 7"/>
          <p:cNvSpPr txBox="1"/>
          <p:nvPr/>
        </p:nvSpPr>
        <p:spPr>
          <a:xfrm>
            <a:off x="6156325" y="60960"/>
            <a:ext cx="1929130" cy="583565"/>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pPr algn="l"/>
            <a:r>
              <a:rPr lang="zh-CN" altLang="en-US" sz="3200">
                <a:solidFill>
                  <a:schemeClr val="accent4"/>
                </a:solidFill>
                <a:effectLst/>
                <a:latin typeface="微软雅黑" panose="020B0503020204020204" charset="-122"/>
                <a:ea typeface="微软雅黑" panose="020B0503020204020204" charset="-122"/>
                <a:cs typeface="+mj-cs"/>
                <a:sym typeface="+mn-ea"/>
              </a:rPr>
              <a:t>2.1 order</a:t>
            </a:r>
            <a:endParaRPr lang="zh-CN" altLang="en-US" sz="3200">
              <a:solidFill>
                <a:schemeClr val="accent4"/>
              </a:solidFill>
              <a:effectLst/>
              <a:latin typeface="微软雅黑" panose="020B0503020204020204" charset="-122"/>
              <a:ea typeface="微软雅黑" panose="020B0503020204020204" charset="-122"/>
              <a:cs typeface="+mj-cs"/>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txBox="1"/>
          <p:nvPr/>
        </p:nvSpPr>
        <p:spPr>
          <a:xfrm>
            <a:off x="457200" y="895251"/>
            <a:ext cx="7931224" cy="123760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当伸缩容器足够大时，可以分别设置每个伸缩项目在伸缩容器主轴的位置，例如为</a:t>
            </a:r>
            <a:r>
              <a:rPr lang="en-US" altLang="zh-CN"/>
              <a:t>item1</a:t>
            </a:r>
            <a:r>
              <a:rPr lang="zh-CN" altLang="en-US"/>
              <a:t>，</a:t>
            </a:r>
            <a:r>
              <a:rPr lang="en-US" altLang="zh-CN"/>
              <a:t>item2</a:t>
            </a:r>
            <a:r>
              <a:rPr lang="zh-CN" altLang="en-US"/>
              <a:t>分别设置 </a:t>
            </a:r>
            <a:endParaRPr lang="en-US" altLang="zh-CN"/>
          </a:p>
          <a:p>
            <a:pPr lvl="1"/>
            <a:r>
              <a:rPr lang="en-US" altLang="zh-CN"/>
              <a:t>order:  2;</a:t>
            </a:r>
            <a:endParaRPr lang="en-US" altLang="zh-CN"/>
          </a:p>
          <a:p>
            <a:pPr lvl="1"/>
            <a:r>
              <a:rPr lang="en-US" altLang="zh-CN"/>
              <a:t>order: 1;</a:t>
            </a:r>
            <a:endParaRPr lang="en-US" altLang="zh-CN"/>
          </a:p>
          <a:p>
            <a:pPr lvl="1"/>
            <a:endParaRPr lang="en-US" altLang="zh-CN"/>
          </a:p>
          <a:p>
            <a:pPr lvl="1"/>
            <a:endParaRPr lang="en-US" altLang="zh-CN"/>
          </a:p>
        </p:txBody>
      </p:sp>
      <p:sp>
        <p:nvSpPr>
          <p:cNvPr id="4" name="圆角矩形 3"/>
          <p:cNvSpPr/>
          <p:nvPr/>
        </p:nvSpPr>
        <p:spPr>
          <a:xfrm>
            <a:off x="457200" y="4437111"/>
            <a:ext cx="5698976" cy="1781395"/>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100113" y="4449990"/>
            <a:ext cx="821968" cy="1781395"/>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6" name="圆角矩形 5"/>
          <p:cNvSpPr/>
          <p:nvPr/>
        </p:nvSpPr>
        <p:spPr>
          <a:xfrm>
            <a:off x="1283038" y="4449990"/>
            <a:ext cx="821968" cy="1781395"/>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7" name="圆角矩形 6"/>
          <p:cNvSpPr/>
          <p:nvPr/>
        </p:nvSpPr>
        <p:spPr>
          <a:xfrm>
            <a:off x="476650" y="4463123"/>
            <a:ext cx="821968" cy="1781395"/>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nvGrpSpPr>
          <p:cNvPr id="14" name="组合 13"/>
          <p:cNvGrpSpPr/>
          <p:nvPr/>
        </p:nvGrpSpPr>
        <p:grpSpPr>
          <a:xfrm>
            <a:off x="457200" y="3140968"/>
            <a:ext cx="7640993" cy="971754"/>
            <a:chOff x="449055" y="3001372"/>
            <a:chExt cx="7640993" cy="971754"/>
          </a:xfrm>
        </p:grpSpPr>
        <p:sp>
          <p:nvSpPr>
            <p:cNvPr id="15" name="文本框 14"/>
            <p:cNvSpPr txBox="1"/>
            <p:nvPr/>
          </p:nvSpPr>
          <p:spPr>
            <a:xfrm>
              <a:off x="449055" y="3012404"/>
              <a:ext cx="1428567"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16" name="文本框 15"/>
            <p:cNvSpPr txBox="1"/>
            <p:nvPr/>
          </p:nvSpPr>
          <p:spPr>
            <a:xfrm>
              <a:off x="6521817" y="3001372"/>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17" name="文本框 16"/>
            <p:cNvSpPr txBox="1"/>
            <p:nvPr/>
          </p:nvSpPr>
          <p:spPr>
            <a:xfrm>
              <a:off x="3581897" y="3012404"/>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FF0066"/>
                </a:solidFill>
                <a:latin typeface="Segoe UI Black" panose="020B0A02040204020203" pitchFamily="34" charset="0"/>
                <a:cs typeface="Segoe UI Black" panose="020B0A02040204020203" pitchFamily="34" charset="0"/>
              </a:endParaRPr>
            </a:p>
          </p:txBody>
        </p:sp>
        <p:cxnSp>
          <p:nvCxnSpPr>
            <p:cNvPr id="18" name="直接箭头连接符 17"/>
            <p:cNvCxnSpPr/>
            <p:nvPr/>
          </p:nvCxnSpPr>
          <p:spPr>
            <a:xfrm>
              <a:off x="513906" y="3501008"/>
              <a:ext cx="7576142" cy="0"/>
            </a:xfrm>
            <a:prstGeom prst="straightConnector1">
              <a:avLst/>
            </a:prstGeom>
            <a:ln w="57150">
              <a:solidFill>
                <a:srgbClr val="FF0066"/>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547888" y="3573016"/>
              <a:ext cx="1368152" cy="400110"/>
            </a:xfrm>
            <a:prstGeom prst="rect">
              <a:avLst/>
            </a:prstGeom>
            <a:noFill/>
          </p:spPr>
          <p:txBody>
            <a:bodyPr wrap="square" rtlCol="0">
              <a:spAutoFit/>
            </a:bodyPr>
            <a:lstStyle/>
            <a:p>
              <a:pPr algn="ctr"/>
              <a:r>
                <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rPr>
                <a:t>主轴</a:t>
              </a:r>
              <a:endPar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835696" y="2708920"/>
            <a:ext cx="5750292" cy="1754326"/>
          </a:xfrm>
          <a:prstGeom prst="rect">
            <a:avLst/>
          </a:prstGeom>
          <a:noFill/>
        </p:spPr>
        <p:txBody>
          <a:bodyPr wrap="none" lIns="91440" tIns="45720" rIns="91440" bIns="45720">
            <a:spAutoFit/>
          </a:bodyPr>
          <a:lstStyle/>
          <a:p>
            <a:pPr algn="ctr"/>
            <a:r>
              <a:rPr lang="zh-CN" alt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伸缩项目</a:t>
            </a:r>
            <a:endParaRPr lang="en-US" altLang="zh-CN"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zh-CN" alt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分配主轴剩余空间</a:t>
            </a:r>
            <a:endParaRPr lang="zh-CN" alt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457200" y="895251"/>
            <a:ext cx="7931224" cy="123760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当伸缩容器主轴空间足够大时，可以分别设置每个伸缩项目如何分配主轴空间。其属性为，</a:t>
            </a:r>
            <a:endParaRPr lang="en-US" altLang="zh-CN"/>
          </a:p>
          <a:p>
            <a:pPr lvl="1"/>
            <a:r>
              <a:rPr lang="en-US" altLang="zh-CN"/>
              <a:t>flex-grow </a:t>
            </a:r>
            <a:endParaRPr lang="en-US" altLang="zh-CN"/>
          </a:p>
          <a:p>
            <a:r>
              <a:rPr lang="en-US" altLang="zh-CN"/>
              <a:t> </a:t>
            </a:r>
            <a:endParaRPr lang="en-US" altLang="zh-CN"/>
          </a:p>
          <a:p>
            <a:pPr lvl="1"/>
            <a:endParaRPr lang="en-US" altLang="zh-CN"/>
          </a:p>
          <a:p>
            <a:pPr lvl="1"/>
            <a:endParaRPr lang="en-US" altLang="zh-CN"/>
          </a:p>
        </p:txBody>
      </p:sp>
      <p:grpSp>
        <p:nvGrpSpPr>
          <p:cNvPr id="16" name="组合 15"/>
          <p:cNvGrpSpPr/>
          <p:nvPr/>
        </p:nvGrpSpPr>
        <p:grpSpPr>
          <a:xfrm>
            <a:off x="426085" y="3733043"/>
            <a:ext cx="8291264" cy="1617395"/>
            <a:chOff x="457200" y="4627123"/>
            <a:chExt cx="5698976" cy="1617395"/>
          </a:xfrm>
        </p:grpSpPr>
        <p:sp>
          <p:nvSpPr>
            <p:cNvPr id="4" name="圆角矩形 3"/>
            <p:cNvSpPr/>
            <p:nvPr/>
          </p:nvSpPr>
          <p:spPr>
            <a:xfrm>
              <a:off x="457200" y="4627123"/>
              <a:ext cx="5698976" cy="1591383"/>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76650" y="4653135"/>
              <a:ext cx="1888090" cy="1591383"/>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14" name="圆角矩形 13"/>
            <p:cNvSpPr/>
            <p:nvPr/>
          </p:nvSpPr>
          <p:spPr>
            <a:xfrm>
              <a:off x="2362643" y="4653135"/>
              <a:ext cx="1888090" cy="1591383"/>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15" name="圆角矩形 14"/>
            <p:cNvSpPr/>
            <p:nvPr/>
          </p:nvSpPr>
          <p:spPr>
            <a:xfrm>
              <a:off x="4256179" y="4653135"/>
              <a:ext cx="1888090" cy="1591383"/>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grpSp>
        <p:nvGrpSpPr>
          <p:cNvPr id="17" name="组合 16"/>
          <p:cNvGrpSpPr/>
          <p:nvPr/>
        </p:nvGrpSpPr>
        <p:grpSpPr>
          <a:xfrm>
            <a:off x="649305" y="2501252"/>
            <a:ext cx="7640993" cy="971754"/>
            <a:chOff x="449055" y="3001372"/>
            <a:chExt cx="7640993" cy="971754"/>
          </a:xfrm>
        </p:grpSpPr>
        <p:sp>
          <p:nvSpPr>
            <p:cNvPr id="18" name="文本框 17"/>
            <p:cNvSpPr txBox="1"/>
            <p:nvPr/>
          </p:nvSpPr>
          <p:spPr>
            <a:xfrm>
              <a:off x="449055" y="3012404"/>
              <a:ext cx="1428567"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19" name="文本框 18"/>
            <p:cNvSpPr txBox="1"/>
            <p:nvPr/>
          </p:nvSpPr>
          <p:spPr>
            <a:xfrm>
              <a:off x="6521817" y="3001372"/>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FF0066"/>
                </a:solidFill>
                <a:latin typeface="Segoe UI Black" panose="020B0A02040204020203" pitchFamily="34" charset="0"/>
                <a:cs typeface="Segoe UI Black" panose="020B0A02040204020203" pitchFamily="34" charset="0"/>
              </a:endParaRPr>
            </a:p>
          </p:txBody>
        </p:sp>
        <p:sp>
          <p:nvSpPr>
            <p:cNvPr id="20" name="文本框 19"/>
            <p:cNvSpPr txBox="1"/>
            <p:nvPr/>
          </p:nvSpPr>
          <p:spPr>
            <a:xfrm>
              <a:off x="3581897" y="3012404"/>
              <a:ext cx="1440160" cy="369332"/>
            </a:xfrm>
            <a:prstGeom prst="rect">
              <a:avLst/>
            </a:prstGeom>
            <a:noFill/>
          </p:spPr>
          <p:txBody>
            <a:bodyPr wrap="square" rtlCol="0">
              <a:spAutoFit/>
            </a:bodyPr>
            <a:lstStyle/>
            <a:p>
              <a:pPr algn="ctr"/>
              <a:r>
                <a:rPr lang="en-US" altLang="zh-CN">
                  <a:solidFill>
                    <a:srgbClr val="FF0066"/>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FF0066"/>
                </a:solidFill>
                <a:latin typeface="Segoe UI Black" panose="020B0A02040204020203" pitchFamily="34" charset="0"/>
                <a:cs typeface="Segoe UI Black" panose="020B0A02040204020203" pitchFamily="34" charset="0"/>
              </a:endParaRPr>
            </a:p>
          </p:txBody>
        </p:sp>
        <p:cxnSp>
          <p:nvCxnSpPr>
            <p:cNvPr id="21" name="直接箭头连接符 20"/>
            <p:cNvCxnSpPr/>
            <p:nvPr/>
          </p:nvCxnSpPr>
          <p:spPr>
            <a:xfrm>
              <a:off x="513906" y="3501008"/>
              <a:ext cx="7576142" cy="0"/>
            </a:xfrm>
            <a:prstGeom prst="straightConnector1">
              <a:avLst/>
            </a:prstGeom>
            <a:ln w="57150">
              <a:solidFill>
                <a:srgbClr val="FF0066"/>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547888" y="3573016"/>
              <a:ext cx="1368152" cy="400110"/>
            </a:xfrm>
            <a:prstGeom prst="rect">
              <a:avLst/>
            </a:prstGeom>
            <a:noFill/>
          </p:spPr>
          <p:txBody>
            <a:bodyPr wrap="square" rtlCol="0">
              <a:spAutoFit/>
            </a:bodyPr>
            <a:lstStyle/>
            <a:p>
              <a:pPr algn="ctr"/>
              <a:r>
                <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rPr>
                <a:t>主轴</a:t>
              </a:r>
              <a:endParaRPr lang="zh-CN" altLang="en-US" sz="2000">
                <a:solidFill>
                  <a:srgbClr val="FF0066"/>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
        <p:nvSpPr>
          <p:cNvPr id="5" name="文本框 4"/>
          <p:cNvSpPr txBox="1"/>
          <p:nvPr/>
        </p:nvSpPr>
        <p:spPr>
          <a:xfrm>
            <a:off x="575945" y="5791835"/>
            <a:ext cx="8141335" cy="368300"/>
          </a:xfrm>
          <a:prstGeom prst="rect">
            <a:avLst/>
          </a:prstGeom>
          <a:noFill/>
        </p:spPr>
        <p:txBody>
          <a:bodyPr wrap="square" rtlCol="0" anchor="t">
            <a:spAutoFit/>
          </a:bodyPr>
          <a:p>
            <a:r>
              <a:rPr lang="en-US" altLang="zh-CN"/>
              <a:t>f</a:t>
            </a:r>
            <a:r>
              <a:rPr lang="zh-CN" altLang="en-US"/>
              <a:t>lex-grow属性定义项目的放大比例，默认为0，即如果存在剩余空间，也不放大。</a:t>
            </a:r>
            <a:endParaRPr lang="zh-CN" altLang="en-US"/>
          </a:p>
        </p:txBody>
      </p:sp>
      <p:sp>
        <p:nvSpPr>
          <p:cNvPr id="8" name="文本框 7"/>
          <p:cNvSpPr txBox="1"/>
          <p:nvPr/>
        </p:nvSpPr>
        <p:spPr>
          <a:xfrm>
            <a:off x="6036310" y="60960"/>
            <a:ext cx="2725420" cy="583565"/>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pPr algn="l"/>
            <a:r>
              <a:rPr lang="zh-CN" altLang="en-US" sz="3200">
                <a:solidFill>
                  <a:schemeClr val="accent4"/>
                </a:solidFill>
                <a:effectLst/>
                <a:latin typeface="微软雅黑" panose="020B0503020204020204" charset="-122"/>
                <a:ea typeface="微软雅黑" panose="020B0503020204020204" charset="-122"/>
                <a:cs typeface="+mj-cs"/>
                <a:sym typeface="+mn-ea"/>
              </a:rPr>
              <a:t>2.2 </a:t>
            </a:r>
            <a:r>
              <a:rPr lang="zh-CN" altLang="en-US" sz="3200">
                <a:solidFill>
                  <a:schemeClr val="accent4"/>
                </a:solidFill>
                <a:effectLst/>
                <a:latin typeface="微软雅黑" panose="020B0503020204020204" charset="-122"/>
                <a:ea typeface="微软雅黑" panose="020B0503020204020204" charset="-122"/>
                <a:cs typeface="+mj-cs"/>
                <a:sym typeface="+mn-ea"/>
              </a:rPr>
              <a:t>flex-grow</a:t>
            </a:r>
            <a:endParaRPr lang="zh-CN" altLang="en-US" sz="3200">
              <a:solidFill>
                <a:schemeClr val="accent4"/>
              </a:solidFill>
              <a:effectLst/>
              <a:latin typeface="微软雅黑" panose="020B0503020204020204" charset="-122"/>
              <a:ea typeface="微软雅黑" panose="020B0503020204020204" charset="-122"/>
              <a:cs typeface="+mj-cs"/>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 name="文本框 5"/>
          <p:cNvSpPr txBox="1"/>
          <p:nvPr/>
        </p:nvSpPr>
        <p:spPr>
          <a:xfrm>
            <a:off x="252906" y="1532166"/>
            <a:ext cx="2142857" cy="646331"/>
          </a:xfrm>
          <a:prstGeom prst="rect">
            <a:avLst/>
          </a:prstGeom>
          <a:noFill/>
        </p:spPr>
        <p:txBody>
          <a:bodyPr wrap="square" rtlCol="0">
            <a:spAutoFit/>
          </a:bodyPr>
          <a:lstStyle/>
          <a:p>
            <a:pPr algn="ctr"/>
            <a:r>
              <a:rPr lang="zh-CN" altLang="en-US">
                <a:latin typeface="Segoe UI Black" panose="020B0A02040204020203" pitchFamily="34" charset="0"/>
                <a:cs typeface="Segoe UI Black" panose="020B0A02040204020203" pitchFamily="34" charset="0"/>
              </a:rPr>
              <a:t>伸缩容器</a:t>
            </a:r>
            <a:endParaRPr lang="en-US" altLang="zh-CN">
              <a:latin typeface="Segoe UI Black" panose="020B0A02040204020203" pitchFamily="34" charset="0"/>
              <a:ea typeface="Segoe UI Black" panose="020B0A02040204020203" pitchFamily="34" charset="0"/>
              <a:cs typeface="Segoe UI Black" panose="020B0A02040204020203" pitchFamily="34" charset="0"/>
            </a:endParaRPr>
          </a:p>
          <a:p>
            <a:pPr algn="ctr"/>
            <a:r>
              <a:rPr lang="en-US" altLang="zh-CN">
                <a:latin typeface="Segoe UI Black" panose="020B0A02040204020203" pitchFamily="34" charset="0"/>
                <a:cs typeface="Segoe UI Black" panose="020B0A02040204020203" pitchFamily="34" charset="0"/>
              </a:rPr>
              <a:t>widht:</a:t>
            </a:r>
            <a:r>
              <a:rPr lang="zh-CN" altLang="en-US">
                <a:latin typeface="Segoe UI Black" panose="020B0A02040204020203" pitchFamily="34" charset="0"/>
                <a:cs typeface="Segoe UI Black" panose="020B0A02040204020203" pitchFamily="34" charset="0"/>
              </a:rPr>
              <a:t> </a:t>
            </a:r>
            <a:r>
              <a:rPr lang="en-US" altLang="zh-CN">
                <a:latin typeface="Segoe UI Black" panose="020B0A02040204020203" pitchFamily="34" charset="0"/>
                <a:ea typeface="Segoe UI Black" panose="020B0A02040204020203" pitchFamily="34" charset="0"/>
                <a:cs typeface="Segoe UI Black" panose="020B0A02040204020203" pitchFamily="34" charset="0"/>
              </a:rPr>
              <a:t>900px</a:t>
            </a:r>
            <a:endParaRPr lang="zh-CN" altLang="en-US">
              <a:latin typeface="Segoe UI Black" panose="020B0A02040204020203" pitchFamily="34" charset="0"/>
              <a:cs typeface="Segoe UI Black" panose="020B0A02040204020203" pitchFamily="34" charset="0"/>
            </a:endParaRPr>
          </a:p>
        </p:txBody>
      </p:sp>
      <p:grpSp>
        <p:nvGrpSpPr>
          <p:cNvPr id="10" name="组合 9"/>
          <p:cNvGrpSpPr/>
          <p:nvPr/>
        </p:nvGrpSpPr>
        <p:grpSpPr>
          <a:xfrm>
            <a:off x="3563888" y="2981190"/>
            <a:ext cx="5095469" cy="1368152"/>
            <a:chOff x="971600" y="2636912"/>
            <a:chExt cx="6049240" cy="2880320"/>
          </a:xfrm>
        </p:grpSpPr>
        <p:sp>
          <p:nvSpPr>
            <p:cNvPr id="3" name="矩形 2"/>
            <p:cNvSpPr/>
            <p:nvPr/>
          </p:nvSpPr>
          <p:spPr>
            <a:xfrm>
              <a:off x="971600" y="2636912"/>
              <a:ext cx="6049240" cy="2880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矩形 6"/>
            <p:cNvSpPr/>
            <p:nvPr/>
          </p:nvSpPr>
          <p:spPr>
            <a:xfrm>
              <a:off x="971600" y="2636912"/>
              <a:ext cx="2016224" cy="28803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伸缩项目</a:t>
              </a:r>
              <a:r>
                <a:rPr lang="en-US" altLang="zh-CN" sz="1600">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1</a:t>
              </a:r>
              <a:endParaRPr lang="en-US" altLang="zh-CN" sz="1600">
                <a:solidFill>
                  <a:srgbClr val="0033CC"/>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zh-CN" altLang="en-US" sz="1600">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实际宽度</a:t>
              </a:r>
              <a:endParaRPr lang="en-US" altLang="zh-CN" sz="1600">
                <a:solidFill>
                  <a:srgbClr val="0033CC"/>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en-US" altLang="zh-CN" sz="1600">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300px</a:t>
              </a:r>
              <a:endParaRPr lang="zh-CN" altLang="en-US" sz="1600">
                <a:solidFill>
                  <a:srgbClr val="0033CC"/>
                </a:solidFill>
                <a:latin typeface="Segoe UI Black" panose="020B0A02040204020203" pitchFamily="34" charset="0"/>
                <a:cs typeface="Segoe UI Black" panose="020B0A02040204020203" pitchFamily="34" charset="0"/>
              </a:endParaRPr>
            </a:p>
          </p:txBody>
        </p:sp>
        <p:sp>
          <p:nvSpPr>
            <p:cNvPr id="8" name="矩形 7"/>
            <p:cNvSpPr/>
            <p:nvPr/>
          </p:nvSpPr>
          <p:spPr>
            <a:xfrm>
              <a:off x="2987824" y="2636912"/>
              <a:ext cx="2016224" cy="2880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伸缩项目</a:t>
              </a:r>
              <a:r>
                <a:rPr lang="en-US" altLang="zh-CN"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2</a:t>
              </a:r>
              <a:endParaRPr lang="en-US" altLang="zh-CN"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zh-CN" altLang="en-US"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实际宽度</a:t>
              </a:r>
              <a:endParaRPr lang="en-US" altLang="zh-CN"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en-US" altLang="zh-CN"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300px</a:t>
              </a:r>
              <a:endParaRPr lang="zh-CN" altLang="en-US" sz="1600">
                <a:solidFill>
                  <a:schemeClr val="tx1">
                    <a:lumMod val="95000"/>
                    <a:lumOff val="5000"/>
                  </a:schemeClr>
                </a:solidFill>
                <a:latin typeface="Segoe UI Black" panose="020B0A02040204020203" pitchFamily="34" charset="0"/>
                <a:cs typeface="Segoe UI Black" panose="020B0A02040204020203" pitchFamily="34" charset="0"/>
              </a:endParaRPr>
            </a:p>
          </p:txBody>
        </p:sp>
        <p:sp>
          <p:nvSpPr>
            <p:cNvPr id="9" name="矩形 8"/>
            <p:cNvSpPr/>
            <p:nvPr/>
          </p:nvSpPr>
          <p:spPr>
            <a:xfrm>
              <a:off x="5004616" y="2636912"/>
              <a:ext cx="2016224" cy="288032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伸缩项目</a:t>
              </a:r>
              <a:r>
                <a:rPr lang="en-US" altLang="zh-CN"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3</a:t>
              </a:r>
              <a:endParaRPr lang="en-US" altLang="zh-CN"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zh-CN" altLang="en-US"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实际宽度</a:t>
              </a:r>
              <a:endParaRPr lang="en-US" altLang="zh-CN"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en-US" altLang="zh-CN"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300px</a:t>
              </a:r>
              <a:endParaRPr lang="zh-CN" altLang="en-US" sz="1600">
                <a:solidFill>
                  <a:schemeClr val="tx1">
                    <a:lumMod val="95000"/>
                    <a:lumOff val="5000"/>
                  </a:schemeClr>
                </a:solidFill>
                <a:latin typeface="Segoe UI Black" panose="020B0A02040204020203" pitchFamily="34" charset="0"/>
                <a:cs typeface="Segoe UI Black" panose="020B0A02040204020203" pitchFamily="34" charset="0"/>
              </a:endParaRPr>
            </a:p>
          </p:txBody>
        </p:sp>
      </p:grpSp>
      <p:grpSp>
        <p:nvGrpSpPr>
          <p:cNvPr id="17" name="组合 16"/>
          <p:cNvGrpSpPr/>
          <p:nvPr/>
        </p:nvGrpSpPr>
        <p:grpSpPr>
          <a:xfrm>
            <a:off x="469302" y="3046004"/>
            <a:ext cx="1926461" cy="2668000"/>
            <a:chOff x="416560" y="1983052"/>
            <a:chExt cx="1926461" cy="2668000"/>
          </a:xfrm>
        </p:grpSpPr>
        <p:sp>
          <p:nvSpPr>
            <p:cNvPr id="11" name="矩形 10"/>
            <p:cNvSpPr/>
            <p:nvPr/>
          </p:nvSpPr>
          <p:spPr>
            <a:xfrm>
              <a:off x="467544" y="1983052"/>
              <a:ext cx="1220206" cy="369332"/>
            </a:xfrm>
            <a:prstGeom prst="rect">
              <a:avLst/>
            </a:prstGeom>
          </p:spPr>
          <p:txBody>
            <a:bodyPr wrap="none">
              <a:spAutoFit/>
            </a:bodyPr>
            <a:lstStyle/>
            <a:p>
              <a:pPr algn="ctr"/>
              <a:r>
                <a:rPr lang="zh-CN" altLang="en-US">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伸缩项目</a:t>
              </a: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1</a:t>
              </a:r>
              <a:endPar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2" name="矩形 11"/>
            <p:cNvSpPr/>
            <p:nvPr/>
          </p:nvSpPr>
          <p:spPr>
            <a:xfrm>
              <a:off x="1039487" y="2352384"/>
              <a:ext cx="1293880" cy="369332"/>
            </a:xfrm>
            <a:prstGeom prst="rect">
              <a:avLst/>
            </a:prstGeom>
          </p:spPr>
          <p:txBody>
            <a:bodyPr wrap="none">
              <a:spAutoFit/>
            </a:bodyPr>
            <a:lstStyle/>
            <a:p>
              <a:r>
                <a:rPr lang="en-US" altLang="zh-CN"/>
                <a:t>flex-grow: 1</a:t>
              </a:r>
              <a:endParaRPr lang="zh-CN" altLang="en-US"/>
            </a:p>
          </p:txBody>
        </p:sp>
        <p:sp>
          <p:nvSpPr>
            <p:cNvPr id="13" name="矩形 12"/>
            <p:cNvSpPr/>
            <p:nvPr/>
          </p:nvSpPr>
          <p:spPr>
            <a:xfrm>
              <a:off x="416560" y="2884294"/>
              <a:ext cx="1245854" cy="369332"/>
            </a:xfrm>
            <a:prstGeom prst="rect">
              <a:avLst/>
            </a:prstGeom>
          </p:spPr>
          <p:txBody>
            <a:bodyPr wrap="none">
              <a:spAutoFit/>
            </a:bodyPr>
            <a:lstStyle/>
            <a:p>
              <a:pPr algn="ctr"/>
              <a:r>
                <a:rPr lang="zh-CN" altLang="en-US">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伸缩项目</a:t>
              </a: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2</a:t>
              </a:r>
              <a:endPar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4" name="矩形 13"/>
            <p:cNvSpPr/>
            <p:nvPr/>
          </p:nvSpPr>
          <p:spPr>
            <a:xfrm>
              <a:off x="1001327" y="3253626"/>
              <a:ext cx="1293880" cy="369332"/>
            </a:xfrm>
            <a:prstGeom prst="rect">
              <a:avLst/>
            </a:prstGeom>
          </p:spPr>
          <p:txBody>
            <a:bodyPr wrap="none">
              <a:spAutoFit/>
            </a:bodyPr>
            <a:lstStyle/>
            <a:p>
              <a:r>
                <a:rPr lang="en-US" altLang="zh-CN"/>
                <a:t>flex-grow: 1</a:t>
              </a:r>
              <a:endParaRPr lang="zh-CN" altLang="en-US"/>
            </a:p>
          </p:txBody>
        </p:sp>
        <p:sp>
          <p:nvSpPr>
            <p:cNvPr id="15" name="矩形 14"/>
            <p:cNvSpPr/>
            <p:nvPr/>
          </p:nvSpPr>
          <p:spPr>
            <a:xfrm>
              <a:off x="464374" y="3912388"/>
              <a:ext cx="1245854" cy="369332"/>
            </a:xfrm>
            <a:prstGeom prst="rect">
              <a:avLst/>
            </a:prstGeom>
          </p:spPr>
          <p:txBody>
            <a:bodyPr wrap="none">
              <a:spAutoFit/>
            </a:bodyPr>
            <a:lstStyle/>
            <a:p>
              <a:pPr algn="ctr"/>
              <a:r>
                <a:rPr lang="zh-CN" altLang="en-US">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伸缩项目</a:t>
              </a: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3</a:t>
              </a:r>
              <a:endPar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6" name="矩形 15"/>
            <p:cNvSpPr/>
            <p:nvPr/>
          </p:nvSpPr>
          <p:spPr>
            <a:xfrm>
              <a:off x="1049141" y="4281720"/>
              <a:ext cx="1293880" cy="369332"/>
            </a:xfrm>
            <a:prstGeom prst="rect">
              <a:avLst/>
            </a:prstGeom>
          </p:spPr>
          <p:txBody>
            <a:bodyPr wrap="none">
              <a:spAutoFit/>
            </a:bodyPr>
            <a:lstStyle/>
            <a:p>
              <a:r>
                <a:rPr lang="en-US" altLang="zh-CN"/>
                <a:t>flex-grow: 1</a:t>
              </a:r>
              <a:endParaRPr lang="zh-CN" altLang="en-US"/>
            </a:p>
          </p:txBody>
        </p:sp>
      </p:grpSp>
      <p:sp>
        <p:nvSpPr>
          <p:cNvPr id="18" name="文本框 17"/>
          <p:cNvSpPr txBox="1"/>
          <p:nvPr/>
        </p:nvSpPr>
        <p:spPr>
          <a:xfrm>
            <a:off x="3563888" y="1532166"/>
            <a:ext cx="4392488" cy="646331"/>
          </a:xfrm>
          <a:prstGeom prst="rect">
            <a:avLst/>
          </a:prstGeom>
          <a:noFill/>
        </p:spPr>
        <p:txBody>
          <a:bodyPr wrap="square" rtlCol="0">
            <a:spAutoFit/>
          </a:bodyPr>
          <a:lstStyle/>
          <a:p>
            <a:r>
              <a:rPr lang="zh-CN" altLang="en-US"/>
              <a:t>计算公式：</a:t>
            </a:r>
            <a:endParaRPr lang="en-US" altLang="zh-CN"/>
          </a:p>
          <a:p>
            <a:r>
              <a:rPr lang="en-US" altLang="zh-CN"/>
              <a:t>	900 / ( 1+ 1 + 1)  = 300</a:t>
            </a:r>
            <a:endParaRPr lang="zh-CN" altLang="en-US"/>
          </a:p>
        </p:txBody>
      </p:sp>
      <p:sp>
        <p:nvSpPr>
          <p:cNvPr id="4" name="文本框 3"/>
          <p:cNvSpPr txBox="1"/>
          <p:nvPr/>
        </p:nvSpPr>
        <p:spPr>
          <a:xfrm>
            <a:off x="3235325" y="4856480"/>
            <a:ext cx="5255260" cy="1198880"/>
          </a:xfrm>
          <a:prstGeom prst="rect">
            <a:avLst/>
          </a:prstGeom>
          <a:noFill/>
        </p:spPr>
        <p:txBody>
          <a:bodyPr wrap="square" rtlCol="0" anchor="t">
            <a:spAutoFit/>
          </a:bodyPr>
          <a:p>
            <a:r>
              <a:rPr lang="zh-CN" altLang="en-US"/>
              <a:t>如果所有项目的flex-grow属性都为1，则它们将等分剩余空间（如果有的话）。如果一个项目的flex-grow属性为2，其他项目都为1，则前者占据的剩余空间将比其他项多一倍。</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 name="文本框 5"/>
          <p:cNvSpPr txBox="1"/>
          <p:nvPr/>
        </p:nvSpPr>
        <p:spPr>
          <a:xfrm>
            <a:off x="252906" y="1532166"/>
            <a:ext cx="2142857" cy="646331"/>
          </a:xfrm>
          <a:prstGeom prst="rect">
            <a:avLst/>
          </a:prstGeom>
          <a:noFill/>
        </p:spPr>
        <p:txBody>
          <a:bodyPr wrap="square" rtlCol="0">
            <a:spAutoFit/>
          </a:bodyPr>
          <a:lstStyle/>
          <a:p>
            <a:pPr algn="ctr"/>
            <a:r>
              <a:rPr lang="zh-CN" altLang="en-US">
                <a:latin typeface="Segoe UI Black" panose="020B0A02040204020203" pitchFamily="34" charset="0"/>
                <a:cs typeface="Segoe UI Black" panose="020B0A02040204020203" pitchFamily="34" charset="0"/>
              </a:rPr>
              <a:t>伸缩容器</a:t>
            </a:r>
            <a:endParaRPr lang="en-US" altLang="zh-CN">
              <a:latin typeface="Segoe UI Black" panose="020B0A02040204020203" pitchFamily="34" charset="0"/>
              <a:ea typeface="Segoe UI Black" panose="020B0A02040204020203" pitchFamily="34" charset="0"/>
              <a:cs typeface="Segoe UI Black" panose="020B0A02040204020203" pitchFamily="34" charset="0"/>
            </a:endParaRPr>
          </a:p>
          <a:p>
            <a:pPr algn="ctr"/>
            <a:r>
              <a:rPr lang="en-US" altLang="zh-CN">
                <a:latin typeface="Segoe UI Black" panose="020B0A02040204020203" pitchFamily="34" charset="0"/>
                <a:cs typeface="Segoe UI Black" panose="020B0A02040204020203" pitchFamily="34" charset="0"/>
              </a:rPr>
              <a:t>widht:</a:t>
            </a:r>
            <a:r>
              <a:rPr lang="zh-CN" altLang="en-US">
                <a:latin typeface="Segoe UI Black" panose="020B0A02040204020203" pitchFamily="34" charset="0"/>
                <a:cs typeface="Segoe UI Black" panose="020B0A02040204020203" pitchFamily="34" charset="0"/>
              </a:rPr>
              <a:t> </a:t>
            </a:r>
            <a:r>
              <a:rPr lang="en-US" altLang="zh-CN">
                <a:latin typeface="Segoe UI Black" panose="020B0A02040204020203" pitchFamily="34" charset="0"/>
                <a:ea typeface="Segoe UI Black" panose="020B0A02040204020203" pitchFamily="34" charset="0"/>
                <a:cs typeface="Segoe UI Black" panose="020B0A02040204020203" pitchFamily="34" charset="0"/>
              </a:rPr>
              <a:t>900px</a:t>
            </a:r>
            <a:endParaRPr lang="zh-CN" altLang="en-US">
              <a:latin typeface="Segoe UI Black" panose="020B0A02040204020203" pitchFamily="34" charset="0"/>
              <a:cs typeface="Segoe UI Black" panose="020B0A02040204020203" pitchFamily="34" charset="0"/>
            </a:endParaRPr>
          </a:p>
        </p:txBody>
      </p:sp>
      <p:grpSp>
        <p:nvGrpSpPr>
          <p:cNvPr id="10" name="组合 9"/>
          <p:cNvGrpSpPr/>
          <p:nvPr/>
        </p:nvGrpSpPr>
        <p:grpSpPr>
          <a:xfrm>
            <a:off x="3563888" y="2981190"/>
            <a:ext cx="5095469" cy="1368152"/>
            <a:chOff x="971600" y="2636912"/>
            <a:chExt cx="6049240" cy="2880320"/>
          </a:xfrm>
        </p:grpSpPr>
        <p:sp>
          <p:nvSpPr>
            <p:cNvPr id="3" name="矩形 2"/>
            <p:cNvSpPr/>
            <p:nvPr/>
          </p:nvSpPr>
          <p:spPr>
            <a:xfrm>
              <a:off x="971600" y="2636912"/>
              <a:ext cx="6049240" cy="2880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矩形 6"/>
            <p:cNvSpPr/>
            <p:nvPr/>
          </p:nvSpPr>
          <p:spPr>
            <a:xfrm>
              <a:off x="971600" y="2636912"/>
              <a:ext cx="2016224" cy="28803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伸缩项目</a:t>
              </a:r>
              <a:r>
                <a:rPr lang="en-US" altLang="zh-CN" sz="1600" dirty="0">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1</a:t>
              </a:r>
              <a:endParaRPr lang="en-US" altLang="zh-CN" sz="1600" dirty="0">
                <a:solidFill>
                  <a:srgbClr val="0033CC"/>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zh-CN" altLang="en-US" sz="1600" dirty="0">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实际宽度</a:t>
              </a:r>
              <a:endParaRPr lang="en-US" altLang="zh-CN" sz="1600" dirty="0">
                <a:solidFill>
                  <a:srgbClr val="0033CC"/>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en-US" altLang="zh-CN" sz="1600" dirty="0">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510px</a:t>
              </a:r>
              <a:endParaRPr lang="zh-CN" altLang="en-US" sz="1600" dirty="0">
                <a:solidFill>
                  <a:srgbClr val="0033CC"/>
                </a:solidFill>
                <a:latin typeface="Segoe UI Black" panose="020B0A02040204020203" pitchFamily="34" charset="0"/>
                <a:cs typeface="Segoe UI Black" panose="020B0A02040204020203" pitchFamily="34" charset="0"/>
              </a:endParaRPr>
            </a:p>
          </p:txBody>
        </p:sp>
        <p:sp>
          <p:nvSpPr>
            <p:cNvPr id="8" name="矩形 7"/>
            <p:cNvSpPr/>
            <p:nvPr/>
          </p:nvSpPr>
          <p:spPr>
            <a:xfrm>
              <a:off x="2987824" y="2636912"/>
              <a:ext cx="2016224" cy="2880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伸缩项目</a:t>
              </a:r>
              <a:r>
                <a:rPr lang="en-US" altLang="zh-CN"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2</a:t>
              </a:r>
              <a:endParaRPr lang="en-US" altLang="zh-CN"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zh-CN" altLang="en-US"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实际宽度</a:t>
              </a:r>
              <a:endParaRPr lang="en-US" altLang="zh-CN"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en-US" altLang="zh-CN"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225px</a:t>
              </a:r>
              <a:endParaRPr lang="zh-CN" altLang="en-US" sz="1600">
                <a:solidFill>
                  <a:schemeClr val="tx1">
                    <a:lumMod val="95000"/>
                    <a:lumOff val="5000"/>
                  </a:schemeClr>
                </a:solidFill>
                <a:latin typeface="Segoe UI Black" panose="020B0A02040204020203" pitchFamily="34" charset="0"/>
                <a:cs typeface="Segoe UI Black" panose="020B0A02040204020203" pitchFamily="34" charset="0"/>
              </a:endParaRPr>
            </a:p>
          </p:txBody>
        </p:sp>
        <p:sp>
          <p:nvSpPr>
            <p:cNvPr id="9" name="矩形 8"/>
            <p:cNvSpPr/>
            <p:nvPr/>
          </p:nvSpPr>
          <p:spPr>
            <a:xfrm>
              <a:off x="5004616" y="2636912"/>
              <a:ext cx="2016224" cy="288032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伸缩项目</a:t>
              </a:r>
              <a:r>
                <a:rPr lang="en-US" altLang="zh-CN"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3</a:t>
              </a:r>
              <a:endParaRPr lang="en-US" altLang="zh-CN"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zh-CN" altLang="en-US"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实际宽度</a:t>
              </a:r>
              <a:endParaRPr lang="en-US" altLang="zh-CN"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en-US" altLang="zh-CN" sz="160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225px</a:t>
              </a:r>
              <a:endParaRPr lang="zh-CN" altLang="en-US" sz="1600">
                <a:solidFill>
                  <a:schemeClr val="tx1">
                    <a:lumMod val="95000"/>
                    <a:lumOff val="5000"/>
                  </a:schemeClr>
                </a:solidFill>
                <a:latin typeface="Segoe UI Black" panose="020B0A02040204020203" pitchFamily="34" charset="0"/>
                <a:cs typeface="Segoe UI Black" panose="020B0A02040204020203" pitchFamily="34" charset="0"/>
              </a:endParaRPr>
            </a:p>
          </p:txBody>
        </p:sp>
      </p:grpSp>
      <p:grpSp>
        <p:nvGrpSpPr>
          <p:cNvPr id="17" name="组合 16"/>
          <p:cNvGrpSpPr/>
          <p:nvPr/>
        </p:nvGrpSpPr>
        <p:grpSpPr>
          <a:xfrm>
            <a:off x="469302" y="3046004"/>
            <a:ext cx="1926461" cy="2668000"/>
            <a:chOff x="416560" y="1983052"/>
            <a:chExt cx="1926461" cy="2668000"/>
          </a:xfrm>
        </p:grpSpPr>
        <p:sp>
          <p:nvSpPr>
            <p:cNvPr id="11" name="矩形 10"/>
            <p:cNvSpPr/>
            <p:nvPr/>
          </p:nvSpPr>
          <p:spPr>
            <a:xfrm>
              <a:off x="467544" y="1983052"/>
              <a:ext cx="1220206" cy="369332"/>
            </a:xfrm>
            <a:prstGeom prst="rect">
              <a:avLst/>
            </a:prstGeom>
          </p:spPr>
          <p:txBody>
            <a:bodyPr wrap="none">
              <a:spAutoFit/>
            </a:bodyPr>
            <a:lstStyle/>
            <a:p>
              <a:pPr algn="ctr"/>
              <a:r>
                <a:rPr lang="zh-CN" altLang="en-US">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伸缩项目</a:t>
              </a: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1</a:t>
              </a:r>
              <a:endPar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2" name="矩形 11"/>
            <p:cNvSpPr/>
            <p:nvPr/>
          </p:nvSpPr>
          <p:spPr>
            <a:xfrm>
              <a:off x="1039487" y="2352384"/>
              <a:ext cx="1293880" cy="369332"/>
            </a:xfrm>
            <a:prstGeom prst="rect">
              <a:avLst/>
            </a:prstGeom>
          </p:spPr>
          <p:txBody>
            <a:bodyPr wrap="none">
              <a:spAutoFit/>
            </a:bodyPr>
            <a:lstStyle/>
            <a:p>
              <a:r>
                <a:rPr lang="en-US" altLang="zh-CN"/>
                <a:t>flex-grow: 2</a:t>
              </a:r>
              <a:endParaRPr lang="zh-CN" altLang="en-US"/>
            </a:p>
          </p:txBody>
        </p:sp>
        <p:sp>
          <p:nvSpPr>
            <p:cNvPr id="13" name="矩形 12"/>
            <p:cNvSpPr/>
            <p:nvPr/>
          </p:nvSpPr>
          <p:spPr>
            <a:xfrm>
              <a:off x="416560" y="2884294"/>
              <a:ext cx="1245854" cy="369332"/>
            </a:xfrm>
            <a:prstGeom prst="rect">
              <a:avLst/>
            </a:prstGeom>
          </p:spPr>
          <p:txBody>
            <a:bodyPr wrap="none">
              <a:spAutoFit/>
            </a:bodyPr>
            <a:lstStyle/>
            <a:p>
              <a:pPr algn="ctr"/>
              <a:r>
                <a:rPr lang="zh-CN" altLang="en-US">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伸缩项目</a:t>
              </a: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2</a:t>
              </a:r>
              <a:endPar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4" name="矩形 13"/>
            <p:cNvSpPr/>
            <p:nvPr/>
          </p:nvSpPr>
          <p:spPr>
            <a:xfrm>
              <a:off x="1001327" y="3253626"/>
              <a:ext cx="1293880" cy="369332"/>
            </a:xfrm>
            <a:prstGeom prst="rect">
              <a:avLst/>
            </a:prstGeom>
          </p:spPr>
          <p:txBody>
            <a:bodyPr wrap="none">
              <a:spAutoFit/>
            </a:bodyPr>
            <a:lstStyle/>
            <a:p>
              <a:r>
                <a:rPr lang="en-US" altLang="zh-CN"/>
                <a:t>flex-grow: 1</a:t>
              </a:r>
              <a:endParaRPr lang="zh-CN" altLang="en-US"/>
            </a:p>
          </p:txBody>
        </p:sp>
        <p:sp>
          <p:nvSpPr>
            <p:cNvPr id="15" name="矩形 14"/>
            <p:cNvSpPr/>
            <p:nvPr/>
          </p:nvSpPr>
          <p:spPr>
            <a:xfrm>
              <a:off x="464374" y="3912388"/>
              <a:ext cx="1245854" cy="369332"/>
            </a:xfrm>
            <a:prstGeom prst="rect">
              <a:avLst/>
            </a:prstGeom>
          </p:spPr>
          <p:txBody>
            <a:bodyPr wrap="none">
              <a:spAutoFit/>
            </a:bodyPr>
            <a:lstStyle/>
            <a:p>
              <a:pPr algn="ctr"/>
              <a:r>
                <a:rPr lang="zh-CN" altLang="en-US">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伸缩项目</a:t>
              </a: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3</a:t>
              </a:r>
              <a:endPar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6" name="矩形 15"/>
            <p:cNvSpPr/>
            <p:nvPr/>
          </p:nvSpPr>
          <p:spPr>
            <a:xfrm>
              <a:off x="1049141" y="4281720"/>
              <a:ext cx="1293880" cy="369332"/>
            </a:xfrm>
            <a:prstGeom prst="rect">
              <a:avLst/>
            </a:prstGeom>
          </p:spPr>
          <p:txBody>
            <a:bodyPr wrap="none">
              <a:spAutoFit/>
            </a:bodyPr>
            <a:lstStyle/>
            <a:p>
              <a:r>
                <a:rPr lang="en-US" altLang="zh-CN"/>
                <a:t>flex-grow: 1</a:t>
              </a:r>
              <a:endParaRPr lang="zh-CN" altLang="en-US"/>
            </a:p>
          </p:txBody>
        </p:sp>
      </p:grpSp>
      <p:sp>
        <p:nvSpPr>
          <p:cNvPr id="4" name="文本框 3"/>
          <p:cNvSpPr txBox="1"/>
          <p:nvPr/>
        </p:nvSpPr>
        <p:spPr>
          <a:xfrm>
            <a:off x="3563888" y="1532166"/>
            <a:ext cx="4392488" cy="646331"/>
          </a:xfrm>
          <a:prstGeom prst="rect">
            <a:avLst/>
          </a:prstGeom>
          <a:noFill/>
        </p:spPr>
        <p:txBody>
          <a:bodyPr wrap="square" rtlCol="0">
            <a:spAutoFit/>
          </a:bodyPr>
          <a:lstStyle/>
          <a:p>
            <a:r>
              <a:rPr lang="zh-CN" altLang="en-US"/>
              <a:t>计算公式：</a:t>
            </a:r>
            <a:endParaRPr lang="en-US" altLang="zh-CN"/>
          </a:p>
          <a:p>
            <a:r>
              <a:rPr lang="en-US" altLang="zh-CN"/>
              <a:t>	900 / ( 2 + 1 + 1) = 255</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矩形 2"/>
          <p:cNvSpPr/>
          <p:nvPr/>
        </p:nvSpPr>
        <p:spPr>
          <a:xfrm>
            <a:off x="2879251" y="2708920"/>
            <a:ext cx="3663182" cy="1754326"/>
          </a:xfrm>
          <a:prstGeom prst="rect">
            <a:avLst/>
          </a:prstGeom>
          <a:noFill/>
        </p:spPr>
        <p:txBody>
          <a:bodyPr wrap="none" lIns="91440" tIns="45720" rIns="91440" bIns="45720">
            <a:spAutoFit/>
          </a:bodyPr>
          <a:lstStyle/>
          <a:p>
            <a:pPr algn="ctr"/>
            <a:r>
              <a:rPr lang="zh-CN" alt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伸缩项目</a:t>
            </a:r>
            <a:endParaRPr lang="en-US" altLang="zh-CN"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zh-CN" alt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如何被压缩</a:t>
            </a:r>
            <a:endParaRPr lang="zh-CN" alt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Inline-flex</a:t>
            </a:r>
            <a:endParaRPr lang="zh-CN" altLang="en-US" dirty="0"/>
          </a:p>
        </p:txBody>
      </p:sp>
      <p:sp>
        <p:nvSpPr>
          <p:cNvPr id="3" name="内容占位符 2"/>
          <p:cNvSpPr>
            <a:spLocks noGrp="1"/>
          </p:cNvSpPr>
          <p:nvPr>
            <p:ph idx="1"/>
          </p:nvPr>
        </p:nvSpPr>
        <p:spPr/>
        <p:txBody>
          <a:bodyPr/>
          <a:lstStyle/>
          <a:p>
            <a:r>
              <a:rPr lang="en-US" altLang="zh-CN" dirty="0"/>
              <a:t> inline-flex </a:t>
            </a:r>
            <a:r>
              <a:rPr lang="zh-CN" altLang="en-US" dirty="0"/>
              <a:t>行内对齐特点</a:t>
            </a:r>
            <a:endParaRPr lang="zh-CN" altLang="en-US" dirty="0"/>
          </a:p>
          <a:p>
            <a:pPr lvl="1">
              <a:buFont typeface="Wingdings" panose="05000000000000000000" pitchFamily="2" charset="2"/>
              <a:buChar char="p"/>
            </a:pPr>
            <a:r>
              <a:rPr lang="zh-CN" altLang="en-US" dirty="0"/>
              <a:t>伸缩容器中有文本内容，基于第一个文本的基线对齐</a:t>
            </a:r>
            <a:r>
              <a:rPr lang="en-US" altLang="zh-CN"/>
              <a:t>.</a:t>
            </a:r>
            <a:endParaRPr lang="zh-CN" altLang="en-US" dirty="0"/>
          </a:p>
          <a:p>
            <a:pPr lvl="1">
              <a:buFont typeface="Wingdings" panose="05000000000000000000" pitchFamily="2" charset="2"/>
              <a:buChar char="p"/>
            </a:pPr>
            <a:r>
              <a:rPr lang="zh-CN" altLang="en-US" dirty="0"/>
              <a:t>伸缩容器中没有有文本内容，也没有子元素，伸缩容器底边位于一行的基线处。</a:t>
            </a:r>
            <a:endParaRPr lang="zh-CN" altLang="en-US" dirty="0"/>
          </a:p>
          <a:p>
            <a:pPr lvl="1">
              <a:buFont typeface="Wingdings" panose="05000000000000000000" pitchFamily="2" charset="2"/>
              <a:buChar char="p"/>
            </a:pPr>
            <a:r>
              <a:rPr lang="zh-CN" altLang="en-US" dirty="0"/>
              <a:t>伸缩容器中没有有文本内容，第一个子元素没有，第一个元素底边位于一行的基线处。</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5756275" y="73660"/>
            <a:ext cx="2910205" cy="583565"/>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pPr algn="l"/>
            <a:r>
              <a:rPr lang="zh-CN" altLang="en-US" sz="3200">
                <a:solidFill>
                  <a:schemeClr val="accent4"/>
                </a:solidFill>
                <a:effectLst/>
                <a:latin typeface="微软雅黑" panose="020B0503020204020204" charset="-122"/>
                <a:ea typeface="微软雅黑" panose="020B0503020204020204" charset="-122"/>
                <a:cs typeface="+mj-cs"/>
                <a:sym typeface="+mn-ea"/>
              </a:rPr>
              <a:t>2.3 flex-shrink</a:t>
            </a:r>
            <a:endParaRPr lang="zh-CN" altLang="en-US" sz="3200">
              <a:solidFill>
                <a:schemeClr val="accent4"/>
              </a:solidFill>
              <a:effectLst/>
              <a:latin typeface="微软雅黑" panose="020B0503020204020204" charset="-122"/>
              <a:ea typeface="微软雅黑" panose="020B0503020204020204" charset="-122"/>
              <a:cs typeface="+mj-cs"/>
              <a:sym typeface="+mn-ea"/>
            </a:endParaRPr>
          </a:p>
        </p:txBody>
      </p:sp>
      <p:pic>
        <p:nvPicPr>
          <p:cNvPr id="4" name="图片 3"/>
          <p:cNvPicPr>
            <a:picLocks noChangeAspect="1"/>
          </p:cNvPicPr>
          <p:nvPr/>
        </p:nvPicPr>
        <p:blipFill>
          <a:blip r:embed="rId1"/>
          <a:stretch>
            <a:fillRect/>
          </a:stretch>
        </p:blipFill>
        <p:spPr>
          <a:xfrm>
            <a:off x="854710" y="1242695"/>
            <a:ext cx="7434580" cy="437197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txBox="1"/>
          <p:nvPr/>
        </p:nvSpPr>
        <p:spPr>
          <a:xfrm>
            <a:off x="457200" y="895251"/>
            <a:ext cx="7931224" cy="325382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当设置</a:t>
            </a:r>
            <a:r>
              <a:rPr lang="zh-CN" altLang="en-US" b="1" dirty="0"/>
              <a:t>伸缩项目</a:t>
            </a:r>
            <a:r>
              <a:rPr lang="zh-CN" altLang="en-US" dirty="0"/>
              <a:t>大小，且</a:t>
            </a:r>
            <a:r>
              <a:rPr lang="zh-CN" altLang="en-US" b="1" dirty="0"/>
              <a:t>伸缩容器</a:t>
            </a:r>
            <a:r>
              <a:rPr lang="zh-CN" altLang="en-US" dirty="0"/>
              <a:t>无法在主轴方向上容纳所有的伸缩项目时，</a:t>
            </a:r>
            <a:r>
              <a:rPr lang="zh-CN" altLang="en-US" b="1" dirty="0">
                <a:solidFill>
                  <a:srgbClr val="FF0066"/>
                </a:solidFill>
              </a:rPr>
              <a:t>每个伸缩项目都会被按比例被压缩</a:t>
            </a:r>
            <a:r>
              <a:rPr lang="zh-CN" altLang="en-US" dirty="0"/>
              <a:t>。默认如同设置了</a:t>
            </a:r>
            <a:endParaRPr lang="en-US" altLang="zh-CN" dirty="0"/>
          </a:p>
          <a:p>
            <a:pPr lvl="1"/>
            <a:r>
              <a:rPr lang="en-US" altLang="zh-CN" dirty="0"/>
              <a:t>flex-shrink: 1</a:t>
            </a:r>
            <a:endParaRPr lang="en-US" altLang="zh-CN" dirty="0"/>
          </a:p>
          <a:p>
            <a:r>
              <a:rPr lang="en-US" altLang="zh-CN" dirty="0"/>
              <a:t> </a:t>
            </a:r>
            <a:r>
              <a:rPr lang="zh-CN" altLang="en-US" dirty="0"/>
              <a:t>如果不期望伸缩项目被压缩，可以设置</a:t>
            </a:r>
            <a:endParaRPr lang="en-US" altLang="zh-CN" dirty="0"/>
          </a:p>
          <a:p>
            <a:pPr lvl="1"/>
            <a:r>
              <a:rPr lang="en-US" altLang="zh-CN" dirty="0"/>
              <a:t>flex-shrink: 0</a:t>
            </a:r>
            <a:endParaRPr lang="en-US" altLang="zh-CN" dirty="0"/>
          </a:p>
          <a:p>
            <a:pPr lvl="1"/>
            <a:r>
              <a:rPr lang="zh-CN" altLang="en-US" b="1" dirty="0">
                <a:solidFill>
                  <a:srgbClr val="FF0066"/>
                </a:solidFill>
              </a:rPr>
              <a:t>以上设置会导致伸缩项目在主轴方向“溢出”</a:t>
            </a:r>
            <a:endParaRPr lang="en-US" altLang="zh-CN" b="1" dirty="0">
              <a:solidFill>
                <a:srgbClr val="FF0066"/>
              </a:solidFill>
            </a:endParaRPr>
          </a:p>
          <a:p>
            <a:pPr lvl="1"/>
            <a:endParaRPr lang="en-US" altLang="zh-CN" dirty="0"/>
          </a:p>
          <a:p>
            <a:pPr marL="0" indent="0">
              <a:buNone/>
            </a:pPr>
            <a:endParaRPr lang="en-US" altLang="zh-CN" dirty="0"/>
          </a:p>
          <a:p>
            <a:pPr lvl="1"/>
            <a:endParaRPr lang="en-US" altLang="zh-CN" dirty="0"/>
          </a:p>
          <a:p>
            <a:pPr lvl="1"/>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压缩率计算</a:t>
            </a:r>
            <a:endParaRPr lang="zh-CN" altLang="en-US" dirty="0"/>
          </a:p>
        </p:txBody>
      </p:sp>
      <p:sp>
        <p:nvSpPr>
          <p:cNvPr id="3" name="矩形 2"/>
          <p:cNvSpPr/>
          <p:nvPr/>
        </p:nvSpPr>
        <p:spPr>
          <a:xfrm>
            <a:off x="7596336" y="1124744"/>
            <a:ext cx="504056" cy="648072"/>
          </a:xfrm>
          <a:prstGeom prst="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635896" y="5517232"/>
            <a:ext cx="5095469" cy="962363"/>
            <a:chOff x="971600" y="2636912"/>
            <a:chExt cx="6049240" cy="2880320"/>
          </a:xfrm>
          <a:noFill/>
        </p:grpSpPr>
        <p:sp>
          <p:nvSpPr>
            <p:cNvPr id="5" name="矩形 4"/>
            <p:cNvSpPr/>
            <p:nvPr/>
          </p:nvSpPr>
          <p:spPr>
            <a:xfrm>
              <a:off x="971600" y="2636912"/>
              <a:ext cx="6049240" cy="2880320"/>
            </a:xfrm>
            <a:prstGeom prst="rect">
              <a:avLst/>
            </a:prstGeom>
            <a:grp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95000"/>
                    <a:lumOff val="5000"/>
                  </a:schemeClr>
                </a:solidFill>
              </a:endParaRPr>
            </a:p>
          </p:txBody>
        </p:sp>
        <p:sp>
          <p:nvSpPr>
            <p:cNvPr id="6" name="矩形 5"/>
            <p:cNvSpPr/>
            <p:nvPr/>
          </p:nvSpPr>
          <p:spPr>
            <a:xfrm>
              <a:off x="971600" y="2636912"/>
              <a:ext cx="2016224" cy="2880320"/>
            </a:xfrm>
            <a:prstGeom prst="rect">
              <a:avLst/>
            </a:prstGeom>
            <a:grp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伸缩项目</a:t>
              </a:r>
              <a:r>
                <a:rPr lang="en-US" altLang="zh-CN" sz="1600" dirty="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1</a:t>
              </a:r>
              <a:endParaRPr lang="en-US" altLang="zh-CN" sz="1600" dirty="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zh-CN" altLang="en-US" sz="1600" dirty="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实际宽度</a:t>
              </a:r>
              <a:endParaRPr lang="en-US" altLang="zh-CN" sz="1600" dirty="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en-US" altLang="zh-CN" sz="1600" dirty="0">
                  <a:solidFill>
                    <a:srgbClr val="7030A0"/>
                  </a:solidFill>
                  <a:latin typeface="Segoe UI Black" panose="020B0A02040204020203" pitchFamily="34" charset="0"/>
                  <a:ea typeface="Segoe UI Black" panose="020B0A02040204020203" pitchFamily="34" charset="0"/>
                  <a:cs typeface="Segoe UI Black" panose="020B0A02040204020203" pitchFamily="34" charset="0"/>
                </a:rPr>
                <a:t>75px</a:t>
              </a:r>
              <a:endParaRPr lang="zh-CN" altLang="en-US" sz="1600" dirty="0">
                <a:solidFill>
                  <a:srgbClr val="7030A0"/>
                </a:solidFill>
                <a:latin typeface="Segoe UI Black" panose="020B0A02040204020203" pitchFamily="34" charset="0"/>
                <a:cs typeface="Segoe UI Black" panose="020B0A02040204020203" pitchFamily="34" charset="0"/>
              </a:endParaRPr>
            </a:p>
          </p:txBody>
        </p:sp>
        <p:sp>
          <p:nvSpPr>
            <p:cNvPr id="7" name="矩形 6"/>
            <p:cNvSpPr/>
            <p:nvPr/>
          </p:nvSpPr>
          <p:spPr>
            <a:xfrm>
              <a:off x="2987824" y="2636912"/>
              <a:ext cx="2016224" cy="2880320"/>
            </a:xfrm>
            <a:prstGeom prst="rect">
              <a:avLst/>
            </a:prstGeom>
            <a:grp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伸缩项目</a:t>
              </a:r>
              <a:r>
                <a:rPr lang="en-US" altLang="zh-CN" sz="1600" dirty="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2</a:t>
              </a:r>
              <a:endParaRPr lang="en-US" altLang="zh-CN" sz="1600" dirty="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zh-CN" altLang="en-US" sz="1600" dirty="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实际宽度</a:t>
              </a:r>
              <a:endParaRPr lang="en-US" altLang="zh-CN" sz="1600" dirty="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en-US" altLang="zh-CN" sz="1600" dirty="0">
                  <a:solidFill>
                    <a:srgbClr val="7030A0"/>
                  </a:solidFill>
                  <a:latin typeface="Segoe UI Black" panose="020B0A02040204020203" pitchFamily="34" charset="0"/>
                  <a:ea typeface="Segoe UI Black" panose="020B0A02040204020203" pitchFamily="34" charset="0"/>
                  <a:cs typeface="Segoe UI Black" panose="020B0A02040204020203" pitchFamily="34" charset="0"/>
                </a:rPr>
                <a:t>100px</a:t>
              </a:r>
              <a:endParaRPr lang="zh-CN" altLang="en-US" sz="1600" dirty="0">
                <a:solidFill>
                  <a:srgbClr val="7030A0"/>
                </a:solidFill>
                <a:latin typeface="Segoe UI Black" panose="020B0A02040204020203" pitchFamily="34" charset="0"/>
                <a:cs typeface="Segoe UI Black" panose="020B0A02040204020203" pitchFamily="34" charset="0"/>
              </a:endParaRPr>
            </a:p>
          </p:txBody>
        </p:sp>
        <p:sp>
          <p:nvSpPr>
            <p:cNvPr id="8" name="矩形 7"/>
            <p:cNvSpPr/>
            <p:nvPr/>
          </p:nvSpPr>
          <p:spPr>
            <a:xfrm>
              <a:off x="5004616" y="2636912"/>
              <a:ext cx="2016224" cy="2880320"/>
            </a:xfrm>
            <a:prstGeom prst="rect">
              <a:avLst/>
            </a:prstGeom>
            <a:grpFill/>
            <a:ln>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伸缩项目</a:t>
              </a:r>
              <a:r>
                <a:rPr lang="en-US" altLang="zh-CN" sz="1600" dirty="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3</a:t>
              </a:r>
              <a:endParaRPr lang="en-US" altLang="zh-CN" sz="1600" dirty="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zh-CN" altLang="en-US" sz="1600" dirty="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rPr>
                <a:t>实际宽度</a:t>
              </a:r>
              <a:endParaRPr lang="en-US" altLang="zh-CN" sz="1600" dirty="0">
                <a:solidFill>
                  <a:schemeClr val="tx1">
                    <a:lumMod val="95000"/>
                    <a:lumOff val="5000"/>
                  </a:schemeClr>
                </a:solidFill>
                <a:latin typeface="Segoe UI Black" panose="020B0A02040204020203" pitchFamily="34" charset="0"/>
                <a:ea typeface="Segoe UI Black" panose="020B0A02040204020203" pitchFamily="34" charset="0"/>
                <a:cs typeface="Segoe UI Black" panose="020B0A02040204020203" pitchFamily="34" charset="0"/>
              </a:endParaRPr>
            </a:p>
            <a:p>
              <a:pPr algn="ctr"/>
              <a:r>
                <a:rPr lang="en-US" altLang="zh-CN" sz="1600" dirty="0">
                  <a:solidFill>
                    <a:srgbClr val="7030A0"/>
                  </a:solidFill>
                  <a:latin typeface="Segoe UI Black" panose="020B0A02040204020203" pitchFamily="34" charset="0"/>
                  <a:ea typeface="Segoe UI Black" panose="020B0A02040204020203" pitchFamily="34" charset="0"/>
                  <a:cs typeface="Segoe UI Black" panose="020B0A02040204020203" pitchFamily="34" charset="0"/>
                </a:rPr>
                <a:t>225px</a:t>
              </a:r>
              <a:endParaRPr lang="zh-CN" altLang="en-US" sz="1600" dirty="0">
                <a:solidFill>
                  <a:srgbClr val="7030A0"/>
                </a:solidFill>
                <a:latin typeface="Segoe UI Black" panose="020B0A02040204020203" pitchFamily="34" charset="0"/>
                <a:cs typeface="Segoe UI Black" panose="020B0A02040204020203" pitchFamily="34" charset="0"/>
              </a:endParaRPr>
            </a:p>
          </p:txBody>
        </p:sp>
      </p:grpSp>
      <p:sp>
        <p:nvSpPr>
          <p:cNvPr id="9" name="文本框 8"/>
          <p:cNvSpPr txBox="1"/>
          <p:nvPr/>
        </p:nvSpPr>
        <p:spPr>
          <a:xfrm>
            <a:off x="349363" y="1052736"/>
            <a:ext cx="2142857" cy="646331"/>
          </a:xfrm>
          <a:prstGeom prst="rect">
            <a:avLst/>
          </a:prstGeom>
          <a:noFill/>
        </p:spPr>
        <p:txBody>
          <a:bodyPr wrap="square" rtlCol="0">
            <a:spAutoFit/>
          </a:bodyPr>
          <a:lstStyle/>
          <a:p>
            <a:pPr algn="ctr"/>
            <a:r>
              <a:rPr lang="zh-CN" altLang="en-US" b="1">
                <a:latin typeface="Agency FB" panose="020B0503020202020204" pitchFamily="34" charset="0"/>
                <a:cs typeface="Segoe UI Black" panose="020B0A02040204020203" pitchFamily="34" charset="0"/>
              </a:rPr>
              <a:t>伸缩容器</a:t>
            </a:r>
            <a:endParaRPr lang="en-US" altLang="zh-CN" b="1">
              <a:latin typeface="Agency FB" panose="020B0503020202020204" pitchFamily="34" charset="0"/>
              <a:ea typeface="Segoe UI Black" panose="020B0A02040204020203" pitchFamily="34" charset="0"/>
              <a:cs typeface="Segoe UI Black" panose="020B0A02040204020203" pitchFamily="34" charset="0"/>
            </a:endParaRPr>
          </a:p>
          <a:p>
            <a:pPr algn="ctr"/>
            <a:r>
              <a:rPr lang="en-US" altLang="zh-CN" b="1">
                <a:latin typeface="Agency FB" panose="020B0503020202020204" pitchFamily="34" charset="0"/>
                <a:cs typeface="Segoe UI Black" panose="020B0A02040204020203" pitchFamily="34" charset="0"/>
              </a:rPr>
              <a:t>widht:</a:t>
            </a:r>
            <a:r>
              <a:rPr lang="zh-CN" altLang="en-US" b="1">
                <a:latin typeface="Agency FB" panose="020B0503020202020204" pitchFamily="34" charset="0"/>
                <a:cs typeface="Segoe UI Black" panose="020B0A02040204020203" pitchFamily="34" charset="0"/>
              </a:rPr>
              <a:t> </a:t>
            </a:r>
            <a:r>
              <a:rPr lang="en-US" altLang="zh-CN" b="1">
                <a:solidFill>
                  <a:srgbClr val="00B050"/>
                </a:solidFill>
                <a:latin typeface="Agency FB" panose="020B0503020202020204" pitchFamily="34" charset="0"/>
                <a:ea typeface="Segoe UI Black" panose="020B0A02040204020203" pitchFamily="34" charset="0"/>
                <a:cs typeface="Segoe UI Black" panose="020B0A02040204020203" pitchFamily="34" charset="0"/>
              </a:rPr>
              <a:t>400px</a:t>
            </a:r>
            <a:endParaRPr lang="zh-CN" altLang="en-US" b="1">
              <a:solidFill>
                <a:srgbClr val="00B050"/>
              </a:solidFill>
              <a:latin typeface="Agency FB" panose="020B0503020202020204" pitchFamily="34" charset="0"/>
              <a:cs typeface="Segoe UI Black" panose="020B0A02040204020203" pitchFamily="34" charset="0"/>
            </a:endParaRPr>
          </a:p>
        </p:txBody>
      </p:sp>
      <p:sp>
        <p:nvSpPr>
          <p:cNvPr id="10" name="矩形 9"/>
          <p:cNvSpPr/>
          <p:nvPr/>
        </p:nvSpPr>
        <p:spPr>
          <a:xfrm>
            <a:off x="564147" y="2132856"/>
            <a:ext cx="1154483" cy="369332"/>
          </a:xfrm>
          <a:prstGeom prst="rect">
            <a:avLst/>
          </a:prstGeom>
        </p:spPr>
        <p:txBody>
          <a:bodyPr wrap="none">
            <a:spAutoFit/>
          </a:bodyPr>
          <a:lstStyle/>
          <a:p>
            <a:pPr algn="ctr"/>
            <a:r>
              <a:rPr lang="zh-CN" altLang="en-US" b="1">
                <a:latin typeface="Agency FB" panose="020B0503020202020204" pitchFamily="34" charset="0"/>
                <a:ea typeface="Segoe UI Black" panose="020B0A02040204020203" pitchFamily="34" charset="0"/>
                <a:cs typeface="Segoe UI Black" panose="020B0A02040204020203" pitchFamily="34" charset="0"/>
              </a:rPr>
              <a:t>伸缩项目</a:t>
            </a:r>
            <a:r>
              <a:rPr lang="en-US" altLang="zh-CN" b="1">
                <a:latin typeface="Agency FB" panose="020B0503020202020204" pitchFamily="34" charset="0"/>
                <a:ea typeface="Segoe UI Black" panose="020B0A02040204020203" pitchFamily="34" charset="0"/>
                <a:cs typeface="Segoe UI Black" panose="020B0A02040204020203" pitchFamily="34" charset="0"/>
              </a:rPr>
              <a:t>1</a:t>
            </a:r>
            <a:endParaRPr lang="en-US" altLang="zh-CN" b="1">
              <a:latin typeface="Agency FB" panose="020B0503020202020204" pitchFamily="34" charset="0"/>
              <a:ea typeface="Segoe UI Black" panose="020B0A02040204020203" pitchFamily="34" charset="0"/>
              <a:cs typeface="Segoe UI Black" panose="020B0A02040204020203" pitchFamily="34" charset="0"/>
            </a:endParaRPr>
          </a:p>
        </p:txBody>
      </p:sp>
      <p:sp>
        <p:nvSpPr>
          <p:cNvPr id="11" name="矩形 10"/>
          <p:cNvSpPr/>
          <p:nvPr/>
        </p:nvSpPr>
        <p:spPr>
          <a:xfrm>
            <a:off x="1103229" y="2502188"/>
            <a:ext cx="1494320" cy="646331"/>
          </a:xfrm>
          <a:prstGeom prst="rect">
            <a:avLst/>
          </a:prstGeom>
        </p:spPr>
        <p:txBody>
          <a:bodyPr wrap="none">
            <a:spAutoFit/>
          </a:bodyPr>
          <a:lstStyle/>
          <a:p>
            <a:r>
              <a:rPr lang="en-US" altLang="zh-CN" b="1" dirty="0">
                <a:solidFill>
                  <a:schemeClr val="tx1">
                    <a:lumMod val="95000"/>
                    <a:lumOff val="5000"/>
                  </a:schemeClr>
                </a:solidFill>
                <a:latin typeface="Agency FB" panose="020B0503020202020204" pitchFamily="34" charset="0"/>
              </a:rPr>
              <a:t>flex-shrink : 1</a:t>
            </a:r>
            <a:endParaRPr lang="en-US" altLang="zh-CN" b="1" dirty="0">
              <a:solidFill>
                <a:schemeClr val="tx1">
                  <a:lumMod val="95000"/>
                  <a:lumOff val="5000"/>
                </a:schemeClr>
              </a:solidFill>
              <a:latin typeface="Agency FB" panose="020B0503020202020204" pitchFamily="34" charset="0"/>
            </a:endParaRPr>
          </a:p>
          <a:p>
            <a:r>
              <a:rPr lang="en-US" altLang="zh-CN" b="1" dirty="0">
                <a:latin typeface="Agency FB" panose="020B0503020202020204" pitchFamily="34" charset="0"/>
              </a:rPr>
              <a:t>flex-basis: </a:t>
            </a:r>
            <a:r>
              <a:rPr lang="en-US" altLang="zh-CN" b="1" dirty="0">
                <a:solidFill>
                  <a:srgbClr val="FF0000"/>
                </a:solidFill>
                <a:latin typeface="Agency FB" panose="020B0503020202020204" pitchFamily="34" charset="0"/>
              </a:rPr>
              <a:t>100px</a:t>
            </a:r>
            <a:endParaRPr lang="zh-CN" altLang="en-US" b="1" dirty="0">
              <a:solidFill>
                <a:srgbClr val="FF0000"/>
              </a:solidFill>
              <a:latin typeface="Agency FB" panose="020B0503020202020204" pitchFamily="34" charset="0"/>
            </a:endParaRPr>
          </a:p>
        </p:txBody>
      </p:sp>
      <p:sp>
        <p:nvSpPr>
          <p:cNvPr id="12" name="矩形 11"/>
          <p:cNvSpPr/>
          <p:nvPr/>
        </p:nvSpPr>
        <p:spPr>
          <a:xfrm>
            <a:off x="504347" y="3178114"/>
            <a:ext cx="1197764" cy="369332"/>
          </a:xfrm>
          <a:prstGeom prst="rect">
            <a:avLst/>
          </a:prstGeom>
        </p:spPr>
        <p:txBody>
          <a:bodyPr wrap="none">
            <a:spAutoFit/>
          </a:bodyPr>
          <a:lstStyle/>
          <a:p>
            <a:pPr algn="ctr"/>
            <a:r>
              <a:rPr lang="zh-CN" altLang="en-US" b="1">
                <a:latin typeface="Agency FB" panose="020B0503020202020204" pitchFamily="34" charset="0"/>
                <a:ea typeface="Segoe UI Black" panose="020B0A02040204020203" pitchFamily="34" charset="0"/>
                <a:cs typeface="Segoe UI Black" panose="020B0A02040204020203" pitchFamily="34" charset="0"/>
              </a:rPr>
              <a:t>伸缩项目</a:t>
            </a:r>
            <a:r>
              <a:rPr lang="en-US" altLang="zh-CN" b="1">
                <a:latin typeface="Agency FB" panose="020B0503020202020204" pitchFamily="34" charset="0"/>
                <a:ea typeface="Segoe UI Black" panose="020B0A02040204020203" pitchFamily="34" charset="0"/>
                <a:cs typeface="Segoe UI Black" panose="020B0A02040204020203" pitchFamily="34" charset="0"/>
              </a:rPr>
              <a:t>2</a:t>
            </a:r>
            <a:endParaRPr lang="en-US" altLang="zh-CN" b="1">
              <a:latin typeface="Agency FB" panose="020B0503020202020204" pitchFamily="34" charset="0"/>
              <a:ea typeface="Segoe UI Black" panose="020B0A02040204020203" pitchFamily="34" charset="0"/>
              <a:cs typeface="Segoe UI Black" panose="020B0A02040204020203" pitchFamily="34" charset="0"/>
            </a:endParaRPr>
          </a:p>
        </p:txBody>
      </p:sp>
      <p:sp>
        <p:nvSpPr>
          <p:cNvPr id="13" name="矩形 12"/>
          <p:cNvSpPr/>
          <p:nvPr/>
        </p:nvSpPr>
        <p:spPr>
          <a:xfrm>
            <a:off x="1065069" y="3547446"/>
            <a:ext cx="1701800" cy="645160"/>
          </a:xfrm>
          <a:prstGeom prst="rect">
            <a:avLst/>
          </a:prstGeom>
        </p:spPr>
        <p:txBody>
          <a:bodyPr wrap="none">
            <a:spAutoFit/>
          </a:bodyPr>
          <a:lstStyle/>
          <a:p>
            <a:r>
              <a:rPr lang="en-US" altLang="zh-CN" b="1" dirty="0">
                <a:solidFill>
                  <a:schemeClr val="tx1">
                    <a:lumMod val="95000"/>
                    <a:lumOff val="5000"/>
                  </a:schemeClr>
                </a:solidFill>
                <a:latin typeface="Agency FB" panose="020B0503020202020204" pitchFamily="34" charset="0"/>
              </a:rPr>
              <a:t>flex-shrink: 2</a:t>
            </a:r>
            <a:endParaRPr lang="en-US" altLang="zh-CN" b="1" dirty="0">
              <a:solidFill>
                <a:schemeClr val="tx1">
                  <a:lumMod val="95000"/>
                  <a:lumOff val="5000"/>
                </a:schemeClr>
              </a:solidFill>
              <a:latin typeface="Agency FB" panose="020B0503020202020204" pitchFamily="34" charset="0"/>
            </a:endParaRPr>
          </a:p>
          <a:p>
            <a:r>
              <a:rPr lang="en-US" altLang="zh-CN" b="1" dirty="0">
                <a:latin typeface="Agency FB" panose="020B0503020202020204" pitchFamily="34" charset="0"/>
              </a:rPr>
              <a:t>flex-basis: </a:t>
            </a:r>
            <a:r>
              <a:rPr lang="en-US" altLang="zh-CN" b="1" dirty="0">
                <a:solidFill>
                  <a:srgbClr val="FF0000"/>
                </a:solidFill>
                <a:latin typeface="Agency FB" panose="020B0503020202020204" pitchFamily="34" charset="0"/>
              </a:rPr>
              <a:t>200px</a:t>
            </a:r>
            <a:endParaRPr lang="zh-CN" altLang="en-US" b="1" dirty="0">
              <a:solidFill>
                <a:srgbClr val="FF0000"/>
              </a:solidFill>
              <a:latin typeface="Agency FB" panose="020B0503020202020204" pitchFamily="34" charset="0"/>
            </a:endParaRPr>
          </a:p>
        </p:txBody>
      </p:sp>
      <p:sp>
        <p:nvSpPr>
          <p:cNvPr id="14" name="矩形 13"/>
          <p:cNvSpPr/>
          <p:nvPr/>
        </p:nvSpPr>
        <p:spPr>
          <a:xfrm>
            <a:off x="528116" y="4206208"/>
            <a:ext cx="1245854" cy="369332"/>
          </a:xfrm>
          <a:prstGeom prst="rect">
            <a:avLst/>
          </a:prstGeom>
        </p:spPr>
        <p:txBody>
          <a:bodyPr wrap="none">
            <a:spAutoFit/>
          </a:bodyPr>
          <a:lstStyle/>
          <a:p>
            <a:pPr algn="ctr"/>
            <a:r>
              <a:rPr lang="zh-CN" altLang="en-US" b="1">
                <a:latin typeface="Agency FB" panose="020B0503020202020204" pitchFamily="34" charset="0"/>
                <a:ea typeface="Segoe UI Black" panose="020B0A02040204020203" pitchFamily="34" charset="0"/>
                <a:cs typeface="Segoe UI Black" panose="020B0A02040204020203" pitchFamily="34" charset="0"/>
              </a:rPr>
              <a:t>伸缩项目</a:t>
            </a:r>
            <a:r>
              <a:rPr lang="en-US" altLang="zh-CN" b="1">
                <a:latin typeface="Agency FB" panose="020B0503020202020204" pitchFamily="34" charset="0"/>
                <a:ea typeface="Segoe UI Black" panose="020B0A02040204020203" pitchFamily="34" charset="0"/>
                <a:cs typeface="Segoe UI Black" panose="020B0A02040204020203" pitchFamily="34" charset="0"/>
              </a:rPr>
              <a:t>3</a:t>
            </a:r>
            <a:endParaRPr lang="en-US" altLang="zh-CN" b="1">
              <a:latin typeface="Agency FB" panose="020B0503020202020204" pitchFamily="34" charset="0"/>
              <a:ea typeface="Segoe UI Black" panose="020B0A02040204020203" pitchFamily="34" charset="0"/>
              <a:cs typeface="Segoe UI Black" panose="020B0A02040204020203" pitchFamily="34" charset="0"/>
            </a:endParaRPr>
          </a:p>
        </p:txBody>
      </p:sp>
      <p:sp>
        <p:nvSpPr>
          <p:cNvPr id="15" name="矩形 14"/>
          <p:cNvSpPr/>
          <p:nvPr/>
        </p:nvSpPr>
        <p:spPr>
          <a:xfrm>
            <a:off x="1112883" y="4575540"/>
            <a:ext cx="1545616" cy="646331"/>
          </a:xfrm>
          <a:prstGeom prst="rect">
            <a:avLst/>
          </a:prstGeom>
        </p:spPr>
        <p:txBody>
          <a:bodyPr wrap="none">
            <a:spAutoFit/>
          </a:bodyPr>
          <a:lstStyle/>
          <a:p>
            <a:r>
              <a:rPr lang="en-US" altLang="zh-CN" b="1" dirty="0">
                <a:latin typeface="Agency FB" panose="020B0503020202020204" pitchFamily="34" charset="0"/>
              </a:rPr>
              <a:t>flex-shrink </a:t>
            </a:r>
            <a:r>
              <a:rPr lang="en-US" altLang="zh-CN" b="1" dirty="0">
                <a:solidFill>
                  <a:schemeClr val="tx1">
                    <a:lumMod val="95000"/>
                    <a:lumOff val="5000"/>
                  </a:schemeClr>
                </a:solidFill>
                <a:latin typeface="Agency FB" panose="020B0503020202020204" pitchFamily="34" charset="0"/>
              </a:rPr>
              <a:t>: 1</a:t>
            </a:r>
            <a:endParaRPr lang="en-US" altLang="zh-CN" b="1" dirty="0">
              <a:solidFill>
                <a:schemeClr val="tx1">
                  <a:lumMod val="95000"/>
                  <a:lumOff val="5000"/>
                </a:schemeClr>
              </a:solidFill>
              <a:latin typeface="Agency FB" panose="020B0503020202020204" pitchFamily="34" charset="0"/>
            </a:endParaRPr>
          </a:p>
          <a:p>
            <a:r>
              <a:rPr lang="en-US" altLang="zh-CN" b="1" dirty="0">
                <a:latin typeface="Agency FB" panose="020B0503020202020204" pitchFamily="34" charset="0"/>
              </a:rPr>
              <a:t>flex-basis: </a:t>
            </a:r>
            <a:r>
              <a:rPr lang="en-US" altLang="zh-CN" b="1" dirty="0">
                <a:solidFill>
                  <a:srgbClr val="FF0000"/>
                </a:solidFill>
                <a:latin typeface="Agency FB" panose="020B0503020202020204" pitchFamily="34" charset="0"/>
              </a:rPr>
              <a:t>300px</a:t>
            </a:r>
            <a:endParaRPr lang="zh-CN" altLang="en-US" b="1" dirty="0">
              <a:solidFill>
                <a:srgbClr val="FF0000"/>
              </a:solidFill>
              <a:latin typeface="Agency FB" panose="020B0503020202020204" pitchFamily="34" charset="0"/>
            </a:endParaRPr>
          </a:p>
        </p:txBody>
      </p:sp>
      <p:sp>
        <p:nvSpPr>
          <p:cNvPr id="16" name="文本框 15"/>
          <p:cNvSpPr txBox="1"/>
          <p:nvPr/>
        </p:nvSpPr>
        <p:spPr>
          <a:xfrm>
            <a:off x="4035427" y="1052736"/>
            <a:ext cx="4951453" cy="4031873"/>
          </a:xfrm>
          <a:prstGeom prst="rect">
            <a:avLst/>
          </a:prstGeom>
          <a:noFill/>
        </p:spPr>
        <p:txBody>
          <a:bodyPr wrap="square" rtlCol="0">
            <a:spAutoFit/>
          </a:bodyPr>
          <a:lstStyle/>
          <a:p>
            <a:r>
              <a:rPr lang="zh-CN" altLang="en-US" sz="1600" dirty="0">
                <a:latin typeface="华文中宋" panose="02010600040101010101" pitchFamily="2" charset="-122"/>
                <a:ea typeface="华文中宋" panose="02010600040101010101" pitchFamily="2" charset="-122"/>
              </a:rPr>
              <a:t>一、需要压缩的宽度</a:t>
            </a:r>
            <a:endParaRPr lang="en-US" altLang="zh-CN" sz="1600" dirty="0">
              <a:latin typeface="华文中宋" panose="02010600040101010101" pitchFamily="2" charset="-122"/>
              <a:ea typeface="华文中宋" panose="02010600040101010101" pitchFamily="2" charset="-122"/>
            </a:endParaRPr>
          </a:p>
          <a:p>
            <a:r>
              <a:rPr lang="en-US" altLang="zh-CN" sz="1600" dirty="0">
                <a:latin typeface="华文中宋" panose="02010600040101010101" pitchFamily="2" charset="-122"/>
                <a:ea typeface="华文中宋" panose="02010600040101010101" pitchFamily="2" charset="-122"/>
              </a:rPr>
              <a:t>	</a:t>
            </a:r>
            <a:r>
              <a:rPr lang="en-US" altLang="zh-CN" sz="1600" dirty="0">
                <a:solidFill>
                  <a:srgbClr val="FF0000"/>
                </a:solidFill>
                <a:latin typeface="华文中宋" panose="02010600040101010101" pitchFamily="2" charset="-122"/>
                <a:ea typeface="华文中宋" panose="02010600040101010101" pitchFamily="2" charset="-122"/>
              </a:rPr>
              <a:t>100</a:t>
            </a:r>
            <a:r>
              <a:rPr lang="en-US" altLang="zh-CN" sz="1600" dirty="0">
                <a:latin typeface="华文中宋" panose="02010600040101010101" pitchFamily="2" charset="-122"/>
                <a:ea typeface="华文中宋" panose="02010600040101010101" pitchFamily="2" charset="-122"/>
              </a:rPr>
              <a:t> + </a:t>
            </a:r>
            <a:r>
              <a:rPr lang="en-US" altLang="zh-CN" sz="1600" dirty="0">
                <a:solidFill>
                  <a:srgbClr val="FF0000"/>
                </a:solidFill>
                <a:latin typeface="华文中宋" panose="02010600040101010101" pitchFamily="2" charset="-122"/>
                <a:ea typeface="华文中宋" panose="02010600040101010101" pitchFamily="2" charset="-122"/>
              </a:rPr>
              <a:t>200</a:t>
            </a:r>
            <a:r>
              <a:rPr lang="en-US" altLang="zh-CN" sz="1600" dirty="0">
                <a:latin typeface="华文中宋" panose="02010600040101010101" pitchFamily="2" charset="-122"/>
                <a:ea typeface="华文中宋" panose="02010600040101010101" pitchFamily="2" charset="-122"/>
              </a:rPr>
              <a:t> + </a:t>
            </a:r>
            <a:r>
              <a:rPr lang="en-US" altLang="zh-CN" sz="1600" dirty="0">
                <a:solidFill>
                  <a:srgbClr val="FF0000"/>
                </a:solidFill>
                <a:latin typeface="华文中宋" panose="02010600040101010101" pitchFamily="2" charset="-122"/>
                <a:ea typeface="华文中宋" panose="02010600040101010101" pitchFamily="2" charset="-122"/>
              </a:rPr>
              <a:t>300</a:t>
            </a:r>
            <a:r>
              <a:rPr lang="en-US" altLang="zh-CN" sz="1600" dirty="0">
                <a:latin typeface="华文中宋" panose="02010600040101010101" pitchFamily="2" charset="-122"/>
                <a:ea typeface="华文中宋" panose="02010600040101010101" pitchFamily="2" charset="-122"/>
              </a:rPr>
              <a:t> – </a:t>
            </a:r>
            <a:r>
              <a:rPr lang="en-US" altLang="zh-CN" sz="1600" b="1" dirty="0">
                <a:solidFill>
                  <a:srgbClr val="00B050"/>
                </a:solidFill>
                <a:latin typeface="华文中宋" panose="02010600040101010101" pitchFamily="2" charset="-122"/>
                <a:ea typeface="华文中宋" panose="02010600040101010101" pitchFamily="2" charset="-122"/>
              </a:rPr>
              <a:t>400</a:t>
            </a:r>
            <a:r>
              <a:rPr lang="en-US" altLang="zh-CN" sz="1600" dirty="0">
                <a:latin typeface="华文中宋" panose="02010600040101010101" pitchFamily="2" charset="-122"/>
                <a:ea typeface="华文中宋" panose="02010600040101010101" pitchFamily="2" charset="-122"/>
              </a:rPr>
              <a:t> </a:t>
            </a:r>
            <a:r>
              <a:rPr lang="en-US" altLang="zh-CN" sz="1600" b="1" i="1" dirty="0">
                <a:latin typeface="华文中宋" panose="02010600040101010101" pitchFamily="2" charset="-122"/>
                <a:ea typeface="华文中宋" panose="02010600040101010101" pitchFamily="2" charset="-122"/>
              </a:rPr>
              <a:t>= </a:t>
            </a:r>
            <a:r>
              <a:rPr lang="en-US" altLang="zh-CN" sz="1600" b="1" i="1" dirty="0">
                <a:solidFill>
                  <a:srgbClr val="0033CC"/>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200</a:t>
            </a:r>
            <a:endParaRPr lang="en-US" altLang="zh-CN" sz="1600" b="1" i="1" dirty="0">
              <a:solidFill>
                <a:srgbClr val="0033CC"/>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r>
              <a:rPr lang="zh-CN" altLang="en-US" sz="1600" dirty="0">
                <a:latin typeface="华文中宋" panose="02010600040101010101" pitchFamily="2" charset="-122"/>
                <a:ea typeface="华文中宋" panose="02010600040101010101" pitchFamily="2" charset="-122"/>
              </a:rPr>
              <a:t>二、“总压缩基数”</a:t>
            </a:r>
            <a:endParaRPr lang="en-US" altLang="zh-CN" sz="1600" dirty="0">
              <a:latin typeface="华文中宋" panose="02010600040101010101" pitchFamily="2" charset="-122"/>
              <a:ea typeface="华文中宋" panose="02010600040101010101" pitchFamily="2" charset="-122"/>
            </a:endParaRPr>
          </a:p>
          <a:p>
            <a:r>
              <a:rPr lang="en-US" altLang="zh-CN" sz="1600" dirty="0">
                <a:latin typeface="华文中宋" panose="02010600040101010101" pitchFamily="2" charset="-122"/>
                <a:ea typeface="华文中宋" panose="02010600040101010101" pitchFamily="2" charset="-122"/>
              </a:rPr>
              <a:t>	</a:t>
            </a:r>
            <a:r>
              <a:rPr lang="en-US" altLang="zh-CN" sz="1600" dirty="0">
                <a:solidFill>
                  <a:srgbClr val="FF0000"/>
                </a:solidFill>
                <a:latin typeface="华文中宋" panose="02010600040101010101" pitchFamily="2" charset="-122"/>
                <a:ea typeface="华文中宋" panose="02010600040101010101" pitchFamily="2" charset="-122"/>
              </a:rPr>
              <a:t>100</a:t>
            </a:r>
            <a:r>
              <a:rPr lang="zh-CN" altLang="en-US" sz="1600" dirty="0">
                <a:latin typeface="华文中宋" panose="02010600040101010101" pitchFamily="2" charset="-122"/>
                <a:ea typeface="华文中宋" panose="02010600040101010101" pitchFamily="2" charset="-122"/>
              </a:rPr>
              <a:t>*</a:t>
            </a:r>
            <a:r>
              <a:rPr lang="en-US" altLang="zh-CN" sz="1600" dirty="0">
                <a:latin typeface="华文中宋" panose="02010600040101010101" pitchFamily="2" charset="-122"/>
                <a:ea typeface="华文中宋" panose="02010600040101010101" pitchFamily="2" charset="-122"/>
              </a:rPr>
              <a:t>1 + </a:t>
            </a:r>
            <a:r>
              <a:rPr lang="en-US" altLang="zh-CN" sz="1600" dirty="0">
                <a:solidFill>
                  <a:srgbClr val="FF0000"/>
                </a:solidFill>
                <a:latin typeface="华文中宋" panose="02010600040101010101" pitchFamily="2" charset="-122"/>
                <a:ea typeface="华文中宋" panose="02010600040101010101" pitchFamily="2" charset="-122"/>
              </a:rPr>
              <a:t>200</a:t>
            </a:r>
            <a:r>
              <a:rPr lang="zh-CN" altLang="en-US" sz="1600" dirty="0">
                <a:latin typeface="华文中宋" panose="02010600040101010101" pitchFamily="2" charset="-122"/>
                <a:ea typeface="华文中宋" panose="02010600040101010101" pitchFamily="2" charset="-122"/>
              </a:rPr>
              <a:t>* </a:t>
            </a:r>
            <a:r>
              <a:rPr lang="en-US" altLang="zh-CN" sz="1600" dirty="0">
                <a:latin typeface="华文中宋" panose="02010600040101010101" pitchFamily="2" charset="-122"/>
                <a:ea typeface="华文中宋" panose="02010600040101010101" pitchFamily="2" charset="-122"/>
              </a:rPr>
              <a:t>2 + </a:t>
            </a:r>
            <a:r>
              <a:rPr lang="en-US" altLang="zh-CN" sz="1600" dirty="0">
                <a:solidFill>
                  <a:srgbClr val="FF0000"/>
                </a:solidFill>
                <a:latin typeface="华文中宋" panose="02010600040101010101" pitchFamily="2" charset="-122"/>
                <a:ea typeface="华文中宋" panose="02010600040101010101" pitchFamily="2" charset="-122"/>
              </a:rPr>
              <a:t>300</a:t>
            </a:r>
            <a:r>
              <a:rPr lang="zh-CN" altLang="en-US" sz="1600" dirty="0">
                <a:latin typeface="华文中宋" panose="02010600040101010101" pitchFamily="2" charset="-122"/>
                <a:ea typeface="华文中宋" panose="02010600040101010101" pitchFamily="2" charset="-122"/>
              </a:rPr>
              <a:t>*</a:t>
            </a:r>
            <a:r>
              <a:rPr lang="en-US" altLang="zh-CN" sz="1600" dirty="0">
                <a:latin typeface="华文中宋" panose="02010600040101010101" pitchFamily="2" charset="-122"/>
                <a:ea typeface="华文中宋" panose="02010600040101010101" pitchFamily="2" charset="-122"/>
              </a:rPr>
              <a:t>1 = 800</a:t>
            </a:r>
            <a:endParaRPr lang="en-US" altLang="zh-CN" sz="1600" dirty="0">
              <a:latin typeface="华文中宋" panose="02010600040101010101" pitchFamily="2" charset="-122"/>
              <a:ea typeface="华文中宋" panose="02010600040101010101" pitchFamily="2" charset="-122"/>
            </a:endParaRPr>
          </a:p>
          <a:p>
            <a:r>
              <a:rPr lang="zh-CN" altLang="en-US" sz="1600" dirty="0">
                <a:latin typeface="华文中宋" panose="02010600040101010101" pitchFamily="2" charset="-122"/>
                <a:ea typeface="华文中宋" panose="02010600040101010101" pitchFamily="2" charset="-122"/>
              </a:rPr>
              <a:t>三、每个伸缩项目实际压缩率</a:t>
            </a:r>
            <a:endParaRPr lang="en-US" altLang="zh-CN" sz="1600" dirty="0">
              <a:latin typeface="华文中宋" panose="02010600040101010101" pitchFamily="2" charset="-122"/>
              <a:ea typeface="华文中宋" panose="02010600040101010101" pitchFamily="2" charset="-122"/>
            </a:endParaRPr>
          </a:p>
          <a:p>
            <a:r>
              <a:rPr lang="en-US" altLang="zh-CN" sz="1600" dirty="0">
                <a:latin typeface="华文中宋" panose="02010600040101010101" pitchFamily="2" charset="-122"/>
                <a:ea typeface="华文中宋" panose="02010600040101010101" pitchFamily="2" charset="-122"/>
              </a:rPr>
              <a:t>	</a:t>
            </a:r>
            <a:r>
              <a:rPr lang="en-US" altLang="zh-CN" sz="1600" dirty="0">
                <a:solidFill>
                  <a:srgbClr val="FF0000"/>
                </a:solidFill>
                <a:latin typeface="华文中宋" panose="02010600040101010101" pitchFamily="2" charset="-122"/>
                <a:ea typeface="华文中宋" panose="02010600040101010101" pitchFamily="2" charset="-122"/>
              </a:rPr>
              <a:t>100</a:t>
            </a:r>
            <a:r>
              <a:rPr lang="zh-CN" altLang="en-US" sz="1600" dirty="0">
                <a:latin typeface="华文中宋" panose="02010600040101010101" pitchFamily="2" charset="-122"/>
                <a:ea typeface="华文中宋" panose="02010600040101010101" pitchFamily="2" charset="-122"/>
              </a:rPr>
              <a:t>*</a:t>
            </a:r>
            <a:r>
              <a:rPr lang="en-US" altLang="zh-CN" sz="1600" dirty="0">
                <a:latin typeface="华文中宋" panose="02010600040101010101" pitchFamily="2" charset="-122"/>
                <a:ea typeface="华文中宋" panose="02010600040101010101" pitchFamily="2" charset="-122"/>
              </a:rPr>
              <a:t>1/ 800 =  0.125</a:t>
            </a:r>
            <a:endParaRPr lang="en-US" altLang="zh-CN" sz="1600" dirty="0">
              <a:latin typeface="华文中宋" panose="02010600040101010101" pitchFamily="2" charset="-122"/>
              <a:ea typeface="华文中宋" panose="02010600040101010101" pitchFamily="2" charset="-122"/>
            </a:endParaRPr>
          </a:p>
          <a:p>
            <a:r>
              <a:rPr lang="en-US" altLang="zh-CN" sz="1600" dirty="0">
                <a:latin typeface="华文中宋" panose="02010600040101010101" pitchFamily="2" charset="-122"/>
                <a:ea typeface="华文中宋" panose="02010600040101010101" pitchFamily="2" charset="-122"/>
              </a:rPr>
              <a:t>	</a:t>
            </a:r>
            <a:r>
              <a:rPr lang="en-US" altLang="zh-CN" sz="1600" dirty="0">
                <a:solidFill>
                  <a:srgbClr val="FF0000"/>
                </a:solidFill>
                <a:latin typeface="华文中宋" panose="02010600040101010101" pitchFamily="2" charset="-122"/>
                <a:ea typeface="华文中宋" panose="02010600040101010101" pitchFamily="2" charset="-122"/>
              </a:rPr>
              <a:t>200</a:t>
            </a:r>
            <a:r>
              <a:rPr lang="zh-CN" altLang="en-US" sz="1600" dirty="0">
                <a:latin typeface="华文中宋" panose="02010600040101010101" pitchFamily="2" charset="-122"/>
                <a:ea typeface="华文中宋" panose="02010600040101010101" pitchFamily="2" charset="-122"/>
              </a:rPr>
              <a:t>*</a:t>
            </a:r>
            <a:r>
              <a:rPr lang="en-US" altLang="zh-CN" sz="1600" dirty="0">
                <a:latin typeface="华文中宋" panose="02010600040101010101" pitchFamily="2" charset="-122"/>
                <a:ea typeface="华文中宋" panose="02010600040101010101" pitchFamily="2" charset="-122"/>
              </a:rPr>
              <a:t>2/ 800 = 0.5</a:t>
            </a:r>
            <a:endParaRPr lang="en-US" altLang="zh-CN" sz="1600" dirty="0">
              <a:latin typeface="华文中宋" panose="02010600040101010101" pitchFamily="2" charset="-122"/>
              <a:ea typeface="华文中宋" panose="02010600040101010101" pitchFamily="2" charset="-122"/>
            </a:endParaRPr>
          </a:p>
          <a:p>
            <a:r>
              <a:rPr lang="en-US" altLang="zh-CN" sz="1600" dirty="0">
                <a:latin typeface="华文中宋" panose="02010600040101010101" pitchFamily="2" charset="-122"/>
                <a:ea typeface="华文中宋" panose="02010600040101010101" pitchFamily="2" charset="-122"/>
              </a:rPr>
              <a:t>	</a:t>
            </a:r>
            <a:r>
              <a:rPr lang="en-US" altLang="zh-CN" sz="1600" dirty="0">
                <a:solidFill>
                  <a:srgbClr val="FF0000"/>
                </a:solidFill>
                <a:latin typeface="华文中宋" panose="02010600040101010101" pitchFamily="2" charset="-122"/>
                <a:ea typeface="华文中宋" panose="02010600040101010101" pitchFamily="2" charset="-122"/>
              </a:rPr>
              <a:t>300</a:t>
            </a:r>
            <a:r>
              <a:rPr lang="zh-CN" altLang="en-US" sz="1600" dirty="0">
                <a:latin typeface="华文中宋" panose="02010600040101010101" pitchFamily="2" charset="-122"/>
                <a:ea typeface="华文中宋" panose="02010600040101010101" pitchFamily="2" charset="-122"/>
              </a:rPr>
              <a:t>*</a:t>
            </a:r>
            <a:r>
              <a:rPr lang="en-US" altLang="zh-CN" sz="1600" dirty="0">
                <a:latin typeface="华文中宋" panose="02010600040101010101" pitchFamily="2" charset="-122"/>
                <a:ea typeface="华文中宋" panose="02010600040101010101" pitchFamily="2" charset="-122"/>
              </a:rPr>
              <a:t>1/ 800 = 0.375</a:t>
            </a:r>
            <a:endParaRPr lang="en-US" altLang="zh-CN" sz="1600" dirty="0">
              <a:latin typeface="华文中宋" panose="02010600040101010101" pitchFamily="2" charset="-122"/>
              <a:ea typeface="华文中宋" panose="02010600040101010101" pitchFamily="2" charset="-122"/>
            </a:endParaRPr>
          </a:p>
          <a:p>
            <a:r>
              <a:rPr lang="zh-CN" altLang="en-US" sz="1600" dirty="0">
                <a:latin typeface="华文中宋" panose="02010600040101010101" pitchFamily="2" charset="-122"/>
                <a:ea typeface="华文中宋" panose="02010600040101010101" pitchFamily="2" charset="-122"/>
              </a:rPr>
              <a:t>四、每个</a:t>
            </a:r>
            <a:r>
              <a:rPr lang="zh-CN" altLang="en-US" sz="1600" dirty="0">
                <a:solidFill>
                  <a:schemeClr val="tx1">
                    <a:lumMod val="95000"/>
                    <a:lumOff val="5000"/>
                  </a:schemeClr>
                </a:solidFill>
                <a:latin typeface="华文中宋" panose="02010600040101010101" pitchFamily="2" charset="-122"/>
                <a:ea typeface="华文中宋" panose="02010600040101010101" pitchFamily="2" charset="-122"/>
              </a:rPr>
              <a:t>伸缩项目</a:t>
            </a:r>
            <a:r>
              <a:rPr lang="zh-CN" altLang="en-US" sz="1600" dirty="0">
                <a:latin typeface="华文中宋" panose="02010600040101010101" pitchFamily="2" charset="-122"/>
                <a:ea typeface="华文中宋" panose="02010600040101010101" pitchFamily="2" charset="-122"/>
              </a:rPr>
              <a:t>实际需要压缩空间</a:t>
            </a:r>
            <a:endParaRPr lang="en-US" altLang="zh-CN" sz="1600" dirty="0">
              <a:latin typeface="华文中宋" panose="02010600040101010101" pitchFamily="2" charset="-122"/>
              <a:ea typeface="华文中宋" panose="02010600040101010101" pitchFamily="2" charset="-122"/>
            </a:endParaRPr>
          </a:p>
          <a:p>
            <a:r>
              <a:rPr lang="en-US" altLang="zh-CN" sz="1600" dirty="0">
                <a:latin typeface="华文中宋" panose="02010600040101010101" pitchFamily="2" charset="-122"/>
                <a:ea typeface="华文中宋" panose="02010600040101010101" pitchFamily="2" charset="-122"/>
              </a:rPr>
              <a:t>	</a:t>
            </a:r>
            <a:r>
              <a:rPr lang="en-US" altLang="zh-CN" sz="1600" b="1" i="1" dirty="0">
                <a:solidFill>
                  <a:srgbClr val="0033CC"/>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200</a:t>
            </a:r>
            <a:r>
              <a:rPr lang="en-US" altLang="zh-CN" sz="1600" b="1" dirty="0">
                <a:solidFill>
                  <a:srgbClr val="0033CC"/>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 </a:t>
            </a:r>
            <a:r>
              <a:rPr lang="zh-CN" altLang="en-US" sz="1600" b="1" dirty="0">
                <a:solidFill>
                  <a:schemeClr val="tx1">
                    <a:lumMod val="95000"/>
                    <a:lumOff val="5000"/>
                  </a:schemeClr>
                </a:solidFill>
                <a:latin typeface="华文中宋" panose="02010600040101010101" pitchFamily="2" charset="-122"/>
                <a:ea typeface="华文中宋" panose="02010600040101010101" pitchFamily="2" charset="-122"/>
              </a:rPr>
              <a:t>* </a:t>
            </a:r>
            <a:r>
              <a:rPr lang="en-US" altLang="zh-CN" sz="1600" b="1" dirty="0">
                <a:solidFill>
                  <a:schemeClr val="tx1">
                    <a:lumMod val="95000"/>
                    <a:lumOff val="5000"/>
                  </a:schemeClr>
                </a:solidFill>
                <a:latin typeface="华文中宋" panose="02010600040101010101" pitchFamily="2" charset="-122"/>
                <a:ea typeface="华文中宋" panose="02010600040101010101" pitchFamily="2" charset="-122"/>
              </a:rPr>
              <a:t>0.125 =  25</a:t>
            </a:r>
            <a:endParaRPr lang="en-US" altLang="zh-CN" sz="1600" b="1" dirty="0">
              <a:solidFill>
                <a:schemeClr val="tx1">
                  <a:lumMod val="95000"/>
                  <a:lumOff val="5000"/>
                </a:schemeClr>
              </a:solidFill>
              <a:latin typeface="华文中宋" panose="02010600040101010101" pitchFamily="2" charset="-122"/>
              <a:ea typeface="华文中宋" panose="02010600040101010101" pitchFamily="2" charset="-122"/>
            </a:endParaRPr>
          </a:p>
          <a:p>
            <a:r>
              <a:rPr lang="en-US" altLang="zh-CN" sz="1600" b="1" dirty="0">
                <a:solidFill>
                  <a:srgbClr val="FF0066"/>
                </a:solidFill>
                <a:latin typeface="华文中宋" panose="02010600040101010101" pitchFamily="2" charset="-122"/>
                <a:ea typeface="华文中宋" panose="02010600040101010101" pitchFamily="2" charset="-122"/>
              </a:rPr>
              <a:t>	</a:t>
            </a:r>
            <a:r>
              <a:rPr lang="en-US" altLang="zh-CN" sz="1600" b="1" i="1" dirty="0">
                <a:solidFill>
                  <a:srgbClr val="0033CC"/>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200</a:t>
            </a:r>
            <a:r>
              <a:rPr lang="en-US" altLang="zh-CN" sz="1600" b="1" dirty="0">
                <a:solidFill>
                  <a:srgbClr val="0033CC"/>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 </a:t>
            </a:r>
            <a:r>
              <a:rPr lang="zh-CN" altLang="en-US" sz="1600" b="1" dirty="0">
                <a:solidFill>
                  <a:schemeClr val="tx1">
                    <a:lumMod val="95000"/>
                    <a:lumOff val="5000"/>
                  </a:schemeClr>
                </a:solidFill>
                <a:latin typeface="华文中宋" panose="02010600040101010101" pitchFamily="2" charset="-122"/>
                <a:ea typeface="华文中宋" panose="02010600040101010101" pitchFamily="2" charset="-122"/>
              </a:rPr>
              <a:t>* </a:t>
            </a:r>
            <a:r>
              <a:rPr lang="en-US" altLang="zh-CN" sz="1600" b="1" dirty="0">
                <a:solidFill>
                  <a:schemeClr val="tx1">
                    <a:lumMod val="95000"/>
                    <a:lumOff val="5000"/>
                  </a:schemeClr>
                </a:solidFill>
                <a:latin typeface="华文中宋" panose="02010600040101010101" pitchFamily="2" charset="-122"/>
                <a:ea typeface="华文中宋" panose="02010600040101010101" pitchFamily="2" charset="-122"/>
              </a:rPr>
              <a:t>0.5 =  100</a:t>
            </a:r>
            <a:endParaRPr lang="en-US" altLang="zh-CN" sz="1600" dirty="0">
              <a:solidFill>
                <a:schemeClr val="tx1">
                  <a:lumMod val="95000"/>
                  <a:lumOff val="5000"/>
                </a:schemeClr>
              </a:solidFill>
              <a:latin typeface="华文中宋" panose="02010600040101010101" pitchFamily="2" charset="-122"/>
              <a:ea typeface="华文中宋" panose="02010600040101010101" pitchFamily="2" charset="-122"/>
            </a:endParaRPr>
          </a:p>
          <a:p>
            <a:r>
              <a:rPr lang="en-US" altLang="zh-CN" sz="1600" b="1" dirty="0">
                <a:solidFill>
                  <a:srgbClr val="FF0066"/>
                </a:solidFill>
                <a:latin typeface="华文中宋" panose="02010600040101010101" pitchFamily="2" charset="-122"/>
                <a:ea typeface="华文中宋" panose="02010600040101010101" pitchFamily="2" charset="-122"/>
              </a:rPr>
              <a:t>	</a:t>
            </a:r>
            <a:r>
              <a:rPr lang="en-US" altLang="zh-CN" sz="1600" b="1" i="1" dirty="0">
                <a:solidFill>
                  <a:srgbClr val="0033CC"/>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200</a:t>
            </a:r>
            <a:r>
              <a:rPr lang="en-US" altLang="zh-CN" sz="1600" b="1" dirty="0">
                <a:solidFill>
                  <a:srgbClr val="0033CC"/>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 </a:t>
            </a:r>
            <a:r>
              <a:rPr lang="zh-CN" altLang="en-US" sz="1600" b="1" dirty="0">
                <a:solidFill>
                  <a:schemeClr val="tx1">
                    <a:lumMod val="95000"/>
                    <a:lumOff val="5000"/>
                  </a:schemeClr>
                </a:solidFill>
                <a:latin typeface="华文中宋" panose="02010600040101010101" pitchFamily="2" charset="-122"/>
                <a:ea typeface="华文中宋" panose="02010600040101010101" pitchFamily="2" charset="-122"/>
              </a:rPr>
              <a:t>* </a:t>
            </a:r>
            <a:r>
              <a:rPr lang="en-US" altLang="zh-CN" sz="1600" b="1" dirty="0">
                <a:solidFill>
                  <a:schemeClr val="tx1">
                    <a:lumMod val="95000"/>
                    <a:lumOff val="5000"/>
                  </a:schemeClr>
                </a:solidFill>
                <a:latin typeface="华文中宋" panose="02010600040101010101" pitchFamily="2" charset="-122"/>
                <a:ea typeface="华文中宋" panose="02010600040101010101" pitchFamily="2" charset="-122"/>
              </a:rPr>
              <a:t>0.375 =  75</a:t>
            </a:r>
            <a:endParaRPr lang="en-US" altLang="zh-CN" sz="1600" b="1" dirty="0">
              <a:solidFill>
                <a:schemeClr val="tx1">
                  <a:lumMod val="95000"/>
                  <a:lumOff val="5000"/>
                </a:schemeClr>
              </a:solidFill>
              <a:latin typeface="华文中宋" panose="02010600040101010101" pitchFamily="2" charset="-122"/>
              <a:ea typeface="华文中宋" panose="02010600040101010101" pitchFamily="2" charset="-122"/>
            </a:endParaRPr>
          </a:p>
          <a:p>
            <a:r>
              <a:rPr lang="zh-CN" altLang="en-US" sz="1600" dirty="0">
                <a:solidFill>
                  <a:schemeClr val="tx1">
                    <a:lumMod val="95000"/>
                    <a:lumOff val="5000"/>
                  </a:schemeClr>
                </a:solidFill>
                <a:latin typeface="华文中宋" panose="02010600040101010101" pitchFamily="2" charset="-122"/>
                <a:ea typeface="华文中宋" panose="02010600040101010101" pitchFamily="2" charset="-122"/>
              </a:rPr>
              <a:t>五、每个伸缩项目实际的宽度</a:t>
            </a:r>
            <a:endParaRPr lang="en-US" altLang="zh-CN" sz="1600" dirty="0">
              <a:solidFill>
                <a:schemeClr val="tx1">
                  <a:lumMod val="95000"/>
                  <a:lumOff val="5000"/>
                </a:schemeClr>
              </a:solidFill>
              <a:latin typeface="华文中宋" panose="02010600040101010101" pitchFamily="2" charset="-122"/>
              <a:ea typeface="华文中宋" panose="02010600040101010101" pitchFamily="2" charset="-122"/>
            </a:endParaRPr>
          </a:p>
          <a:p>
            <a:r>
              <a:rPr lang="en-US" altLang="zh-CN" sz="1600" dirty="0">
                <a:solidFill>
                  <a:schemeClr val="tx1">
                    <a:lumMod val="95000"/>
                    <a:lumOff val="5000"/>
                  </a:schemeClr>
                </a:solidFill>
                <a:latin typeface="华文中宋" panose="02010600040101010101" pitchFamily="2" charset="-122"/>
                <a:ea typeface="华文中宋" panose="02010600040101010101" pitchFamily="2" charset="-122"/>
              </a:rPr>
              <a:t>	</a:t>
            </a:r>
            <a:r>
              <a:rPr lang="en-US" altLang="zh-CN" sz="1600" dirty="0">
                <a:solidFill>
                  <a:srgbClr val="FF0000"/>
                </a:solidFill>
                <a:latin typeface="华文中宋" panose="02010600040101010101" pitchFamily="2" charset="-122"/>
                <a:ea typeface="华文中宋" panose="02010600040101010101" pitchFamily="2" charset="-122"/>
              </a:rPr>
              <a:t>100</a:t>
            </a:r>
            <a:r>
              <a:rPr lang="en-US" altLang="zh-CN" sz="1600" dirty="0">
                <a:solidFill>
                  <a:schemeClr val="tx1">
                    <a:lumMod val="95000"/>
                    <a:lumOff val="5000"/>
                  </a:schemeClr>
                </a:solidFill>
                <a:latin typeface="华文中宋" panose="02010600040101010101" pitchFamily="2" charset="-122"/>
                <a:ea typeface="华文中宋" panose="02010600040101010101" pitchFamily="2" charset="-122"/>
              </a:rPr>
              <a:t> – 25 = </a:t>
            </a:r>
            <a:r>
              <a:rPr lang="en-US" altLang="zh-CN" sz="1600" b="1" dirty="0">
                <a:solidFill>
                  <a:srgbClr val="7030A0"/>
                </a:solidFill>
                <a:latin typeface="华文中宋" panose="02010600040101010101" pitchFamily="2" charset="-122"/>
                <a:ea typeface="华文中宋" panose="02010600040101010101" pitchFamily="2" charset="-122"/>
              </a:rPr>
              <a:t>75</a:t>
            </a:r>
            <a:endParaRPr lang="en-US" altLang="zh-CN" sz="1600" b="1" dirty="0">
              <a:solidFill>
                <a:srgbClr val="7030A0"/>
              </a:solidFill>
              <a:latin typeface="华文中宋" panose="02010600040101010101" pitchFamily="2" charset="-122"/>
              <a:ea typeface="华文中宋" panose="02010600040101010101" pitchFamily="2" charset="-122"/>
            </a:endParaRPr>
          </a:p>
          <a:p>
            <a:r>
              <a:rPr lang="en-US" altLang="zh-CN" sz="1600" dirty="0">
                <a:solidFill>
                  <a:schemeClr val="tx1">
                    <a:lumMod val="95000"/>
                    <a:lumOff val="5000"/>
                  </a:schemeClr>
                </a:solidFill>
                <a:latin typeface="华文中宋" panose="02010600040101010101" pitchFamily="2" charset="-122"/>
                <a:ea typeface="华文中宋" panose="02010600040101010101" pitchFamily="2" charset="-122"/>
              </a:rPr>
              <a:t>	</a:t>
            </a:r>
            <a:r>
              <a:rPr lang="en-US" altLang="zh-CN" sz="1600" dirty="0">
                <a:solidFill>
                  <a:srgbClr val="FF0000"/>
                </a:solidFill>
                <a:latin typeface="华文中宋" panose="02010600040101010101" pitchFamily="2" charset="-122"/>
                <a:ea typeface="华文中宋" panose="02010600040101010101" pitchFamily="2" charset="-122"/>
              </a:rPr>
              <a:t>200</a:t>
            </a:r>
            <a:r>
              <a:rPr lang="en-US" altLang="zh-CN" sz="1600" dirty="0">
                <a:solidFill>
                  <a:schemeClr val="tx1">
                    <a:lumMod val="95000"/>
                    <a:lumOff val="5000"/>
                  </a:schemeClr>
                </a:solidFill>
                <a:latin typeface="华文中宋" panose="02010600040101010101" pitchFamily="2" charset="-122"/>
                <a:ea typeface="华文中宋" panose="02010600040101010101" pitchFamily="2" charset="-122"/>
              </a:rPr>
              <a:t> – 100 = </a:t>
            </a:r>
            <a:r>
              <a:rPr lang="en-US" altLang="zh-CN" sz="1600" b="1" dirty="0">
                <a:solidFill>
                  <a:srgbClr val="7030A0"/>
                </a:solidFill>
                <a:latin typeface="华文中宋" panose="02010600040101010101" pitchFamily="2" charset="-122"/>
                <a:ea typeface="华文中宋" panose="02010600040101010101" pitchFamily="2" charset="-122"/>
              </a:rPr>
              <a:t>100</a:t>
            </a:r>
            <a:endParaRPr lang="en-US" altLang="zh-CN" sz="1600" b="1" dirty="0">
              <a:solidFill>
                <a:srgbClr val="7030A0"/>
              </a:solidFill>
              <a:latin typeface="华文中宋" panose="02010600040101010101" pitchFamily="2" charset="-122"/>
              <a:ea typeface="华文中宋" panose="02010600040101010101" pitchFamily="2" charset="-122"/>
            </a:endParaRPr>
          </a:p>
          <a:p>
            <a:r>
              <a:rPr lang="en-US" altLang="zh-CN" sz="1600" dirty="0">
                <a:solidFill>
                  <a:schemeClr val="tx1">
                    <a:lumMod val="95000"/>
                    <a:lumOff val="5000"/>
                  </a:schemeClr>
                </a:solidFill>
                <a:latin typeface="华文中宋" panose="02010600040101010101" pitchFamily="2" charset="-122"/>
                <a:ea typeface="华文中宋" panose="02010600040101010101" pitchFamily="2" charset="-122"/>
              </a:rPr>
              <a:t>	</a:t>
            </a:r>
            <a:r>
              <a:rPr lang="en-US" altLang="zh-CN" sz="1600" dirty="0">
                <a:solidFill>
                  <a:srgbClr val="FF0000"/>
                </a:solidFill>
                <a:latin typeface="华文中宋" panose="02010600040101010101" pitchFamily="2" charset="-122"/>
                <a:ea typeface="华文中宋" panose="02010600040101010101" pitchFamily="2" charset="-122"/>
              </a:rPr>
              <a:t>200</a:t>
            </a:r>
            <a:r>
              <a:rPr lang="en-US" altLang="zh-CN" sz="1600" dirty="0">
                <a:solidFill>
                  <a:schemeClr val="tx1">
                    <a:lumMod val="95000"/>
                    <a:lumOff val="5000"/>
                  </a:schemeClr>
                </a:solidFill>
                <a:latin typeface="华文中宋" panose="02010600040101010101" pitchFamily="2" charset="-122"/>
                <a:ea typeface="华文中宋" panose="02010600040101010101" pitchFamily="2" charset="-122"/>
              </a:rPr>
              <a:t> – 75 = </a:t>
            </a:r>
            <a:r>
              <a:rPr lang="en-US" altLang="zh-CN" sz="1600" b="1" dirty="0">
                <a:solidFill>
                  <a:srgbClr val="7030A0"/>
                </a:solidFill>
                <a:latin typeface="华文中宋" panose="02010600040101010101" pitchFamily="2" charset="-122"/>
                <a:ea typeface="华文中宋" panose="02010600040101010101" pitchFamily="2" charset="-122"/>
              </a:rPr>
              <a:t>225</a:t>
            </a:r>
            <a:endParaRPr lang="en-US" altLang="zh-CN" sz="1600" b="1" dirty="0">
              <a:solidFill>
                <a:srgbClr val="7030A0"/>
              </a:solidFill>
              <a:latin typeface="华文中宋" panose="02010600040101010101" pitchFamily="2" charset="-122"/>
              <a:ea typeface="华文中宋" panose="02010600040101010101" pitchFamily="2" charset="-122"/>
            </a:endParaRPr>
          </a:p>
        </p:txBody>
      </p:sp>
      <p:sp>
        <p:nvSpPr>
          <p:cNvPr id="17" name="右箭头 16"/>
          <p:cNvSpPr/>
          <p:nvPr/>
        </p:nvSpPr>
        <p:spPr>
          <a:xfrm>
            <a:off x="3016046" y="2489757"/>
            <a:ext cx="720080" cy="65876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004048" y="3284984"/>
            <a:ext cx="720080" cy="792088"/>
          </a:xfrm>
          <a:prstGeom prst="rect">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肘形连接符 22"/>
          <p:cNvCxnSpPr>
            <a:stCxn id="3" idx="3"/>
            <a:endCxn id="18" idx="3"/>
          </p:cNvCxnSpPr>
          <p:nvPr/>
        </p:nvCxnSpPr>
        <p:spPr>
          <a:xfrm flipH="1">
            <a:off x="5724128" y="1448780"/>
            <a:ext cx="2376264" cy="2232248"/>
          </a:xfrm>
          <a:prstGeom prst="bentConnector3">
            <a:avLst>
              <a:gd name="adj1" fmla="val -9620"/>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矩形 2"/>
          <p:cNvSpPr/>
          <p:nvPr/>
        </p:nvSpPr>
        <p:spPr>
          <a:xfrm>
            <a:off x="2531399" y="2708920"/>
            <a:ext cx="4358886" cy="1754326"/>
          </a:xfrm>
          <a:prstGeom prst="rect">
            <a:avLst/>
          </a:prstGeom>
          <a:noFill/>
        </p:spPr>
        <p:txBody>
          <a:bodyPr wrap="none" lIns="91440" tIns="45720" rIns="91440" bIns="45720">
            <a:spAutoFit/>
          </a:bodyPr>
          <a:lstStyle/>
          <a:p>
            <a:pPr algn="ctr"/>
            <a:r>
              <a:rPr lang="zh-CN" alt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设置伸缩项目</a:t>
            </a:r>
            <a:endParaRPr lang="en-US" altLang="zh-CN"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zh-CN" alt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初始宽度</a:t>
            </a:r>
            <a:endParaRPr lang="zh-CN" alt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457200" y="895251"/>
            <a:ext cx="7931224" cy="318182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有两种方式可以设置伸缩项目的初始宽度</a:t>
            </a:r>
            <a:endParaRPr lang="en-US" altLang="zh-CN"/>
          </a:p>
          <a:p>
            <a:pPr marL="800100" lvl="1" indent="-342900">
              <a:buFont typeface="+mj-ea"/>
              <a:buAutoNum type="circleNumDbPlain"/>
            </a:pPr>
            <a:r>
              <a:rPr lang="en-US" altLang="zh-CN"/>
              <a:t>width : length </a:t>
            </a:r>
            <a:endParaRPr lang="en-US" altLang="zh-CN"/>
          </a:p>
          <a:p>
            <a:pPr marL="800100" lvl="1" indent="-342900">
              <a:buFont typeface="+mj-ea"/>
              <a:buAutoNum type="circleNumDbPlain"/>
            </a:pPr>
            <a:r>
              <a:rPr lang="en-US" altLang="zh-CN"/>
              <a:t>flex-basis : length</a:t>
            </a:r>
            <a:endParaRPr lang="en-US" altLang="zh-CN"/>
          </a:p>
          <a:p>
            <a:r>
              <a:rPr lang="zh-CN" altLang="en-US"/>
              <a:t>使用</a:t>
            </a:r>
            <a:r>
              <a:rPr lang="en-US" altLang="zh-CN"/>
              <a:t>flex-basis</a:t>
            </a:r>
            <a:r>
              <a:rPr lang="zh-CN" altLang="en-US"/>
              <a:t>为元素指定宽度，效果与</a:t>
            </a:r>
            <a:r>
              <a:rPr lang="en-US" altLang="zh-CN"/>
              <a:t>width</a:t>
            </a:r>
            <a:r>
              <a:rPr lang="zh-CN" altLang="en-US"/>
              <a:t>相同</a:t>
            </a:r>
            <a:endParaRPr lang="en-US" altLang="zh-CN"/>
          </a:p>
          <a:p>
            <a:r>
              <a:rPr lang="zh-CN" altLang="en-US">
                <a:solidFill>
                  <a:srgbClr val="FF0066"/>
                </a:solidFill>
              </a:rPr>
              <a:t>当元素设置了初始宽度，且伸缩容器主轴空间不足，伸缩项目会被压缩</a:t>
            </a:r>
            <a:r>
              <a:rPr lang="zh-CN" altLang="en-US"/>
              <a:t>。</a:t>
            </a:r>
            <a:endParaRPr lang="zh-CN" altLang="en-US"/>
          </a:p>
          <a:p>
            <a:endParaRPr lang="zh-CN" altLang="en-US"/>
          </a:p>
          <a:p>
            <a:r>
              <a:rPr lang="zh-CN" altLang="en-US"/>
              <a:t>flex-basis属性定义了在分配多余空间之前，项目占据的主轴空间（main size）。浏览器根据这个属性，计算主轴是否有多余空间。它的默认值为auto，即项目的本来大小。</a:t>
            </a:r>
            <a:endParaRPr lang="zh-CN" altLang="en-US"/>
          </a:p>
          <a:p>
            <a:r>
              <a:rPr lang="zh-CN" altLang="en-US"/>
              <a:t>.item {</a:t>
            </a:r>
            <a:endParaRPr lang="zh-CN" altLang="en-US"/>
          </a:p>
          <a:p>
            <a:r>
              <a:rPr lang="zh-CN" altLang="en-US"/>
              <a:t>  flex-basis: &lt;length&gt; | auto; /* default auto */</a:t>
            </a:r>
            <a:endParaRPr lang="zh-CN" altLang="en-US"/>
          </a:p>
          <a:p>
            <a:r>
              <a:rPr lang="zh-CN" altLang="en-US"/>
              <a:t>}</a:t>
            </a:r>
            <a:endParaRPr lang="zh-CN" altLang="en-US"/>
          </a:p>
          <a:p>
            <a:endParaRPr lang="en-US" altLang="zh-CN"/>
          </a:p>
          <a:p>
            <a:pPr lvl="1"/>
            <a:endParaRPr lang="en-US" altLang="zh-CN"/>
          </a:p>
          <a:p>
            <a:pPr lvl="1"/>
            <a:endParaRPr lang="en-US" altLang="zh-CN"/>
          </a:p>
        </p:txBody>
      </p:sp>
      <p:sp>
        <p:nvSpPr>
          <p:cNvPr id="8" name="文本框 7"/>
          <p:cNvSpPr txBox="1"/>
          <p:nvPr/>
        </p:nvSpPr>
        <p:spPr>
          <a:xfrm>
            <a:off x="5528945" y="180975"/>
            <a:ext cx="2700020" cy="583565"/>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pPr algn="l"/>
            <a:r>
              <a:rPr lang="zh-CN" altLang="en-US" sz="3200">
                <a:solidFill>
                  <a:schemeClr val="accent4"/>
                </a:solidFill>
                <a:effectLst/>
                <a:latin typeface="微软雅黑" panose="020B0503020204020204" charset="-122"/>
                <a:ea typeface="微软雅黑" panose="020B0503020204020204" charset="-122"/>
                <a:cs typeface="+mj-cs"/>
                <a:sym typeface="+mn-ea"/>
              </a:rPr>
              <a:t>2.4 flex-</a:t>
            </a:r>
            <a:r>
              <a:rPr lang="zh-CN" altLang="en-US" sz="3200">
                <a:solidFill>
                  <a:schemeClr val="accent4"/>
                </a:solidFill>
                <a:effectLst/>
                <a:latin typeface="微软雅黑" panose="020B0503020204020204" charset="-122"/>
                <a:ea typeface="微软雅黑" panose="020B0503020204020204" charset="-122"/>
                <a:cs typeface="+mj-cs"/>
                <a:sym typeface="+mn-ea"/>
              </a:rPr>
              <a:t>basis</a:t>
            </a:r>
            <a:endParaRPr lang="en-US" altLang="zh-CN" sz="3200">
              <a:ln/>
              <a:solidFill>
                <a:schemeClr val="accent4"/>
              </a:solidFill>
              <a:effectLst/>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p>
            <a:r>
              <a:rPr lang="en-US" altLang="zh-CN">
                <a:ln/>
                <a:solidFill>
                  <a:schemeClr val="accent4"/>
                </a:solidFill>
                <a:effectLst/>
              </a:rPr>
              <a:t>2.5 </a:t>
            </a:r>
            <a:r>
              <a:rPr lang="zh-CN" altLang="en-US">
                <a:ln/>
                <a:solidFill>
                  <a:schemeClr val="accent4"/>
                </a:solidFill>
                <a:effectLst/>
              </a:rPr>
              <a:t>flex</a:t>
            </a:r>
            <a:endParaRPr lang="zh-CN" altLang="en-US">
              <a:ln/>
              <a:solidFill>
                <a:schemeClr val="accent4"/>
              </a:solidFill>
              <a:effectLst/>
            </a:endParaRPr>
          </a:p>
        </p:txBody>
      </p:sp>
      <p:pic>
        <p:nvPicPr>
          <p:cNvPr id="3" name="图片 2"/>
          <p:cNvPicPr>
            <a:picLocks noChangeAspect="1"/>
          </p:cNvPicPr>
          <p:nvPr/>
        </p:nvPicPr>
        <p:blipFill>
          <a:blip r:embed="rId1"/>
          <a:stretch>
            <a:fillRect/>
          </a:stretch>
        </p:blipFill>
        <p:spPr>
          <a:xfrm>
            <a:off x="742950" y="1880235"/>
            <a:ext cx="7874635" cy="267716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49007" y="2967335"/>
            <a:ext cx="6445996" cy="923330"/>
          </a:xfrm>
          <a:prstGeom prst="rect">
            <a:avLst/>
          </a:prstGeom>
          <a:noFill/>
        </p:spPr>
        <p:txBody>
          <a:bodyPr wrap="none" lIns="91440" tIns="45720" rIns="91440" bIns="45720">
            <a:spAutoFit/>
          </a:bodyPr>
          <a:lstStyle/>
          <a:p>
            <a:pPr algn="ctr"/>
            <a:r>
              <a:rPr lang="zh-CN" alt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伸缩项目在侧轴排列</a:t>
            </a:r>
            <a:endParaRPr lang="zh-CN" altLang="en-US" sz="54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61085" y="1165225"/>
            <a:ext cx="7515225" cy="5501005"/>
          </a:xfrm>
          <a:prstGeom prst="rect">
            <a:avLst/>
          </a:prstGeom>
        </p:spPr>
      </p:pic>
      <p:sp>
        <p:nvSpPr>
          <p:cNvPr id="3" name="标题 1"/>
          <p:cNvSpPr>
            <a:spLocks noGrp="1"/>
          </p:cNvSpPr>
          <p:nvPr/>
        </p:nvSpPr>
        <p:spPr>
          <a:xfrm>
            <a:off x="2364740" y="28575"/>
            <a:ext cx="6684010" cy="692150"/>
          </a:xfrm>
          <a:prstGeom prst="rect">
            <a:avLst/>
          </a:prstGeom>
        </p:spPr>
        <p:txBody>
          <a:bodyPr vert="horz" lIns="91440" tIns="45720" rIns="91440" bIns="45720" rtlCol="0" anchor="ctr">
            <a:noAutofit/>
            <a:scene3d>
              <a:camera prst="orthographicFront"/>
              <a:lightRig rig="soft" dir="t">
                <a:rot lat="0" lon="0" rev="15600000"/>
              </a:lightRig>
            </a:scene3d>
            <a:sp3d extrusionH="57150" prstMaterial="softEdge">
              <a:bevelT w="25400" h="38100"/>
            </a:sp3d>
          </a:bodyPr>
          <a:lstStyle>
            <a:lvl1pPr algn="ctr" defTabSz="914400" rtl="0" eaLnBrk="1" latinLnBrk="0" hangingPunct="1">
              <a:spcBef>
                <a:spcPct val="0"/>
              </a:spcBef>
              <a:buNone/>
              <a:defRPr sz="3200" kern="12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j-cs"/>
              </a:defRPr>
            </a:lvl1pPr>
          </a:lstStyle>
          <a:p>
            <a:r>
              <a:rPr lang="en-US" altLang="zh-CN">
                <a:solidFill>
                  <a:schemeClr val="accent4"/>
                </a:solidFill>
                <a:effectLst/>
              </a:rPr>
              <a:t>2.6 </a:t>
            </a:r>
            <a:r>
              <a:rPr lang="zh-CN" altLang="en-US">
                <a:solidFill>
                  <a:schemeClr val="accent4"/>
                </a:solidFill>
                <a:effectLst/>
              </a:rPr>
              <a:t>align-self</a:t>
            </a:r>
            <a:endParaRPr lang="zh-CN" altLang="en-US">
              <a:solidFill>
                <a:schemeClr val="accent4"/>
              </a:solidFill>
              <a:effectLs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457200" y="895251"/>
            <a:ext cx="7931224" cy="123760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当伸缩容器足够大时，可以分别设置每个伸缩项目在伸缩容器侧轴的位置，例如默认值</a:t>
            </a:r>
            <a:endParaRPr lang="en-US" altLang="zh-CN"/>
          </a:p>
          <a:p>
            <a:pPr lvl="1"/>
            <a:r>
              <a:rPr lang="en-US" altLang="zh-CN"/>
              <a:t>align-self: stretch;</a:t>
            </a:r>
            <a:endParaRPr lang="en-US" altLang="zh-CN"/>
          </a:p>
          <a:p>
            <a:pPr lvl="1"/>
            <a:endParaRPr lang="en-US" altLang="zh-CN"/>
          </a:p>
        </p:txBody>
      </p:sp>
      <p:sp>
        <p:nvSpPr>
          <p:cNvPr id="14" name="圆角矩形 13"/>
          <p:cNvSpPr/>
          <p:nvPr/>
        </p:nvSpPr>
        <p:spPr>
          <a:xfrm>
            <a:off x="457200" y="2979505"/>
            <a:ext cx="5698976" cy="3239002"/>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489928" y="2979505"/>
            <a:ext cx="821968" cy="323900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16" name="圆角矩形 15"/>
          <p:cNvSpPr/>
          <p:nvPr/>
        </p:nvSpPr>
        <p:spPr>
          <a:xfrm>
            <a:off x="1311896" y="2990154"/>
            <a:ext cx="821968" cy="323900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17" name="圆角矩形 16"/>
          <p:cNvSpPr/>
          <p:nvPr/>
        </p:nvSpPr>
        <p:spPr>
          <a:xfrm>
            <a:off x="2133864" y="2979505"/>
            <a:ext cx="821968" cy="323900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nvGrpSpPr>
          <p:cNvPr id="18" name="组合 17"/>
          <p:cNvGrpSpPr/>
          <p:nvPr/>
        </p:nvGrpSpPr>
        <p:grpSpPr>
          <a:xfrm rot="5400000">
            <a:off x="5884129" y="3295798"/>
            <a:ext cx="4275649" cy="2237798"/>
            <a:chOff x="513906" y="2102745"/>
            <a:chExt cx="7576142" cy="2237798"/>
          </a:xfrm>
        </p:grpSpPr>
        <p:sp>
          <p:nvSpPr>
            <p:cNvPr id="19" name="文本框 18"/>
            <p:cNvSpPr txBox="1"/>
            <p:nvPr/>
          </p:nvSpPr>
          <p:spPr>
            <a:xfrm rot="16200000">
              <a:off x="641197" y="2474662"/>
              <a:ext cx="1398264"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20" name="文本框 19"/>
            <p:cNvSpPr txBox="1"/>
            <p:nvPr/>
          </p:nvSpPr>
          <p:spPr>
            <a:xfrm rot="16200000">
              <a:off x="6243446" y="2533998"/>
              <a:ext cx="1385928"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21" name="文本框 20"/>
            <p:cNvSpPr txBox="1"/>
            <p:nvPr/>
          </p:nvSpPr>
          <p:spPr>
            <a:xfrm rot="16200000">
              <a:off x="3778650" y="2448797"/>
              <a:ext cx="1046655"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0033CC"/>
                </a:solidFill>
                <a:latin typeface="Segoe UI Black" panose="020B0A02040204020203" pitchFamily="34" charset="0"/>
                <a:cs typeface="Segoe UI Black" panose="020B0A02040204020203" pitchFamily="34" charset="0"/>
              </a:endParaRPr>
            </a:p>
          </p:txBody>
        </p:sp>
        <p:cxnSp>
          <p:nvCxnSpPr>
            <p:cNvPr id="22" name="直接箭头连接符 21"/>
            <p:cNvCxnSpPr/>
            <p:nvPr/>
          </p:nvCxnSpPr>
          <p:spPr>
            <a:xfrm>
              <a:off x="513906" y="3501008"/>
              <a:ext cx="7576142" cy="0"/>
            </a:xfrm>
            <a:prstGeom prst="straightConnector1">
              <a:avLst/>
            </a:prstGeom>
            <a:ln w="57150">
              <a:solidFill>
                <a:srgbClr val="0033CC"/>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rot="16200000">
              <a:off x="3915915" y="3599997"/>
              <a:ext cx="772126" cy="708966"/>
            </a:xfrm>
            <a:prstGeom prst="rect">
              <a:avLst/>
            </a:prstGeom>
            <a:noFill/>
          </p:spPr>
          <p:txBody>
            <a:bodyPr wrap="square" rtlCol="0">
              <a:spAutoFit/>
            </a:bodyPr>
            <a:lstStyle/>
            <a:p>
              <a:pPr algn="ctr"/>
              <a:r>
                <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rPr>
                <a:t>侧轴</a:t>
              </a:r>
              <a:endPar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txBox="1"/>
          <p:nvPr/>
        </p:nvSpPr>
        <p:spPr>
          <a:xfrm>
            <a:off x="457200" y="895251"/>
            <a:ext cx="7931224" cy="123760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当伸缩容器足够大时，可以分别设置每个伸缩项目在伸缩容器侧轴的位置，例如为</a:t>
            </a:r>
            <a:r>
              <a:rPr lang="en-US" altLang="zh-CN"/>
              <a:t>item1</a:t>
            </a:r>
            <a:r>
              <a:rPr lang="zh-CN" altLang="en-US"/>
              <a:t>设置了 </a:t>
            </a:r>
            <a:endParaRPr lang="en-US" altLang="zh-CN"/>
          </a:p>
          <a:p>
            <a:pPr lvl="1"/>
            <a:r>
              <a:rPr lang="en-US" altLang="zh-CN"/>
              <a:t>align-self: flex-start;</a:t>
            </a:r>
            <a:endParaRPr lang="en-US" altLang="zh-CN"/>
          </a:p>
          <a:p>
            <a:pPr lvl="1"/>
            <a:endParaRPr lang="en-US" altLang="zh-CN"/>
          </a:p>
        </p:txBody>
      </p:sp>
      <p:sp>
        <p:nvSpPr>
          <p:cNvPr id="14" name="圆角矩形 13"/>
          <p:cNvSpPr/>
          <p:nvPr/>
        </p:nvSpPr>
        <p:spPr>
          <a:xfrm>
            <a:off x="457200" y="2979505"/>
            <a:ext cx="5698976" cy="3239002"/>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489928" y="2979505"/>
            <a:ext cx="821968" cy="737527"/>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16" name="圆角矩形 15"/>
          <p:cNvSpPr/>
          <p:nvPr/>
        </p:nvSpPr>
        <p:spPr>
          <a:xfrm>
            <a:off x="1311896" y="2990154"/>
            <a:ext cx="821968" cy="323900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17" name="圆角矩形 16"/>
          <p:cNvSpPr/>
          <p:nvPr/>
        </p:nvSpPr>
        <p:spPr>
          <a:xfrm>
            <a:off x="2133864" y="2979505"/>
            <a:ext cx="821968" cy="323900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nvGrpSpPr>
          <p:cNvPr id="18" name="组合 17"/>
          <p:cNvGrpSpPr/>
          <p:nvPr/>
        </p:nvGrpSpPr>
        <p:grpSpPr>
          <a:xfrm rot="5400000">
            <a:off x="5884129" y="3295798"/>
            <a:ext cx="4275649" cy="2237798"/>
            <a:chOff x="513906" y="2102745"/>
            <a:chExt cx="7576142" cy="2237798"/>
          </a:xfrm>
        </p:grpSpPr>
        <p:sp>
          <p:nvSpPr>
            <p:cNvPr id="19" name="文本框 18"/>
            <p:cNvSpPr txBox="1"/>
            <p:nvPr/>
          </p:nvSpPr>
          <p:spPr>
            <a:xfrm rot="16200000">
              <a:off x="641197" y="2474662"/>
              <a:ext cx="1398264"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20" name="文本框 19"/>
            <p:cNvSpPr txBox="1"/>
            <p:nvPr/>
          </p:nvSpPr>
          <p:spPr>
            <a:xfrm rot="16200000">
              <a:off x="6243446" y="2533998"/>
              <a:ext cx="1385928"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21" name="文本框 20"/>
            <p:cNvSpPr txBox="1"/>
            <p:nvPr/>
          </p:nvSpPr>
          <p:spPr>
            <a:xfrm rot="16200000">
              <a:off x="3778650" y="2448797"/>
              <a:ext cx="1046655"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0033CC"/>
                </a:solidFill>
                <a:latin typeface="Segoe UI Black" panose="020B0A02040204020203" pitchFamily="34" charset="0"/>
                <a:cs typeface="Segoe UI Black" panose="020B0A02040204020203" pitchFamily="34" charset="0"/>
              </a:endParaRPr>
            </a:p>
          </p:txBody>
        </p:sp>
        <p:cxnSp>
          <p:nvCxnSpPr>
            <p:cNvPr id="22" name="直接箭头连接符 21"/>
            <p:cNvCxnSpPr/>
            <p:nvPr/>
          </p:nvCxnSpPr>
          <p:spPr>
            <a:xfrm>
              <a:off x="513906" y="3501008"/>
              <a:ext cx="7576142" cy="0"/>
            </a:xfrm>
            <a:prstGeom prst="straightConnector1">
              <a:avLst/>
            </a:prstGeom>
            <a:ln w="57150">
              <a:solidFill>
                <a:srgbClr val="0033CC"/>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rot="16200000">
              <a:off x="3915915" y="3599997"/>
              <a:ext cx="772126" cy="708966"/>
            </a:xfrm>
            <a:prstGeom prst="rect">
              <a:avLst/>
            </a:prstGeom>
            <a:noFill/>
          </p:spPr>
          <p:txBody>
            <a:bodyPr wrap="square" rtlCol="0">
              <a:spAutoFit/>
            </a:bodyPr>
            <a:lstStyle/>
            <a:p>
              <a:pPr algn="ctr"/>
              <a:r>
                <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rPr>
                <a:t>侧轴</a:t>
              </a:r>
              <a:endPar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432050" y="2750820"/>
            <a:ext cx="4034790" cy="767715"/>
          </a:xfrm>
        </p:spPr>
        <p:txBody>
          <a:bodyPr>
            <a:normAutofit fontScale="90000"/>
          </a:bodyPr>
          <a:p>
            <a:pPr marL="0" indent="0">
              <a:buNone/>
            </a:pPr>
            <a:r>
              <a:rPr lang="zh-CN" altLang="en-US" sz="4400">
                <a:ln w="10160">
                  <a:solidFill>
                    <a:schemeClr val="accent5"/>
                  </a:solidFill>
                  <a:prstDash val="solid"/>
                </a:ln>
                <a:solidFill>
                  <a:schemeClr val="tx1"/>
                </a:solidFill>
                <a:effectLst>
                  <a:outerShdw blurRad="38100" dist="22860" dir="5400000" algn="tl" rotWithShape="0">
                    <a:srgbClr val="000000">
                      <a:alpha val="30000"/>
                    </a:srgbClr>
                  </a:outerShdw>
                </a:effectLst>
              </a:rPr>
              <a:t>一、容器的属性</a:t>
            </a:r>
            <a:endParaRPr lang="zh-CN" altLang="en-US" sz="4400">
              <a:ln w="10160">
                <a:solidFill>
                  <a:schemeClr val="accent5"/>
                </a:solidFill>
                <a:prstDash val="solid"/>
              </a:ln>
              <a:solidFill>
                <a:schemeClr val="tx1"/>
              </a:solidFill>
              <a:effectLst>
                <a:outerShdw blurRad="38100" dist="22860" dir="5400000" algn="tl" rotWithShape="0">
                  <a:srgbClr val="000000">
                    <a:alpha val="30000"/>
                  </a:srgbClr>
                </a:outerShdw>
              </a:effectLs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txBox="1"/>
          <p:nvPr/>
        </p:nvSpPr>
        <p:spPr>
          <a:xfrm>
            <a:off x="457200" y="895251"/>
            <a:ext cx="7931224" cy="123760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当伸缩容器足够大时，可以分别设置每个伸缩项目在伸缩容器侧轴的位置，例如为</a:t>
            </a:r>
            <a:r>
              <a:rPr lang="en-US" altLang="zh-CN"/>
              <a:t>item1</a:t>
            </a:r>
            <a:r>
              <a:rPr lang="zh-CN" altLang="en-US"/>
              <a:t>设置了 </a:t>
            </a:r>
            <a:endParaRPr lang="en-US" altLang="zh-CN"/>
          </a:p>
          <a:p>
            <a:pPr lvl="1"/>
            <a:r>
              <a:rPr lang="en-US" altLang="zh-CN"/>
              <a:t>align-self: center;</a:t>
            </a:r>
            <a:endParaRPr lang="en-US" altLang="zh-CN"/>
          </a:p>
          <a:p>
            <a:pPr lvl="1"/>
            <a:endParaRPr lang="en-US" altLang="zh-CN"/>
          </a:p>
        </p:txBody>
      </p:sp>
      <p:sp>
        <p:nvSpPr>
          <p:cNvPr id="14" name="圆角矩形 13"/>
          <p:cNvSpPr/>
          <p:nvPr/>
        </p:nvSpPr>
        <p:spPr>
          <a:xfrm>
            <a:off x="457200" y="2979505"/>
            <a:ext cx="5698976" cy="3239002"/>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476332" y="4240891"/>
            <a:ext cx="821968" cy="737527"/>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16" name="圆角矩形 15"/>
          <p:cNvSpPr/>
          <p:nvPr/>
        </p:nvSpPr>
        <p:spPr>
          <a:xfrm>
            <a:off x="1311896" y="2990154"/>
            <a:ext cx="821968" cy="323900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17" name="圆角矩形 16"/>
          <p:cNvSpPr/>
          <p:nvPr/>
        </p:nvSpPr>
        <p:spPr>
          <a:xfrm>
            <a:off x="2133864" y="2979505"/>
            <a:ext cx="821968" cy="323900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nvGrpSpPr>
          <p:cNvPr id="18" name="组合 17"/>
          <p:cNvGrpSpPr/>
          <p:nvPr/>
        </p:nvGrpSpPr>
        <p:grpSpPr>
          <a:xfrm rot="5400000">
            <a:off x="5884129" y="3295798"/>
            <a:ext cx="4275649" cy="2237798"/>
            <a:chOff x="513906" y="2102745"/>
            <a:chExt cx="7576142" cy="2237798"/>
          </a:xfrm>
        </p:grpSpPr>
        <p:sp>
          <p:nvSpPr>
            <p:cNvPr id="19" name="文本框 18"/>
            <p:cNvSpPr txBox="1"/>
            <p:nvPr/>
          </p:nvSpPr>
          <p:spPr>
            <a:xfrm rot="16200000">
              <a:off x="641197" y="2474662"/>
              <a:ext cx="1398264"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20" name="文本框 19"/>
            <p:cNvSpPr txBox="1"/>
            <p:nvPr/>
          </p:nvSpPr>
          <p:spPr>
            <a:xfrm rot="16200000">
              <a:off x="6243446" y="2533998"/>
              <a:ext cx="1385928"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21" name="文本框 20"/>
            <p:cNvSpPr txBox="1"/>
            <p:nvPr/>
          </p:nvSpPr>
          <p:spPr>
            <a:xfrm rot="16200000">
              <a:off x="3778650" y="2448797"/>
              <a:ext cx="1046655"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0033CC"/>
                </a:solidFill>
                <a:latin typeface="Segoe UI Black" panose="020B0A02040204020203" pitchFamily="34" charset="0"/>
                <a:cs typeface="Segoe UI Black" panose="020B0A02040204020203" pitchFamily="34" charset="0"/>
              </a:endParaRPr>
            </a:p>
          </p:txBody>
        </p:sp>
        <p:cxnSp>
          <p:nvCxnSpPr>
            <p:cNvPr id="22" name="直接箭头连接符 21"/>
            <p:cNvCxnSpPr/>
            <p:nvPr/>
          </p:nvCxnSpPr>
          <p:spPr>
            <a:xfrm>
              <a:off x="513906" y="3501008"/>
              <a:ext cx="7576142" cy="0"/>
            </a:xfrm>
            <a:prstGeom prst="straightConnector1">
              <a:avLst/>
            </a:prstGeom>
            <a:ln w="57150">
              <a:solidFill>
                <a:srgbClr val="0033CC"/>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rot="16200000">
              <a:off x="3915915" y="3599997"/>
              <a:ext cx="772126" cy="708966"/>
            </a:xfrm>
            <a:prstGeom prst="rect">
              <a:avLst/>
            </a:prstGeom>
            <a:noFill/>
          </p:spPr>
          <p:txBody>
            <a:bodyPr wrap="square" rtlCol="0">
              <a:spAutoFit/>
            </a:bodyPr>
            <a:lstStyle/>
            <a:p>
              <a:pPr algn="ctr"/>
              <a:r>
                <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rPr>
                <a:t>侧轴</a:t>
              </a:r>
              <a:endPar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txBox="1"/>
          <p:nvPr/>
        </p:nvSpPr>
        <p:spPr>
          <a:xfrm>
            <a:off x="457200" y="895251"/>
            <a:ext cx="7931224" cy="123760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当伸缩容器足够大时，可以分别设置每个伸缩项目在伸缩容器侧轴的位置，例如为</a:t>
            </a:r>
            <a:r>
              <a:rPr lang="en-US" altLang="zh-CN"/>
              <a:t>item1</a:t>
            </a:r>
            <a:r>
              <a:rPr lang="zh-CN" altLang="en-US"/>
              <a:t>设置了 </a:t>
            </a:r>
            <a:endParaRPr lang="en-US" altLang="zh-CN"/>
          </a:p>
          <a:p>
            <a:pPr lvl="1"/>
            <a:r>
              <a:rPr lang="en-US" altLang="zh-CN"/>
              <a:t>align-self: flex-end;</a:t>
            </a:r>
            <a:endParaRPr lang="en-US" altLang="zh-CN"/>
          </a:p>
          <a:p>
            <a:pPr lvl="1"/>
            <a:endParaRPr lang="en-US" altLang="zh-CN"/>
          </a:p>
        </p:txBody>
      </p:sp>
      <p:sp>
        <p:nvSpPr>
          <p:cNvPr id="14" name="圆角矩形 13"/>
          <p:cNvSpPr/>
          <p:nvPr/>
        </p:nvSpPr>
        <p:spPr>
          <a:xfrm>
            <a:off x="457200" y="2979505"/>
            <a:ext cx="5698976" cy="3239002"/>
          </a:xfrm>
          <a:prstGeom prst="roundRect">
            <a:avLst>
              <a:gd name="adj" fmla="val 0"/>
            </a:avLst>
          </a:prstGeom>
          <a:solidFill>
            <a:schemeClr val="bg1">
              <a:lumMod val="95000"/>
            </a:scheme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478112" y="5480146"/>
            <a:ext cx="821968" cy="737527"/>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item1</a:t>
            </a:r>
            <a:endParaRPr lang="zh-CN" altLang="en-US">
              <a:solidFill>
                <a:schemeClr val="tx1">
                  <a:lumMod val="95000"/>
                  <a:lumOff val="5000"/>
                </a:schemeClr>
              </a:solidFill>
            </a:endParaRPr>
          </a:p>
        </p:txBody>
      </p:sp>
      <p:sp>
        <p:nvSpPr>
          <p:cNvPr id="16" name="圆角矩形 15"/>
          <p:cNvSpPr/>
          <p:nvPr/>
        </p:nvSpPr>
        <p:spPr>
          <a:xfrm>
            <a:off x="1311896" y="2990154"/>
            <a:ext cx="821968" cy="323900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item2</a:t>
            </a:r>
            <a:endParaRPr lang="zh-CN" altLang="en-US">
              <a:solidFill>
                <a:schemeClr val="tx1">
                  <a:lumMod val="95000"/>
                  <a:lumOff val="5000"/>
                </a:schemeClr>
              </a:solidFill>
            </a:endParaRPr>
          </a:p>
        </p:txBody>
      </p:sp>
      <p:sp>
        <p:nvSpPr>
          <p:cNvPr id="17" name="圆角矩形 16"/>
          <p:cNvSpPr/>
          <p:nvPr/>
        </p:nvSpPr>
        <p:spPr>
          <a:xfrm>
            <a:off x="2133864" y="2979505"/>
            <a:ext cx="821968" cy="3239002"/>
          </a:xfrm>
          <a:prstGeom prst="roundRect">
            <a:avLst>
              <a:gd name="adj" fmla="val 0"/>
            </a:avLst>
          </a:prstGeom>
          <a:solidFill>
            <a:srgbClr val="00B0F0"/>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95000"/>
                    <a:lumOff val="5000"/>
                  </a:schemeClr>
                </a:solidFill>
              </a:rPr>
              <a:t>item3</a:t>
            </a:r>
            <a:endParaRPr lang="zh-CN" altLang="en-US">
              <a:solidFill>
                <a:schemeClr val="tx1">
                  <a:lumMod val="95000"/>
                  <a:lumOff val="5000"/>
                </a:schemeClr>
              </a:solidFill>
            </a:endParaRPr>
          </a:p>
        </p:txBody>
      </p:sp>
      <p:grpSp>
        <p:nvGrpSpPr>
          <p:cNvPr id="18" name="组合 17"/>
          <p:cNvGrpSpPr/>
          <p:nvPr/>
        </p:nvGrpSpPr>
        <p:grpSpPr>
          <a:xfrm rot="5400000">
            <a:off x="5884129" y="3295798"/>
            <a:ext cx="4275649" cy="2237798"/>
            <a:chOff x="513906" y="2102745"/>
            <a:chExt cx="7576142" cy="2237798"/>
          </a:xfrm>
        </p:grpSpPr>
        <p:sp>
          <p:nvSpPr>
            <p:cNvPr id="19" name="文本框 18"/>
            <p:cNvSpPr txBox="1"/>
            <p:nvPr/>
          </p:nvSpPr>
          <p:spPr>
            <a:xfrm rot="16200000">
              <a:off x="641197" y="2474662"/>
              <a:ext cx="1398264"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flex-start</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20" name="文本框 19"/>
            <p:cNvSpPr txBox="1"/>
            <p:nvPr/>
          </p:nvSpPr>
          <p:spPr>
            <a:xfrm rot="16200000">
              <a:off x="6243446" y="2533998"/>
              <a:ext cx="1385928"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flex-end</a:t>
              </a:r>
              <a:endParaRPr lang="zh-CN" altLang="en-US">
                <a:solidFill>
                  <a:srgbClr val="0033CC"/>
                </a:solidFill>
                <a:latin typeface="Segoe UI Black" panose="020B0A02040204020203" pitchFamily="34" charset="0"/>
                <a:cs typeface="Segoe UI Black" panose="020B0A02040204020203" pitchFamily="34" charset="0"/>
              </a:endParaRPr>
            </a:p>
          </p:txBody>
        </p:sp>
        <p:sp>
          <p:nvSpPr>
            <p:cNvPr id="21" name="文本框 20"/>
            <p:cNvSpPr txBox="1"/>
            <p:nvPr/>
          </p:nvSpPr>
          <p:spPr>
            <a:xfrm rot="16200000">
              <a:off x="3778650" y="2448797"/>
              <a:ext cx="1046655" cy="654430"/>
            </a:xfrm>
            <a:prstGeom prst="rect">
              <a:avLst/>
            </a:prstGeom>
            <a:noFill/>
          </p:spPr>
          <p:txBody>
            <a:bodyPr wrap="square" rtlCol="0">
              <a:spAutoFit/>
            </a:bodyPr>
            <a:lstStyle/>
            <a:p>
              <a:pPr algn="ctr"/>
              <a:r>
                <a:rPr lang="en-US" altLang="zh-CN">
                  <a:solidFill>
                    <a:srgbClr val="0033CC"/>
                  </a:solidFill>
                  <a:latin typeface="Segoe UI Black" panose="020B0A02040204020203" pitchFamily="34" charset="0"/>
                  <a:ea typeface="Segoe UI Black" panose="020B0A02040204020203" pitchFamily="34" charset="0"/>
                  <a:cs typeface="Segoe UI Black" panose="020B0A02040204020203" pitchFamily="34" charset="0"/>
                </a:rPr>
                <a:t>center</a:t>
              </a:r>
              <a:endParaRPr lang="zh-CN" altLang="en-US">
                <a:solidFill>
                  <a:srgbClr val="0033CC"/>
                </a:solidFill>
                <a:latin typeface="Segoe UI Black" panose="020B0A02040204020203" pitchFamily="34" charset="0"/>
                <a:cs typeface="Segoe UI Black" panose="020B0A02040204020203" pitchFamily="34" charset="0"/>
              </a:endParaRPr>
            </a:p>
          </p:txBody>
        </p:sp>
        <p:cxnSp>
          <p:nvCxnSpPr>
            <p:cNvPr id="22" name="直接箭头连接符 21"/>
            <p:cNvCxnSpPr/>
            <p:nvPr/>
          </p:nvCxnSpPr>
          <p:spPr>
            <a:xfrm>
              <a:off x="513906" y="3501008"/>
              <a:ext cx="7576142" cy="0"/>
            </a:xfrm>
            <a:prstGeom prst="straightConnector1">
              <a:avLst/>
            </a:prstGeom>
            <a:ln w="57150">
              <a:solidFill>
                <a:srgbClr val="0033CC"/>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rot="16200000">
              <a:off x="3915915" y="3599997"/>
              <a:ext cx="772126" cy="708966"/>
            </a:xfrm>
            <a:prstGeom prst="rect">
              <a:avLst/>
            </a:prstGeom>
            <a:noFill/>
          </p:spPr>
          <p:txBody>
            <a:bodyPr wrap="square" rtlCol="0">
              <a:spAutoFit/>
            </a:bodyPr>
            <a:lstStyle/>
            <a:p>
              <a:pPr algn="ctr"/>
              <a:r>
                <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rPr>
                <a:t>侧轴</a:t>
              </a:r>
              <a:endParaRPr lang="zh-CN" altLang="en-US" sz="2000">
                <a:solidFill>
                  <a:srgbClr val="0033CC"/>
                </a:solidFill>
                <a:latin typeface="华文琥珀" panose="02010800040101010101" pitchFamily="2" charset="-122"/>
                <a:ea typeface="华文琥珀" panose="02010800040101010101" pitchFamily="2" charset="-122"/>
                <a:cs typeface="Segoe UI Black" panose="020B0A02040204020203"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容器的属性</a:t>
            </a:r>
            <a:endParaRPr lang="zh-CN" altLang="en-US"/>
          </a:p>
        </p:txBody>
      </p:sp>
      <p:sp>
        <p:nvSpPr>
          <p:cNvPr id="3" name="内容占位符 2"/>
          <p:cNvSpPr>
            <a:spLocks noGrp="1"/>
          </p:cNvSpPr>
          <p:nvPr>
            <p:ph idx="1"/>
          </p:nvPr>
        </p:nvSpPr>
        <p:spPr/>
        <p:txBody>
          <a:bodyPr/>
          <a:p>
            <a:r>
              <a:rPr lang="zh-CN" altLang="en-US"/>
              <a:t>以下6个属性设置在容器上。</a:t>
            </a:r>
            <a:endParaRPr lang="zh-CN" altLang="en-US"/>
          </a:p>
          <a:p>
            <a:endParaRPr lang="zh-CN" altLang="en-US"/>
          </a:p>
          <a:p>
            <a:r>
              <a:rPr lang="zh-CN" altLang="en-US"/>
              <a:t>flex-direction</a:t>
            </a:r>
            <a:endParaRPr lang="zh-CN" altLang="en-US"/>
          </a:p>
          <a:p>
            <a:r>
              <a:rPr lang="zh-CN" altLang="en-US"/>
              <a:t>flex-wrap</a:t>
            </a:r>
            <a:endParaRPr lang="zh-CN" altLang="en-US"/>
          </a:p>
          <a:p>
            <a:r>
              <a:rPr lang="zh-CN" altLang="en-US"/>
              <a:t>flex-flow</a:t>
            </a:r>
            <a:endParaRPr lang="zh-CN" altLang="en-US"/>
          </a:p>
          <a:p>
            <a:r>
              <a:rPr lang="zh-CN" altLang="en-US"/>
              <a:t>justify-content</a:t>
            </a:r>
            <a:endParaRPr lang="zh-CN" altLang="en-US"/>
          </a:p>
          <a:p>
            <a:r>
              <a:rPr lang="zh-CN" altLang="en-US"/>
              <a:t>align-items</a:t>
            </a:r>
            <a:endParaRPr lang="zh-CN" altLang="en-US"/>
          </a:p>
          <a:p>
            <a:r>
              <a:rPr lang="zh-CN" altLang="en-US"/>
              <a:t>align-content</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9005" y="2967335"/>
            <a:ext cx="6445996" cy="923330"/>
          </a:xfrm>
          <a:prstGeom prst="rect">
            <a:avLst/>
          </a:prstGeom>
          <a:noFill/>
        </p:spPr>
        <p:txBody>
          <a:bodyPr wrap="none" lIns="91440" tIns="45720" rIns="91440" bIns="45720">
            <a:spAutoFit/>
          </a:bodyPr>
          <a:lstStyle/>
          <a:p>
            <a:pPr algn="ctr"/>
            <a:r>
              <a:rPr lang="zh-CN" altLang="en-US" sz="5400" b="1" cap="none" spc="0">
                <a:ln w="9525">
                  <a:solidFill>
                    <a:schemeClr val="bg1"/>
                  </a:solidFill>
                  <a:prstDash val="solid"/>
                </a:ln>
                <a:solidFill>
                  <a:srgbClr val="FF0066"/>
                </a:solidFill>
                <a:effectLst>
                  <a:outerShdw blurRad="12700" dist="38100" dir="2700000" algn="tl" rotWithShape="0">
                    <a:schemeClr val="accent5">
                      <a:lumMod val="60000"/>
                      <a:lumOff val="40000"/>
                    </a:schemeClr>
                  </a:outerShdw>
                </a:effectLst>
              </a:rPr>
              <a:t>主轴及侧轴相关设置</a:t>
            </a:r>
            <a:endParaRPr lang="zh-CN" altLang="en-US" sz="5400" b="1" cap="none" spc="0">
              <a:ln w="9525">
                <a:solidFill>
                  <a:schemeClr val="bg1"/>
                </a:solidFill>
                <a:prstDash val="solid"/>
              </a:ln>
              <a:solidFill>
                <a:srgbClr val="FF0066"/>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8490" y="640080"/>
            <a:ext cx="6654800" cy="368300"/>
          </a:xfrm>
          <a:prstGeom prst="rect">
            <a:avLst/>
          </a:prstGeom>
          <a:noFill/>
        </p:spPr>
        <p:txBody>
          <a:bodyPr wrap="square" rtlCol="0" anchor="t">
            <a:spAutoFit/>
          </a:bodyPr>
          <a:p>
            <a:r>
              <a:rPr lang="zh-CN" altLang="en-US"/>
              <a:t>flex-direction属性决定主轴的方向（即项目的排列方向）。</a:t>
            </a:r>
            <a:endParaRPr lang="zh-CN" altLang="en-US"/>
          </a:p>
        </p:txBody>
      </p:sp>
      <p:pic>
        <p:nvPicPr>
          <p:cNvPr id="3" name="图片 2"/>
          <p:cNvPicPr>
            <a:picLocks noChangeAspect="1"/>
          </p:cNvPicPr>
          <p:nvPr/>
        </p:nvPicPr>
        <p:blipFill>
          <a:blip r:embed="rId1"/>
          <a:stretch>
            <a:fillRect/>
          </a:stretch>
        </p:blipFill>
        <p:spPr>
          <a:xfrm>
            <a:off x="665480" y="1230630"/>
            <a:ext cx="7705725" cy="5224780"/>
          </a:xfrm>
          <a:prstGeom prst="rect">
            <a:avLst/>
          </a:prstGeom>
        </p:spPr>
      </p:pic>
      <p:sp>
        <p:nvSpPr>
          <p:cNvPr id="4" name="文本框 3"/>
          <p:cNvSpPr txBox="1"/>
          <p:nvPr/>
        </p:nvSpPr>
        <p:spPr>
          <a:xfrm>
            <a:off x="5559425" y="10795"/>
            <a:ext cx="3456305" cy="583565"/>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r>
              <a:rPr lang="zh-CN" altLang="en-US" sz="3200">
                <a:solidFill>
                  <a:schemeClr val="accent4"/>
                </a:solidFill>
                <a:effectLst/>
                <a:latin typeface="微软雅黑" panose="020B0503020204020204" charset="-122"/>
                <a:ea typeface="微软雅黑" panose="020B0503020204020204" charset="-122"/>
                <a:cs typeface="+mj-cs"/>
                <a:sym typeface="+mn-ea"/>
              </a:rPr>
              <a:t>1</a:t>
            </a:r>
            <a:r>
              <a:rPr lang="zh-CN" altLang="en-US" sz="3200">
                <a:solidFill>
                  <a:schemeClr val="accent4"/>
                </a:solidFill>
                <a:effectLst/>
                <a:latin typeface="微软雅黑" panose="020B0503020204020204" charset="-122"/>
                <a:ea typeface="微软雅黑" panose="020B0503020204020204" charset="-122"/>
                <a:cs typeface="+mj-cs"/>
                <a:sym typeface="+mn-ea"/>
              </a:rPr>
              <a:t>.1 flex-direction</a:t>
            </a:r>
            <a:endParaRPr lang="zh-CN" altLang="en-US" sz="3200">
              <a:solidFill>
                <a:schemeClr val="accent4"/>
              </a:solidFill>
              <a:effectLst/>
              <a:latin typeface="微软雅黑" panose="020B0503020204020204" charset="-122"/>
              <a:ea typeface="微软雅黑" panose="020B0503020204020204" charset="-122"/>
              <a:cs typeface="+mj-cs"/>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6359</Words>
  <Application>WPS 演示</Application>
  <PresentationFormat>全屏显示(4:3)</PresentationFormat>
  <Paragraphs>885</Paragraphs>
  <Slides>61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61</vt:i4>
      </vt:variant>
    </vt:vector>
  </HeadingPairs>
  <TitlesOfParts>
    <vt:vector size="73" baseType="lpstr">
      <vt:lpstr>Arial</vt:lpstr>
      <vt:lpstr>宋体</vt:lpstr>
      <vt:lpstr>Wingdings</vt:lpstr>
      <vt:lpstr>微软雅黑</vt:lpstr>
      <vt:lpstr>Segoe UI Black</vt:lpstr>
      <vt:lpstr>华文琥珀</vt:lpstr>
      <vt:lpstr>Arial Unicode MS</vt:lpstr>
      <vt:lpstr>Calibri</vt:lpstr>
      <vt:lpstr>Agency FB</vt:lpstr>
      <vt:lpstr>华文中宋</vt:lpstr>
      <vt:lpstr>Oswald</vt:lpstr>
      <vt:lpstr>Office 主题</vt:lpstr>
      <vt:lpstr>PowerPoint 演示文稿</vt:lpstr>
      <vt:lpstr>PowerPoint 演示文稿</vt:lpstr>
      <vt:lpstr>伸缩盒模型（flex）简介</vt:lpstr>
      <vt:lpstr>伸缩容器&amp;伸缩项目</vt:lpstr>
      <vt:lpstr>Inline-flex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简写</vt:lpstr>
      <vt:lpstr>PowerPoint 演示文稿</vt:lpstr>
      <vt:lpstr>PowerPoint 演示文稿</vt:lpstr>
      <vt:lpstr>设置伸缩项目在主轴的排列</vt:lpstr>
      <vt:lpstr>设置伸缩项目在主轴的排列</vt:lpstr>
      <vt:lpstr>设置伸缩项目在主轴的排列</vt:lpstr>
      <vt:lpstr>设置伸缩项目在主轴的排列</vt:lpstr>
      <vt:lpstr>设置伸缩项目在主轴的排列</vt:lpstr>
      <vt:lpstr>PowerPoint 演示文稿</vt:lpstr>
      <vt:lpstr>设置伸缩项目在侧轴排列</vt:lpstr>
      <vt:lpstr>设置伸缩项目在侧轴排列</vt:lpstr>
      <vt:lpstr>设置伸缩项目在侧轴排列</vt:lpstr>
      <vt:lpstr>设置伸缩项目在侧轴排列</vt:lpstr>
      <vt:lpstr>设置伸缩项目在侧轴排列</vt:lpstr>
      <vt:lpstr>PowerPoint 演示文稿</vt:lpstr>
      <vt:lpstr>侧轴对齐（伸缩项目换行）</vt:lpstr>
      <vt:lpstr>侧轴对齐（伸缩项目换行）</vt:lpstr>
      <vt:lpstr>侧轴对齐（伸缩项目换行）</vt:lpstr>
      <vt:lpstr>侧轴对齐（伸缩项目换行）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压缩率计算</vt:lpstr>
      <vt:lpstr>PowerPoint 演示文稿</vt:lpstr>
      <vt:lpstr>PowerPoint 演示文稿</vt:lpstr>
      <vt:lpstr>PowerPoint 演示文稿</vt:lpstr>
      <vt:lpstr>PowerPoint 演示文稿</vt:lpstr>
      <vt:lpstr>2.5 flex属性</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许井龙</dc:creator>
  <cp:lastModifiedBy>程响林</cp:lastModifiedBy>
  <cp:revision>538</cp:revision>
  <dcterms:created xsi:type="dcterms:W3CDTF">2016-03-19T11:59:00Z</dcterms:created>
  <dcterms:modified xsi:type="dcterms:W3CDTF">2017-12-09T12:44:43Z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