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256" r:id="rId2"/>
    <p:sldId id="607" r:id="rId3"/>
    <p:sldId id="642" r:id="rId4"/>
    <p:sldId id="623" r:id="rId5"/>
    <p:sldId id="643" r:id="rId6"/>
    <p:sldId id="620" r:id="rId7"/>
    <p:sldId id="666" r:id="rId8"/>
    <p:sldId id="619" r:id="rId9"/>
    <p:sldId id="613" r:id="rId10"/>
    <p:sldId id="672" r:id="rId11"/>
    <p:sldId id="671" r:id="rId12"/>
    <p:sldId id="614" r:id="rId13"/>
    <p:sldId id="616" r:id="rId14"/>
    <p:sldId id="641" r:id="rId15"/>
    <p:sldId id="615" r:id="rId16"/>
    <p:sldId id="677" r:id="rId17"/>
    <p:sldId id="667" r:id="rId18"/>
    <p:sldId id="678" r:id="rId19"/>
    <p:sldId id="668" r:id="rId20"/>
    <p:sldId id="674" r:id="rId21"/>
    <p:sldId id="673" r:id="rId22"/>
    <p:sldId id="664" r:id="rId23"/>
    <p:sldId id="665" r:id="rId24"/>
    <p:sldId id="640" r:id="rId25"/>
    <p:sldId id="669" r:id="rId26"/>
    <p:sldId id="670" r:id="rId27"/>
    <p:sldId id="675" r:id="rId28"/>
    <p:sldId id="676"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9">
          <p15:clr>
            <a:srgbClr val="A4A3A4"/>
          </p15:clr>
        </p15:guide>
        <p15:guide id="2" pos="2883">
          <p15:clr>
            <a:srgbClr val="A4A3A4"/>
          </p15:clr>
        </p15:guide>
      </p15:sldGuideLst>
    </p:ext>
    <p:ext uri="{2D200454-40CA-4A62-9FC3-DE9A4176ACB9}">
      <p15:notesGuideLst xmlns:p15="http://schemas.microsoft.com/office/powerpoint/2012/main">
        <p15:guide id="1" orient="horz" pos="2799">
          <p15:clr>
            <a:srgbClr val="A4A3A4"/>
          </p15:clr>
        </p15:guide>
        <p15:guide id="2" pos="21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FF0066"/>
    <a:srgbClr val="139782"/>
    <a:srgbClr val="0000FF"/>
    <a:srgbClr val="F99E27"/>
    <a:srgbClr val="169B86"/>
    <a:srgbClr val="F99E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6" d="100"/>
          <a:sy n="86" d="100"/>
        </p:scale>
        <p:origin x="658" y="58"/>
      </p:cViewPr>
      <p:guideLst>
        <p:guide orient="horz" pos="2099"/>
        <p:guide pos="2883"/>
      </p:guideLst>
    </p:cSldViewPr>
  </p:slideViewPr>
  <p:notesTextViewPr>
    <p:cViewPr>
      <p:scale>
        <a:sx n="100" d="100"/>
        <a:sy n="100" d="100"/>
      </p:scale>
      <p:origin x="0" y="0"/>
    </p:cViewPr>
  </p:notesTextViewPr>
  <p:notesViewPr>
    <p:cSldViewPr>
      <p:cViewPr varScale="1">
        <p:scale>
          <a:sx n="58" d="100"/>
          <a:sy n="58" d="100"/>
        </p:scale>
        <p:origin x="2808" y="66"/>
      </p:cViewPr>
      <p:guideLst>
        <p:guide orient="horz" pos="2799"/>
        <p:guide pos="216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2019/6/3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2019/6/3</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upport.google.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lumMod val="75000"/>
                    <a:lumOff val="25000"/>
                  </a:schemeClr>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fld id="{530820CF-B880-4189-942D-D702A7CBA730}" type="datetimeFigureOut">
              <a:rPr lang="zh-CN" altLang="en-US" smtClean="0"/>
              <a:pPr/>
              <a:t>2019/6/3</a:t>
            </a:fld>
            <a:endParaRPr lang="zh-CN" altLang="en-US"/>
          </a:p>
        </p:txBody>
      </p:sp>
      <p:sp>
        <p:nvSpPr>
          <p:cNvPr id="5" name="页脚占位符 4"/>
          <p:cNvSpPr>
            <a:spLocks noGrp="1"/>
          </p:cNvSpPr>
          <p:nvPr>
            <p:ph type="ftr" sz="quarter" idx="11"/>
          </p:nvPr>
        </p:nvSpPr>
        <p:spPr/>
        <p:txBody>
          <a:bodyPr/>
          <a:lstStyle>
            <a:lvl1pPr>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764704"/>
            <a:ext cx="8229600" cy="652934"/>
          </a:xfrm>
        </p:spPr>
        <p:txBody>
          <a:bodyPr>
            <a:normAutofit/>
          </a:bodyPr>
          <a:lstStyle>
            <a:lvl1pPr algn="r">
              <a:defRPr sz="28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solidFill>
                  <a:schemeClr val="tx1">
                    <a:lumMod val="75000"/>
                    <a:lumOff val="25000"/>
                  </a:schemeClr>
                </a:solidFill>
                <a:latin typeface="微软雅黑" panose="020B0503020204020204" pitchFamily="34" charset="-122"/>
                <a:ea typeface="微软雅黑" panose="020B0503020204020204" pitchFamily="34" charset="-122"/>
              </a:defRPr>
            </a:lvl1pPr>
            <a:lvl2pPr>
              <a:defRPr>
                <a:solidFill>
                  <a:schemeClr val="tx1">
                    <a:lumMod val="75000"/>
                    <a:lumOff val="25000"/>
                  </a:schemeClr>
                </a:solidFill>
                <a:latin typeface="微软雅黑" panose="020B0503020204020204" pitchFamily="34" charset="-122"/>
                <a:ea typeface="微软雅黑" panose="020B0503020204020204" pitchFamily="34" charset="-122"/>
              </a:defRPr>
            </a:lvl2pPr>
            <a:lvl3pPr>
              <a:defRPr>
                <a:solidFill>
                  <a:schemeClr val="tx1">
                    <a:lumMod val="75000"/>
                    <a:lumOff val="25000"/>
                  </a:schemeClr>
                </a:solidFill>
                <a:latin typeface="微软雅黑" panose="020B0503020204020204" pitchFamily="34" charset="-122"/>
                <a:ea typeface="微软雅黑" panose="020B0503020204020204" pitchFamily="34" charset="-122"/>
              </a:defRPr>
            </a:lvl3pPr>
            <a:lvl4pP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530820CF-B880-4189-942D-D702A7CBA730}" type="datetimeFigureOut">
              <a:rPr lang="zh-CN" altLang="en-US" smtClean="0"/>
              <a:pPr/>
              <a:t>2019/6/3</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836712"/>
            <a:ext cx="2057400" cy="5289451"/>
          </a:xfrm>
        </p:spPr>
        <p:txBody>
          <a:bodyPr vert="eaVert">
            <a:normAutofit/>
          </a:bodyPr>
          <a:lstStyle>
            <a:lvl1pPr>
              <a:defRPr sz="28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457200" y="836712"/>
            <a:ext cx="6019800" cy="5289451"/>
          </a:xfrm>
        </p:spPr>
        <p:txBody>
          <a:bodyPr vert="eaVert"/>
          <a:lstStyle>
            <a:lvl1pPr>
              <a:defRPr sz="2400">
                <a:solidFill>
                  <a:schemeClr val="tx1">
                    <a:lumMod val="75000"/>
                    <a:lumOff val="25000"/>
                  </a:schemeClr>
                </a:solidFill>
                <a:latin typeface="微软雅黑" panose="020B0503020204020204" pitchFamily="34" charset="-122"/>
                <a:ea typeface="微软雅黑" panose="020B0503020204020204" pitchFamily="34" charset="-122"/>
              </a:defRPr>
            </a:lvl1pPr>
            <a:lvl2pPr>
              <a:defRPr sz="2000">
                <a:solidFill>
                  <a:schemeClr val="tx1">
                    <a:lumMod val="75000"/>
                    <a:lumOff val="25000"/>
                  </a:schemeClr>
                </a:solidFill>
                <a:latin typeface="微软雅黑" panose="020B0503020204020204" pitchFamily="34" charset="-122"/>
                <a:ea typeface="微软雅黑" panose="020B0503020204020204" pitchFamily="34" charset="-122"/>
              </a:defRPr>
            </a:lvl2pPr>
            <a:lvl3pPr>
              <a:defRPr sz="1800">
                <a:solidFill>
                  <a:schemeClr val="tx1">
                    <a:lumMod val="75000"/>
                    <a:lumOff val="25000"/>
                  </a:schemeClr>
                </a:solidFill>
                <a:latin typeface="微软雅黑" panose="020B0503020204020204" pitchFamily="34" charset="-122"/>
                <a:ea typeface="微软雅黑" panose="020B0503020204020204" pitchFamily="34" charset="-122"/>
              </a:defRPr>
            </a:lvl3pPr>
            <a:lvl4pPr>
              <a:defRPr sz="1600">
                <a:solidFill>
                  <a:schemeClr val="tx1">
                    <a:lumMod val="75000"/>
                    <a:lumOff val="25000"/>
                  </a:schemeClr>
                </a:solidFill>
                <a:latin typeface="微软雅黑" panose="020B0503020204020204" pitchFamily="34" charset="-122"/>
                <a:ea typeface="微软雅黑" panose="020B0503020204020204" pitchFamily="34" charset="-122"/>
              </a:defRPr>
            </a:lvl4pPr>
            <a:lvl5pPr>
              <a:defRPr sz="1400">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530820CF-B880-4189-942D-D702A7CBA730}" type="datetimeFigureOut">
              <a:rPr lang="zh-CN" altLang="en-US" smtClean="0"/>
              <a:pPr/>
              <a:t>2019/6/3</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724942"/>
          </a:xfrm>
          <a:effectLst>
            <a:outerShdw dist="12700" dir="2700000" algn="tl" rotWithShape="0">
              <a:schemeClr val="bg1">
                <a:alpha val="0"/>
              </a:schemeClr>
            </a:outerShdw>
          </a:effectLst>
        </p:spPr>
        <p:txBody>
          <a:bodyPr>
            <a:normAutofit/>
          </a:bodyPr>
          <a:lstStyle>
            <a:lvl1pPr algn="r">
              <a:defRPr sz="28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defRPr sz="1350">
                <a:solidFill>
                  <a:schemeClr val="tx1">
                    <a:lumMod val="75000"/>
                    <a:lumOff val="25000"/>
                  </a:schemeClr>
                </a:solidFill>
                <a:latin typeface="微软雅黑" panose="020B0503020204020204" pitchFamily="34" charset="-122"/>
                <a:ea typeface="微软雅黑" panose="020B0503020204020204" pitchFamily="34" charset="-122"/>
              </a:defRPr>
            </a:lvl1pPr>
            <a:lvl2pPr>
              <a:defRPr sz="1350">
                <a:solidFill>
                  <a:schemeClr val="tx1">
                    <a:lumMod val="75000"/>
                    <a:lumOff val="25000"/>
                  </a:schemeClr>
                </a:solidFill>
                <a:latin typeface="微软雅黑" panose="020B0503020204020204" pitchFamily="34" charset="-122"/>
                <a:ea typeface="微软雅黑" panose="020B0503020204020204" pitchFamily="34" charset="-122"/>
              </a:defRPr>
            </a:lvl2pPr>
            <a:lvl3pPr>
              <a:defRPr sz="1350">
                <a:solidFill>
                  <a:schemeClr val="tx1">
                    <a:lumMod val="75000"/>
                    <a:lumOff val="25000"/>
                  </a:schemeClr>
                </a:solidFill>
                <a:latin typeface="微软雅黑" panose="020B0503020204020204" pitchFamily="34" charset="-122"/>
                <a:ea typeface="微软雅黑" panose="020B0503020204020204" pitchFamily="34" charset="-122"/>
              </a:defRPr>
            </a:lvl3pPr>
            <a:lvl4pPr>
              <a:defRPr sz="1350">
                <a:solidFill>
                  <a:schemeClr val="tx1">
                    <a:lumMod val="75000"/>
                    <a:lumOff val="25000"/>
                  </a:schemeClr>
                </a:solidFill>
                <a:latin typeface="微软雅黑" panose="020B0503020204020204" pitchFamily="34" charset="-122"/>
                <a:ea typeface="微软雅黑" panose="020B0503020204020204" pitchFamily="34" charset="-122"/>
              </a:defRPr>
            </a:lvl4pPr>
            <a:lvl5pPr>
              <a:defRPr sz="1350">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6356352"/>
            <a:ext cx="21336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2365ECD2-E9D9-4529-BEC5-5A0A4FE4ED2C}" type="datetimeFigureOut">
              <a:rPr lang="zh-CN" altLang="en-US" smtClean="0"/>
              <a:pPr/>
              <a:t>2019/6/3</a:t>
            </a:fld>
            <a:endParaRPr lang="zh-CN" altLang="en-US" dirty="0"/>
          </a:p>
        </p:txBody>
      </p:sp>
      <p:sp>
        <p:nvSpPr>
          <p:cNvPr id="5" name="页脚占位符 4"/>
          <p:cNvSpPr>
            <a:spLocks noGrp="1"/>
          </p:cNvSpPr>
          <p:nvPr>
            <p:ph type="ftr" sz="quarter" idx="11"/>
          </p:nvPr>
        </p:nvSpPr>
        <p:spPr>
          <a:xfrm>
            <a:off x="3124200" y="6356352"/>
            <a:ext cx="28956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a:xfrm>
            <a:off x="6553201" y="6356352"/>
            <a:ext cx="21336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6F4F4D5D-DD92-4D54-9264-6F2EEA8E22D5}" type="slidenum">
              <a:rPr lang="zh-CN" altLang="en-US" smtClean="0"/>
              <a:pPr/>
              <a:t>‹#›</a:t>
            </a:fld>
            <a:endParaRPr lang="zh-CN" altLang="en-US"/>
          </a:p>
        </p:txBody>
      </p:sp>
      <p:sp>
        <p:nvSpPr>
          <p:cNvPr id="10" name="文本占位符 9"/>
          <p:cNvSpPr>
            <a:spLocks noGrp="1"/>
          </p:cNvSpPr>
          <p:nvPr>
            <p:ph type="body" sz="quarter" idx="13" hasCustomPrompt="1"/>
          </p:nvPr>
        </p:nvSpPr>
        <p:spPr>
          <a:xfrm>
            <a:off x="468314" y="6309320"/>
            <a:ext cx="8208143" cy="288032"/>
          </a:xfrm>
        </p:spPr>
        <p:txBody>
          <a:bodyPr/>
          <a:lstStyle>
            <a:lvl1pPr marL="0" indent="0">
              <a:buNone/>
              <a:defRPr sz="2400">
                <a:latin typeface="微软雅黑" panose="020B0503020204020204" pitchFamily="34" charset="-122"/>
                <a:ea typeface="微软雅黑" panose="020B0503020204020204" pitchFamily="34" charset="-122"/>
              </a:defRPr>
            </a:lvl1pPr>
          </a:lstStyle>
          <a:p>
            <a:pPr algn="ctr"/>
            <a:r>
              <a:rPr lang="en-US" altLang="zh-CN" sz="900" dirty="0">
                <a:latin typeface="Arial" panose="020B0604020202020204" pitchFamily="34" charset="0"/>
                <a:cs typeface="Arial" panose="020B0604020202020204" pitchFamily="34" charset="0"/>
                <a:hlinkClick r:id="rId2"/>
              </a:rPr>
              <a:t>http://support.google.com</a:t>
            </a:r>
            <a:endParaRPr lang="zh-CN" altLang="en-US" sz="900" dirty="0">
              <a:solidFill>
                <a:schemeClr val="bg1">
                  <a:lumMod val="50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7474"/>
            <a:ext cx="8229600" cy="652934"/>
          </a:xfrm>
        </p:spPr>
        <p:txBody>
          <a:bodyPr>
            <a:normAutofit/>
            <a:scene3d>
              <a:camera prst="orthographicFront"/>
              <a:lightRig rig="threePt" dir="t"/>
            </a:scene3d>
          </a:bodyPr>
          <a:lstStyle>
            <a:lvl1pPr algn="r">
              <a:defRPr sz="28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内容占位符 2"/>
          <p:cNvSpPr>
            <a:spLocks noGrp="1"/>
          </p:cNvSpPr>
          <p:nvPr>
            <p:ph idx="1"/>
          </p:nvPr>
        </p:nvSpPr>
        <p:spPr>
          <a:xfrm>
            <a:off x="457200" y="977900"/>
            <a:ext cx="8229600" cy="4525963"/>
          </a:xfrm>
        </p:spPr>
        <p:txBody>
          <a:bodyPr/>
          <a:lstStyle>
            <a:lvl1pPr>
              <a:defRPr sz="2400">
                <a:solidFill>
                  <a:schemeClr val="tx1">
                    <a:lumMod val="75000"/>
                    <a:lumOff val="25000"/>
                  </a:schemeClr>
                </a:solidFill>
                <a:latin typeface="微软雅黑" panose="020B0503020204020204" pitchFamily="34" charset="-122"/>
                <a:ea typeface="微软雅黑" panose="020B0503020204020204" pitchFamily="34" charset="-122"/>
              </a:defRPr>
            </a:lvl1pPr>
            <a:lvl2pPr>
              <a:defRPr sz="2000">
                <a:solidFill>
                  <a:schemeClr val="tx1">
                    <a:lumMod val="75000"/>
                    <a:lumOff val="25000"/>
                  </a:schemeClr>
                </a:solidFill>
                <a:latin typeface="微软雅黑" panose="020B0503020204020204" pitchFamily="34" charset="-122"/>
                <a:ea typeface="微软雅黑" panose="020B0503020204020204" pitchFamily="34" charset="-122"/>
              </a:defRPr>
            </a:lvl2pPr>
            <a:lvl3pPr>
              <a:defRPr sz="1800">
                <a:solidFill>
                  <a:schemeClr val="tx1">
                    <a:lumMod val="75000"/>
                    <a:lumOff val="25000"/>
                  </a:schemeClr>
                </a:solidFill>
                <a:latin typeface="微软雅黑" panose="020B0503020204020204" pitchFamily="34" charset="-122"/>
                <a:ea typeface="微软雅黑" panose="020B0503020204020204" pitchFamily="34" charset="-122"/>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日期占位符 3"/>
          <p:cNvSpPr>
            <a:spLocks noGrp="1"/>
          </p:cNvSpPr>
          <p:nvPr>
            <p:ph type="dt" sz="half" idx="10"/>
          </p:nvPr>
        </p:nvSpPr>
        <p:spPr/>
        <p:txBody>
          <a:bodyPr/>
          <a:lstStyle>
            <a:lvl1pPr>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fld id="{530820CF-B880-4189-942D-D702A7CBA730}" type="datetimeFigureOut">
              <a:rPr lang="zh-CN" altLang="en-US" smtClean="0"/>
              <a:pPr/>
              <a:t>2019/6/3</a:t>
            </a:fld>
            <a:endParaRPr lang="zh-CN" altLang="en-US"/>
          </a:p>
        </p:txBody>
      </p:sp>
      <p:sp>
        <p:nvSpPr>
          <p:cNvPr id="5" name="页脚占位符 4"/>
          <p:cNvSpPr>
            <a:spLocks noGrp="1"/>
          </p:cNvSpPr>
          <p:nvPr>
            <p:ph type="ftr" sz="quarter" idx="11"/>
          </p:nvPr>
        </p:nvSpPr>
        <p:spPr/>
        <p:txBody>
          <a:bodyPr/>
          <a:lstStyle>
            <a:lvl1pPr>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2400" b="1" cap="a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4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z="2400">
                <a:latin typeface="微软雅黑" panose="020B0503020204020204" pitchFamily="34" charset="-122"/>
                <a:ea typeface="微软雅黑" panose="020B0503020204020204" pitchFamily="34" charset="-122"/>
              </a:defRPr>
            </a:lvl1pPr>
          </a:lstStyle>
          <a:p>
            <a:fld id="{530820CF-B880-4189-942D-D702A7CBA730}" type="datetimeFigureOut">
              <a:rPr lang="zh-CN" altLang="en-US" smtClean="0"/>
              <a:pPr/>
              <a:t>2019/6/3</a:t>
            </a:fld>
            <a:endParaRPr lang="zh-CN" altLang="en-US"/>
          </a:p>
        </p:txBody>
      </p:sp>
      <p:sp>
        <p:nvSpPr>
          <p:cNvPr id="5" name="页脚占位符 4"/>
          <p:cNvSpPr>
            <a:spLocks noGrp="1"/>
          </p:cNvSpPr>
          <p:nvPr>
            <p:ph type="ftr" sz="quarter" idx="11"/>
          </p:nvPr>
        </p:nvSpPr>
        <p:spPr/>
        <p:txBody>
          <a:bodyPr/>
          <a:lstStyle>
            <a:lvl1pPr>
              <a:defRPr sz="2400">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sz="2400">
                <a:latin typeface="微软雅黑" panose="020B0503020204020204" pitchFamily="34" charset="-122"/>
                <a:ea typeface="微软雅黑" panose="020B0503020204020204" pitchFamily="34" charset="-122"/>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836712"/>
            <a:ext cx="8229600" cy="580926"/>
          </a:xfrm>
        </p:spPr>
        <p:txBody>
          <a:bodyPr>
            <a:normAutofit/>
          </a:bodyPr>
          <a:lstStyle>
            <a:lvl1pPr>
              <a:defRPr sz="28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0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4038600" cy="4525963"/>
          </a:xfrm>
        </p:spPr>
        <p:txBody>
          <a:bodyPr/>
          <a:lstStyle>
            <a:lvl1pPr>
              <a:defRPr sz="20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530820CF-B880-4189-942D-D702A7CBA730}" type="datetimeFigureOut">
              <a:rPr lang="zh-CN" altLang="en-US" smtClean="0"/>
              <a:pPr/>
              <a:t>2019/6/3</a:t>
            </a:fld>
            <a:endParaRPr lang="zh-CN" altLang="en-US"/>
          </a:p>
        </p:txBody>
      </p:sp>
      <p:sp>
        <p:nvSpPr>
          <p:cNvPr id="6" name="页脚占位符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724942"/>
          </a:xfrm>
        </p:spPr>
        <p:txBody>
          <a:bodyPr>
            <a:normAutofit/>
          </a:bodyPr>
          <a:lstStyle>
            <a:lvl1pPr>
              <a:defRPr sz="28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ctr">
            <a:normAutofit/>
          </a:bodyPr>
          <a:lstStyle>
            <a:lvl1pPr marL="0" indent="0">
              <a:buNone/>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a:defRPr sz="2000">
                <a:solidFill>
                  <a:schemeClr val="tx1">
                    <a:lumMod val="75000"/>
                    <a:lumOff val="25000"/>
                  </a:schemeClr>
                </a:solidFill>
                <a:latin typeface="微软雅黑" panose="020B0503020204020204" pitchFamily="34" charset="-122"/>
                <a:ea typeface="微软雅黑" panose="020B0503020204020204" pitchFamily="34" charset="-122"/>
              </a:defRPr>
            </a:lvl2pPr>
            <a:lvl3pPr>
              <a:defRPr sz="1800">
                <a:solidFill>
                  <a:schemeClr val="tx1">
                    <a:lumMod val="75000"/>
                    <a:lumOff val="25000"/>
                  </a:schemeClr>
                </a:solidFill>
                <a:latin typeface="微软雅黑" panose="020B0503020204020204" pitchFamily="34" charset="-122"/>
                <a:ea typeface="微软雅黑" panose="020B0503020204020204" pitchFamily="34" charset="-122"/>
              </a:defRPr>
            </a:lvl3pPr>
            <a:lvl4pPr>
              <a:defRPr sz="1600">
                <a:solidFill>
                  <a:schemeClr val="tx1">
                    <a:lumMod val="75000"/>
                    <a:lumOff val="25000"/>
                  </a:schemeClr>
                </a:solidFill>
                <a:latin typeface="微软雅黑" panose="020B0503020204020204" pitchFamily="34" charset="-122"/>
                <a:ea typeface="微软雅黑" panose="020B0503020204020204" pitchFamily="34" charset="-122"/>
              </a:defRPr>
            </a:lvl4pPr>
            <a:lvl5pPr>
              <a:defRPr sz="1600">
                <a:solidFill>
                  <a:schemeClr val="tx1">
                    <a:lumMod val="75000"/>
                    <a:lumOff val="25000"/>
                  </a:schemeClr>
                </a:solidFill>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45025" y="1535113"/>
            <a:ext cx="4041775" cy="639762"/>
          </a:xfrm>
        </p:spPr>
        <p:txBody>
          <a:bodyPr anchor="ctr">
            <a:normAutofit/>
          </a:bodyPr>
          <a:lstStyle>
            <a:lvl1pPr marL="0" indent="0">
              <a:buNone/>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a:defRPr sz="2000">
                <a:solidFill>
                  <a:schemeClr val="tx1">
                    <a:lumMod val="75000"/>
                    <a:lumOff val="25000"/>
                  </a:schemeClr>
                </a:solidFill>
                <a:latin typeface="微软雅黑" panose="020B0503020204020204" pitchFamily="34" charset="-122"/>
                <a:ea typeface="微软雅黑" panose="020B0503020204020204" pitchFamily="34" charset="-122"/>
              </a:defRPr>
            </a:lvl2pPr>
            <a:lvl3pPr>
              <a:defRPr sz="1800">
                <a:solidFill>
                  <a:schemeClr val="tx1">
                    <a:lumMod val="75000"/>
                    <a:lumOff val="25000"/>
                  </a:schemeClr>
                </a:solidFill>
                <a:latin typeface="微软雅黑" panose="020B0503020204020204" pitchFamily="34" charset="-122"/>
                <a:ea typeface="微软雅黑" panose="020B0503020204020204" pitchFamily="34" charset="-122"/>
              </a:defRPr>
            </a:lvl3pPr>
            <a:lvl4pPr>
              <a:defRPr sz="1600">
                <a:solidFill>
                  <a:schemeClr val="tx1">
                    <a:lumMod val="75000"/>
                    <a:lumOff val="25000"/>
                  </a:schemeClr>
                </a:solidFill>
                <a:latin typeface="微软雅黑" panose="020B0503020204020204" pitchFamily="34" charset="-122"/>
                <a:ea typeface="微软雅黑" panose="020B0503020204020204" pitchFamily="34" charset="-122"/>
              </a:defRPr>
            </a:lvl4pPr>
            <a:lvl5pPr>
              <a:defRPr sz="1600">
                <a:solidFill>
                  <a:schemeClr val="tx1">
                    <a:lumMod val="75000"/>
                    <a:lumOff val="25000"/>
                  </a:schemeClr>
                </a:solidFill>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lvl1pPr>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fld id="{530820CF-B880-4189-942D-D702A7CBA730}" type="datetimeFigureOut">
              <a:rPr lang="zh-CN" altLang="en-US" smtClean="0"/>
              <a:pPr/>
              <a:t>2019/6/3</a:t>
            </a:fld>
            <a:endParaRPr lang="zh-CN" altLang="en-US"/>
          </a:p>
        </p:txBody>
      </p:sp>
      <p:sp>
        <p:nvSpPr>
          <p:cNvPr id="8" name="页脚占位符 7"/>
          <p:cNvSpPr>
            <a:spLocks noGrp="1"/>
          </p:cNvSpPr>
          <p:nvPr>
            <p:ph type="ftr" sz="quarter" idx="11"/>
          </p:nvPr>
        </p:nvSpPr>
        <p:spPr/>
        <p:txBody>
          <a:bodyPr/>
          <a:lstStyle>
            <a:lvl1pPr>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836712"/>
            <a:ext cx="8229600" cy="576064"/>
          </a:xfrm>
        </p:spPr>
        <p:txBody>
          <a:bodyPr>
            <a:normAutofit/>
          </a:bodyPr>
          <a:lstStyle>
            <a:lvl1pPr algn="r">
              <a:defRPr sz="28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836712"/>
            <a:ext cx="3008313" cy="598388"/>
          </a:xfrm>
        </p:spPr>
        <p:txBody>
          <a:bodyPr anchor="b"/>
          <a:lstStyle>
            <a:lvl1pPr algn="l">
              <a:defRPr sz="20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内容占位符 2"/>
          <p:cNvSpPr>
            <a:spLocks noGrp="1"/>
          </p:cNvSpPr>
          <p:nvPr>
            <p:ph idx="1"/>
          </p:nvPr>
        </p:nvSpPr>
        <p:spPr>
          <a:xfrm>
            <a:off x="3575050" y="836712"/>
            <a:ext cx="5111750" cy="5289451"/>
          </a:xfrm>
        </p:spPr>
        <p:txBody>
          <a:bodyPr/>
          <a:lstStyle>
            <a:lvl1pPr>
              <a:defRPr sz="32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400">
                <a:latin typeface="微软雅黑" panose="020B0503020204020204" pitchFamily="34" charset="-122"/>
                <a:ea typeface="微软雅黑" panose="020B0503020204020204" pitchFamily="34" charset="-122"/>
              </a:defRPr>
            </a:lvl3pPr>
            <a:lvl4pPr>
              <a:defRPr sz="2000">
                <a:latin typeface="微软雅黑" panose="020B0503020204020204" pitchFamily="34" charset="-122"/>
                <a:ea typeface="微软雅黑" panose="020B0503020204020204" pitchFamily="34" charset="-122"/>
              </a:defRPr>
            </a:lvl4pPr>
            <a:lvl5pPr>
              <a:defRPr sz="20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530820CF-B880-4189-942D-D702A7CBA730}" type="datetimeFigureOut">
              <a:rPr lang="zh-CN" altLang="en-US" smtClean="0"/>
              <a:pPr/>
              <a:t>2019/6/3</a:t>
            </a:fld>
            <a:endParaRPr lang="zh-CN" altLang="en-US"/>
          </a:p>
        </p:txBody>
      </p:sp>
      <p:sp>
        <p:nvSpPr>
          <p:cNvPr id="6" name="页脚占位符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ctr">
              <a:defRPr sz="2000"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图片占位符 2"/>
          <p:cNvSpPr>
            <a:spLocks noGrp="1"/>
          </p:cNvSpPr>
          <p:nvPr>
            <p:ph type="pic" idx="1"/>
          </p:nvPr>
        </p:nvSpPr>
        <p:spPr>
          <a:xfrm>
            <a:off x="1792288" y="980727"/>
            <a:ext cx="5486400" cy="3746847"/>
          </a:xfrm>
        </p:spPr>
        <p:txBody>
          <a:bodyPr/>
          <a:lstStyle>
            <a:lvl1pPr marL="0" indent="0">
              <a:buNone/>
              <a:defRPr sz="3200">
                <a:solidFill>
                  <a:schemeClr val="tx1">
                    <a:lumMod val="75000"/>
                    <a:lumOff val="25000"/>
                  </a:schemeClr>
                </a:solidFill>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530820CF-B880-4189-942D-D702A7CBA730}" type="datetimeFigureOut">
              <a:rPr lang="zh-CN" altLang="en-US" smtClean="0"/>
              <a:pPr/>
              <a:t>2019/6/3</a:t>
            </a:fld>
            <a:endParaRPr lang="zh-CN" altLang="en-US"/>
          </a:p>
        </p:txBody>
      </p:sp>
      <p:sp>
        <p:nvSpPr>
          <p:cNvPr id="6" name="页脚占位符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836712"/>
            <a:ext cx="8229600" cy="58092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530820CF-B880-4189-942D-D702A7CBA730}" type="datetimeFigureOut">
              <a:rPr lang="zh-CN" altLang="en-US" smtClean="0"/>
              <a:pPr/>
              <a:t>2019/6/3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0" eaLnBrk="1" latinLnBrk="0" hangingPunct="1">
        <a:spcBef>
          <a:spcPct val="0"/>
        </a:spcBef>
        <a:buNone/>
        <a:defRPr sz="2800" kern="1200">
          <a:solidFill>
            <a:schemeClr val="tx1">
              <a:lumMod val="75000"/>
              <a:lumOff val="25000"/>
            </a:schemeClr>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baidu.com/s?wd=%E6%89%8B%E6%9C%BA%E5%B1%8F%E5%B9%95&amp;tn=44039180_cpr&amp;fenlei=mv6quAkxTZn0IZRqIHckPjm4nH00T1YkP161nHIBPjFhPAf4PvDd0ZwV5Hcvrjm3rH6sPfKWUMw85HfYnjn4nH6sgvPsT6KdThsqpZwYTjCEQLGCpyw9Uz4Bmy-bIi4WUvYETgN-TLwGUv3EnWcvrHbYnHmsrj0vPjTvrHb3r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459" y="2504974"/>
            <a:ext cx="1656184" cy="1656184"/>
          </a:xfrm>
          <a:prstGeom prst="rect">
            <a:avLst/>
          </a:prstGeom>
        </p:spPr>
      </p:pic>
      <p:sp>
        <p:nvSpPr>
          <p:cNvPr id="3" name="文本框 2"/>
          <p:cNvSpPr txBox="1"/>
          <p:nvPr/>
        </p:nvSpPr>
        <p:spPr>
          <a:xfrm>
            <a:off x="2322830" y="3089910"/>
            <a:ext cx="4754880" cy="678815"/>
          </a:xfrm>
          <a:prstGeom prst="rect">
            <a:avLst/>
          </a:prstGeom>
          <a:noFill/>
        </p:spPr>
        <p:txBody>
          <a:bodyPr wrap="none" rtlCol="0" anchor="t">
            <a:spAutoFit/>
            <a:scene3d>
              <a:camera prst="orthographicFront"/>
              <a:lightRig rig="threePt" dir="t"/>
            </a:scene3d>
          </a:bodyPr>
          <a:lstStyle/>
          <a:p>
            <a:pPr algn="l"/>
            <a:r>
              <a:rPr sz="36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媒体</a:t>
            </a:r>
            <a:r>
              <a:rPr lang="zh-CN" sz="36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查询</a:t>
            </a:r>
            <a:r>
              <a:rPr sz="36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与响应式设计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四、媒体查询</a:t>
            </a:r>
          </a:p>
        </p:txBody>
      </p:sp>
      <p:sp>
        <p:nvSpPr>
          <p:cNvPr id="3" name="内容占位符 2"/>
          <p:cNvSpPr>
            <a:spLocks noGrp="1"/>
          </p:cNvSpPr>
          <p:nvPr>
            <p:ph idx="1"/>
          </p:nvPr>
        </p:nvSpPr>
        <p:spPr/>
        <p:txBody>
          <a:bodyPr/>
          <a:lstStyle/>
          <a:p>
            <a:r>
              <a:rPr lang="zh-CN" altLang="en-US"/>
              <a:t>什么是媒体查询？</a:t>
            </a:r>
          </a:p>
          <a:p>
            <a:r>
              <a:rPr lang="zh-CN" altLang="en-US"/>
              <a:t>媒体查询是响应式设计的关键组成部分，是根据参数和设备特性调整CSS。</a:t>
            </a:r>
          </a:p>
          <a:p>
            <a:endParaRPr lang="zh-CN" altLang="en-US"/>
          </a:p>
          <a:p>
            <a:r>
              <a:rPr lang="zh-CN" altLang="en-US"/>
              <a:t>比如说，媒体查询能够在用户设备屏幕小于一定的尺寸或者保持在横向或者纵向的模式时，提供不同的样式。</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四、媒体查询</a:t>
            </a:r>
            <a:endParaRPr lang="zh-CN" altLang="en-US"/>
          </a:p>
        </p:txBody>
      </p:sp>
      <p:sp>
        <p:nvSpPr>
          <p:cNvPr id="3" name="内容占位符 2"/>
          <p:cNvSpPr>
            <a:spLocks noGrp="1"/>
          </p:cNvSpPr>
          <p:nvPr>
            <p:ph idx="1"/>
          </p:nvPr>
        </p:nvSpPr>
        <p:spPr>
          <a:xfrm>
            <a:off x="457200" y="977900"/>
            <a:ext cx="8323580" cy="5219065"/>
          </a:xfrm>
        </p:spPr>
        <p:txBody>
          <a:bodyPr>
            <a:normAutofit fontScale="80000" lnSpcReduction="20000"/>
          </a:bodyPr>
          <a:lstStyle/>
          <a:p>
            <a:r>
              <a:rPr lang="zh-CN" altLang="en-US" dirty="0"/>
              <a:t>如何使用媒体查询？</a:t>
            </a:r>
          </a:p>
          <a:p>
            <a:endParaRPr lang="zh-CN" altLang="en-US" dirty="0"/>
          </a:p>
          <a:p>
            <a:r>
              <a:rPr lang="zh-CN" altLang="en-US" dirty="0"/>
              <a:t>1. 在引入外部样式表时使用媒体查询</a:t>
            </a:r>
            <a:r>
              <a:rPr lang="en-US" altLang="zh-CN" dirty="0"/>
              <a:t>-- </a:t>
            </a:r>
            <a:r>
              <a:rPr lang="en-US" altLang="zh-CN" dirty="0" err="1"/>
              <a:t>使用媒体类型</a:t>
            </a:r>
            <a:endParaRPr lang="en-US" altLang="zh-CN" dirty="0"/>
          </a:p>
          <a:p>
            <a:r>
              <a:rPr lang="zh-CN" altLang="en-US" dirty="0"/>
              <a:t>&lt;link rel="stylesheet" media="screen" href="screen.css"&gt;</a:t>
            </a:r>
          </a:p>
          <a:p>
            <a:r>
              <a:rPr lang="zh-CN" altLang="en-US" dirty="0"/>
              <a:t>&lt;link rel="stylesheet" media="screen and (orientation:portrait)" href="portrait-screen.css"&gt;</a:t>
            </a:r>
          </a:p>
          <a:p>
            <a:endParaRPr lang="zh-CN" altLang="en-US" dirty="0"/>
          </a:p>
          <a:p>
            <a:r>
              <a:rPr lang="zh-CN" altLang="en-US" dirty="0"/>
              <a:t>2. 在样式表中使用媒体查询</a:t>
            </a:r>
            <a:r>
              <a:rPr lang="en-US" altLang="zh-CN" dirty="0"/>
              <a:t>---</a:t>
            </a:r>
            <a:r>
              <a:rPr lang="zh-CN" altLang="en-US" dirty="0"/>
              <a:t>定义媒体查询规则</a:t>
            </a:r>
          </a:p>
          <a:p>
            <a:r>
              <a:rPr lang="zh-CN" altLang="en-US" dirty="0"/>
              <a:t>@media screen and (max-width:320px){</a:t>
            </a:r>
          </a:p>
          <a:p>
            <a:r>
              <a:rPr lang="zh-CN" altLang="en-US" dirty="0"/>
              <a:t>  h1{</a:t>
            </a:r>
          </a:p>
          <a:p>
            <a:r>
              <a:rPr lang="zh-CN" altLang="en-US" dirty="0"/>
              <a:t>    color:green;</a:t>
            </a:r>
          </a:p>
          <a:p>
            <a:r>
              <a:rPr lang="zh-CN" altLang="en-US" dirty="0"/>
              <a:t>  }</a:t>
            </a:r>
          </a:p>
          <a:p>
            <a:r>
              <a:rPr lang="zh-CN" altLang="en-US" dirty="0"/>
              <a:t>}</a:t>
            </a:r>
          </a:p>
          <a:p>
            <a:r>
              <a:rPr lang="zh-CN" altLang="en-US" dirty="0"/>
              <a:t>3. 通过import引入样式表时使用媒体查询</a:t>
            </a:r>
          </a:p>
          <a:p>
            <a:r>
              <a:rPr lang="zh-CN" altLang="en-US" dirty="0"/>
              <a:t>@import url(phone.css) screen and (max-width:360px);</a:t>
            </a:r>
            <a:endParaRPr lang="en-US" altLang="zh-CN" dirty="0"/>
          </a:p>
          <a:p>
            <a:pPr marL="0" indent="0">
              <a:buNone/>
            </a:pPr>
            <a:r>
              <a:rPr lang="zh-CN" altLang="en-US" b="1" dirty="0">
                <a:solidFill>
                  <a:srgbClr val="FF0000"/>
                </a:solidFill>
              </a:rPr>
              <a:t>练一练：请定义一个媒体查询，当屏幕小于等于</a:t>
            </a:r>
            <a:r>
              <a:rPr lang="en-US" altLang="zh-CN" b="1" dirty="0">
                <a:solidFill>
                  <a:srgbClr val="FF0000"/>
                </a:solidFill>
              </a:rPr>
              <a:t>500px</a:t>
            </a:r>
            <a:r>
              <a:rPr lang="zh-CN" altLang="en-US" b="1" dirty="0">
                <a:solidFill>
                  <a:srgbClr val="FF0000"/>
                </a:solidFill>
              </a:rPr>
              <a:t>时，背景颜色变成粉色</a:t>
            </a:r>
            <a:r>
              <a:rPr lang="en-US" altLang="zh-CN" b="1" dirty="0">
                <a:solidFill>
                  <a:srgbClr val="FF0000"/>
                </a:solidFill>
              </a:rPr>
              <a:t>pink</a:t>
            </a:r>
            <a:endParaRPr lang="zh-CN" altLang="en-US" b="1"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四、媒体查询</a:t>
            </a:r>
            <a:endParaRPr lang="zh-CN" altLang="en-US"/>
          </a:p>
        </p:txBody>
      </p:sp>
      <p:sp>
        <p:nvSpPr>
          <p:cNvPr id="8" name="文本框 7"/>
          <p:cNvSpPr txBox="1"/>
          <p:nvPr/>
        </p:nvSpPr>
        <p:spPr>
          <a:xfrm>
            <a:off x="404495" y="1106805"/>
            <a:ext cx="1929130" cy="384810"/>
          </a:xfrm>
          <a:prstGeom prst="rect">
            <a:avLst/>
          </a:prstGeom>
          <a:noFill/>
        </p:spPr>
        <p:txBody>
          <a:bodyPr wrap="square" rtlCol="0">
            <a:spAutoFit/>
          </a:bodyPr>
          <a:lstStyle/>
          <a:p>
            <a:r>
              <a:rPr lang="zh-CN" altLang="en-US" b="1">
                <a:solidFill>
                  <a:srgbClr val="FFC000"/>
                </a:solidFill>
                <a:latin typeface="微软雅黑" panose="020B0503020204020204" pitchFamily="34" charset="-122"/>
                <a:ea typeface="微软雅黑" panose="020B0503020204020204" pitchFamily="34" charset="-122"/>
              </a:rPr>
              <a:t>媒体类型使用</a:t>
            </a:r>
          </a:p>
        </p:txBody>
      </p:sp>
      <p:sp>
        <p:nvSpPr>
          <p:cNvPr id="4" name="文本框 3"/>
          <p:cNvSpPr txBox="1"/>
          <p:nvPr/>
        </p:nvSpPr>
        <p:spPr>
          <a:xfrm>
            <a:off x="404495" y="2766695"/>
            <a:ext cx="7894320" cy="368300"/>
          </a:xfrm>
          <a:prstGeom prst="rect">
            <a:avLst/>
          </a:prstGeom>
          <a:noFill/>
        </p:spPr>
        <p:txBody>
          <a:bodyPr wrap="square" rtlCol="0" anchor="t">
            <a:spAutoFit/>
          </a:bodyPr>
          <a:lstStyle/>
          <a:p>
            <a:r>
              <a:rPr lang="zh-CN" altLang="en-US" dirty="0"/>
              <a:t>&lt;link rel="stylesheet" type="text/css" href="print.css" </a:t>
            </a:r>
            <a:r>
              <a:rPr lang="zh-CN" altLang="en-US" b="1" dirty="0">
                <a:solidFill>
                  <a:srgbClr val="FFC000"/>
                </a:solidFill>
              </a:rPr>
              <a:t>media="print"</a:t>
            </a:r>
            <a:r>
              <a:rPr lang="zh-CN" altLang="en-US" dirty="0"/>
              <a:t>&gt;</a:t>
            </a:r>
          </a:p>
        </p:txBody>
      </p:sp>
      <p:sp>
        <p:nvSpPr>
          <p:cNvPr id="5" name="文本框 4"/>
          <p:cNvSpPr txBox="1"/>
          <p:nvPr/>
        </p:nvSpPr>
        <p:spPr>
          <a:xfrm>
            <a:off x="404495" y="2187575"/>
            <a:ext cx="5317490" cy="368300"/>
          </a:xfrm>
          <a:prstGeom prst="rect">
            <a:avLst/>
          </a:prstGeom>
          <a:noFill/>
        </p:spPr>
        <p:txBody>
          <a:bodyPr wrap="square" rtlCol="0">
            <a:spAutoFit/>
          </a:bodyPr>
          <a:lstStyle/>
          <a:p>
            <a:r>
              <a:rPr lang="en-US" altLang="zh-CN" b="1" dirty="0"/>
              <a:t>1.</a:t>
            </a:r>
            <a:r>
              <a:rPr lang="zh-CN" altLang="en-US" b="1" dirty="0"/>
              <a:t>在打印设备中，使用</a:t>
            </a:r>
            <a:r>
              <a:rPr lang="en-US" altLang="zh-CN" b="1" dirty="0"/>
              <a:t>print.css</a:t>
            </a:r>
            <a:r>
              <a:rPr lang="zh-CN" altLang="en-US" b="1" dirty="0"/>
              <a:t>里定义的样式</a:t>
            </a:r>
          </a:p>
        </p:txBody>
      </p:sp>
      <p:sp>
        <p:nvSpPr>
          <p:cNvPr id="7" name="文本框 6"/>
          <p:cNvSpPr txBox="1"/>
          <p:nvPr/>
        </p:nvSpPr>
        <p:spPr>
          <a:xfrm>
            <a:off x="404495" y="3928110"/>
            <a:ext cx="4570095" cy="1325880"/>
          </a:xfrm>
          <a:prstGeom prst="rect">
            <a:avLst/>
          </a:prstGeom>
          <a:noFill/>
        </p:spPr>
        <p:txBody>
          <a:bodyPr wrap="square" rtlCol="0" anchor="t">
            <a:spAutoFit/>
          </a:bodyPr>
          <a:lstStyle/>
          <a:p>
            <a:pPr>
              <a:lnSpc>
                <a:spcPct val="150000"/>
              </a:lnSpc>
            </a:pPr>
            <a:r>
              <a:rPr lang="zh-CN" altLang="en-US" b="1" dirty="0">
                <a:solidFill>
                  <a:srgbClr val="FFC000"/>
                </a:solidFill>
              </a:rPr>
              <a:t>@media print</a:t>
            </a:r>
            <a:r>
              <a:rPr lang="zh-CN" altLang="en-US" dirty="0"/>
              <a:t> {</a:t>
            </a:r>
          </a:p>
          <a:p>
            <a:pPr>
              <a:lnSpc>
                <a:spcPct val="150000"/>
              </a:lnSpc>
            </a:pPr>
            <a:r>
              <a:rPr lang="zh-CN" altLang="en-US" dirty="0"/>
              <a:t>          /*样式代码  */</a:t>
            </a:r>
          </a:p>
          <a:p>
            <a:pPr>
              <a:lnSpc>
                <a:spcPct val="150000"/>
              </a:lnSpc>
            </a:pPr>
            <a:r>
              <a:rPr lang="zh-CN" altLang="en-US" dirty="0"/>
              <a:t>}</a:t>
            </a:r>
          </a:p>
        </p:txBody>
      </p:sp>
      <p:sp>
        <p:nvSpPr>
          <p:cNvPr id="9" name="文本框 8"/>
          <p:cNvSpPr txBox="1"/>
          <p:nvPr/>
        </p:nvSpPr>
        <p:spPr>
          <a:xfrm>
            <a:off x="404495" y="3462020"/>
            <a:ext cx="7348220" cy="368300"/>
          </a:xfrm>
          <a:prstGeom prst="rect">
            <a:avLst/>
          </a:prstGeom>
          <a:noFill/>
        </p:spPr>
        <p:txBody>
          <a:bodyPr wrap="square" rtlCol="0">
            <a:spAutoFit/>
          </a:bodyPr>
          <a:lstStyle/>
          <a:p>
            <a:r>
              <a:rPr lang="en-US" altLang="zh-CN" b="1" dirty="0"/>
              <a:t>2.</a:t>
            </a:r>
            <a:r>
              <a:rPr lang="zh-CN" b="1" dirty="0"/>
              <a:t>直接通过</a:t>
            </a:r>
            <a:r>
              <a:rPr lang="en-US" altLang="zh-CN" b="1" dirty="0"/>
              <a:t>@media</a:t>
            </a:r>
            <a:r>
              <a:rPr lang="zh-CN" altLang="en-US" b="1" dirty="0"/>
              <a:t>选择器（</a:t>
            </a:r>
            <a:r>
              <a:rPr lang="en-US" altLang="zh-CN" b="1" dirty="0"/>
              <a:t>Media Query</a:t>
            </a:r>
            <a:r>
              <a:rPr lang="zh-CN" altLang="en-US" b="1" dirty="0"/>
              <a:t>）定义在</a:t>
            </a:r>
            <a:r>
              <a:rPr lang="en-US" altLang="zh-CN" b="1" dirty="0"/>
              <a:t>&lt;style&gt;</a:t>
            </a:r>
            <a:r>
              <a:rPr lang="zh-CN" altLang="en-US" b="1" dirty="0"/>
              <a:t>元素中</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a:t>
            </a:r>
            <a:r>
              <a:rPr lang="zh-CN" altLang="en-US" dirty="0">
                <a:sym typeface="+mn-ea"/>
              </a:rPr>
              <a:t>、媒体查询</a:t>
            </a:r>
            <a:endParaRPr lang="zh-CN" altLang="en-US"/>
          </a:p>
        </p:txBody>
      </p:sp>
      <p:sp>
        <p:nvSpPr>
          <p:cNvPr id="3" name="内容占位符 2"/>
          <p:cNvSpPr>
            <a:spLocks noGrp="1"/>
          </p:cNvSpPr>
          <p:nvPr>
            <p:ph idx="1"/>
          </p:nvPr>
        </p:nvSpPr>
        <p:spPr>
          <a:xfrm>
            <a:off x="457200" y="977900"/>
            <a:ext cx="8229600" cy="4763770"/>
          </a:xfrm>
        </p:spPr>
        <p:txBody>
          <a:bodyPr>
            <a:normAutofit/>
          </a:bodyPr>
          <a:lstStyle/>
          <a:p>
            <a:r>
              <a:rPr lang="zh-CN" altLang="en-US" dirty="0">
                <a:sym typeface="+mn-ea"/>
              </a:rPr>
              <a:t>媒体属性（</a:t>
            </a:r>
            <a:r>
              <a:rPr lang="zh-CN" altLang="en-US" b="1" dirty="0">
                <a:sym typeface="+mn-ea"/>
              </a:rPr>
              <a:t>Media features</a:t>
            </a:r>
            <a:r>
              <a:rPr lang="zh-CN" altLang="en-US" dirty="0">
                <a:sym typeface="+mn-ea"/>
              </a:rPr>
              <a:t>）：大多数媒体属性带有“min-”和“max-”前缀，用于表达“小于等于”和“大于等于”。这避免了使用与HTML和XML冲突的“&lt;”和“&gt;”字符。如果你未向媒体属性指定一个值，并且该特性的实际值不为零，则该表达式被解析为真。</a:t>
            </a:r>
            <a:endParaRPr lang="en-US" altLang="zh-CN" dirty="0">
              <a:solidFill>
                <a:schemeClr val="bg1">
                  <a:lumMod val="65000"/>
                </a:schemeClr>
              </a:solidFill>
            </a:endParaRPr>
          </a:p>
          <a:p>
            <a:pPr lvl="1"/>
            <a:r>
              <a:rPr lang="en-US" altLang="zh-CN" b="1" dirty="0">
                <a:solidFill>
                  <a:srgbClr val="FF0066"/>
                </a:solidFill>
              </a:rPr>
              <a:t>width</a:t>
            </a:r>
          </a:p>
          <a:p>
            <a:pPr lvl="2"/>
            <a:r>
              <a:rPr lang="en-US" altLang="zh-CN" b="1" dirty="0">
                <a:solidFill>
                  <a:srgbClr val="FF0066"/>
                </a:solidFill>
              </a:rPr>
              <a:t>max-width</a:t>
            </a:r>
          </a:p>
          <a:p>
            <a:pPr lvl="2"/>
            <a:r>
              <a:rPr lang="en-US" altLang="zh-CN" b="1" dirty="0">
                <a:solidFill>
                  <a:srgbClr val="FF0066"/>
                </a:solidFill>
              </a:rPr>
              <a:t>min-width</a:t>
            </a:r>
          </a:p>
          <a:p>
            <a:pPr lvl="1"/>
            <a:r>
              <a:rPr lang="en-US" altLang="zh-CN" b="1" dirty="0">
                <a:solidFill>
                  <a:srgbClr val="FF0066"/>
                </a:solidFill>
              </a:rPr>
              <a:t>orientation</a:t>
            </a:r>
          </a:p>
          <a:p>
            <a:pPr lvl="2"/>
            <a:r>
              <a:rPr lang="en-US" altLang="zh-CN" b="1" dirty="0">
                <a:solidFill>
                  <a:srgbClr val="FF0066"/>
                </a:solidFill>
              </a:rPr>
              <a:t>landscape </a:t>
            </a:r>
            <a:r>
              <a:rPr lang="zh-CN" altLang="en-US" b="1" dirty="0">
                <a:solidFill>
                  <a:srgbClr val="FF0066"/>
                </a:solidFill>
              </a:rPr>
              <a:t>横屏</a:t>
            </a:r>
          </a:p>
          <a:p>
            <a:pPr lvl="2"/>
            <a:r>
              <a:rPr lang="zh-CN" altLang="en-US" b="1" dirty="0">
                <a:solidFill>
                  <a:srgbClr val="FF0066"/>
                </a:solidFill>
              </a:rPr>
              <a:t>portrait 竖屏</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箭头连接符 20"/>
          <p:cNvCxnSpPr/>
          <p:nvPr/>
        </p:nvCxnSpPr>
        <p:spPr>
          <a:xfrm flipV="1">
            <a:off x="827584" y="3082500"/>
            <a:ext cx="6768752" cy="72008"/>
          </a:xfrm>
          <a:prstGeom prst="straightConnector1">
            <a:avLst/>
          </a:prstGeom>
          <a:ln w="38100">
            <a:solidFill>
              <a:srgbClr val="139782"/>
            </a:solidFill>
            <a:tailEnd type="triangle"/>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2123728" y="3010492"/>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6" name="椭圆 25"/>
          <p:cNvSpPr/>
          <p:nvPr/>
        </p:nvSpPr>
        <p:spPr>
          <a:xfrm>
            <a:off x="6588224" y="2960948"/>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7" name="文本框 26"/>
          <p:cNvSpPr txBox="1"/>
          <p:nvPr/>
        </p:nvSpPr>
        <p:spPr>
          <a:xfrm>
            <a:off x="1619672" y="2025073"/>
            <a:ext cx="2376264" cy="369332"/>
          </a:xfrm>
          <a:prstGeom prst="rect">
            <a:avLst/>
          </a:prstGeom>
          <a:noFill/>
        </p:spPr>
        <p:txBody>
          <a:bodyPr wrap="square" rtlCol="0">
            <a:spAutoFit/>
          </a:bodyPr>
          <a:lstStyle/>
          <a:p>
            <a:r>
              <a:rPr lang="en-US" altLang="zh-CN" dirty="0">
                <a:latin typeface="微软雅黑 Light" panose="020B0502040204020203" pitchFamily="34" charset="-122"/>
                <a:ea typeface="微软雅黑 Light" panose="020B0502040204020203" pitchFamily="34" charset="-122"/>
              </a:rPr>
              <a:t>min-width: 768px</a:t>
            </a:r>
            <a:endParaRPr lang="zh-CN" altLang="en-US" dirty="0">
              <a:latin typeface="微软雅黑 Light" panose="020B0502040204020203" pitchFamily="34" charset="-122"/>
              <a:ea typeface="微软雅黑 Light" panose="020B0502040204020203" pitchFamily="34" charset="-122"/>
            </a:endParaRPr>
          </a:p>
        </p:txBody>
      </p:sp>
      <p:sp>
        <p:nvSpPr>
          <p:cNvPr id="28" name="文本框 27"/>
          <p:cNvSpPr txBox="1"/>
          <p:nvPr/>
        </p:nvSpPr>
        <p:spPr>
          <a:xfrm>
            <a:off x="5688124" y="1989298"/>
            <a:ext cx="2376264" cy="369332"/>
          </a:xfrm>
          <a:prstGeom prst="rect">
            <a:avLst/>
          </a:prstGeom>
          <a:noFill/>
        </p:spPr>
        <p:txBody>
          <a:bodyPr wrap="square" rtlCol="0">
            <a:spAutoFit/>
          </a:bodyPr>
          <a:lstStyle/>
          <a:p>
            <a:pPr algn="ctr"/>
            <a:r>
              <a:rPr lang="en-US" altLang="zh-CN" dirty="0">
                <a:latin typeface="微软雅黑 Light" panose="020B0502040204020203" pitchFamily="34" charset="-122"/>
                <a:ea typeface="微软雅黑 Light" panose="020B0502040204020203" pitchFamily="34" charset="-122"/>
              </a:rPr>
              <a:t>max-width: 1024px</a:t>
            </a:r>
            <a:endParaRPr lang="zh-CN" altLang="en-US" dirty="0">
              <a:latin typeface="微软雅黑 Light" panose="020B0502040204020203" pitchFamily="34" charset="-122"/>
              <a:ea typeface="微软雅黑 Light" panose="020B0502040204020203" pitchFamily="34" charset="-122"/>
            </a:endParaRPr>
          </a:p>
        </p:txBody>
      </p:sp>
      <p:sp>
        <p:nvSpPr>
          <p:cNvPr id="29" name="文本框 28"/>
          <p:cNvSpPr txBox="1"/>
          <p:nvPr/>
        </p:nvSpPr>
        <p:spPr>
          <a:xfrm>
            <a:off x="1619672" y="3995314"/>
            <a:ext cx="2052228" cy="646331"/>
          </a:xfrm>
          <a:prstGeom prst="rect">
            <a:avLst/>
          </a:prstGeom>
          <a:noFill/>
        </p:spPr>
        <p:txBody>
          <a:bodyPr wrap="square" rtlCol="0">
            <a:spAutoFit/>
          </a:bodyPr>
          <a:lstStyle/>
          <a:p>
            <a:pPr algn="ctr"/>
            <a:r>
              <a:rPr lang="zh-CN" altLang="en-US" dirty="0">
                <a:latin typeface="微软雅黑 Light" panose="020B0502040204020203" pitchFamily="34" charset="-122"/>
                <a:ea typeface="微软雅黑 Light" panose="020B0502040204020203" pitchFamily="34" charset="-122"/>
              </a:rPr>
              <a:t>断点</a:t>
            </a:r>
            <a:endParaRPr lang="en-US" altLang="zh-CN" dirty="0">
              <a:latin typeface="微软雅黑 Light" panose="020B0502040204020203" pitchFamily="34" charset="-122"/>
              <a:ea typeface="微软雅黑 Light" panose="020B0502040204020203" pitchFamily="34" charset="-122"/>
            </a:endParaRPr>
          </a:p>
          <a:p>
            <a:pPr algn="ctr"/>
            <a:r>
              <a:rPr lang="en-US" altLang="zh-CN" dirty="0">
                <a:latin typeface="微软雅黑 Light" panose="020B0502040204020203" pitchFamily="34" charset="-122"/>
                <a:ea typeface="微软雅黑 Light" panose="020B0502040204020203" pitchFamily="34" charset="-122"/>
              </a:rPr>
              <a:t>768px</a:t>
            </a:r>
            <a:endParaRPr lang="zh-CN" altLang="en-US" dirty="0">
              <a:latin typeface="微软雅黑 Light" panose="020B0502040204020203" pitchFamily="34" charset="-122"/>
              <a:ea typeface="微软雅黑 Light" panose="020B0502040204020203" pitchFamily="34" charset="-122"/>
            </a:endParaRPr>
          </a:p>
        </p:txBody>
      </p:sp>
      <p:sp>
        <p:nvSpPr>
          <p:cNvPr id="30" name="文本框 29"/>
          <p:cNvSpPr txBox="1"/>
          <p:nvPr/>
        </p:nvSpPr>
        <p:spPr>
          <a:xfrm>
            <a:off x="5850142" y="3966658"/>
            <a:ext cx="2052228" cy="646331"/>
          </a:xfrm>
          <a:prstGeom prst="rect">
            <a:avLst/>
          </a:prstGeom>
          <a:noFill/>
        </p:spPr>
        <p:txBody>
          <a:bodyPr wrap="square" rtlCol="0">
            <a:spAutoFit/>
          </a:bodyPr>
          <a:lstStyle/>
          <a:p>
            <a:pPr algn="ctr"/>
            <a:r>
              <a:rPr lang="zh-CN" altLang="en-US" dirty="0">
                <a:latin typeface="微软雅黑 Light" panose="020B0502040204020203" pitchFamily="34" charset="-122"/>
                <a:ea typeface="微软雅黑 Light" panose="020B0502040204020203" pitchFamily="34" charset="-122"/>
              </a:rPr>
              <a:t>断点 </a:t>
            </a:r>
            <a:endParaRPr lang="en-US" altLang="zh-CN" dirty="0">
              <a:latin typeface="微软雅黑 Light" panose="020B0502040204020203" pitchFamily="34" charset="-122"/>
              <a:ea typeface="微软雅黑 Light" panose="020B0502040204020203" pitchFamily="34" charset="-122"/>
            </a:endParaRPr>
          </a:p>
          <a:p>
            <a:pPr algn="ctr"/>
            <a:r>
              <a:rPr lang="en-US" altLang="zh-CN" dirty="0">
                <a:latin typeface="微软雅黑 Light" panose="020B0502040204020203" pitchFamily="34" charset="-122"/>
                <a:ea typeface="微软雅黑 Light" panose="020B0502040204020203" pitchFamily="34" charset="-122"/>
              </a:rPr>
              <a:t>1024px</a:t>
            </a:r>
            <a:endParaRPr lang="zh-CN" altLang="en-US" dirty="0">
              <a:latin typeface="微软雅黑 Light" panose="020B0502040204020203" pitchFamily="34" charset="-122"/>
              <a:ea typeface="微软雅黑 Light" panose="020B0502040204020203" pitchFamily="34" charset="-122"/>
            </a:endParaRPr>
          </a:p>
        </p:txBody>
      </p:sp>
      <p:cxnSp>
        <p:nvCxnSpPr>
          <p:cNvPr id="34" name="直接连接符 33"/>
          <p:cNvCxnSpPr>
            <a:stCxn id="25" idx="6"/>
            <a:endCxn id="26" idx="2"/>
          </p:cNvCxnSpPr>
          <p:nvPr/>
        </p:nvCxnSpPr>
        <p:spPr>
          <a:xfrm flipV="1">
            <a:off x="2411760" y="3104964"/>
            <a:ext cx="4176464" cy="49544"/>
          </a:xfrm>
          <a:prstGeom prst="line">
            <a:avLst/>
          </a:prstGeom>
          <a:ln w="57150">
            <a:solidFill>
              <a:srgbClr val="FF0066"/>
            </a:solidFill>
          </a:ln>
        </p:spPr>
        <p:style>
          <a:lnRef idx="1">
            <a:schemeClr val="accent5"/>
          </a:lnRef>
          <a:fillRef idx="0">
            <a:schemeClr val="accent5"/>
          </a:fillRef>
          <a:effectRef idx="0">
            <a:schemeClr val="accent5"/>
          </a:effectRef>
          <a:fontRef idx="minor">
            <a:schemeClr val="tx1"/>
          </a:fontRef>
        </p:style>
      </p:cxnSp>
      <p:sp>
        <p:nvSpPr>
          <p:cNvPr id="2" name="文本框 1"/>
          <p:cNvSpPr txBox="1"/>
          <p:nvPr/>
        </p:nvSpPr>
        <p:spPr>
          <a:xfrm>
            <a:off x="6588125" y="526415"/>
            <a:ext cx="1102360" cy="365760"/>
          </a:xfrm>
          <a:prstGeom prst="rect">
            <a:avLst/>
          </a:prstGeom>
          <a:noFill/>
        </p:spPr>
        <p:txBody>
          <a:bodyPr wrap="none" rtlCol="0" anchor="t">
            <a:spAutoFit/>
            <a:scene3d>
              <a:camera prst="orthographicFront"/>
              <a:lightRig rig="threePt" dir="t"/>
            </a:scene3d>
          </a:bodyPr>
          <a:lstStyle/>
          <a:p>
            <a:r>
              <a:rPr lang="zh-CN" altLang="en-US" b="1" dirty="0">
                <a:ln/>
                <a:solidFill>
                  <a:schemeClr val="tx1"/>
                </a:solidFill>
                <a:effectLst>
                  <a:outerShdw blurRad="38100" dist="19050" dir="2700000" algn="tl" rotWithShape="0">
                    <a:schemeClr val="dk1">
                      <a:alpha val="40000"/>
                    </a:schemeClr>
                  </a:outerShdw>
                </a:effectLst>
                <a:sym typeface="+mn-ea"/>
              </a:rPr>
              <a:t>主要断点</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四、媒体查询和执行条件</a:t>
            </a:r>
            <a:endParaRPr lang="zh-CN" altLang="en-US" dirty="0"/>
          </a:p>
        </p:txBody>
      </p:sp>
      <p:sp>
        <p:nvSpPr>
          <p:cNvPr id="3" name="内容占位符 2"/>
          <p:cNvSpPr>
            <a:spLocks noGrp="1"/>
          </p:cNvSpPr>
          <p:nvPr>
            <p:ph idx="1"/>
          </p:nvPr>
        </p:nvSpPr>
        <p:spPr>
          <a:xfrm>
            <a:off x="457200" y="977900"/>
            <a:ext cx="8229600" cy="5515610"/>
          </a:xfrm>
        </p:spPr>
        <p:txBody>
          <a:bodyPr>
            <a:normAutofit fontScale="92500" lnSpcReduction="10000"/>
          </a:bodyPr>
          <a:lstStyle/>
          <a:p>
            <a:r>
              <a:rPr lang="en-US" altLang="zh-CN" dirty="0"/>
              <a:t>Media Query </a:t>
            </a:r>
            <a:r>
              <a:rPr lang="zh-CN" altLang="en-US" dirty="0"/>
              <a:t>使用方法 </a:t>
            </a:r>
          </a:p>
          <a:p>
            <a:pPr lvl="1"/>
            <a:r>
              <a:rPr lang="en-US" altLang="zh-CN" sz="1800" dirty="0">
                <a:solidFill>
                  <a:srgbClr val="0070C0"/>
                </a:solidFill>
              </a:rPr>
              <a:t>@media</a:t>
            </a:r>
            <a:r>
              <a:rPr lang="en-US" altLang="zh-CN" sz="1800" dirty="0"/>
              <a:t> </a:t>
            </a:r>
            <a:r>
              <a:rPr lang="zh-CN" altLang="en-US" sz="1800" dirty="0"/>
              <a:t>媒体类型 </a:t>
            </a:r>
            <a:r>
              <a:rPr lang="en-US" altLang="zh-CN" sz="1800" dirty="0"/>
              <a:t>and </a:t>
            </a:r>
            <a:r>
              <a:rPr lang="zh-CN" altLang="en-US" sz="1800" dirty="0"/>
              <a:t>（媒体属性） ｛样式｝</a:t>
            </a:r>
          </a:p>
          <a:p>
            <a:pPr marL="457200" lvl="1" indent="0">
              <a:buNone/>
            </a:pPr>
            <a:r>
              <a:rPr lang="zh-CN" altLang="en-US" sz="1800" b="1" dirty="0"/>
              <a:t>1. 最大宽度max-width</a:t>
            </a:r>
          </a:p>
          <a:p>
            <a:pPr marL="457200" lvl="1" indent="0">
              <a:buNone/>
            </a:pPr>
            <a:r>
              <a:rPr lang="zh-CN" altLang="en-US" sz="1800" dirty="0"/>
              <a:t>“max-width”是媒体特性中最常用的一个特性，其意思是指</a:t>
            </a:r>
            <a:r>
              <a:rPr lang="zh-CN" altLang="en-US" sz="1800" b="1" dirty="0"/>
              <a:t>媒体类型小于或等于指定的宽度时，样式生效</a:t>
            </a:r>
            <a:r>
              <a:rPr lang="zh-CN" altLang="en-US" sz="1800" dirty="0"/>
              <a:t>。如：</a:t>
            </a:r>
          </a:p>
          <a:p>
            <a:pPr marL="457200" lvl="1" indent="0">
              <a:buNone/>
            </a:pPr>
            <a:r>
              <a:rPr lang="zh-CN" altLang="en-US" sz="1800" dirty="0"/>
              <a:t>@media screen and (max-width:480px){</a:t>
            </a:r>
          </a:p>
          <a:p>
            <a:pPr marL="457200" lvl="1" indent="0">
              <a:buNone/>
            </a:pPr>
            <a:r>
              <a:rPr lang="zh-CN" altLang="en-US" sz="1800" dirty="0"/>
              <a:t> .ads {   display:none;  }</a:t>
            </a:r>
          </a:p>
          <a:p>
            <a:pPr marL="457200" lvl="1" indent="0">
              <a:buNone/>
            </a:pPr>
            <a:r>
              <a:rPr lang="zh-CN" altLang="en-US" sz="1800" dirty="0"/>
              <a:t>}</a:t>
            </a:r>
          </a:p>
          <a:p>
            <a:pPr marL="457200" lvl="1" indent="0">
              <a:buNone/>
            </a:pPr>
            <a:r>
              <a:rPr lang="zh-CN" altLang="en-US" sz="1800" dirty="0"/>
              <a:t>上面表示的是：当屏幕小于或等于480px时,页面中的广告区块（.ads）都将被隐藏。</a:t>
            </a:r>
          </a:p>
          <a:p>
            <a:pPr marL="457200" lvl="1" indent="0">
              <a:buNone/>
            </a:pPr>
            <a:endParaRPr lang="zh-CN" altLang="en-US" sz="1800" dirty="0"/>
          </a:p>
          <a:p>
            <a:pPr marL="457200" lvl="1" indent="0">
              <a:buNone/>
            </a:pPr>
            <a:r>
              <a:rPr lang="zh-CN" altLang="en-US" sz="1800" b="1" dirty="0"/>
              <a:t>2.最小宽度min-width</a:t>
            </a:r>
          </a:p>
          <a:p>
            <a:pPr marL="457200" lvl="1" indent="0">
              <a:buNone/>
            </a:pPr>
            <a:r>
              <a:rPr lang="zh-CN" altLang="en-US" sz="1800" dirty="0"/>
              <a:t>“min-width”与“max-width”相反，指的是媒体类型</a:t>
            </a:r>
            <a:r>
              <a:rPr lang="zh-CN" altLang="en-US" sz="1800" b="1" dirty="0"/>
              <a:t>大于或等于指定宽度时，样式生效</a:t>
            </a:r>
            <a:r>
              <a:rPr lang="zh-CN" altLang="en-US" sz="1800" dirty="0"/>
              <a:t>。</a:t>
            </a:r>
          </a:p>
          <a:p>
            <a:pPr marL="457200" lvl="1" indent="0">
              <a:buNone/>
            </a:pPr>
            <a:r>
              <a:rPr lang="zh-CN" altLang="en-US" sz="1800" dirty="0"/>
              <a:t>@media screen and (min-width:900px){</a:t>
            </a:r>
          </a:p>
          <a:p>
            <a:pPr marL="457200" lvl="1" indent="0">
              <a:buNone/>
            </a:pPr>
            <a:r>
              <a:rPr lang="zh-CN" altLang="en-US" sz="1800" dirty="0"/>
              <a:t>.wrapper{width: 980px;}</a:t>
            </a:r>
          </a:p>
          <a:p>
            <a:pPr marL="457200" lvl="1" indent="0">
              <a:buNone/>
            </a:pPr>
            <a:r>
              <a:rPr lang="zh-CN" altLang="en-US" sz="1800" dirty="0"/>
              <a:t>}</a:t>
            </a:r>
          </a:p>
          <a:p>
            <a:pPr marL="457200" lvl="1" indent="0">
              <a:buNone/>
            </a:pPr>
            <a:r>
              <a:rPr lang="zh-CN" altLang="en-US" sz="1800" dirty="0"/>
              <a:t>上面表示的是：当屏幕大于或等于900px时，容器“.wrapper”的宽度为980px。</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D86EC-990D-4088-8B3A-1535C3CA4CB4}"/>
              </a:ext>
            </a:extLst>
          </p:cNvPr>
          <p:cNvSpPr>
            <a:spLocks noGrp="1"/>
          </p:cNvSpPr>
          <p:nvPr>
            <p:ph type="title"/>
          </p:nvPr>
        </p:nvSpPr>
        <p:spPr/>
        <p:txBody>
          <a:bodyPr/>
          <a:lstStyle/>
          <a:p>
            <a:r>
              <a:rPr lang="zh-CN" altLang="en-US" dirty="0"/>
              <a:t>练一练</a:t>
            </a:r>
          </a:p>
        </p:txBody>
      </p:sp>
      <p:sp>
        <p:nvSpPr>
          <p:cNvPr id="3" name="内容占位符 2">
            <a:extLst>
              <a:ext uri="{FF2B5EF4-FFF2-40B4-BE49-F238E27FC236}">
                <a16:creationId xmlns:a16="http://schemas.microsoft.com/office/drawing/2014/main" id="{843E8D4A-843B-491C-A2B4-0B207FDA1537}"/>
              </a:ext>
            </a:extLst>
          </p:cNvPr>
          <p:cNvSpPr>
            <a:spLocks noGrp="1"/>
          </p:cNvSpPr>
          <p:nvPr>
            <p:ph idx="1"/>
          </p:nvPr>
        </p:nvSpPr>
        <p:spPr>
          <a:xfrm>
            <a:off x="457200" y="977900"/>
            <a:ext cx="8229600" cy="5691460"/>
          </a:xfrm>
        </p:spPr>
        <p:txBody>
          <a:bodyPr>
            <a:normAutofit/>
          </a:bodyPr>
          <a:lstStyle/>
          <a:p>
            <a:pPr marL="0" indent="0">
              <a:buNone/>
            </a:pPr>
            <a:r>
              <a:rPr lang="en-US" altLang="zh-CN" dirty="0"/>
              <a:t>1. </a:t>
            </a:r>
            <a:r>
              <a:rPr lang="zh-CN" altLang="en-US" dirty="0"/>
              <a:t>请定义一个</a:t>
            </a:r>
            <a:r>
              <a:rPr lang="en-US" altLang="zh-CN" dirty="0"/>
              <a:t>400px*400px</a:t>
            </a:r>
            <a:r>
              <a:rPr lang="zh-CN" altLang="en-US" dirty="0"/>
              <a:t>的广告块。</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2. </a:t>
            </a:r>
            <a:r>
              <a:rPr lang="zh-CN" altLang="en-US" dirty="0"/>
              <a:t>屏幕宽度小于</a:t>
            </a:r>
            <a:r>
              <a:rPr lang="en-US" altLang="zh-CN" dirty="0"/>
              <a:t>1000px</a:t>
            </a:r>
            <a:r>
              <a:rPr lang="zh-CN" altLang="en-US" dirty="0"/>
              <a:t>时，广告消失。</a:t>
            </a:r>
            <a:endParaRPr lang="en-US" altLang="zh-CN" dirty="0"/>
          </a:p>
          <a:p>
            <a:pPr marL="0" indent="0">
              <a:buNone/>
            </a:pPr>
            <a:r>
              <a:rPr lang="en-US" altLang="zh-CN" dirty="0"/>
              <a:t>3. </a:t>
            </a:r>
            <a:r>
              <a:rPr lang="zh-CN" altLang="en-US" dirty="0"/>
              <a:t>屏幕宽度小于</a:t>
            </a:r>
            <a:r>
              <a:rPr lang="en-US" altLang="zh-CN" dirty="0"/>
              <a:t>500px</a:t>
            </a:r>
            <a:r>
              <a:rPr lang="zh-CN" altLang="en-US" dirty="0"/>
              <a:t>时，广告出现，大小变成</a:t>
            </a:r>
            <a:r>
              <a:rPr lang="en-US" altLang="zh-CN" dirty="0"/>
              <a:t>200px</a:t>
            </a:r>
            <a:r>
              <a:rPr lang="zh-CN" altLang="en-US" dirty="0"/>
              <a:t>*</a:t>
            </a:r>
            <a:r>
              <a:rPr lang="en-US" altLang="zh-CN" dirty="0"/>
              <a:t>200px</a:t>
            </a:r>
            <a:r>
              <a:rPr lang="zh-CN" altLang="en-US" dirty="0"/>
              <a:t>，背景颜色变成天蓝色。</a:t>
            </a: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3E0E2A16-3456-431E-958E-39936AB91B33}"/>
              </a:ext>
            </a:extLst>
          </p:cNvPr>
          <p:cNvPicPr>
            <a:picLocks noChangeAspect="1"/>
          </p:cNvPicPr>
          <p:nvPr/>
        </p:nvPicPr>
        <p:blipFill>
          <a:blip r:embed="rId2"/>
          <a:stretch>
            <a:fillRect/>
          </a:stretch>
        </p:blipFill>
        <p:spPr>
          <a:xfrm>
            <a:off x="598254" y="1832860"/>
            <a:ext cx="2736304" cy="2756523"/>
          </a:xfrm>
          <a:prstGeom prst="rect">
            <a:avLst/>
          </a:prstGeom>
        </p:spPr>
      </p:pic>
      <p:sp>
        <p:nvSpPr>
          <p:cNvPr id="5" name="矩形 4">
            <a:extLst>
              <a:ext uri="{FF2B5EF4-FFF2-40B4-BE49-F238E27FC236}">
                <a16:creationId xmlns:a16="http://schemas.microsoft.com/office/drawing/2014/main" id="{B7C3507A-1A83-453A-9919-BA7EA2C5568C}"/>
              </a:ext>
            </a:extLst>
          </p:cNvPr>
          <p:cNvSpPr/>
          <p:nvPr/>
        </p:nvSpPr>
        <p:spPr>
          <a:xfrm>
            <a:off x="3653414" y="1878973"/>
            <a:ext cx="2736304" cy="2664296"/>
          </a:xfrm>
          <a:prstGeom prst="rect">
            <a:avLst/>
          </a:prstGeom>
          <a:noFill/>
          <a:ln>
            <a:solidFill>
              <a:srgbClr val="F2F2F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607B41F7-7377-4460-975A-18F56A80F2FC}"/>
              </a:ext>
            </a:extLst>
          </p:cNvPr>
          <p:cNvPicPr>
            <a:picLocks noChangeAspect="1"/>
          </p:cNvPicPr>
          <p:nvPr/>
        </p:nvPicPr>
        <p:blipFill>
          <a:blip r:embed="rId3"/>
          <a:stretch>
            <a:fillRect/>
          </a:stretch>
        </p:blipFill>
        <p:spPr>
          <a:xfrm>
            <a:off x="6732240" y="1905114"/>
            <a:ext cx="1440160" cy="1440160"/>
          </a:xfrm>
          <a:prstGeom prst="rect">
            <a:avLst/>
          </a:prstGeom>
        </p:spPr>
      </p:pic>
    </p:spTree>
    <p:extLst>
      <p:ext uri="{BB962C8B-B14F-4D97-AF65-F5344CB8AC3E}">
        <p14:creationId xmlns:p14="http://schemas.microsoft.com/office/powerpoint/2010/main" val="2129954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7500" lnSpcReduction="20000"/>
          </a:bodyPr>
          <a:lstStyle/>
          <a:p>
            <a:r>
              <a:rPr lang="zh-CN" altLang="en-US" b="1"/>
              <a:t>3.多个媒体特性使用</a:t>
            </a:r>
          </a:p>
          <a:p>
            <a:endParaRPr lang="zh-CN" altLang="en-US"/>
          </a:p>
          <a:p>
            <a:r>
              <a:rPr lang="zh-CN" altLang="en-US"/>
              <a:t>Media Queries可以使用关键词"and"将多个媒体特性结合在一起。也就是说，一个Media Query中可以包含0到多个表达式，表达式又可以包含0到多个关键字，以及一种媒体类型。</a:t>
            </a:r>
          </a:p>
          <a:p>
            <a:endParaRPr lang="zh-CN" altLang="en-US"/>
          </a:p>
          <a:p>
            <a:r>
              <a:rPr lang="zh-CN" altLang="en-US"/>
              <a:t>当屏幕在</a:t>
            </a:r>
            <a:r>
              <a:rPr lang="zh-CN" altLang="en-US" b="1"/>
              <a:t>600px~900px</a:t>
            </a:r>
            <a:r>
              <a:rPr lang="zh-CN" altLang="en-US"/>
              <a:t>之间时，body的背景色渲染为“#f5f5f5”，如下所示。</a:t>
            </a:r>
          </a:p>
          <a:p>
            <a:endParaRPr lang="zh-CN" altLang="en-US"/>
          </a:p>
          <a:p>
            <a:r>
              <a:rPr lang="zh-CN" altLang="en-US"/>
              <a:t>@media screen and (min-width:600px) and (max-width:900px){</a:t>
            </a:r>
          </a:p>
          <a:p>
            <a:r>
              <a:rPr lang="zh-CN" altLang="en-US"/>
              <a:t>  body {background-color:#f5f5f5;}</a:t>
            </a:r>
          </a:p>
          <a:p>
            <a:r>
              <a:rPr lang="zh-CN" altLang="en-US"/>
              <a:t>}</a:t>
            </a:r>
          </a:p>
          <a:p>
            <a:endParaRPr lang="zh-CN" altLang="en-US"/>
          </a:p>
          <a:p>
            <a:r>
              <a:rPr lang="zh-CN" altLang="en-US" b="1"/>
              <a:t>4.设备屏幕的输出宽度Device Width</a:t>
            </a:r>
          </a:p>
          <a:p>
            <a:endParaRPr lang="zh-CN" altLang="en-US" b="1"/>
          </a:p>
          <a:p>
            <a:r>
              <a:rPr lang="zh-CN" altLang="en-US"/>
              <a:t>在智能设备上，例如iPhone、iPad等，还可以根据屏幕设备的尺寸来设置相应的样式（或者调用相应的样式文件）。同样的，对于屏幕设备同样可以使用“min/max”对应参数，如“min-device-width”或者“max-device-width”。</a:t>
            </a:r>
          </a:p>
          <a:p>
            <a:endParaRPr lang="zh-CN" altLang="en-US"/>
          </a:p>
          <a:p>
            <a:r>
              <a:rPr lang="zh-CN" altLang="en-US"/>
              <a:t>&lt;link rel="stylesheet" </a:t>
            </a:r>
            <a:r>
              <a:rPr lang="zh-CN" altLang="en-US" b="1"/>
              <a:t>media="screen and (max-device-width:480px)" </a:t>
            </a:r>
            <a:r>
              <a:rPr lang="zh-CN" altLang="en-US"/>
              <a:t>href="iphone.css" /&gt;</a:t>
            </a:r>
          </a:p>
          <a:p>
            <a:r>
              <a:rPr lang="zh-CN" altLang="en-US"/>
              <a:t>上面的代码指的是“iphone.css”样式适用于最大设备宽度为480px，比如说iPhone上的显示，这里的“max-device-width”所指的是设备的实际分辨率，也就是指可视面积分辨率。</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3DA6C-AD03-4151-A96C-1C45B2519A1C}"/>
              </a:ext>
            </a:extLst>
          </p:cNvPr>
          <p:cNvSpPr>
            <a:spLocks noGrp="1"/>
          </p:cNvSpPr>
          <p:nvPr>
            <p:ph type="title"/>
          </p:nvPr>
        </p:nvSpPr>
        <p:spPr/>
        <p:txBody>
          <a:bodyPr/>
          <a:lstStyle/>
          <a:p>
            <a:r>
              <a:rPr lang="zh-CN" altLang="en-US" dirty="0"/>
              <a:t>练一练</a:t>
            </a:r>
          </a:p>
        </p:txBody>
      </p:sp>
      <p:sp>
        <p:nvSpPr>
          <p:cNvPr id="3" name="内容占位符 2">
            <a:extLst>
              <a:ext uri="{FF2B5EF4-FFF2-40B4-BE49-F238E27FC236}">
                <a16:creationId xmlns:a16="http://schemas.microsoft.com/office/drawing/2014/main" id="{81C58FAF-2E94-46AB-99AA-6CA33E86D98D}"/>
              </a:ext>
            </a:extLst>
          </p:cNvPr>
          <p:cNvSpPr>
            <a:spLocks noGrp="1"/>
          </p:cNvSpPr>
          <p:nvPr>
            <p:ph idx="1"/>
          </p:nvPr>
        </p:nvSpPr>
        <p:spPr/>
        <p:txBody>
          <a:bodyPr/>
          <a:lstStyle/>
          <a:p>
            <a:pPr marL="0" indent="0">
              <a:buNone/>
            </a:pPr>
            <a:r>
              <a:rPr lang="zh-CN" altLang="en-US" dirty="0"/>
              <a:t>建立</a:t>
            </a:r>
            <a:r>
              <a:rPr lang="en-US" altLang="zh-CN" dirty="0"/>
              <a:t>4</a:t>
            </a:r>
            <a:r>
              <a:rPr lang="zh-CN" altLang="en-US" dirty="0"/>
              <a:t>个相同宽度的</a:t>
            </a:r>
            <a:r>
              <a:rPr lang="en-US" altLang="zh-CN" dirty="0"/>
              <a:t>div</a:t>
            </a:r>
          </a:p>
          <a:p>
            <a:pPr marL="0" indent="0">
              <a:buNone/>
            </a:pPr>
            <a:r>
              <a:rPr lang="en-US" altLang="zh-CN" dirty="0"/>
              <a:t>1. </a:t>
            </a:r>
            <a:r>
              <a:rPr lang="zh-CN" altLang="en-US" dirty="0"/>
              <a:t>在中等屏幕以上的客户端，显示成</a:t>
            </a:r>
            <a:r>
              <a:rPr lang="en-US" altLang="zh-CN" dirty="0"/>
              <a:t>1</a:t>
            </a:r>
            <a:r>
              <a:rPr lang="zh-CN" altLang="en-US" dirty="0"/>
              <a:t>行</a:t>
            </a:r>
            <a:r>
              <a:rPr lang="en-US" altLang="zh-CN" dirty="0"/>
              <a:t>4</a:t>
            </a:r>
            <a:r>
              <a:rPr lang="zh-CN" altLang="en-US" dirty="0"/>
              <a:t>列</a:t>
            </a:r>
            <a:endParaRPr lang="en-US" altLang="zh-CN" dirty="0"/>
          </a:p>
          <a:p>
            <a:pPr marL="0" indent="0">
              <a:buNone/>
            </a:pPr>
            <a:r>
              <a:rPr lang="en-US" altLang="zh-CN" dirty="0"/>
              <a:t>2. </a:t>
            </a:r>
            <a:r>
              <a:rPr lang="zh-CN" altLang="en-US" dirty="0"/>
              <a:t>在平板电脑上，显示成</a:t>
            </a:r>
            <a:r>
              <a:rPr lang="en-US" altLang="zh-CN" dirty="0"/>
              <a:t>2</a:t>
            </a:r>
            <a:r>
              <a:rPr lang="zh-CN" altLang="en-US" dirty="0"/>
              <a:t>行</a:t>
            </a:r>
            <a:r>
              <a:rPr lang="en-US" altLang="zh-CN" dirty="0"/>
              <a:t>2</a:t>
            </a:r>
            <a:r>
              <a:rPr lang="zh-CN" altLang="en-US" dirty="0"/>
              <a:t>列</a:t>
            </a:r>
            <a:endParaRPr lang="en-US" altLang="zh-CN" dirty="0"/>
          </a:p>
          <a:p>
            <a:pPr marL="0" indent="0">
              <a:buNone/>
            </a:pPr>
            <a:r>
              <a:rPr lang="en-US" altLang="zh-CN" dirty="0"/>
              <a:t>3. </a:t>
            </a:r>
            <a:r>
              <a:rPr lang="zh-CN" altLang="en-US" dirty="0"/>
              <a:t>在手机端，显示成</a:t>
            </a:r>
            <a:r>
              <a:rPr lang="en-US" altLang="zh-CN" dirty="0"/>
              <a:t>4</a:t>
            </a:r>
            <a:r>
              <a:rPr lang="zh-CN" altLang="en-US" dirty="0"/>
              <a:t>行</a:t>
            </a:r>
            <a:r>
              <a:rPr lang="en-US" altLang="zh-CN" dirty="0"/>
              <a:t>1</a:t>
            </a:r>
            <a:r>
              <a:rPr lang="zh-CN" altLang="en-US" dirty="0"/>
              <a:t>列</a:t>
            </a:r>
            <a:endParaRPr lang="en-US" altLang="zh-CN" dirty="0"/>
          </a:p>
          <a:p>
            <a:pPr marL="0" indent="0">
              <a:buNone/>
            </a:pPr>
            <a:endParaRPr lang="zh-CN" altLang="en-US" dirty="0"/>
          </a:p>
        </p:txBody>
      </p:sp>
      <p:pic>
        <p:nvPicPr>
          <p:cNvPr id="4" name="图片 3">
            <a:extLst>
              <a:ext uri="{FF2B5EF4-FFF2-40B4-BE49-F238E27FC236}">
                <a16:creationId xmlns:a16="http://schemas.microsoft.com/office/drawing/2014/main" id="{BAC79DCC-8D89-41A2-914C-F3DDAC64924E}"/>
              </a:ext>
            </a:extLst>
          </p:cNvPr>
          <p:cNvPicPr>
            <a:picLocks noChangeAspect="1"/>
          </p:cNvPicPr>
          <p:nvPr/>
        </p:nvPicPr>
        <p:blipFill>
          <a:blip r:embed="rId2"/>
          <a:stretch>
            <a:fillRect/>
          </a:stretch>
        </p:blipFill>
        <p:spPr>
          <a:xfrm>
            <a:off x="457200" y="2987001"/>
            <a:ext cx="7795936" cy="883997"/>
          </a:xfrm>
          <a:prstGeom prst="rect">
            <a:avLst/>
          </a:prstGeom>
        </p:spPr>
      </p:pic>
      <p:pic>
        <p:nvPicPr>
          <p:cNvPr id="7" name="图片 6">
            <a:extLst>
              <a:ext uri="{FF2B5EF4-FFF2-40B4-BE49-F238E27FC236}">
                <a16:creationId xmlns:a16="http://schemas.microsoft.com/office/drawing/2014/main" id="{DFDDC042-64B1-4C35-987D-E7B336BD13D7}"/>
              </a:ext>
            </a:extLst>
          </p:cNvPr>
          <p:cNvPicPr>
            <a:picLocks noChangeAspect="1"/>
          </p:cNvPicPr>
          <p:nvPr/>
        </p:nvPicPr>
        <p:blipFill>
          <a:blip r:embed="rId3"/>
          <a:stretch>
            <a:fillRect/>
          </a:stretch>
        </p:blipFill>
        <p:spPr>
          <a:xfrm>
            <a:off x="4932040" y="4185591"/>
            <a:ext cx="2870882" cy="2047415"/>
          </a:xfrm>
          <a:prstGeom prst="rect">
            <a:avLst/>
          </a:prstGeom>
        </p:spPr>
      </p:pic>
      <p:pic>
        <p:nvPicPr>
          <p:cNvPr id="8" name="图片 7">
            <a:extLst>
              <a:ext uri="{FF2B5EF4-FFF2-40B4-BE49-F238E27FC236}">
                <a16:creationId xmlns:a16="http://schemas.microsoft.com/office/drawing/2014/main" id="{4B4C813A-0CC0-4EEA-A33B-6C29999E6D93}"/>
              </a:ext>
            </a:extLst>
          </p:cNvPr>
          <p:cNvPicPr>
            <a:picLocks noChangeAspect="1"/>
          </p:cNvPicPr>
          <p:nvPr/>
        </p:nvPicPr>
        <p:blipFill>
          <a:blip r:embed="rId4"/>
          <a:stretch>
            <a:fillRect/>
          </a:stretch>
        </p:blipFill>
        <p:spPr>
          <a:xfrm>
            <a:off x="435494" y="4650824"/>
            <a:ext cx="4081437" cy="1110531"/>
          </a:xfrm>
          <a:prstGeom prst="rect">
            <a:avLst/>
          </a:prstGeom>
        </p:spPr>
      </p:pic>
    </p:spTree>
    <p:extLst>
      <p:ext uri="{BB962C8B-B14F-4D97-AF65-F5344CB8AC3E}">
        <p14:creationId xmlns:p14="http://schemas.microsoft.com/office/powerpoint/2010/main" val="4168310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977900"/>
            <a:ext cx="8229600" cy="5417820"/>
          </a:xfrm>
        </p:spPr>
        <p:txBody>
          <a:bodyPr>
            <a:normAutofit fontScale="75000" lnSpcReduction="20000"/>
          </a:bodyPr>
          <a:lstStyle/>
          <a:p>
            <a:r>
              <a:rPr lang="zh-CN" altLang="en-US" dirty="0"/>
              <a:t>5. not关键词</a:t>
            </a:r>
          </a:p>
          <a:p>
            <a:endParaRPr lang="zh-CN" altLang="en-US" dirty="0"/>
          </a:p>
          <a:p>
            <a:r>
              <a:rPr lang="zh-CN" altLang="en-US" dirty="0"/>
              <a:t>使用关键词“not”是用来排除某种制定的媒体类型，也就是用来排除符合表达式的设备。换句话说，not关键词表示对后面的表达式执行取反操作，如：</a:t>
            </a:r>
          </a:p>
          <a:p>
            <a:endParaRPr lang="zh-CN" altLang="en-US" dirty="0"/>
          </a:p>
          <a:p>
            <a:r>
              <a:rPr lang="zh-CN" altLang="en-US" dirty="0"/>
              <a:t>@media not print and (max-width: 1200px){样式代码}</a:t>
            </a:r>
          </a:p>
          <a:p>
            <a:r>
              <a:rPr lang="zh-CN" altLang="en-US" dirty="0"/>
              <a:t>上面代码表示的是：样式代码将被使用在除打印设备和设备宽度小于1200px下所有设备中。</a:t>
            </a:r>
          </a:p>
          <a:p>
            <a:endParaRPr lang="zh-CN" altLang="en-US" dirty="0"/>
          </a:p>
          <a:p>
            <a:r>
              <a:rPr lang="zh-CN" altLang="en-US" dirty="0"/>
              <a:t>6.only关键词</a:t>
            </a:r>
          </a:p>
          <a:p>
            <a:endParaRPr lang="zh-CN" altLang="en-US" dirty="0"/>
          </a:p>
          <a:p>
            <a:r>
              <a:rPr lang="zh-CN" altLang="en-US" dirty="0"/>
              <a:t>only用来指定某种特定的媒体类型，可以用来排除不支持媒体查询的浏览器</a:t>
            </a:r>
          </a:p>
          <a:p>
            <a:r>
              <a:rPr lang="zh-CN" altLang="en-US" dirty="0"/>
              <a:t>&lt;link rel="stylesheet" media="only screen and (max-device-width:240px)" href="android240.css" /&gt;</a:t>
            </a:r>
          </a:p>
          <a:p>
            <a:r>
              <a:rPr lang="zh-CN" altLang="en-US" b="1" dirty="0"/>
              <a:t>在Media Query中如果没有明确指定Media Type，那么其默认为all</a:t>
            </a:r>
            <a:r>
              <a:rPr lang="zh-CN" altLang="en-US" dirty="0"/>
              <a:t>，如：</a:t>
            </a:r>
          </a:p>
          <a:p>
            <a:endParaRPr lang="zh-CN" altLang="en-US" dirty="0"/>
          </a:p>
          <a:p>
            <a:r>
              <a:rPr lang="zh-CN" altLang="en-US" dirty="0"/>
              <a:t>&lt;link rel="stylesheet" media="(min-width:701px) and (max-width:900px)" href="mediu.css" /&gt;</a:t>
            </a:r>
          </a:p>
          <a:p>
            <a:r>
              <a:rPr lang="zh-CN" altLang="en-US" dirty="0"/>
              <a:t>到目前为止，CSS3 Media Queries得到了众多浏览器支持，除了IE6-8浏览器不支持之外，在所有现代浏览器中都可以完美支持。</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652934"/>
          </a:xfrm>
        </p:spPr>
        <p:txBody>
          <a:bodyPr>
            <a:scene3d>
              <a:camera prst="orthographicFront"/>
              <a:lightRig rig="threePt" dir="t"/>
            </a:scene3d>
          </a:bodyPr>
          <a:lstStyle/>
          <a:p>
            <a:r>
              <a:rPr lang="zh-CN" altLang="en-US" dirty="0">
                <a:solidFill>
                  <a:schemeClr val="tx1"/>
                </a:solidFill>
                <a:effectLst>
                  <a:outerShdw blurRad="38100" dist="19050" dir="2700000" algn="tl" rotWithShape="0">
                    <a:schemeClr val="dk1">
                      <a:alpha val="40000"/>
                    </a:schemeClr>
                  </a:outerShdw>
                </a:effectLst>
              </a:rPr>
              <a:t>目录</a:t>
            </a:r>
          </a:p>
        </p:txBody>
      </p:sp>
      <p:sp>
        <p:nvSpPr>
          <p:cNvPr id="3" name="内容占位符 2"/>
          <p:cNvSpPr>
            <a:spLocks noGrp="1"/>
          </p:cNvSpPr>
          <p:nvPr>
            <p:ph idx="1"/>
          </p:nvPr>
        </p:nvSpPr>
        <p:spPr>
          <a:xfrm>
            <a:off x="2339752" y="1052736"/>
            <a:ext cx="5195570" cy="4526280"/>
          </a:xfrm>
        </p:spPr>
        <p:txBody>
          <a:bodyPr/>
          <a:lstStyle/>
          <a:p>
            <a:pPr marL="400050" indent="-400050">
              <a:lnSpc>
                <a:spcPct val="150000"/>
              </a:lnSpc>
              <a:buClrTx/>
              <a:buFont typeface="+mj-ea"/>
              <a:buAutoNum type="ea1JpnChsDbPeriod"/>
            </a:pPr>
            <a:r>
              <a:rPr lang="zh-CN" altLang="en-US" sz="1800" dirty="0"/>
              <a:t>响应式布局简介</a:t>
            </a:r>
            <a:endParaRPr lang="en-US" altLang="zh-CN" sz="1800" dirty="0"/>
          </a:p>
          <a:p>
            <a:pPr marL="400050" indent="-400050">
              <a:lnSpc>
                <a:spcPct val="150000"/>
              </a:lnSpc>
              <a:buClrTx/>
              <a:buFont typeface="+mj-ea"/>
              <a:buAutoNum type="ea1JpnChsDbPeriod"/>
            </a:pPr>
            <a:r>
              <a:rPr lang="en-US" altLang="zh-CN" sz="1800" dirty="0"/>
              <a:t>meta</a:t>
            </a:r>
            <a:r>
              <a:rPr lang="zh-CN" altLang="en-US" sz="1800" dirty="0"/>
              <a:t>标签及视口（</a:t>
            </a:r>
            <a:r>
              <a:rPr lang="en-US" altLang="zh-CN" sz="1800" dirty="0"/>
              <a:t>viewport</a:t>
            </a:r>
            <a:r>
              <a:rPr lang="zh-CN" altLang="en-US" sz="1800" dirty="0"/>
              <a:t>）</a:t>
            </a:r>
          </a:p>
          <a:p>
            <a:pPr marL="400050" indent="-400050">
              <a:lnSpc>
                <a:spcPct val="150000"/>
              </a:lnSpc>
              <a:buClrTx/>
              <a:buFont typeface="+mj-ea"/>
              <a:buAutoNum type="ea1JpnChsDbPeriod"/>
            </a:pPr>
            <a:r>
              <a:rPr lang="zh-CN" altLang="en-US" sz="1800" dirty="0"/>
              <a:t>媒体类型</a:t>
            </a:r>
          </a:p>
          <a:p>
            <a:pPr marL="400050" indent="-400050">
              <a:lnSpc>
                <a:spcPct val="150000"/>
              </a:lnSpc>
              <a:buClrTx/>
              <a:buFont typeface="+mj-ea"/>
              <a:buAutoNum type="ea1JpnChsDbPeriod"/>
            </a:pPr>
            <a:r>
              <a:rPr lang="zh-CN" altLang="en-US" sz="1800" dirty="0"/>
              <a:t>媒体查询</a:t>
            </a:r>
            <a:endParaRPr lang="en-US" altLang="zh-CN" sz="1800" dirty="0"/>
          </a:p>
          <a:p>
            <a:pPr marL="400050" indent="-400050">
              <a:lnSpc>
                <a:spcPct val="150000"/>
              </a:lnSpc>
              <a:buClrTx/>
              <a:buFont typeface="+mj-ea"/>
              <a:buAutoNum type="ea1JpnChsDbPeriod"/>
            </a:pPr>
            <a:r>
              <a:rPr lang="zh-CN" altLang="en-US" sz="1800" dirty="0"/>
              <a:t>总结</a:t>
            </a:r>
          </a:p>
          <a:p>
            <a:pPr>
              <a:lnSpc>
                <a:spcPct val="150000"/>
              </a:lnSpc>
            </a:pPr>
            <a:endParaRPr lang="en-US" altLang="zh-CN" sz="1800" dirty="0"/>
          </a:p>
          <a:p>
            <a:pPr marL="0" indent="0">
              <a:lnSpc>
                <a:spcPct val="150000"/>
              </a:lnSpc>
              <a:buNone/>
            </a:pPr>
            <a:endParaRPr lang="zh-CN" altLang="en-US" sz="1800" dirty="0"/>
          </a:p>
        </p:txBody>
      </p:sp>
      <p:sp>
        <p:nvSpPr>
          <p:cNvPr id="4" name="文本框 3"/>
          <p:cNvSpPr txBox="1"/>
          <p:nvPr/>
        </p:nvSpPr>
        <p:spPr>
          <a:xfrm>
            <a:off x="949325" y="4936490"/>
            <a:ext cx="5333365" cy="368300"/>
          </a:xfrm>
          <a:prstGeom prst="rect">
            <a:avLst/>
          </a:prstGeom>
          <a:noFill/>
        </p:spPr>
        <p:txBody>
          <a:bodyPr wrap="square" rtlCol="0" anchor="t">
            <a:spAutoFit/>
          </a:bodyPr>
          <a:lstStyle/>
          <a:p>
            <a:r>
              <a:rPr lang="zh-CN" altLang="en-US"/>
              <a:t>http://www.proprep.com/</a:t>
            </a:r>
          </a:p>
        </p:txBody>
      </p:sp>
      <p:sp>
        <p:nvSpPr>
          <p:cNvPr id="5" name="文本框 4"/>
          <p:cNvSpPr txBox="1"/>
          <p:nvPr/>
        </p:nvSpPr>
        <p:spPr>
          <a:xfrm>
            <a:off x="1043940" y="5376545"/>
            <a:ext cx="3306445" cy="368300"/>
          </a:xfrm>
          <a:prstGeom prst="rect">
            <a:avLst/>
          </a:prstGeom>
          <a:noFill/>
        </p:spPr>
        <p:txBody>
          <a:bodyPr wrap="square" rtlCol="0" anchor="t">
            <a:spAutoFit/>
          </a:bodyPr>
          <a:lstStyle/>
          <a:p>
            <a:r>
              <a:rPr lang="zh-CN" altLang="en-US"/>
              <a:t>http://www.clantrip.com/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#header {</a:t>
            </a:r>
          </a:p>
          <a:p>
            <a:r>
              <a:rPr lang="zh-CN" altLang="en-US"/>
              <a:t>  width: 400px;</a:t>
            </a:r>
          </a:p>
          <a:p>
            <a:r>
              <a:rPr lang="zh-CN" altLang="en-US"/>
              <a:t>}</a:t>
            </a:r>
          </a:p>
          <a:p>
            <a:r>
              <a:rPr lang="zh-CN" altLang="en-US"/>
              <a:t>@media (min-width: 800px) {</a:t>
            </a:r>
          </a:p>
          <a:p>
            <a:r>
              <a:rPr lang="zh-CN" altLang="en-US"/>
              <a:t>  #header {</a:t>
            </a:r>
          </a:p>
          <a:p>
            <a:r>
              <a:rPr lang="zh-CN" altLang="en-US"/>
              <a:t>    width: 100%;</a:t>
            </a:r>
          </a:p>
          <a:p>
            <a:r>
              <a:rPr lang="zh-CN" altLang="en-US"/>
              <a:t>  }</a:t>
            </a:r>
          </a:p>
          <a:p>
            <a:r>
              <a:rPr lang="zh-CN" altLang="en-US"/>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练习：</a:t>
            </a:r>
          </a:p>
          <a:p>
            <a:endParaRPr lang="zh-CN" altLang="en-US"/>
          </a:p>
          <a:p>
            <a:r>
              <a:rPr lang="zh-CN" altLang="en-US"/>
              <a:t>当屏幕宽度大于800时，显示一个600*600的大红块</a:t>
            </a:r>
          </a:p>
          <a:p>
            <a:r>
              <a:rPr lang="zh-CN" altLang="en-US"/>
              <a:t>小于或等于800时，显示一个500*500的黄色div</a:t>
            </a:r>
          </a:p>
          <a:p>
            <a:r>
              <a:rPr lang="zh-CN" altLang="en-US"/>
              <a:t>屏幕宽度小于等于500时，显示一个300*300的蓝色div</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各种屏幕</a:t>
            </a:r>
          </a:p>
        </p:txBody>
      </p:sp>
      <p:sp>
        <p:nvSpPr>
          <p:cNvPr id="3" name="内容占位符 2"/>
          <p:cNvSpPr>
            <a:spLocks noGrp="1"/>
          </p:cNvSpPr>
          <p:nvPr>
            <p:ph idx="1"/>
          </p:nvPr>
        </p:nvSpPr>
        <p:spPr/>
        <p:txBody>
          <a:bodyPr>
            <a:normAutofit fontScale="57500" lnSpcReduction="20000"/>
          </a:bodyPr>
          <a:lstStyle/>
          <a:p>
            <a:r>
              <a:rPr lang="zh-CN" altLang="en-US"/>
              <a:t>当页面大于1200px 时，大屏幕，主要是PC 端 </a:t>
            </a:r>
          </a:p>
          <a:p>
            <a:r>
              <a:rPr lang="zh-CN" altLang="en-US"/>
              <a:t>@media (min-width: 1200px) {</a:t>
            </a:r>
          </a:p>
          <a:p>
            <a:endParaRPr lang="zh-CN" altLang="en-US"/>
          </a:p>
          <a:p>
            <a:r>
              <a:rPr lang="zh-CN" altLang="en-US"/>
              <a:t>} </a:t>
            </a:r>
          </a:p>
          <a:p>
            <a:r>
              <a:rPr lang="zh-CN" altLang="en-US"/>
              <a:t>在992 和1199 像素之间的屏幕里，中等屏幕，分辨率低的PC </a:t>
            </a:r>
          </a:p>
          <a:p>
            <a:r>
              <a:rPr lang="zh-CN" altLang="en-US"/>
              <a:t>@media (min-width: 992px) and (max-width: 1199px) {</a:t>
            </a:r>
          </a:p>
          <a:p>
            <a:endParaRPr lang="zh-CN" altLang="en-US"/>
          </a:p>
          <a:p>
            <a:r>
              <a:rPr lang="zh-CN" altLang="en-US"/>
              <a:t>} </a:t>
            </a:r>
          </a:p>
          <a:p>
            <a:r>
              <a:rPr lang="zh-CN" altLang="en-US"/>
              <a:t>在768 和991 像素之间的屏幕里，小屏幕，主要是PAD </a:t>
            </a:r>
          </a:p>
          <a:p>
            <a:r>
              <a:rPr lang="zh-CN" altLang="en-US"/>
              <a:t>@media (min-width: 768px) and (max-width: 991px) {</a:t>
            </a:r>
          </a:p>
          <a:p>
            <a:endParaRPr lang="zh-CN" altLang="en-US"/>
          </a:p>
          <a:p>
            <a:r>
              <a:rPr lang="zh-CN" altLang="en-US"/>
              <a:t>} </a:t>
            </a:r>
          </a:p>
          <a:p>
            <a:r>
              <a:rPr lang="zh-CN" altLang="en-US"/>
              <a:t>在480 和767 像素之间的屏幕里，超小屏幕，主要是手机 </a:t>
            </a:r>
          </a:p>
          <a:p>
            <a:r>
              <a:rPr lang="zh-CN" altLang="en-US"/>
              <a:t>@media (min-width: 480px) and (max-width: 767px) {</a:t>
            </a:r>
          </a:p>
          <a:p>
            <a:endParaRPr lang="zh-CN" altLang="en-US"/>
          </a:p>
          <a:p>
            <a:r>
              <a:rPr lang="zh-CN" altLang="en-US"/>
              <a:t>} </a:t>
            </a:r>
          </a:p>
          <a:p>
            <a:r>
              <a:rPr lang="zh-CN" altLang="en-US"/>
              <a:t>在小于480 像素的屏幕，微小屏幕，更低分辨率的手机 </a:t>
            </a:r>
          </a:p>
          <a:p>
            <a:r>
              <a:rPr lang="zh-CN" altLang="en-US"/>
              <a:t>@media (max-width: 479px) {</a:t>
            </a:r>
          </a:p>
          <a:p>
            <a:endParaRPr lang="zh-CN" altLang="en-US"/>
          </a:p>
          <a:p>
            <a:r>
              <a:rPr lang="zh-CN" altLang="en-US"/>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000"/>
              <a:t>CSS判断手机横竖屏</a:t>
            </a:r>
          </a:p>
          <a:p>
            <a:endParaRPr lang="zh-CN" altLang="en-US" sz="2000"/>
          </a:p>
          <a:p>
            <a:r>
              <a:rPr lang="zh-CN" altLang="en-US" sz="2000"/>
              <a:t>@media screen and (orientation: portrait) {</a:t>
            </a:r>
          </a:p>
          <a:p>
            <a:r>
              <a:rPr lang="zh-CN" altLang="en-US" sz="2000"/>
              <a:t>    竖屏 css</a:t>
            </a:r>
          </a:p>
          <a:p>
            <a:r>
              <a:rPr lang="zh-CN" altLang="en-US" sz="2000"/>
              <a:t>}</a:t>
            </a:r>
          </a:p>
          <a:p>
            <a:r>
              <a:rPr lang="zh-CN" altLang="en-US" sz="2000"/>
              <a:t>@media screen and (orientation: landscape) {</a:t>
            </a:r>
          </a:p>
          <a:p>
            <a:r>
              <a:rPr lang="zh-CN" altLang="en-US" sz="2000"/>
              <a:t>    横屏 css</a:t>
            </a:r>
          </a:p>
          <a:p>
            <a:r>
              <a:rPr lang="zh-CN" altLang="en-US" sz="200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五、响应式流程总结</a:t>
            </a:r>
            <a:r>
              <a:rPr lang="zh-CN" altLang="en-US" dirty="0">
                <a:sym typeface="+mn-ea"/>
              </a:rPr>
              <a:t> </a:t>
            </a:r>
            <a:endParaRPr lang="zh-CN" altLang="en-US"/>
          </a:p>
        </p:txBody>
      </p:sp>
      <p:sp>
        <p:nvSpPr>
          <p:cNvPr id="3" name="内容占位符 2"/>
          <p:cNvSpPr>
            <a:spLocks noGrp="1"/>
          </p:cNvSpPr>
          <p:nvPr>
            <p:ph idx="1"/>
          </p:nvPr>
        </p:nvSpPr>
        <p:spPr>
          <a:xfrm>
            <a:off x="457200" y="720090"/>
            <a:ext cx="8261350" cy="6000750"/>
          </a:xfrm>
        </p:spPr>
        <p:txBody>
          <a:bodyPr>
            <a:normAutofit fontScale="67500" lnSpcReduction="20000"/>
          </a:bodyPr>
          <a:lstStyle/>
          <a:p>
            <a:r>
              <a:rPr lang="zh-CN" altLang="en-US" b="1" dirty="0">
                <a:solidFill>
                  <a:schemeClr val="tx1"/>
                </a:solidFill>
              </a:rPr>
              <a:t>准备工作1：设置Meta标签</a:t>
            </a:r>
          </a:p>
          <a:p>
            <a:r>
              <a:rPr lang="zh-CN" altLang="en-US" dirty="0">
                <a:solidFill>
                  <a:schemeClr val="tx1"/>
                </a:solidFill>
              </a:rPr>
              <a:t>首先我们在使用Media的时候需要先设置下面这段代码，来兼容移动设备的展示效果：</a:t>
            </a:r>
          </a:p>
          <a:p>
            <a:endParaRPr lang="zh-CN" altLang="en-US" dirty="0">
              <a:solidFill>
                <a:schemeClr val="tx1"/>
              </a:solidFill>
            </a:endParaRPr>
          </a:p>
          <a:p>
            <a:r>
              <a:rPr lang="zh-CN" altLang="en-US" dirty="0">
                <a:solidFill>
                  <a:srgbClr val="0070C0"/>
                </a:solidFill>
              </a:rPr>
              <a:t>&lt;meta name="viewport" content="width=device-width, initial-scale=1.0, maximum-scale=1.0, user-scalable=no"&gt;</a:t>
            </a:r>
          </a:p>
          <a:p>
            <a:endParaRPr lang="zh-CN" altLang="en-US" dirty="0">
              <a:solidFill>
                <a:schemeClr val="tx1"/>
              </a:solidFill>
            </a:endParaRPr>
          </a:p>
          <a:p>
            <a:r>
              <a:rPr lang="zh-CN" altLang="en-US" b="1" dirty="0">
                <a:solidFill>
                  <a:schemeClr val="tx1"/>
                </a:solidFill>
              </a:rPr>
              <a:t>准备工作2：加载兼容文件JS</a:t>
            </a:r>
          </a:p>
          <a:p>
            <a:r>
              <a:rPr lang="zh-CN" altLang="en-US" dirty="0">
                <a:solidFill>
                  <a:schemeClr val="tx1"/>
                </a:solidFill>
              </a:rPr>
              <a:t>因为IE8既不支持HTML5也不支持CSS3 Media，所以我们需要加载两个JS文件，来保证我们的代码实现兼容效果：</a:t>
            </a:r>
          </a:p>
          <a:p>
            <a:endParaRPr lang="zh-CN" altLang="en-US" dirty="0">
              <a:solidFill>
                <a:schemeClr val="tx1"/>
              </a:solidFill>
            </a:endParaRPr>
          </a:p>
          <a:p>
            <a:r>
              <a:rPr lang="zh-CN" altLang="en-US" dirty="0">
                <a:solidFill>
                  <a:srgbClr val="0070C0"/>
                </a:solidFill>
              </a:rPr>
              <a:t>&lt;!--[if lt IE 9]&gt;</a:t>
            </a:r>
          </a:p>
          <a:p>
            <a:r>
              <a:rPr lang="zh-CN" altLang="en-US" dirty="0">
                <a:solidFill>
                  <a:srgbClr val="0070C0"/>
                </a:solidFill>
              </a:rPr>
              <a:t>  &lt;script src="https://oss.maxcdn.com/libs/html5shiv/3.7.0/html5shiv.js"&gt;&lt;/script&gt;</a:t>
            </a:r>
          </a:p>
          <a:p>
            <a:r>
              <a:rPr lang="zh-CN" altLang="en-US" dirty="0">
                <a:solidFill>
                  <a:srgbClr val="0070C0"/>
                </a:solidFill>
              </a:rPr>
              <a:t>  &lt;script src="https://oss.maxcdn.com/libs/respond.js/1.3.0/respond.min.js"&gt;&lt;/script&gt;</a:t>
            </a:r>
          </a:p>
          <a:p>
            <a:r>
              <a:rPr lang="zh-CN" altLang="en-US" dirty="0">
                <a:solidFill>
                  <a:srgbClr val="0070C0"/>
                </a:solidFill>
              </a:rPr>
              <a:t>&lt;![endif]--&gt;</a:t>
            </a:r>
          </a:p>
          <a:p>
            <a:endParaRPr lang="zh-CN" altLang="en-US" dirty="0">
              <a:solidFill>
                <a:schemeClr val="tx1"/>
              </a:solidFill>
            </a:endParaRPr>
          </a:p>
          <a:p>
            <a:r>
              <a:rPr lang="zh-CN" altLang="en-US" b="1" dirty="0">
                <a:solidFill>
                  <a:schemeClr val="tx1"/>
                </a:solidFill>
              </a:rPr>
              <a:t>准备工作3：设置IE渲染方式默认为最高</a:t>
            </a:r>
            <a:r>
              <a:rPr lang="zh-CN" altLang="en-US" dirty="0">
                <a:solidFill>
                  <a:schemeClr val="tx1"/>
                </a:solidFill>
              </a:rPr>
              <a:t>(这部分可以选择添加也可以不添加)</a:t>
            </a:r>
          </a:p>
          <a:p>
            <a:r>
              <a:rPr lang="zh-CN" altLang="en-US" dirty="0">
                <a:solidFill>
                  <a:schemeClr val="tx1"/>
                </a:solidFill>
              </a:rPr>
              <a:t>现在有很多人的IE浏览器都升级到IE9以上了，所以这个时候就有又很多诡异的事情发生了，例如现在是IE9的浏览器，但是浏览器的文档模式却是IE8:</a:t>
            </a:r>
          </a:p>
          <a:p>
            <a:r>
              <a:rPr lang="zh-CN" altLang="en-US" dirty="0">
                <a:solidFill>
                  <a:schemeClr val="tx1"/>
                </a:solidFill>
              </a:rPr>
              <a:t>为了防止这种情况，我们需要下面这段代码来让IE的文档模式永远都是最新的：</a:t>
            </a:r>
          </a:p>
          <a:p>
            <a:r>
              <a:rPr lang="zh-CN" altLang="en-US" dirty="0">
                <a:solidFill>
                  <a:srgbClr val="0070C0"/>
                </a:solidFill>
              </a:rPr>
              <a:t>&lt;meta http-equiv="X-UA-Compatible" content="IE=Edge，chrome=1"&gt;</a:t>
            </a:r>
          </a:p>
          <a:p>
            <a:r>
              <a:rPr lang="zh-CN" altLang="en-US" dirty="0">
                <a:solidFill>
                  <a:schemeClr val="tx1"/>
                </a:solidFill>
              </a:rPr>
              <a:t>怎么这段代码后面加了一个chrome=1，这个Google Chrome Frame（谷歌内嵌浏览器框架GCF），如果有的用户电脑里面装了这个chrome的插件，就可以让电脑里面的IE不管是哪个版本的都可以使用Webkit引擎及V8引擎进行排版及运算，无比给力，不过如果用户没装这个插件，那这段代码就会让IE以最高的文档模式展现效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1800" b="1"/>
              <a:t>四、进入CSS3 Media写法</a:t>
            </a:r>
          </a:p>
          <a:p>
            <a:r>
              <a:rPr lang="zh-CN" altLang="en-US" sz="1800"/>
              <a:t>@media screen and (max-width: 960px){</a:t>
            </a:r>
          </a:p>
          <a:p>
            <a:r>
              <a:rPr lang="zh-CN" altLang="en-US" sz="1800"/>
              <a:t>    body{        background: #000;    }</a:t>
            </a:r>
          </a:p>
          <a:p>
            <a:r>
              <a:rPr lang="zh-CN" altLang="en-US" sz="1800"/>
              <a:t>}</a:t>
            </a:r>
          </a:p>
          <a:p>
            <a:r>
              <a:rPr lang="zh-CN" altLang="en-US" sz="1800"/>
              <a:t>或</a:t>
            </a:r>
          </a:p>
          <a:p>
            <a:r>
              <a:rPr lang="zh-CN" altLang="en-US" sz="1800"/>
              <a:t>@media (max-width: 960px){</a:t>
            </a:r>
          </a:p>
          <a:p>
            <a:r>
              <a:rPr lang="zh-CN" altLang="en-US" sz="1800"/>
              <a:t>    body{        background: #000;    }</a:t>
            </a:r>
          </a:p>
          <a:p>
            <a:r>
              <a:rPr lang="zh-CN" altLang="en-US" sz="180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pic>
        <p:nvPicPr>
          <p:cNvPr id="4" name="内容占位符 3"/>
          <p:cNvPicPr>
            <a:picLocks noGrp="1" noChangeAspect="1"/>
          </p:cNvPicPr>
          <p:nvPr>
            <p:ph idx="1"/>
          </p:nvPr>
        </p:nvPicPr>
        <p:blipFill>
          <a:blip r:embed="rId2"/>
          <a:stretch>
            <a:fillRect/>
          </a:stretch>
        </p:blipFill>
        <p:spPr>
          <a:xfrm>
            <a:off x="457200" y="2226945"/>
            <a:ext cx="8229600" cy="2026920"/>
          </a:xfrm>
          <a:prstGeom prst="rect">
            <a:avLst/>
          </a:prstGeom>
        </p:spPr>
      </p:pic>
      <p:sp>
        <p:nvSpPr>
          <p:cNvPr id="5" name="文本框 4"/>
          <p:cNvSpPr txBox="1"/>
          <p:nvPr/>
        </p:nvSpPr>
        <p:spPr>
          <a:xfrm>
            <a:off x="2409825" y="5197475"/>
            <a:ext cx="4114800" cy="368300"/>
          </a:xfrm>
          <a:prstGeom prst="rect">
            <a:avLst/>
          </a:prstGeom>
          <a:noFill/>
        </p:spPr>
        <p:txBody>
          <a:bodyPr wrap="square" rtlCol="0" anchor="t">
            <a:spAutoFit/>
          </a:bodyPr>
          <a:lstStyle/>
          <a:p>
            <a:r>
              <a:rPr lang="zh-CN" altLang="en-US"/>
              <a:t>http://www.proprep.com/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制作响应式导航条</a:t>
            </a:r>
          </a:p>
        </p:txBody>
      </p:sp>
      <p:pic>
        <p:nvPicPr>
          <p:cNvPr id="4" name="内容占位符 3"/>
          <p:cNvPicPr>
            <a:picLocks noGrp="1" noChangeAspect="1"/>
          </p:cNvPicPr>
          <p:nvPr>
            <p:ph idx="1"/>
          </p:nvPr>
        </p:nvPicPr>
        <p:blipFill>
          <a:blip r:embed="rId2"/>
          <a:stretch>
            <a:fillRect/>
          </a:stretch>
        </p:blipFill>
        <p:spPr>
          <a:xfrm>
            <a:off x="457200" y="3023235"/>
            <a:ext cx="8229600" cy="434340"/>
          </a:xfrm>
          <a:prstGeom prst="rect">
            <a:avLst/>
          </a:prstGeom>
        </p:spPr>
      </p:pic>
      <p:sp>
        <p:nvSpPr>
          <p:cNvPr id="5" name="文本框 4"/>
          <p:cNvSpPr txBox="1"/>
          <p:nvPr/>
        </p:nvSpPr>
        <p:spPr>
          <a:xfrm>
            <a:off x="2188845" y="1795145"/>
            <a:ext cx="3800475" cy="368300"/>
          </a:xfrm>
          <a:prstGeom prst="rect">
            <a:avLst/>
          </a:prstGeom>
          <a:noFill/>
        </p:spPr>
        <p:txBody>
          <a:bodyPr wrap="square" rtlCol="0" anchor="t">
            <a:spAutoFit/>
          </a:bodyPr>
          <a:lstStyle/>
          <a:p>
            <a:r>
              <a:rPr lang="zh-CN" altLang="en-US"/>
              <a:t>http://www.clantrip.com/</a:t>
            </a:r>
          </a:p>
        </p:txBody>
      </p:sp>
      <p:pic>
        <p:nvPicPr>
          <p:cNvPr id="6" name="图片 5"/>
          <p:cNvPicPr>
            <a:picLocks noChangeAspect="1"/>
          </p:cNvPicPr>
          <p:nvPr/>
        </p:nvPicPr>
        <p:blipFill>
          <a:blip r:embed="rId3"/>
          <a:stretch>
            <a:fillRect/>
          </a:stretch>
        </p:blipFill>
        <p:spPr>
          <a:xfrm>
            <a:off x="386080" y="3851910"/>
            <a:ext cx="8371205" cy="666750"/>
          </a:xfrm>
          <a:prstGeom prst="rect">
            <a:avLst/>
          </a:prstGeom>
        </p:spPr>
      </p:pic>
      <p:pic>
        <p:nvPicPr>
          <p:cNvPr id="7" name="图片 6"/>
          <p:cNvPicPr>
            <a:picLocks noChangeAspect="1"/>
          </p:cNvPicPr>
          <p:nvPr/>
        </p:nvPicPr>
        <p:blipFill>
          <a:blip r:embed="rId4"/>
          <a:stretch>
            <a:fillRect/>
          </a:stretch>
        </p:blipFill>
        <p:spPr>
          <a:xfrm>
            <a:off x="3434080" y="5038725"/>
            <a:ext cx="4314190" cy="4572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文本框 3"/>
          <p:cNvSpPr txBox="1"/>
          <p:nvPr/>
        </p:nvSpPr>
        <p:spPr>
          <a:xfrm>
            <a:off x="592455" y="6015990"/>
            <a:ext cx="7297420" cy="368300"/>
          </a:xfrm>
          <a:prstGeom prst="rect">
            <a:avLst/>
          </a:prstGeom>
          <a:noFill/>
        </p:spPr>
        <p:txBody>
          <a:bodyPr wrap="square" rtlCol="0" anchor="t">
            <a:spAutoFit/>
          </a:bodyPr>
          <a:lstStyle/>
          <a:p>
            <a:r>
              <a:rPr lang="zh-CN" altLang="en-US"/>
              <a:t>https://www.cnblogs.com/softlover/archive/2012/11/21/2781388.html</a:t>
            </a:r>
          </a:p>
        </p:txBody>
      </p:sp>
      <p:pic>
        <p:nvPicPr>
          <p:cNvPr id="5" name="内容占位符 4"/>
          <p:cNvPicPr>
            <a:picLocks noGrp="1" noChangeAspect="1"/>
          </p:cNvPicPr>
          <p:nvPr>
            <p:ph idx="1"/>
          </p:nvPr>
        </p:nvPicPr>
        <p:blipFill>
          <a:blip r:embed="rId2"/>
          <a:stretch>
            <a:fillRect/>
          </a:stretch>
        </p:blipFill>
        <p:spPr>
          <a:xfrm>
            <a:off x="1316355" y="1419860"/>
            <a:ext cx="6814185" cy="3042285"/>
          </a:xfrm>
          <a:prstGeom prst="rect">
            <a:avLst/>
          </a:prstGeom>
        </p:spPr>
      </p:pic>
      <p:sp>
        <p:nvSpPr>
          <p:cNvPr id="6" name="TextBox 5"/>
          <p:cNvSpPr txBox="1"/>
          <p:nvPr/>
        </p:nvSpPr>
        <p:spPr>
          <a:xfrm>
            <a:off x="1714480" y="4500570"/>
            <a:ext cx="2151551" cy="369332"/>
          </a:xfrm>
          <a:prstGeom prst="rect">
            <a:avLst/>
          </a:prstGeom>
          <a:noFill/>
        </p:spPr>
        <p:txBody>
          <a:bodyPr wrap="none" rtlCol="0">
            <a:spAutoFit/>
          </a:bodyPr>
          <a:lstStyle/>
          <a:p>
            <a:r>
              <a:rPr lang="zh-CN" altLang="en-US" dirty="0"/>
              <a:t>大于</a:t>
            </a:r>
            <a:r>
              <a:rPr lang="en-US" altLang="zh-CN" dirty="0"/>
              <a:t>980</a:t>
            </a:r>
            <a:r>
              <a:rPr lang="zh-CN" altLang="en-US" dirty="0"/>
              <a:t>，固定宽度</a:t>
            </a:r>
          </a:p>
        </p:txBody>
      </p:sp>
      <p:sp>
        <p:nvSpPr>
          <p:cNvPr id="7" name="TextBox 6"/>
          <p:cNvSpPr txBox="1"/>
          <p:nvPr/>
        </p:nvSpPr>
        <p:spPr>
          <a:xfrm>
            <a:off x="4857752" y="4500570"/>
            <a:ext cx="1571636" cy="369332"/>
          </a:xfrm>
          <a:prstGeom prst="rect">
            <a:avLst/>
          </a:prstGeom>
          <a:noFill/>
        </p:spPr>
        <p:txBody>
          <a:bodyPr wrap="square" rtlCol="0">
            <a:spAutoFit/>
          </a:bodyPr>
          <a:lstStyle/>
          <a:p>
            <a:r>
              <a:rPr lang="en-US" altLang="zh-CN" dirty="0"/>
              <a:t>980-650</a:t>
            </a:r>
            <a:endParaRPr lang="zh-CN" altLang="en-US" dirty="0"/>
          </a:p>
        </p:txBody>
      </p:sp>
      <p:sp>
        <p:nvSpPr>
          <p:cNvPr id="8" name="TextBox 7"/>
          <p:cNvSpPr txBox="1"/>
          <p:nvPr/>
        </p:nvSpPr>
        <p:spPr>
          <a:xfrm>
            <a:off x="7072330" y="4488428"/>
            <a:ext cx="1214446" cy="369332"/>
          </a:xfrm>
          <a:prstGeom prst="rect">
            <a:avLst/>
          </a:prstGeom>
          <a:noFill/>
        </p:spPr>
        <p:txBody>
          <a:bodyPr wrap="square" rtlCol="0">
            <a:spAutoFit/>
          </a:bodyPr>
          <a:lstStyle/>
          <a:p>
            <a:r>
              <a:rPr lang="zh-CN" altLang="en-US" dirty="0"/>
              <a:t>小于</a:t>
            </a:r>
            <a:r>
              <a:rPr lang="en-US" altLang="zh-CN" dirty="0"/>
              <a:t>650</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 </a:t>
            </a:r>
            <a:r>
              <a:rPr lang="zh-CN" altLang="en-US" dirty="0"/>
              <a:t>响应式布局简介</a:t>
            </a:r>
          </a:p>
        </p:txBody>
      </p:sp>
      <p:pic>
        <p:nvPicPr>
          <p:cNvPr id="1026" name="Picture 2" descr="http://www.yiwen.net.cn/Uploads/6523143191360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508" y="1124744"/>
            <a:ext cx="8856984" cy="3046498"/>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p:cNvSpPr>
            <a:spLocks noGrp="1"/>
          </p:cNvSpPr>
          <p:nvPr>
            <p:ph idx="1"/>
          </p:nvPr>
        </p:nvSpPr>
        <p:spPr>
          <a:xfrm>
            <a:off x="1549400" y="4434840"/>
            <a:ext cx="4354195" cy="2091055"/>
          </a:xfrm>
        </p:spPr>
        <p:txBody>
          <a:bodyPr/>
          <a:lstStyle/>
          <a:p>
            <a:pPr marL="0" indent="0">
              <a:buNone/>
            </a:pPr>
            <a:r>
              <a:rPr lang="zh-CN" altLang="en-US" sz="1800"/>
              <a:t>借鉴Bootstra</a:t>
            </a:r>
            <a:r>
              <a:rPr lang="en-US" altLang="zh-CN" sz="1800"/>
              <a:t>p</a:t>
            </a:r>
            <a:r>
              <a:rPr lang="zh-CN" altLang="zh-CN" sz="1800"/>
              <a:t>框架的屏幕宽度划分</a:t>
            </a:r>
          </a:p>
          <a:p>
            <a:r>
              <a:rPr lang="zh-CN" altLang="en-US" sz="1800">
                <a:sym typeface="+mn-ea"/>
              </a:rPr>
              <a:t>微小屏幕 更低分辨率手机（</a:t>
            </a:r>
            <a:r>
              <a:rPr lang="en-US" altLang="zh-CN" sz="1800">
                <a:sym typeface="+mn-ea"/>
              </a:rPr>
              <a:t>&lt;480px)</a:t>
            </a:r>
          </a:p>
          <a:p>
            <a:r>
              <a:rPr lang="zh-CN" altLang="en-US" sz="1800"/>
              <a:t>超小屏幕 手机 (&lt;768px)	</a:t>
            </a:r>
          </a:p>
          <a:p>
            <a:r>
              <a:rPr lang="zh-CN" altLang="en-US" sz="1800"/>
              <a:t>小屏幕 平板 (≥768px)	</a:t>
            </a:r>
          </a:p>
          <a:p>
            <a:r>
              <a:rPr lang="zh-CN" altLang="en-US" sz="1800"/>
              <a:t>中等屏幕 桌面显示器 (≥992px)	</a:t>
            </a:r>
          </a:p>
          <a:p>
            <a:r>
              <a:rPr lang="zh-CN" altLang="en-US" sz="1800"/>
              <a:t>大屏幕 大桌面显示器 (≥1200px)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 </a:t>
            </a:r>
            <a:r>
              <a:rPr lang="zh-CN" altLang="en-US" dirty="0"/>
              <a:t>响应式布局简介</a:t>
            </a:r>
          </a:p>
        </p:txBody>
      </p:sp>
      <p:sp>
        <p:nvSpPr>
          <p:cNvPr id="3" name="内容占位符 2"/>
          <p:cNvSpPr>
            <a:spLocks noGrp="1"/>
          </p:cNvSpPr>
          <p:nvPr>
            <p:ph idx="1"/>
          </p:nvPr>
        </p:nvSpPr>
        <p:spPr/>
        <p:txBody>
          <a:bodyPr/>
          <a:lstStyle/>
          <a:p>
            <a:r>
              <a:rPr lang="en-US" altLang="zh-CN" dirty="0"/>
              <a:t>1</a:t>
            </a:r>
            <a:r>
              <a:rPr lang="zh-CN" altLang="en-US" dirty="0"/>
              <a:t>、</a:t>
            </a:r>
            <a:r>
              <a:rPr lang="zh-CN" altLang="en-US" dirty="0">
                <a:solidFill>
                  <a:srgbClr val="FF0066"/>
                </a:solidFill>
              </a:rPr>
              <a:t>弹性网格</a:t>
            </a:r>
            <a:r>
              <a:rPr lang="zh-CN" altLang="en-US" dirty="0"/>
              <a:t>：网格大小可以随着屏幕尺寸大小做出相对应的比例缩放。</a:t>
            </a:r>
          </a:p>
          <a:p>
            <a:r>
              <a:rPr lang="en-US" altLang="zh-CN" dirty="0"/>
              <a:t>2</a:t>
            </a:r>
            <a:r>
              <a:rPr lang="zh-CN" altLang="en-US" dirty="0"/>
              <a:t>、</a:t>
            </a:r>
            <a:r>
              <a:rPr lang="zh-CN" altLang="en-US" dirty="0">
                <a:solidFill>
                  <a:srgbClr val="FF0066"/>
                </a:solidFill>
              </a:rPr>
              <a:t>弹性图片</a:t>
            </a:r>
            <a:r>
              <a:rPr lang="zh-CN" altLang="en-US" dirty="0"/>
              <a:t>：不给图片设定固定尺寸，根据流体网格自动缩放。一条代码即可搞定：</a:t>
            </a:r>
            <a:r>
              <a:rPr lang="en-US" altLang="zh-CN" b="1" dirty="0" err="1">
                <a:solidFill>
                  <a:srgbClr val="0070C0"/>
                </a:solidFill>
              </a:rPr>
              <a:t>img</a:t>
            </a:r>
            <a:r>
              <a:rPr lang="en-US" altLang="zh-CN" b="1" dirty="0">
                <a:solidFill>
                  <a:srgbClr val="0070C0"/>
                </a:solidFill>
              </a:rPr>
              <a:t>{max-width: 100%}</a:t>
            </a:r>
          </a:p>
          <a:p>
            <a:r>
              <a:rPr lang="en-US" altLang="zh-CN" dirty="0"/>
              <a:t>3</a:t>
            </a:r>
            <a:r>
              <a:rPr lang="zh-CN" altLang="en-US" dirty="0"/>
              <a:t>、</a:t>
            </a:r>
            <a:r>
              <a:rPr lang="zh-CN" altLang="en-US" dirty="0">
                <a:solidFill>
                  <a:srgbClr val="FF0066"/>
                </a:solidFill>
              </a:rPr>
              <a:t>媒体查询（Media Query）</a:t>
            </a:r>
            <a:r>
              <a:rPr lang="zh-CN" altLang="en-US" dirty="0"/>
              <a:t>：响应式设计的灵魂，可以根据设备尺寸，匹配不同的样式。</a:t>
            </a:r>
            <a:endParaRPr lang="en-US" altLang="zh-CN" dirty="0"/>
          </a:p>
          <a:p>
            <a:r>
              <a:rPr lang="en-US" altLang="zh-CN" dirty="0"/>
              <a:t>4</a:t>
            </a:r>
            <a:r>
              <a:rPr lang="zh-CN" altLang="en-US" dirty="0"/>
              <a:t>、</a:t>
            </a:r>
            <a:r>
              <a:rPr lang="zh-CN" altLang="en-US" dirty="0">
                <a:solidFill>
                  <a:srgbClr val="FF0066"/>
                </a:solidFill>
              </a:rPr>
              <a:t>屏幕分辨率</a:t>
            </a:r>
            <a:r>
              <a:rPr lang="zh-CN" altLang="en-US" dirty="0"/>
              <a:t>：利用</a:t>
            </a:r>
            <a:r>
              <a:rPr lang="zh-CN" altLang="en-US" dirty="0">
                <a:sym typeface="+mn-ea"/>
              </a:rPr>
              <a:t>媒体查询对不同分辨率手机设置不同的样式。</a:t>
            </a:r>
            <a:endParaRPr lang="en-US" altLang="zh-CN" dirty="0">
              <a:sym typeface="+mn-ea"/>
            </a:endParaRPr>
          </a:p>
          <a:p>
            <a:r>
              <a:rPr lang="en-US" altLang="zh-CN" dirty="0"/>
              <a:t>5</a:t>
            </a:r>
            <a:r>
              <a:rPr lang="zh-CN" altLang="en-US" dirty="0"/>
              <a:t>、</a:t>
            </a:r>
            <a:r>
              <a:rPr lang="zh-CN" altLang="en-US" dirty="0">
                <a:solidFill>
                  <a:srgbClr val="FF0066"/>
                </a:solidFill>
              </a:rPr>
              <a:t>主要断点</a:t>
            </a:r>
            <a:r>
              <a:rPr lang="zh-CN" altLang="en-US" dirty="0"/>
              <a:t>：</a:t>
            </a:r>
            <a:r>
              <a:rPr lang="en-US" altLang="zh-CN" dirty="0"/>
              <a:t>WEB</a:t>
            </a:r>
            <a:r>
              <a:rPr lang="zh-CN" altLang="en-US" dirty="0"/>
              <a:t>开发中的新名词，在响应式设计中尤为重要。简单说就是设备的临界点。利用媒体查询针对不同尺寸终端设备设置不同样式。</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视口</a:t>
            </a:r>
          </a:p>
        </p:txBody>
      </p:sp>
      <p:sp>
        <p:nvSpPr>
          <p:cNvPr id="3" name="内容占位符 2"/>
          <p:cNvSpPr>
            <a:spLocks noGrp="1"/>
          </p:cNvSpPr>
          <p:nvPr>
            <p:ph idx="1"/>
          </p:nvPr>
        </p:nvSpPr>
        <p:spPr>
          <a:xfrm>
            <a:off x="467544" y="864972"/>
            <a:ext cx="8229600" cy="6165304"/>
          </a:xfrm>
        </p:spPr>
        <p:txBody>
          <a:bodyPr>
            <a:normAutofit fontScale="70000" lnSpcReduction="20000"/>
          </a:bodyPr>
          <a:lstStyle/>
          <a:p>
            <a:pPr marL="457200" indent="-457200">
              <a:lnSpc>
                <a:spcPct val="170000"/>
              </a:lnSpc>
              <a:buFont typeface="+mj-lt"/>
              <a:buAutoNum type="arabicPeriod"/>
            </a:pPr>
            <a:r>
              <a:rPr lang="zh-CN" altLang="en-US" b="1" dirty="0"/>
              <a:t>视觉视口</a:t>
            </a:r>
            <a:r>
              <a:rPr lang="en-US" altLang="zh-CN" dirty="0"/>
              <a:t>: </a:t>
            </a:r>
            <a:r>
              <a:rPr lang="zh-CN" altLang="en-US" b="1" dirty="0">
                <a:solidFill>
                  <a:srgbClr val="FF0066"/>
                </a:solidFill>
              </a:rPr>
              <a:t>用户正在看到的网站的区域</a:t>
            </a:r>
            <a:r>
              <a:rPr lang="zh-CN" altLang="en-US" dirty="0"/>
              <a:t>，一般</a:t>
            </a:r>
            <a:r>
              <a:rPr lang="zh-CN" altLang="en-US" b="1" dirty="0"/>
              <a:t>视觉视口</a:t>
            </a:r>
            <a:r>
              <a:rPr lang="zh-CN" altLang="en-US" dirty="0"/>
              <a:t>和</a:t>
            </a:r>
            <a:r>
              <a:rPr lang="zh-CN" altLang="en-US" b="1" dirty="0"/>
              <a:t>布局视口</a:t>
            </a:r>
            <a:r>
              <a:rPr lang="zh-CN" altLang="en-US" dirty="0"/>
              <a:t>一致。并且它的</a:t>
            </a:r>
            <a:r>
              <a:rPr lang="en-US" altLang="zh-CN" dirty="0"/>
              <a:t>CSS</a:t>
            </a:r>
            <a:r>
              <a:rPr lang="zh-CN" altLang="en-US" dirty="0"/>
              <a:t>像素的数量会随着用户缩放而改变。</a:t>
            </a:r>
            <a:endParaRPr lang="en-US" altLang="zh-CN" dirty="0"/>
          </a:p>
          <a:p>
            <a:pPr marL="914400" lvl="1" indent="-457200">
              <a:lnSpc>
                <a:spcPct val="170000"/>
              </a:lnSpc>
              <a:buFont typeface="Wingdings" panose="05000000000000000000" pitchFamily="2" charset="2"/>
              <a:buChar char="u"/>
            </a:pPr>
            <a:r>
              <a:rPr lang="zh-CN" altLang="en-US" dirty="0"/>
              <a:t>可通过 </a:t>
            </a:r>
            <a:r>
              <a:rPr lang="en-US" altLang="zh-CN" b="1" dirty="0" err="1"/>
              <a:t>window</a:t>
            </a:r>
            <a:r>
              <a:rPr lang="en-US" altLang="zh-CN" dirty="0" err="1"/>
              <a:t>.</a:t>
            </a:r>
            <a:r>
              <a:rPr lang="en-US" altLang="zh-CN" b="1" dirty="0" err="1"/>
              <a:t>innerWidth/innerHeight</a:t>
            </a:r>
            <a:r>
              <a:rPr lang="en-US" altLang="zh-CN" b="1" dirty="0"/>
              <a:t> </a:t>
            </a:r>
            <a:r>
              <a:rPr lang="zh-CN" altLang="en-US" dirty="0"/>
              <a:t>获取</a:t>
            </a:r>
            <a:r>
              <a:rPr lang="en-US" altLang="zh-CN" dirty="0"/>
              <a:t>;</a:t>
            </a:r>
          </a:p>
          <a:p>
            <a:pPr marL="457200" indent="-457200">
              <a:lnSpc>
                <a:spcPct val="170000"/>
              </a:lnSpc>
              <a:buFont typeface="+mj-lt"/>
              <a:buAutoNum type="arabicPeriod"/>
            </a:pPr>
            <a:r>
              <a:rPr lang="zh-CN" altLang="en-US" b="1" dirty="0"/>
              <a:t>布局视口</a:t>
            </a:r>
            <a:r>
              <a:rPr lang="zh-CN" altLang="en-US" dirty="0"/>
              <a:t>：不再与移动端浏览器相关联，完全是独立的。实际上</a:t>
            </a:r>
            <a:r>
              <a:rPr lang="zh-CN" altLang="en-US" b="1" dirty="0">
                <a:solidFill>
                  <a:srgbClr val="FF0066"/>
                </a:solidFill>
              </a:rPr>
              <a:t>布局视口</a:t>
            </a:r>
            <a:r>
              <a:rPr lang="zh-CN" altLang="en-US" dirty="0">
                <a:solidFill>
                  <a:srgbClr val="FF0066"/>
                </a:solidFill>
              </a:rPr>
              <a:t>的宽度要比屏幕宽出很多</a:t>
            </a:r>
            <a:r>
              <a:rPr lang="zh-CN" altLang="en-US" dirty="0"/>
              <a:t>。为了容纳为桌面浏览器设计的网站， 移动设备默认的布局视口宽度远大于屏幕的宽度， 设置为</a:t>
            </a:r>
            <a:r>
              <a:rPr lang="en-US" altLang="zh-CN" b="1" i="1" dirty="0">
                <a:solidFill>
                  <a:srgbClr val="FF0066"/>
                </a:solidFill>
              </a:rPr>
              <a:t>980px</a:t>
            </a:r>
            <a:r>
              <a:rPr lang="zh-CN" altLang="en-US" dirty="0"/>
              <a:t>或</a:t>
            </a:r>
            <a:r>
              <a:rPr lang="en-US" altLang="zh-CN" dirty="0"/>
              <a:t>1024px</a:t>
            </a:r>
            <a:r>
              <a:rPr lang="zh-CN" altLang="en-US" dirty="0"/>
              <a:t>（也可能是其它值，这个是由设备自己决定的），</a:t>
            </a:r>
            <a:r>
              <a:rPr lang="en-US" altLang="zh-CN" dirty="0"/>
              <a:t> </a:t>
            </a:r>
            <a:r>
              <a:rPr lang="zh-CN" altLang="en-US" dirty="0"/>
              <a:t>但带来的后果就是浏览器会出现横向滚动条，因为浏览器可视区域的宽度是比这个默认的</a:t>
            </a:r>
            <a:r>
              <a:rPr lang="en-US" altLang="zh-CN" dirty="0"/>
              <a:t>viewport</a:t>
            </a:r>
            <a:r>
              <a:rPr lang="zh-CN" altLang="en-US" dirty="0"/>
              <a:t>的宽度要小的</a:t>
            </a:r>
            <a:endParaRPr lang="en-US" altLang="zh-CN" dirty="0"/>
          </a:p>
          <a:p>
            <a:pPr lvl="1">
              <a:lnSpc>
                <a:spcPct val="170000"/>
              </a:lnSpc>
              <a:buFont typeface="Wingdings" panose="05000000000000000000" charset="0"/>
              <a:buChar char="u"/>
            </a:pPr>
            <a:r>
              <a:rPr lang="zh-CN" altLang="en-US" dirty="0"/>
              <a:t>可通过 </a:t>
            </a:r>
            <a:r>
              <a:rPr lang="en-US" altLang="zh-CN" b="1" dirty="0" err="1"/>
              <a:t>document</a:t>
            </a:r>
            <a:r>
              <a:rPr lang="en-US" altLang="zh-CN" dirty="0" err="1"/>
              <a:t>.</a:t>
            </a:r>
            <a:r>
              <a:rPr lang="en-US" altLang="zh-CN" b="1" dirty="0" err="1"/>
              <a:t>documentElement</a:t>
            </a:r>
            <a:r>
              <a:rPr lang="en-US" altLang="zh-CN" dirty="0" err="1"/>
              <a:t>.</a:t>
            </a:r>
            <a:r>
              <a:rPr lang="en-US" altLang="zh-CN" b="1" dirty="0" err="1"/>
              <a:t>clientWidth/clientHiehgt</a:t>
            </a:r>
            <a:r>
              <a:rPr lang="en-US" altLang="zh-CN" dirty="0"/>
              <a:t>; </a:t>
            </a:r>
            <a:r>
              <a:rPr lang="zh-CN" altLang="en-US" dirty="0"/>
              <a:t>获取；</a:t>
            </a:r>
            <a:endParaRPr lang="en-US" altLang="zh-CN" dirty="0"/>
          </a:p>
          <a:p>
            <a:pPr marL="457200" indent="-457200">
              <a:lnSpc>
                <a:spcPct val="170000"/>
              </a:lnSpc>
              <a:buFont typeface="+mj-lt"/>
              <a:buAutoNum type="arabicPeriod"/>
            </a:pPr>
            <a:r>
              <a:rPr lang="zh-CN" altLang="en-US" b="1" dirty="0"/>
              <a:t>理想视口</a:t>
            </a:r>
            <a:r>
              <a:rPr lang="zh-CN" altLang="en-US" dirty="0"/>
              <a:t>：布局视口的默认宽度并不是一个理想的宽度。显然用户希望在进入页面时可以不需要缩放就可以有一个理想的浏览和阅读尺寸。理想视口仍是为移动端设备准备的。只有手动添加</a:t>
            </a:r>
            <a:r>
              <a:rPr lang="en-US" altLang="zh-CN" dirty="0"/>
              <a:t>meta</a:t>
            </a:r>
            <a:r>
              <a:rPr lang="zh-CN" altLang="en-US" dirty="0"/>
              <a:t>视口标签方才生效。如果没有</a:t>
            </a:r>
            <a:r>
              <a:rPr lang="en-US" altLang="zh-CN" dirty="0"/>
              <a:t>meta</a:t>
            </a:r>
            <a:r>
              <a:rPr lang="zh-CN" altLang="en-US" dirty="0"/>
              <a:t>视口标签，那么布局将会维持它的默认宽度。</a:t>
            </a:r>
            <a:endParaRPr lang="en-US" altLang="zh-CN" dirty="0"/>
          </a:p>
          <a:p>
            <a:pPr marL="914400" lvl="1" indent="-457200">
              <a:lnSpc>
                <a:spcPct val="170000"/>
              </a:lnSpc>
              <a:buFont typeface="Wingdings" panose="05000000000000000000" pitchFamily="2" charset="2"/>
              <a:buChar char="u"/>
            </a:pPr>
            <a:r>
              <a:rPr lang="zh-CN" altLang="en-US" sz="2100" b="1" dirty="0">
                <a:solidFill>
                  <a:srgbClr val="FF0066"/>
                </a:solidFill>
              </a:rPr>
              <a:t>让网页的宽度自动适应</a:t>
            </a:r>
            <a:r>
              <a:rPr lang="zh-CN" altLang="en-US" sz="2100" b="1" dirty="0">
                <a:solidFill>
                  <a:srgbClr val="FF0066"/>
                </a:solidFill>
                <a:hlinkClick r:id="rId2"/>
              </a:rPr>
              <a:t>手机屏幕</a:t>
            </a:r>
            <a:r>
              <a:rPr lang="zh-CN" altLang="en-US" sz="2100" b="1" dirty="0">
                <a:solidFill>
                  <a:srgbClr val="FF0066"/>
                </a:solidFill>
              </a:rPr>
              <a:t>的宽度</a:t>
            </a:r>
            <a:r>
              <a:rPr lang="zh-CN" altLang="en-US" sz="21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二、</a:t>
            </a:r>
            <a:r>
              <a:rPr lang="en-US" altLang="zh-CN" dirty="0">
                <a:sym typeface="+mn-ea"/>
              </a:rPr>
              <a:t>meta</a:t>
            </a:r>
            <a:r>
              <a:rPr lang="zh-CN" altLang="en-US" dirty="0">
                <a:sym typeface="+mn-ea"/>
              </a:rPr>
              <a:t>标签及视口（</a:t>
            </a:r>
            <a:r>
              <a:rPr lang="en-US" altLang="zh-CN" dirty="0">
                <a:sym typeface="+mn-ea"/>
              </a:rPr>
              <a:t>viewport</a:t>
            </a:r>
            <a:r>
              <a:rPr lang="zh-CN" altLang="en-US" dirty="0">
                <a:sym typeface="+mn-ea"/>
              </a:rPr>
              <a:t>）</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sym typeface="+mn-ea"/>
              </a:rPr>
              <a:t>&lt;meta name=”viewport”  content=””&gt;</a:t>
            </a:r>
            <a:r>
              <a:rPr lang="zh-CN" altLang="en-US" b="1" dirty="0">
                <a:solidFill>
                  <a:srgbClr val="00B0F0"/>
                </a:solidFill>
              </a:rPr>
              <a:t>告诉浏览器如何处理网页</a:t>
            </a:r>
            <a:r>
              <a:rPr lang="zh-CN" altLang="en-US" dirty="0"/>
              <a:t>。</a:t>
            </a:r>
          </a:p>
          <a:p>
            <a:pPr>
              <a:lnSpc>
                <a:spcPct val="150000"/>
              </a:lnSpc>
            </a:pPr>
            <a:r>
              <a:rPr lang="zh-CN" altLang="en-US" dirty="0">
                <a:sym typeface="+mn-ea"/>
              </a:rPr>
              <a:t>该标签主要作用让移动设备在浏览网页时进行优化，并且可以自定义界面可视区域的尺寸与缩放级别。</a:t>
            </a:r>
            <a:endParaRPr lang="zh-CN" altLang="en-US" dirty="0"/>
          </a:p>
          <a:p>
            <a:r>
              <a:rPr lang="en-US" altLang="zh-CN" dirty="0">
                <a:latin typeface="Arial Unicode MS" panose="020B0604020202020204" charset="-122"/>
                <a:ea typeface="Arial Unicode MS" panose="020B0604020202020204" charset="-122"/>
                <a:sym typeface="+mn-ea"/>
              </a:rPr>
              <a:t>viewport</a:t>
            </a:r>
            <a:r>
              <a:rPr lang="zh-CN" altLang="en-US" dirty="0">
                <a:latin typeface="Arial Unicode MS" panose="020B0604020202020204" charset="-122"/>
                <a:ea typeface="Arial Unicode MS" panose="020B0604020202020204" charset="-122"/>
                <a:sym typeface="+mn-ea"/>
              </a:rPr>
              <a:t>：</a:t>
            </a:r>
            <a:r>
              <a:rPr lang="zh-CN" altLang="en-US" dirty="0"/>
              <a:t>智能手机使用了一个比实际屏幕大的虚拟可视区域（</a:t>
            </a:r>
            <a:r>
              <a:rPr lang="en-US" altLang="zh-CN" dirty="0"/>
              <a:t>viewport</a:t>
            </a:r>
            <a:r>
              <a:rPr lang="zh-CN" altLang="en-US" dirty="0"/>
              <a:t>），主要的目的是让页面在智能手机阅读时不会因为实际可视区域而变形。</a:t>
            </a:r>
            <a:endParaRPr lang="zh-CN" altLang="en-US" dirty="0">
              <a:latin typeface="Arial Unicode MS" panose="020B0604020202020204" charset="-122"/>
              <a:ea typeface="Arial Unicode MS" panose="020B0604020202020204"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注意</a:t>
            </a:r>
          </a:p>
        </p:txBody>
      </p:sp>
      <p:sp>
        <p:nvSpPr>
          <p:cNvPr id="3" name="内容占位符 2"/>
          <p:cNvSpPr>
            <a:spLocks noGrp="1"/>
          </p:cNvSpPr>
          <p:nvPr>
            <p:ph idx="1"/>
          </p:nvPr>
        </p:nvSpPr>
        <p:spPr/>
        <p:txBody>
          <a:bodyPr/>
          <a:lstStyle/>
          <a:p>
            <a:r>
              <a:rPr lang="zh-CN" altLang="en-US" b="1" dirty="0">
                <a:solidFill>
                  <a:srgbClr val="FF0000"/>
                </a:solidFill>
                <a:sym typeface="+mn-ea"/>
              </a:rPr>
              <a:t>响应式第</a:t>
            </a:r>
            <a:r>
              <a:rPr lang="en-US" altLang="zh-CN" b="1" dirty="0">
                <a:solidFill>
                  <a:srgbClr val="FF0000"/>
                </a:solidFill>
                <a:sym typeface="+mn-ea"/>
              </a:rPr>
              <a:t>1</a:t>
            </a:r>
            <a:r>
              <a:rPr lang="zh-CN" altLang="en-US" b="1" dirty="0">
                <a:solidFill>
                  <a:srgbClr val="FF0000"/>
                </a:solidFill>
                <a:sym typeface="+mn-ea"/>
              </a:rPr>
              <a:t>步：在</a:t>
            </a:r>
            <a:r>
              <a:rPr lang="en-US" altLang="zh-CN" b="1" dirty="0">
                <a:solidFill>
                  <a:srgbClr val="FF0000"/>
                </a:solidFill>
                <a:sym typeface="+mn-ea"/>
              </a:rPr>
              <a:t>head</a:t>
            </a:r>
            <a:r>
              <a:rPr lang="zh-CN" altLang="en-US" b="1" dirty="0">
                <a:solidFill>
                  <a:srgbClr val="FF0000"/>
                </a:solidFill>
                <a:sym typeface="+mn-ea"/>
              </a:rPr>
              <a:t>标签里添加</a:t>
            </a:r>
          </a:p>
          <a:p>
            <a:endParaRPr lang="zh-CN" altLang="en-US" b="1" dirty="0">
              <a:solidFill>
                <a:srgbClr val="FF0000"/>
              </a:solidFill>
              <a:sym typeface="+mn-ea"/>
            </a:endParaRPr>
          </a:p>
          <a:p>
            <a:r>
              <a:rPr lang="zh-CN" altLang="en-US" b="1" dirty="0">
                <a:solidFill>
                  <a:srgbClr val="FF0000"/>
                </a:solidFill>
                <a:sym typeface="+mn-ea"/>
              </a:rPr>
              <a:t>&lt;meta name="viewport" content="width=device-width, initial-scale=1.0, maximum-scale=1.0, user-scalable=no"&gt;</a:t>
            </a:r>
            <a:endParaRPr lang="zh-CN" altLang="en-US" b="1" dirty="0">
              <a:solidFill>
                <a:srgbClr val="FF0000"/>
              </a:solidFill>
            </a:endParaRP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二 、</a:t>
            </a:r>
            <a:r>
              <a:rPr lang="en-US" altLang="zh-CN" dirty="0">
                <a:sym typeface="+mn-ea"/>
              </a:rPr>
              <a:t>meta</a:t>
            </a:r>
            <a:r>
              <a:rPr lang="zh-CN" altLang="en-US" dirty="0">
                <a:sym typeface="+mn-ea"/>
              </a:rPr>
              <a:t>标签及视口（</a:t>
            </a:r>
            <a:r>
              <a:rPr lang="en-US" altLang="zh-CN" dirty="0">
                <a:sym typeface="+mn-ea"/>
              </a:rPr>
              <a:t>viewport</a:t>
            </a:r>
            <a:r>
              <a:rPr lang="zh-CN" altLang="en-US" dirty="0">
                <a:sym typeface="+mn-ea"/>
              </a:rPr>
              <a:t>）</a:t>
            </a:r>
            <a:endParaRPr lang="zh-CN" altLang="en-US"/>
          </a:p>
        </p:txBody>
      </p:sp>
      <p:sp>
        <p:nvSpPr>
          <p:cNvPr id="3" name="内容占位符 2"/>
          <p:cNvSpPr>
            <a:spLocks noGrp="1"/>
          </p:cNvSpPr>
          <p:nvPr>
            <p:ph idx="1"/>
          </p:nvPr>
        </p:nvSpPr>
        <p:spPr>
          <a:xfrm>
            <a:off x="457200" y="925195"/>
            <a:ext cx="8229600" cy="4697095"/>
          </a:xfrm>
        </p:spPr>
        <p:txBody>
          <a:bodyPr>
            <a:normAutofit fontScale="82500" lnSpcReduction="10000"/>
          </a:bodyPr>
          <a:lstStyle/>
          <a:p>
            <a:pPr>
              <a:lnSpc>
                <a:spcPct val="150000"/>
              </a:lnSpc>
            </a:pPr>
            <a:r>
              <a:rPr lang="en-US" altLang="zh-CN" dirty="0">
                <a:latin typeface="Arial Unicode MS" panose="020B0604020202020204" charset="-122"/>
                <a:ea typeface="Arial Unicode MS" panose="020B0604020202020204" charset="-122"/>
              </a:rPr>
              <a:t>&lt;meta name=”viewport” content=””&gt;</a:t>
            </a:r>
          </a:p>
          <a:p>
            <a:pPr lvl="1">
              <a:lnSpc>
                <a:spcPct val="150000"/>
              </a:lnSpc>
            </a:pPr>
            <a:r>
              <a:rPr lang="en-US" altLang="zh-CN" dirty="0">
                <a:solidFill>
                  <a:srgbClr val="FF0000"/>
                </a:solidFill>
                <a:latin typeface="Arial Unicode MS" panose="020B0604020202020204" charset="-122"/>
                <a:ea typeface="Arial Unicode MS" panose="020B0604020202020204" charset="-122"/>
              </a:rPr>
              <a:t>width </a:t>
            </a:r>
            <a:r>
              <a:rPr lang="zh-CN" altLang="en-US" dirty="0">
                <a:latin typeface="Arial Unicode MS" panose="020B0604020202020204" charset="-122"/>
                <a:ea typeface="Arial Unicode MS" panose="020B0604020202020204" charset="-122"/>
              </a:rPr>
              <a:t>：可视区域</a:t>
            </a:r>
            <a:r>
              <a:rPr lang="zh-CN" altLang="en-US" dirty="0">
                <a:latin typeface="Arial Unicode MS" panose="020B0604020202020204" charset="-122"/>
                <a:ea typeface="Arial Unicode MS" panose="020B0604020202020204" charset="-122"/>
                <a:sym typeface="+mn-ea"/>
              </a:rPr>
              <a:t>宽度</a:t>
            </a:r>
            <a:r>
              <a:rPr lang="zh-CN" altLang="en-US" dirty="0">
                <a:latin typeface="Arial Unicode MS" panose="020B0604020202020204" charset="-122"/>
                <a:ea typeface="Arial Unicode MS" panose="020B0604020202020204" charset="-122"/>
              </a:rPr>
              <a:t>，可以是一个具体的数字也可以是</a:t>
            </a:r>
            <a:r>
              <a:rPr lang="en-US" altLang="zh-CN" dirty="0">
                <a:latin typeface="Arial Unicode MS" panose="020B0604020202020204" charset="-122"/>
                <a:ea typeface="Arial Unicode MS" panose="020B0604020202020204" charset="-122"/>
              </a:rPr>
              <a:t>device-width</a:t>
            </a:r>
            <a:r>
              <a:rPr lang="zh-CN" altLang="en-US" dirty="0">
                <a:latin typeface="Arial Unicode MS" panose="020B0604020202020204" charset="-122"/>
                <a:ea typeface="Arial Unicode MS" panose="020B0604020202020204" charset="-122"/>
              </a:rPr>
              <a:t>。</a:t>
            </a:r>
            <a:r>
              <a:rPr lang="zh-CN" altLang="en-US" b="1" dirty="0">
                <a:solidFill>
                  <a:srgbClr val="FF0066"/>
                </a:solidFill>
              </a:rPr>
              <a:t>可以让网页的宽度自动</a:t>
            </a:r>
            <a:r>
              <a:rPr lang="zh-CN" altLang="en-US" sz="2100" b="1" dirty="0">
                <a:solidFill>
                  <a:srgbClr val="FF0066"/>
                </a:solidFill>
              </a:rPr>
              <a:t>适应手机屏幕的宽度</a:t>
            </a:r>
          </a:p>
          <a:p>
            <a:pPr lvl="1">
              <a:lnSpc>
                <a:spcPct val="150000"/>
              </a:lnSpc>
            </a:pPr>
            <a:r>
              <a:rPr lang="en-US" altLang="zh-CN" dirty="0">
                <a:latin typeface="Arial Unicode MS" panose="020B0604020202020204" charset="-122"/>
                <a:ea typeface="Arial Unicode MS" panose="020B0604020202020204" charset="-122"/>
              </a:rPr>
              <a:t>height </a:t>
            </a:r>
            <a:r>
              <a:rPr lang="zh-CN" altLang="en-US" dirty="0">
                <a:latin typeface="Arial Unicode MS" panose="020B0604020202020204" charset="-122"/>
                <a:ea typeface="Arial Unicode MS" panose="020B0604020202020204" charset="-122"/>
              </a:rPr>
              <a:t>：可视</a:t>
            </a:r>
            <a:r>
              <a:rPr lang="zh-CN" altLang="en-US" dirty="0">
                <a:latin typeface="Arial Unicode MS" panose="020B0604020202020204" charset="-122"/>
                <a:ea typeface="Arial Unicode MS" panose="020B0604020202020204" charset="-122"/>
                <a:sym typeface="+mn-ea"/>
              </a:rPr>
              <a:t>区域</a:t>
            </a:r>
            <a:r>
              <a:rPr lang="zh-CN" altLang="en-US" dirty="0">
                <a:latin typeface="Arial Unicode MS" panose="020B0604020202020204" charset="-122"/>
                <a:ea typeface="Arial Unicode MS" panose="020B0604020202020204" charset="-122"/>
              </a:rPr>
              <a:t>高度，</a:t>
            </a:r>
            <a:r>
              <a:rPr lang="zh-CN" altLang="en-US" dirty="0">
                <a:latin typeface="Arial Unicode MS" panose="020B0604020202020204" charset="-122"/>
                <a:ea typeface="Arial Unicode MS" panose="020B0604020202020204" charset="-122"/>
                <a:sym typeface="+mn-ea"/>
              </a:rPr>
              <a:t>可以是一个具体的数字也可以是</a:t>
            </a:r>
            <a:r>
              <a:rPr lang="en-US" altLang="zh-CN" dirty="0">
                <a:latin typeface="Arial Unicode MS" panose="020B0604020202020204" charset="-122"/>
                <a:ea typeface="Arial Unicode MS" panose="020B0604020202020204" charset="-122"/>
                <a:sym typeface="+mn-ea"/>
              </a:rPr>
              <a:t>device-height</a:t>
            </a:r>
            <a:r>
              <a:rPr lang="zh-CN" altLang="en-US" dirty="0">
                <a:latin typeface="Arial Unicode MS" panose="020B0604020202020204" charset="-122"/>
                <a:ea typeface="Arial Unicode MS" panose="020B0604020202020204" charset="-122"/>
                <a:sym typeface="+mn-ea"/>
              </a:rPr>
              <a:t>。</a:t>
            </a:r>
          </a:p>
          <a:p>
            <a:pPr lvl="1">
              <a:lnSpc>
                <a:spcPct val="150000"/>
              </a:lnSpc>
            </a:pPr>
            <a:r>
              <a:rPr lang="en-US" altLang="zh-CN" dirty="0" err="1">
                <a:solidFill>
                  <a:srgbClr val="FF0000"/>
                </a:solidFill>
                <a:latin typeface="Arial Unicode MS" panose="020B0604020202020204" charset="-122"/>
                <a:ea typeface="Arial Unicode MS" panose="020B0604020202020204" charset="-122"/>
              </a:rPr>
              <a:t>inital</a:t>
            </a:r>
            <a:r>
              <a:rPr lang="en-US" altLang="zh-CN" dirty="0">
                <a:solidFill>
                  <a:srgbClr val="FF0000"/>
                </a:solidFill>
                <a:latin typeface="Arial Unicode MS" panose="020B0604020202020204" charset="-122"/>
                <a:ea typeface="Arial Unicode MS" panose="020B0604020202020204" charset="-122"/>
              </a:rPr>
              <a:t>-scale</a:t>
            </a:r>
            <a:r>
              <a:rPr lang="zh-CN" altLang="en-US" dirty="0">
                <a:latin typeface="Arial Unicode MS" panose="020B0604020202020204" charset="-122"/>
                <a:ea typeface="Arial Unicode MS" panose="020B0604020202020204" charset="-122"/>
              </a:rPr>
              <a:t>：页面首次显示时，可是区域的缩放比例，取值</a:t>
            </a:r>
            <a:r>
              <a:rPr lang="en-US" altLang="zh-CN" dirty="0">
                <a:latin typeface="Arial Unicode MS" panose="020B0604020202020204" charset="-122"/>
                <a:ea typeface="Arial Unicode MS" panose="020B0604020202020204" charset="-122"/>
              </a:rPr>
              <a:t>1.0</a:t>
            </a:r>
            <a:r>
              <a:rPr lang="zh-CN" altLang="en-US" dirty="0">
                <a:latin typeface="Arial Unicode MS" panose="020B0604020202020204" charset="-122"/>
                <a:ea typeface="Arial Unicode MS" panose="020B0604020202020204" charset="-122"/>
              </a:rPr>
              <a:t>页面按实际比列显示，无任何缩放。</a:t>
            </a:r>
          </a:p>
          <a:p>
            <a:pPr lvl="1">
              <a:lnSpc>
                <a:spcPct val="150000"/>
              </a:lnSpc>
            </a:pPr>
            <a:r>
              <a:rPr lang="en-US" altLang="zh-CN" b="1" dirty="0" err="1">
                <a:solidFill>
                  <a:srgbClr val="00B0F0"/>
                </a:solidFill>
                <a:latin typeface="Arial Unicode MS" panose="020B0604020202020204" charset="-122"/>
                <a:ea typeface="Arial Unicode MS" panose="020B0604020202020204" charset="-122"/>
              </a:rPr>
              <a:t>minimun</a:t>
            </a:r>
            <a:r>
              <a:rPr lang="en-US" altLang="zh-CN" b="1" dirty="0">
                <a:solidFill>
                  <a:srgbClr val="00B0F0"/>
                </a:solidFill>
                <a:latin typeface="Arial Unicode MS" panose="020B0604020202020204" charset="-122"/>
                <a:ea typeface="Arial Unicode MS" panose="020B0604020202020204" charset="-122"/>
              </a:rPr>
              <a:t>-scale</a:t>
            </a:r>
            <a:r>
              <a:rPr lang="zh-CN" altLang="en-US" dirty="0">
                <a:latin typeface="Arial Unicode MS" panose="020B0604020202020204" charset="-122"/>
                <a:ea typeface="Arial Unicode MS" panose="020B0604020202020204" charset="-122"/>
              </a:rPr>
              <a:t>：可视区域最小缩放级别，取值</a:t>
            </a:r>
            <a:r>
              <a:rPr lang="en-US" altLang="zh-CN" dirty="0">
                <a:latin typeface="Arial Unicode MS" panose="020B0604020202020204" charset="-122"/>
                <a:ea typeface="Arial Unicode MS" panose="020B0604020202020204" charset="-122"/>
              </a:rPr>
              <a:t>1.0</a:t>
            </a:r>
            <a:r>
              <a:rPr lang="zh-CN" altLang="en-US" dirty="0">
                <a:latin typeface="Arial Unicode MS" panose="020B0604020202020204" charset="-122"/>
                <a:ea typeface="Arial Unicode MS" panose="020B0604020202020204" charset="-122"/>
              </a:rPr>
              <a:t>禁止用户缩放至实际尺寸以下。</a:t>
            </a:r>
          </a:p>
          <a:p>
            <a:pPr lvl="1">
              <a:lnSpc>
                <a:spcPct val="150000"/>
              </a:lnSpc>
            </a:pPr>
            <a:r>
              <a:rPr lang="en-US" altLang="zh-CN" b="1" dirty="0" err="1">
                <a:solidFill>
                  <a:srgbClr val="00B0F0"/>
                </a:solidFill>
                <a:latin typeface="Arial Unicode MS" panose="020B0604020202020204" charset="-122"/>
                <a:ea typeface="Arial Unicode MS" panose="020B0604020202020204" charset="-122"/>
              </a:rPr>
              <a:t>maximun-sacle</a:t>
            </a:r>
            <a:r>
              <a:rPr lang="zh-CN" altLang="en-US" dirty="0">
                <a:latin typeface="Arial Unicode MS" panose="020B0604020202020204" charset="-122"/>
                <a:ea typeface="Arial Unicode MS" panose="020B0604020202020204" charset="-122"/>
              </a:rPr>
              <a:t>：可视区域最大缩放级别，取值1.0禁止用户放大至实际尺寸以上。</a:t>
            </a:r>
          </a:p>
          <a:p>
            <a:pPr lvl="1">
              <a:lnSpc>
                <a:spcPct val="150000"/>
              </a:lnSpc>
            </a:pPr>
            <a:r>
              <a:rPr lang="en-US" altLang="zh-CN" b="1" dirty="0">
                <a:solidFill>
                  <a:srgbClr val="00B0F0"/>
                </a:solidFill>
                <a:latin typeface="Arial Unicode MS" panose="020B0604020202020204" charset="-122"/>
                <a:ea typeface="Arial Unicode MS" panose="020B0604020202020204" charset="-122"/>
              </a:rPr>
              <a:t>user-scalable</a:t>
            </a:r>
            <a:r>
              <a:rPr lang="zh-CN" altLang="en-US" dirty="0">
                <a:solidFill>
                  <a:srgbClr val="00B0F0"/>
                </a:solidFill>
                <a:latin typeface="Arial Unicode MS" panose="020B0604020202020204" charset="-122"/>
                <a:ea typeface="Arial Unicode MS" panose="020B0604020202020204" charset="-122"/>
              </a:rPr>
              <a:t>：用</a:t>
            </a:r>
            <a:r>
              <a:rPr lang="zh-CN" altLang="en-US" dirty="0">
                <a:latin typeface="Arial Unicode MS" panose="020B0604020202020204" charset="-122"/>
                <a:ea typeface="Arial Unicode MS" panose="020B0604020202020204" charset="-122"/>
              </a:rPr>
              <a:t>户是否可以对页面进行缩放。</a:t>
            </a:r>
            <a:r>
              <a:rPr lang="en-US" altLang="zh-CN" dirty="0">
                <a:latin typeface="Arial Unicode MS" panose="020B0604020202020204" charset="-122"/>
                <a:ea typeface="Arial Unicode MS" panose="020B0604020202020204" charset="-122"/>
              </a:rPr>
              <a:t>yes</a:t>
            </a:r>
            <a:r>
              <a:rPr lang="zh-CN" altLang="en-US" dirty="0">
                <a:latin typeface="Arial Unicode MS" panose="020B0604020202020204" charset="-122"/>
                <a:ea typeface="Arial Unicode MS" panose="020B0604020202020204" charset="-122"/>
              </a:rPr>
              <a:t>可以缩放，</a:t>
            </a:r>
            <a:r>
              <a:rPr lang="en-US" altLang="zh-CN" dirty="0">
                <a:latin typeface="Arial Unicode MS" panose="020B0604020202020204" charset="-122"/>
                <a:ea typeface="Arial Unicode MS" panose="020B0604020202020204" charset="-122"/>
              </a:rPr>
              <a:t>no</a:t>
            </a:r>
            <a:r>
              <a:rPr lang="zh-CN" altLang="en-US" dirty="0">
                <a:latin typeface="Arial Unicode MS" panose="020B0604020202020204" charset="-122"/>
                <a:ea typeface="Arial Unicode MS" panose="020B0604020202020204" charset="-122"/>
              </a:rPr>
              <a:t>禁止缩放。</a:t>
            </a:r>
          </a:p>
        </p:txBody>
      </p:sp>
      <p:sp>
        <p:nvSpPr>
          <p:cNvPr id="4" name="文本框 3"/>
          <p:cNvSpPr txBox="1"/>
          <p:nvPr/>
        </p:nvSpPr>
        <p:spPr>
          <a:xfrm>
            <a:off x="914400" y="5532120"/>
            <a:ext cx="8229600" cy="1325880"/>
          </a:xfrm>
          <a:prstGeom prst="rect">
            <a:avLst/>
          </a:prstGeom>
          <a:solidFill>
            <a:schemeClr val="bg1">
              <a:lumMod val="95000"/>
            </a:schemeClr>
          </a:solidFill>
        </p:spPr>
        <p:txBody>
          <a:bodyPr wrap="square" rtlCol="0" anchor="t">
            <a:spAutoFit/>
          </a:bodyPr>
          <a:lstStyle/>
          <a:p>
            <a:pPr>
              <a:lnSpc>
                <a:spcPct val="150000"/>
              </a:lnSpc>
            </a:pPr>
            <a:r>
              <a:rPr lang="zh-CN" altLang="en-US" b="1" dirty="0"/>
              <a:t>移动端的网页需要设置如下</a:t>
            </a:r>
            <a:r>
              <a:rPr lang="en-US" altLang="zh-CN" b="1" dirty="0"/>
              <a:t>meta</a:t>
            </a:r>
          </a:p>
          <a:p>
            <a:pPr>
              <a:lnSpc>
                <a:spcPct val="150000"/>
              </a:lnSpc>
            </a:pPr>
            <a:r>
              <a:rPr lang="zh-CN" altLang="en-US" b="1" dirty="0">
                <a:solidFill>
                  <a:srgbClr val="FF0000"/>
                </a:solidFill>
              </a:rPr>
              <a:t>&lt;meta name="viewport" content="width=device-width, initial-scale=1.0, maximum-scale=1.0, user-scalable=no"&gt;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三、媒体类型</a:t>
            </a:r>
            <a:endParaRPr lang="en-US" altLang="zh-CN"/>
          </a:p>
        </p:txBody>
      </p:sp>
      <p:graphicFrame>
        <p:nvGraphicFramePr>
          <p:cNvPr id="7" name="表格 6"/>
          <p:cNvGraphicFramePr/>
          <p:nvPr/>
        </p:nvGraphicFramePr>
        <p:xfrm>
          <a:off x="457200" y="1700808"/>
          <a:ext cx="8335010" cy="1371600"/>
        </p:xfrm>
        <a:graphic>
          <a:graphicData uri="http://schemas.openxmlformats.org/drawingml/2006/table">
            <a:tbl>
              <a:tblPr firstRow="1" bandRow="1">
                <a:tableStyleId>{5C22544A-7EE6-4342-B048-85BDC9FD1C3A}</a:tableStyleId>
              </a:tblPr>
              <a:tblGrid>
                <a:gridCol w="1169670">
                  <a:extLst>
                    <a:ext uri="{9D8B030D-6E8A-4147-A177-3AD203B41FA5}">
                      <a16:colId xmlns:a16="http://schemas.microsoft.com/office/drawing/2014/main" val="20000"/>
                    </a:ext>
                  </a:extLst>
                </a:gridCol>
                <a:gridCol w="7165340">
                  <a:extLst>
                    <a:ext uri="{9D8B030D-6E8A-4147-A177-3AD203B41FA5}">
                      <a16:colId xmlns:a16="http://schemas.microsoft.com/office/drawing/2014/main" val="20001"/>
                    </a:ext>
                  </a:extLst>
                </a:gridCol>
              </a:tblGrid>
              <a:tr h="274320">
                <a:tc>
                  <a:txBody>
                    <a:bodyPr/>
                    <a:lstStyle/>
                    <a:p>
                      <a:pPr marL="0" indent="0" algn="ctr">
                        <a:buNone/>
                      </a:pPr>
                      <a:r>
                        <a:rPr lang="zh-CN" altLang="en-US" sz="1800" b="0" u="none" dirty="0">
                          <a:solidFill>
                            <a:srgbClr val="FFFFFF"/>
                          </a:solidFill>
                          <a:highlight>
                            <a:srgbClr val="555555"/>
                          </a:highlight>
                          <a:latin typeface="宋体" panose="02010600030101010101" pitchFamily="2" charset="-122"/>
                          <a:ea typeface="宋体" panose="02010600030101010101" pitchFamily="2" charset="-122"/>
                          <a:cs typeface="宋体" panose="02010600030101010101" pitchFamily="2" charset="-122"/>
                        </a:rPr>
                        <a:t>值</a:t>
                      </a:r>
                    </a:p>
                  </a:txBody>
                  <a:tcPr marL="0" marR="0" marT="0" marB="0">
                    <a:lnL w="15240" cap="flat" cmpd="sng">
                      <a:solidFill>
                        <a:srgbClr val="555555"/>
                      </a:solidFill>
                      <a:prstDash val="solid"/>
                      <a:headEnd type="none" w="med" len="med"/>
                      <a:tailEnd type="none" w="med" len="med"/>
                    </a:lnL>
                    <a:lnR w="15240" cap="flat" cmpd="sng">
                      <a:solidFill>
                        <a:srgbClr val="555555"/>
                      </a:solidFill>
                      <a:prstDash val="solid"/>
                      <a:headEnd type="none" w="med" len="med"/>
                      <a:tailEnd type="none" w="med" len="med"/>
                    </a:lnR>
                    <a:lnT w="15240" cap="flat" cmpd="sng">
                      <a:solidFill>
                        <a:srgbClr val="555555"/>
                      </a:solidFill>
                      <a:prstDash val="solid"/>
                      <a:headEnd type="none" w="med" len="med"/>
                      <a:tailEnd type="none" w="med" len="med"/>
                    </a:lnT>
                    <a:lnB w="15240" cap="flat" cmpd="sng">
                      <a:solidFill>
                        <a:srgbClr val="555555"/>
                      </a:solidFill>
                      <a:prstDash val="solid"/>
                      <a:headEnd type="none" w="med" len="med"/>
                      <a:tailEnd type="none" w="med" len="med"/>
                    </a:lnB>
                    <a:lnTlToBr>
                      <a:noFill/>
                    </a:lnTlToBr>
                    <a:lnBlToTr>
                      <a:noFill/>
                    </a:lnBlToTr>
                    <a:solidFill>
                      <a:srgbClr val="555555"/>
                    </a:solidFill>
                  </a:tcPr>
                </a:tc>
                <a:tc>
                  <a:txBody>
                    <a:bodyPr/>
                    <a:lstStyle/>
                    <a:p>
                      <a:pPr marL="0" indent="0" algn="ctr">
                        <a:buNone/>
                      </a:pPr>
                      <a:r>
                        <a:rPr lang="zh-CN" altLang="en-US" sz="1800" b="0" u="none">
                          <a:solidFill>
                            <a:srgbClr val="FFFFFF"/>
                          </a:solidFill>
                          <a:highlight>
                            <a:srgbClr val="555555"/>
                          </a:highlight>
                          <a:latin typeface="宋体" panose="02010600030101010101" pitchFamily="2" charset="-122"/>
                          <a:ea typeface="宋体" panose="02010600030101010101" pitchFamily="2" charset="-122"/>
                          <a:cs typeface="宋体" panose="02010600030101010101" pitchFamily="2" charset="-122"/>
                        </a:rPr>
                        <a:t>描述</a:t>
                      </a:r>
                    </a:p>
                  </a:txBody>
                  <a:tcPr marL="0" marR="0" marT="0" marB="0">
                    <a:lnL w="15240" cap="flat" cmpd="sng">
                      <a:solidFill>
                        <a:srgbClr val="555555"/>
                      </a:solidFill>
                      <a:prstDash val="solid"/>
                      <a:headEnd type="none" w="med" len="med"/>
                      <a:tailEnd type="none" w="med" len="med"/>
                    </a:lnL>
                    <a:lnR w="15240" cap="flat" cmpd="sng">
                      <a:solidFill>
                        <a:srgbClr val="555555"/>
                      </a:solidFill>
                      <a:prstDash val="solid"/>
                      <a:headEnd type="none" w="med" len="med"/>
                      <a:tailEnd type="none" w="med" len="med"/>
                    </a:lnR>
                    <a:lnT w="15240" cap="flat" cmpd="sng">
                      <a:solidFill>
                        <a:srgbClr val="555555"/>
                      </a:solidFill>
                      <a:prstDash val="solid"/>
                      <a:headEnd type="none" w="med" len="med"/>
                      <a:tailEnd type="none" w="med" len="med"/>
                    </a:lnT>
                    <a:lnB w="15240" cap="flat" cmpd="sng">
                      <a:solidFill>
                        <a:srgbClr val="555555"/>
                      </a:solidFill>
                      <a:prstDash val="solid"/>
                      <a:headEnd type="none" w="med" len="med"/>
                      <a:tailEnd type="none" w="med" len="med"/>
                    </a:lnB>
                    <a:lnTlToBr>
                      <a:noFill/>
                    </a:lnTlToBr>
                    <a:lnBlToTr>
                      <a:noFill/>
                    </a:lnBlToTr>
                    <a:solidFill>
                      <a:srgbClr val="555555"/>
                    </a:solidFill>
                  </a:tcPr>
                </a:tc>
                <a:extLst>
                  <a:ext uri="{0D108BD9-81ED-4DB2-BD59-A6C34878D82A}">
                    <a16:rowId xmlns:a16="http://schemas.microsoft.com/office/drawing/2014/main" val="10000"/>
                  </a:ext>
                </a:extLst>
              </a:tr>
              <a:tr h="228600">
                <a:tc>
                  <a:txBody>
                    <a:bodyPr/>
                    <a:lstStyle/>
                    <a:p>
                      <a:pPr marL="0" indent="0" algn="l">
                        <a:buNone/>
                      </a:pPr>
                      <a:r>
                        <a:rPr lang="en-US" altLang="zh-CN" sz="1800" b="1" u="none" dirty="0">
                          <a:solidFill>
                            <a:srgbClr val="333333"/>
                          </a:solidFill>
                          <a:highlight>
                            <a:srgbClr val="FFFFFF"/>
                          </a:highlight>
                          <a:latin typeface="Open Sans" panose="020B0606030504020204" charset="0"/>
                          <a:ea typeface="Open Sans" panose="020B0606030504020204" charset="0"/>
                          <a:cs typeface="Open Sans" panose="020B0606030504020204" charset="0"/>
                        </a:rPr>
                        <a:t>all</a:t>
                      </a:r>
                    </a:p>
                  </a:txBody>
                  <a:tcPr marL="0" marR="0" marT="0" marB="0">
                    <a:lnL w="15240" cap="flat" cmpd="sng">
                      <a:solidFill>
                        <a:srgbClr val="D4D4D4"/>
                      </a:solidFill>
                      <a:prstDash val="solid"/>
                      <a:headEnd type="none" w="med" len="med"/>
                      <a:tailEnd type="none" w="med" len="med"/>
                    </a:lnL>
                    <a:lnR w="15240" cap="flat" cmpd="sng">
                      <a:solidFill>
                        <a:srgbClr val="D4D4D4"/>
                      </a:solidFill>
                      <a:prstDash val="solid"/>
                      <a:headEnd type="none" w="med" len="med"/>
                      <a:tailEnd type="none" w="med" len="med"/>
                    </a:lnR>
                    <a:lnT w="15240" cap="flat" cmpd="sng">
                      <a:solidFill>
                        <a:srgbClr val="555555"/>
                      </a:solidFill>
                      <a:prstDash val="solid"/>
                      <a:headEnd type="none" w="med" len="med"/>
                      <a:tailEnd type="none" w="med" len="med"/>
                    </a:lnT>
                    <a:lnB w="15240" cap="flat" cmpd="sng">
                      <a:solidFill>
                        <a:srgbClr val="D4D4D4"/>
                      </a:solidFill>
                      <a:prstDash val="solid"/>
                      <a:headEnd type="none" w="med" len="med"/>
                      <a:tailEnd type="none" w="med" len="med"/>
                    </a:lnB>
                    <a:lnTlToBr>
                      <a:noFill/>
                    </a:lnTlToBr>
                    <a:lnBlToTr>
                      <a:noFill/>
                    </a:lnBlToTr>
                    <a:solidFill>
                      <a:srgbClr val="FFFFFF"/>
                    </a:solidFill>
                  </a:tcPr>
                </a:tc>
                <a:tc>
                  <a:txBody>
                    <a:bodyPr/>
                    <a:lstStyle/>
                    <a:p>
                      <a:pPr marL="0" indent="0" algn="l">
                        <a:buNone/>
                      </a:pPr>
                      <a:r>
                        <a:rPr lang="zh-CN" altLang="en-US" sz="1800" b="1" u="none" dirty="0">
                          <a:solidFill>
                            <a:srgbClr val="333333"/>
                          </a:solidFill>
                          <a:highlight>
                            <a:srgbClr val="FFFFFF"/>
                          </a:highlight>
                          <a:latin typeface="Open Sans" panose="020B0606030504020204" charset="0"/>
                          <a:ea typeface="Open Sans" panose="020B0606030504020204" charset="0"/>
                          <a:cs typeface="Open Sans" panose="020B0606030504020204" charset="0"/>
                        </a:rPr>
                        <a:t>用于所有设备       </a:t>
                      </a:r>
                      <a:r>
                        <a:rPr lang="zh-CN" altLang="en-US" sz="1800" b="1" u="none" dirty="0">
                          <a:solidFill>
                            <a:srgbClr val="0070C0"/>
                          </a:solidFill>
                          <a:highlight>
                            <a:srgbClr val="FFFFFF"/>
                          </a:highlight>
                          <a:latin typeface="Open Sans" panose="020B0606030504020204" charset="0"/>
                          <a:ea typeface="Open Sans" panose="020B0606030504020204" charset="0"/>
                          <a:cs typeface="Open Sans" panose="020B0606030504020204" charset="0"/>
                        </a:rPr>
                        <a:t>默认值</a:t>
                      </a:r>
                    </a:p>
                  </a:txBody>
                  <a:tcPr marL="0" marR="0" marT="0" marB="0">
                    <a:lnL w="15240" cap="flat" cmpd="sng">
                      <a:solidFill>
                        <a:srgbClr val="D4D4D4"/>
                      </a:solidFill>
                      <a:prstDash val="solid"/>
                      <a:headEnd type="none" w="med" len="med"/>
                      <a:tailEnd type="none" w="med" len="med"/>
                    </a:lnL>
                    <a:lnR w="15240" cap="flat" cmpd="sng">
                      <a:solidFill>
                        <a:srgbClr val="D4D4D4"/>
                      </a:solidFill>
                      <a:prstDash val="solid"/>
                      <a:headEnd type="none" w="med" len="med"/>
                      <a:tailEnd type="none" w="med" len="med"/>
                    </a:lnR>
                    <a:lnT w="15240" cap="flat" cmpd="sng">
                      <a:solidFill>
                        <a:srgbClr val="555555"/>
                      </a:solidFill>
                      <a:prstDash val="solid"/>
                      <a:headEnd type="none" w="med" len="med"/>
                      <a:tailEnd type="none" w="med" len="med"/>
                    </a:lnT>
                    <a:lnB w="15240" cap="flat" cmpd="sng">
                      <a:solidFill>
                        <a:srgbClr val="D4D4D4"/>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28600">
                <a:tc>
                  <a:txBody>
                    <a:bodyPr/>
                    <a:lstStyle/>
                    <a:p>
                      <a:pPr marL="0" indent="0" algn="l">
                        <a:buNone/>
                      </a:pPr>
                      <a:r>
                        <a:rPr lang="en-US" altLang="zh-CN" sz="1800" b="1" u="none" dirty="0">
                          <a:solidFill>
                            <a:srgbClr val="333333"/>
                          </a:solidFill>
                          <a:highlight>
                            <a:srgbClr val="FFFFFF"/>
                          </a:highlight>
                          <a:latin typeface="Open Sans" panose="020B0606030504020204" charset="0"/>
                          <a:ea typeface="Open Sans" panose="020B0606030504020204" charset="0"/>
                          <a:cs typeface="Open Sans" panose="020B0606030504020204" charset="0"/>
                        </a:rPr>
                        <a:t>print</a:t>
                      </a:r>
                    </a:p>
                  </a:txBody>
                  <a:tcPr marL="0" marR="0" marT="0" marB="0">
                    <a:lnL w="15240" cap="flat" cmpd="sng">
                      <a:solidFill>
                        <a:srgbClr val="D4D4D4"/>
                      </a:solidFill>
                      <a:prstDash val="solid"/>
                      <a:headEnd type="none" w="med" len="med"/>
                      <a:tailEnd type="none" w="med" len="med"/>
                    </a:lnL>
                    <a:lnR w="15240" cap="flat" cmpd="sng">
                      <a:solidFill>
                        <a:srgbClr val="D4D4D4"/>
                      </a:solidFill>
                      <a:prstDash val="solid"/>
                      <a:headEnd type="none" w="med" len="med"/>
                      <a:tailEnd type="none" w="med" len="med"/>
                    </a:lnR>
                    <a:lnT w="15240" cap="flat" cmpd="sng">
                      <a:solidFill>
                        <a:srgbClr val="D4D4D4"/>
                      </a:solidFill>
                      <a:prstDash val="solid"/>
                      <a:headEnd type="none" w="med" len="med"/>
                      <a:tailEnd type="none" w="med" len="med"/>
                    </a:lnT>
                    <a:lnB w="15240" cap="flat" cmpd="sng">
                      <a:solidFill>
                        <a:srgbClr val="D4D4D4"/>
                      </a:solidFill>
                      <a:prstDash val="solid"/>
                      <a:headEnd type="none" w="med" len="med"/>
                      <a:tailEnd type="none" w="med" len="med"/>
                    </a:lnB>
                    <a:lnTlToBr>
                      <a:noFill/>
                    </a:lnTlToBr>
                    <a:lnBlToTr>
                      <a:noFill/>
                    </a:lnBlToTr>
                    <a:solidFill>
                      <a:srgbClr val="FFFFFF"/>
                    </a:solidFill>
                  </a:tcPr>
                </a:tc>
                <a:tc>
                  <a:txBody>
                    <a:bodyPr/>
                    <a:lstStyle/>
                    <a:p>
                      <a:pPr marL="0" indent="0" algn="l">
                        <a:buNone/>
                      </a:pPr>
                      <a:r>
                        <a:rPr lang="zh-CN" altLang="en-US" sz="1800" b="1" u="none" dirty="0">
                          <a:solidFill>
                            <a:srgbClr val="333333"/>
                          </a:solidFill>
                          <a:highlight>
                            <a:srgbClr val="FFFFFF"/>
                          </a:highlight>
                          <a:latin typeface="Open Sans" panose="020B0606030504020204" charset="0"/>
                          <a:ea typeface="Open Sans" panose="020B0606030504020204" charset="0"/>
                          <a:cs typeface="Open Sans" panose="020B0606030504020204" charset="0"/>
                        </a:rPr>
                        <a:t>用于打印机和打印预览</a:t>
                      </a:r>
                    </a:p>
                  </a:txBody>
                  <a:tcPr marL="0" marR="0" marT="0" marB="0">
                    <a:lnL w="15240" cap="flat" cmpd="sng">
                      <a:solidFill>
                        <a:srgbClr val="D4D4D4"/>
                      </a:solidFill>
                      <a:prstDash val="solid"/>
                      <a:headEnd type="none" w="med" len="med"/>
                      <a:tailEnd type="none" w="med" len="med"/>
                    </a:lnL>
                    <a:lnR w="15240" cap="flat" cmpd="sng">
                      <a:solidFill>
                        <a:srgbClr val="D4D4D4"/>
                      </a:solidFill>
                      <a:prstDash val="solid"/>
                      <a:headEnd type="none" w="med" len="med"/>
                      <a:tailEnd type="none" w="med" len="med"/>
                    </a:lnR>
                    <a:lnT w="15240" cap="flat" cmpd="sng">
                      <a:solidFill>
                        <a:srgbClr val="D4D4D4"/>
                      </a:solidFill>
                      <a:prstDash val="solid"/>
                      <a:headEnd type="none" w="med" len="med"/>
                      <a:tailEnd type="none" w="med" len="med"/>
                    </a:lnT>
                    <a:lnB w="15240" cap="flat" cmpd="sng">
                      <a:solidFill>
                        <a:srgbClr val="D4D4D4"/>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28600">
                <a:tc>
                  <a:txBody>
                    <a:bodyPr/>
                    <a:lstStyle/>
                    <a:p>
                      <a:pPr marL="0" indent="0" algn="l">
                        <a:buNone/>
                      </a:pPr>
                      <a:r>
                        <a:rPr lang="en-US" altLang="zh-CN" sz="1800" b="1" u="none" dirty="0">
                          <a:solidFill>
                            <a:srgbClr val="333333"/>
                          </a:solidFill>
                          <a:highlight>
                            <a:srgbClr val="FFFFFF"/>
                          </a:highlight>
                          <a:latin typeface="Open Sans" panose="020B0606030504020204" charset="0"/>
                          <a:ea typeface="Open Sans" panose="020B0606030504020204" charset="0"/>
                          <a:cs typeface="Open Sans" panose="020B0606030504020204" charset="0"/>
                        </a:rPr>
                        <a:t>screen</a:t>
                      </a:r>
                    </a:p>
                  </a:txBody>
                  <a:tcPr marL="0" marR="0" marT="0" marB="0">
                    <a:lnL w="15240" cap="flat" cmpd="sng">
                      <a:solidFill>
                        <a:srgbClr val="D4D4D4"/>
                      </a:solidFill>
                      <a:prstDash val="solid"/>
                      <a:headEnd type="none" w="med" len="med"/>
                      <a:tailEnd type="none" w="med" len="med"/>
                    </a:lnL>
                    <a:lnR w="15240" cap="flat" cmpd="sng">
                      <a:solidFill>
                        <a:srgbClr val="D4D4D4"/>
                      </a:solidFill>
                      <a:prstDash val="solid"/>
                      <a:headEnd type="none" w="med" len="med"/>
                      <a:tailEnd type="none" w="med" len="med"/>
                    </a:lnR>
                    <a:lnT w="15240" cap="flat" cmpd="sng">
                      <a:solidFill>
                        <a:srgbClr val="D4D4D4"/>
                      </a:solidFill>
                      <a:prstDash val="solid"/>
                      <a:headEnd type="none" w="med" len="med"/>
                      <a:tailEnd type="none" w="med" len="med"/>
                    </a:lnT>
                    <a:lnB w="15240" cap="flat" cmpd="sng">
                      <a:solidFill>
                        <a:srgbClr val="D4D4D4"/>
                      </a:solidFill>
                      <a:prstDash val="solid"/>
                      <a:headEnd type="none" w="med" len="med"/>
                      <a:tailEnd type="none" w="med" len="med"/>
                    </a:lnB>
                    <a:lnTlToBr>
                      <a:noFill/>
                    </a:lnTlToBr>
                    <a:lnBlToTr>
                      <a:noFill/>
                    </a:lnBlToTr>
                    <a:solidFill>
                      <a:srgbClr val="FFFFFF"/>
                    </a:solidFill>
                  </a:tcPr>
                </a:tc>
                <a:tc>
                  <a:txBody>
                    <a:bodyPr/>
                    <a:lstStyle/>
                    <a:p>
                      <a:pPr marL="0" indent="0" algn="l">
                        <a:buNone/>
                      </a:pPr>
                      <a:r>
                        <a:rPr lang="zh-CN" altLang="en-US" sz="1800" b="1" u="none" dirty="0">
                          <a:solidFill>
                            <a:srgbClr val="333333"/>
                          </a:solidFill>
                          <a:highlight>
                            <a:srgbClr val="FFFFFF"/>
                          </a:highlight>
                          <a:latin typeface="Open Sans" panose="020B0606030504020204" charset="0"/>
                          <a:ea typeface="Open Sans" panose="020B0606030504020204" charset="0"/>
                          <a:cs typeface="Open Sans" panose="020B0606030504020204" charset="0"/>
                        </a:rPr>
                        <a:t>用于电脑屏幕，平板电脑，智能手机等。</a:t>
                      </a:r>
                    </a:p>
                  </a:txBody>
                  <a:tcPr marL="0" marR="0" marT="0" marB="0">
                    <a:lnL w="15240" cap="flat" cmpd="sng">
                      <a:solidFill>
                        <a:srgbClr val="D4D4D4"/>
                      </a:solidFill>
                      <a:prstDash val="solid"/>
                      <a:headEnd type="none" w="med" len="med"/>
                      <a:tailEnd type="none" w="med" len="med"/>
                    </a:lnL>
                    <a:lnR w="15240" cap="flat" cmpd="sng">
                      <a:solidFill>
                        <a:srgbClr val="D4D4D4"/>
                      </a:solidFill>
                      <a:prstDash val="solid"/>
                      <a:headEnd type="none" w="med" len="med"/>
                      <a:tailEnd type="none" w="med" len="med"/>
                    </a:lnR>
                    <a:lnT w="15240" cap="flat" cmpd="sng">
                      <a:solidFill>
                        <a:srgbClr val="D4D4D4"/>
                      </a:solidFill>
                      <a:prstDash val="solid"/>
                      <a:headEnd type="none" w="med" len="med"/>
                      <a:tailEnd type="none" w="med" len="med"/>
                    </a:lnT>
                    <a:lnB w="15240" cap="flat" cmpd="sng">
                      <a:solidFill>
                        <a:srgbClr val="D4D4D4"/>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28600">
                <a:tc>
                  <a:txBody>
                    <a:bodyPr/>
                    <a:lstStyle/>
                    <a:p>
                      <a:pPr marL="0" indent="0" algn="l">
                        <a:buNone/>
                      </a:pPr>
                      <a:r>
                        <a:rPr lang="en-US" altLang="zh-CN" sz="1800" b="1" u="none" dirty="0">
                          <a:solidFill>
                            <a:srgbClr val="333333"/>
                          </a:solidFill>
                          <a:highlight>
                            <a:srgbClr val="FFFFFF"/>
                          </a:highlight>
                          <a:latin typeface="Open Sans" panose="020B0606030504020204" charset="0"/>
                          <a:ea typeface="Open Sans" panose="020B0606030504020204" charset="0"/>
                          <a:cs typeface="Open Sans" panose="020B0606030504020204" charset="0"/>
                        </a:rPr>
                        <a:t>speech</a:t>
                      </a:r>
                    </a:p>
                  </a:txBody>
                  <a:tcPr marL="0" marR="0" marT="0" marB="0">
                    <a:lnL w="15240" cap="flat" cmpd="sng">
                      <a:solidFill>
                        <a:srgbClr val="D4D4D4"/>
                      </a:solidFill>
                      <a:prstDash val="solid"/>
                      <a:headEnd type="none" w="med" len="med"/>
                      <a:tailEnd type="none" w="med" len="med"/>
                    </a:lnL>
                    <a:lnR w="15240" cap="flat" cmpd="sng">
                      <a:solidFill>
                        <a:srgbClr val="D4D4D4"/>
                      </a:solidFill>
                      <a:prstDash val="solid"/>
                      <a:headEnd type="none" w="med" len="med"/>
                      <a:tailEnd type="none" w="med" len="med"/>
                    </a:lnR>
                    <a:lnT w="15240" cap="flat" cmpd="sng">
                      <a:solidFill>
                        <a:srgbClr val="D4D4D4"/>
                      </a:solidFill>
                      <a:prstDash val="solid"/>
                      <a:headEnd type="none" w="med" len="med"/>
                      <a:tailEnd type="none" w="med" len="med"/>
                    </a:lnT>
                    <a:lnB w="15240" cap="flat" cmpd="sng">
                      <a:solidFill>
                        <a:srgbClr val="D4D4D4"/>
                      </a:solidFill>
                      <a:prstDash val="solid"/>
                      <a:headEnd type="none" w="med" len="med"/>
                      <a:tailEnd type="none" w="med" len="med"/>
                    </a:lnB>
                    <a:lnTlToBr>
                      <a:noFill/>
                    </a:lnTlToBr>
                    <a:lnBlToTr>
                      <a:noFill/>
                    </a:lnBlToTr>
                    <a:solidFill>
                      <a:srgbClr val="FFFFFF"/>
                    </a:solidFill>
                  </a:tcPr>
                </a:tc>
                <a:tc>
                  <a:txBody>
                    <a:bodyPr/>
                    <a:lstStyle/>
                    <a:p>
                      <a:pPr marL="0" indent="0" algn="l">
                        <a:buNone/>
                      </a:pPr>
                      <a:r>
                        <a:rPr lang="zh-CN" altLang="en-US" sz="1800" b="1" u="none" dirty="0">
                          <a:solidFill>
                            <a:srgbClr val="333333"/>
                          </a:solidFill>
                          <a:highlight>
                            <a:srgbClr val="FFFFFF"/>
                          </a:highlight>
                          <a:latin typeface="Open Sans" panose="020B0606030504020204" charset="0"/>
                          <a:ea typeface="Open Sans" panose="020B0606030504020204" charset="0"/>
                          <a:cs typeface="Open Sans" panose="020B0606030504020204" charset="0"/>
                        </a:rPr>
                        <a:t>应用于屏幕阅读器等发声设备</a:t>
                      </a:r>
                    </a:p>
                  </a:txBody>
                  <a:tcPr marL="0" marR="0" marT="0" marB="0">
                    <a:lnL w="15240" cap="flat" cmpd="sng">
                      <a:solidFill>
                        <a:srgbClr val="D4D4D4"/>
                      </a:solidFill>
                      <a:prstDash val="solid"/>
                      <a:headEnd type="none" w="med" len="med"/>
                      <a:tailEnd type="none" w="med" len="med"/>
                    </a:lnL>
                    <a:lnR w="15240" cap="flat" cmpd="sng">
                      <a:solidFill>
                        <a:srgbClr val="D4D4D4"/>
                      </a:solidFill>
                      <a:prstDash val="solid"/>
                      <a:headEnd type="none" w="med" len="med"/>
                      <a:tailEnd type="none" w="med" len="med"/>
                    </a:lnR>
                    <a:lnT w="15240" cap="flat" cmpd="sng">
                      <a:solidFill>
                        <a:srgbClr val="D4D4D4"/>
                      </a:solidFill>
                      <a:prstDash val="solid"/>
                      <a:headEnd type="none" w="med" len="med"/>
                      <a:tailEnd type="none" w="med" len="med"/>
                    </a:lnT>
                    <a:lnB w="15240" cap="flat" cmpd="sng">
                      <a:solidFill>
                        <a:srgbClr val="D4D4D4"/>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8" name="文本框 7"/>
          <p:cNvSpPr txBox="1"/>
          <p:nvPr/>
        </p:nvSpPr>
        <p:spPr>
          <a:xfrm>
            <a:off x="404495" y="1106805"/>
            <a:ext cx="1929130" cy="384810"/>
          </a:xfrm>
          <a:prstGeom prst="rect">
            <a:avLst/>
          </a:prstGeom>
          <a:noFill/>
        </p:spPr>
        <p:txBody>
          <a:bodyPr wrap="square" rtlCol="0">
            <a:spAutoFit/>
          </a:bodyPr>
          <a:lstStyle/>
          <a:p>
            <a:r>
              <a:rPr lang="zh-CN" altLang="en-US" b="1">
                <a:solidFill>
                  <a:srgbClr val="FFC000"/>
                </a:solidFill>
                <a:latin typeface="微软雅黑" panose="020B0503020204020204" pitchFamily="34" charset="-122"/>
                <a:ea typeface="微软雅黑" panose="020B0503020204020204" pitchFamily="34" charset="-122"/>
              </a:rPr>
              <a:t>媒体类型定义</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atguigu</Template>
  <TotalTime>384</TotalTime>
  <Words>2719</Words>
  <Application>Microsoft Office PowerPoint</Application>
  <PresentationFormat>全屏显示(4:3)</PresentationFormat>
  <Paragraphs>244</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 Unicode MS</vt:lpstr>
      <vt:lpstr>Open Sans</vt:lpstr>
      <vt:lpstr>宋体</vt:lpstr>
      <vt:lpstr>微软雅黑</vt:lpstr>
      <vt:lpstr>微软雅黑 Light</vt:lpstr>
      <vt:lpstr>Arial</vt:lpstr>
      <vt:lpstr>Calibri</vt:lpstr>
      <vt:lpstr>Wingdings</vt:lpstr>
      <vt:lpstr>Office 主题</vt:lpstr>
      <vt:lpstr>PowerPoint 演示文稿</vt:lpstr>
      <vt:lpstr>目录</vt:lpstr>
      <vt:lpstr>一、 响应式布局简介</vt:lpstr>
      <vt:lpstr>一、 响应式布局简介</vt:lpstr>
      <vt:lpstr>视口</vt:lpstr>
      <vt:lpstr>二、meta标签及视口（viewport）</vt:lpstr>
      <vt:lpstr>注意</vt:lpstr>
      <vt:lpstr>二 、meta标签及视口（viewport）</vt:lpstr>
      <vt:lpstr>三、媒体类型</vt:lpstr>
      <vt:lpstr>四、媒体查询</vt:lpstr>
      <vt:lpstr>四、媒体查询</vt:lpstr>
      <vt:lpstr>四、媒体查询</vt:lpstr>
      <vt:lpstr>4、媒体查询</vt:lpstr>
      <vt:lpstr>PowerPoint 演示文稿</vt:lpstr>
      <vt:lpstr>四、媒体查询和执行条件</vt:lpstr>
      <vt:lpstr>练一练</vt:lpstr>
      <vt:lpstr>PowerPoint 演示文稿</vt:lpstr>
      <vt:lpstr>练一练</vt:lpstr>
      <vt:lpstr>PowerPoint 演示文稿</vt:lpstr>
      <vt:lpstr>PowerPoint 演示文稿</vt:lpstr>
      <vt:lpstr>PowerPoint 演示文稿</vt:lpstr>
      <vt:lpstr>各种屏幕</vt:lpstr>
      <vt:lpstr>PowerPoint 演示文稿</vt:lpstr>
      <vt:lpstr>五、响应式流程总结 </vt:lpstr>
      <vt:lpstr>PowerPoint 演示文稿</vt:lpstr>
      <vt:lpstr>练习</vt:lpstr>
      <vt:lpstr>制作响应式导航条</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许井龙</dc:creator>
  <cp:lastModifiedBy>刘 方方</cp:lastModifiedBy>
  <cp:revision>1288</cp:revision>
  <dcterms:created xsi:type="dcterms:W3CDTF">2016-03-19T12:08:00Z</dcterms:created>
  <dcterms:modified xsi:type="dcterms:W3CDTF">2019-06-03T03:46:59Z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2052-10.1.0.6156</vt:lpwstr>
  </property>
</Properties>
</file>