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71" r:id="rId2"/>
    <p:sldId id="268" r:id="rId3"/>
    <p:sldId id="267" r:id="rId4"/>
    <p:sldId id="259" r:id="rId5"/>
    <p:sldId id="270" r:id="rId6"/>
    <p:sldId id="258" r:id="rId7"/>
    <p:sldId id="260" r:id="rId8"/>
    <p:sldId id="261"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437" y="1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ABA37F-F00B-4B28-BBAB-84B98AE55CC8}" type="datetimeFigureOut">
              <a:rPr lang="es-MX" smtClean="0"/>
              <a:t>17/11/2015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337E40-2BAF-483C-940E-D7880873F54C}" type="slidenum">
              <a:rPr lang="es-MX" smtClean="0"/>
              <a:t>‹Nº›</a:t>
            </a:fld>
            <a:endParaRPr lang="es-MX"/>
          </a:p>
        </p:txBody>
      </p:sp>
    </p:spTree>
    <p:extLst>
      <p:ext uri="{BB962C8B-B14F-4D97-AF65-F5344CB8AC3E}">
        <p14:creationId xmlns:p14="http://schemas.microsoft.com/office/powerpoint/2010/main" val="108756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8F616F82-D6BB-46DE-BC38-30387D8CF9AF}" type="datetime1">
              <a:rPr lang="es-ES" smtClean="0"/>
              <a:t>17/11/2015</a:t>
            </a:fld>
            <a:endParaRPr lang="es-E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r>
              <a:rPr lang="es-ES" smtClean="0"/>
              <a:t>ING.ALMA ERIKA VÁZQUEZ SÁNCEZ</a:t>
            </a:r>
            <a:endParaRPr lang="es-E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164C1D47-D293-4B3F-811F-D5A1C10C8F86}" type="slidenum">
              <a:rPr lang="es-ES" smtClean="0"/>
              <a:t>‹Nº›</a:t>
            </a:fld>
            <a:endParaRPr lang="es-ES"/>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9B8E2B3-F693-4367-BAA8-AB0C458640C1}" type="datetime1">
              <a:rPr lang="es-ES" smtClean="0"/>
              <a:t>17/11/2015</a:t>
            </a:fld>
            <a:endParaRPr lang="es-ES"/>
          </a:p>
        </p:txBody>
      </p:sp>
      <p:sp>
        <p:nvSpPr>
          <p:cNvPr id="5" name="Footer Placeholder 4"/>
          <p:cNvSpPr>
            <a:spLocks noGrp="1"/>
          </p:cNvSpPr>
          <p:nvPr>
            <p:ph type="ftr" sz="quarter" idx="11"/>
          </p:nvPr>
        </p:nvSpPr>
        <p:spPr/>
        <p:txBody>
          <a:bodyPr/>
          <a:lstStyle/>
          <a:p>
            <a:r>
              <a:rPr lang="es-ES" smtClean="0"/>
              <a:t>ING.ALMA ERIKA VÁZQUEZ SÁNCEZ</a:t>
            </a:r>
            <a:endParaRPr lang="es-ES"/>
          </a:p>
        </p:txBody>
      </p:sp>
      <p:sp>
        <p:nvSpPr>
          <p:cNvPr id="6" name="Slide Number Placeholder 5"/>
          <p:cNvSpPr>
            <a:spLocks noGrp="1"/>
          </p:cNvSpPr>
          <p:nvPr>
            <p:ph type="sldNum" sz="quarter" idx="12"/>
          </p:nvPr>
        </p:nvSpPr>
        <p:spPr/>
        <p:txBody>
          <a:bodyPr/>
          <a:lstStyle/>
          <a:p>
            <a:fld id="{164C1D47-D293-4B3F-811F-D5A1C10C8F86}"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5C63998-B84A-4C64-8900-ADAB4ACB439F}" type="datetime1">
              <a:rPr lang="es-ES" smtClean="0"/>
              <a:t>17/11/2015</a:t>
            </a:fld>
            <a:endParaRPr lang="es-ES"/>
          </a:p>
        </p:txBody>
      </p:sp>
      <p:sp>
        <p:nvSpPr>
          <p:cNvPr id="5" name="Footer Placeholder 4"/>
          <p:cNvSpPr>
            <a:spLocks noGrp="1"/>
          </p:cNvSpPr>
          <p:nvPr>
            <p:ph type="ftr" sz="quarter" idx="11"/>
          </p:nvPr>
        </p:nvSpPr>
        <p:spPr/>
        <p:txBody>
          <a:bodyPr/>
          <a:lstStyle/>
          <a:p>
            <a:r>
              <a:rPr lang="es-ES" smtClean="0"/>
              <a:t>ING.ALMA ERIKA VÁZQUEZ SÁNCEZ</a:t>
            </a:r>
            <a:endParaRPr lang="es-ES"/>
          </a:p>
        </p:txBody>
      </p:sp>
      <p:sp>
        <p:nvSpPr>
          <p:cNvPr id="6" name="Slide Number Placeholder 5"/>
          <p:cNvSpPr>
            <a:spLocks noGrp="1"/>
          </p:cNvSpPr>
          <p:nvPr>
            <p:ph type="sldNum" sz="quarter" idx="12"/>
          </p:nvPr>
        </p:nvSpPr>
        <p:spPr/>
        <p:txBody>
          <a:bodyPr/>
          <a:lstStyle/>
          <a:p>
            <a:fld id="{164C1D47-D293-4B3F-811F-D5A1C10C8F86}"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E6A7B6D-5F60-4F53-9348-62A5C4AC158A}" type="datetime1">
              <a:rPr lang="es-ES" smtClean="0"/>
              <a:t>17/11/2015</a:t>
            </a:fld>
            <a:endParaRPr lang="es-ES"/>
          </a:p>
        </p:txBody>
      </p:sp>
      <p:sp>
        <p:nvSpPr>
          <p:cNvPr id="5" name="Footer Placeholder 4"/>
          <p:cNvSpPr>
            <a:spLocks noGrp="1"/>
          </p:cNvSpPr>
          <p:nvPr>
            <p:ph type="ftr" sz="quarter" idx="11"/>
          </p:nvPr>
        </p:nvSpPr>
        <p:spPr/>
        <p:txBody>
          <a:bodyPr/>
          <a:lstStyle/>
          <a:p>
            <a:r>
              <a:rPr lang="es-ES" smtClean="0"/>
              <a:t>ING.ALMA ERIKA VÁZQUEZ SÁNCEZ</a:t>
            </a:r>
            <a:endParaRPr lang="es-ES"/>
          </a:p>
        </p:txBody>
      </p:sp>
      <p:sp>
        <p:nvSpPr>
          <p:cNvPr id="6" name="Slide Number Placeholder 5"/>
          <p:cNvSpPr>
            <a:spLocks noGrp="1"/>
          </p:cNvSpPr>
          <p:nvPr>
            <p:ph type="sldNum" sz="quarter" idx="12"/>
          </p:nvPr>
        </p:nvSpPr>
        <p:spPr/>
        <p:txBody>
          <a:bodyPr/>
          <a:lstStyle/>
          <a:p>
            <a:fld id="{164C1D47-D293-4B3F-811F-D5A1C10C8F86}"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57BA5A0-1B87-46D1-8F90-084FFA7CC37A}" type="datetime1">
              <a:rPr lang="es-ES" smtClean="0"/>
              <a:t>17/11/2015</a:t>
            </a:fld>
            <a:endParaRPr lang="es-ES"/>
          </a:p>
        </p:txBody>
      </p:sp>
      <p:sp>
        <p:nvSpPr>
          <p:cNvPr id="5" name="Footer Placeholder 4"/>
          <p:cNvSpPr>
            <a:spLocks noGrp="1"/>
          </p:cNvSpPr>
          <p:nvPr>
            <p:ph type="ftr" sz="quarter" idx="11"/>
          </p:nvPr>
        </p:nvSpPr>
        <p:spPr/>
        <p:txBody>
          <a:bodyPr/>
          <a:lstStyle/>
          <a:p>
            <a:r>
              <a:rPr lang="es-ES" smtClean="0"/>
              <a:t>ING.ALMA ERIKA VÁZQUEZ SÁNCEZ</a:t>
            </a:r>
            <a:endParaRPr lang="es-ES"/>
          </a:p>
        </p:txBody>
      </p:sp>
      <p:sp>
        <p:nvSpPr>
          <p:cNvPr id="6" name="Slide Number Placeholder 5"/>
          <p:cNvSpPr>
            <a:spLocks noGrp="1"/>
          </p:cNvSpPr>
          <p:nvPr>
            <p:ph type="sldNum" sz="quarter" idx="12"/>
          </p:nvPr>
        </p:nvSpPr>
        <p:spPr/>
        <p:txBody>
          <a:bodyPr/>
          <a:lstStyle/>
          <a:p>
            <a:fld id="{164C1D47-D293-4B3F-811F-D5A1C10C8F86}"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AC3037DE-AB47-42DD-B5B4-1C620068FA49}" type="datetime1">
              <a:rPr lang="es-ES" smtClean="0"/>
              <a:t>17/11/2015</a:t>
            </a:fld>
            <a:endParaRPr lang="es-ES"/>
          </a:p>
        </p:txBody>
      </p:sp>
      <p:sp>
        <p:nvSpPr>
          <p:cNvPr id="6" name="Footer Placeholder 5"/>
          <p:cNvSpPr>
            <a:spLocks noGrp="1"/>
          </p:cNvSpPr>
          <p:nvPr>
            <p:ph type="ftr" sz="quarter" idx="11"/>
          </p:nvPr>
        </p:nvSpPr>
        <p:spPr/>
        <p:txBody>
          <a:bodyPr/>
          <a:lstStyle/>
          <a:p>
            <a:r>
              <a:rPr lang="es-ES" smtClean="0"/>
              <a:t>ING.ALMA ERIKA VÁZQUEZ SÁNCEZ</a:t>
            </a:r>
            <a:endParaRPr lang="es-ES"/>
          </a:p>
        </p:txBody>
      </p:sp>
      <p:sp>
        <p:nvSpPr>
          <p:cNvPr id="7" name="Slide Number Placeholder 6"/>
          <p:cNvSpPr>
            <a:spLocks noGrp="1"/>
          </p:cNvSpPr>
          <p:nvPr>
            <p:ph type="sldNum" sz="quarter" idx="12"/>
          </p:nvPr>
        </p:nvSpPr>
        <p:spPr/>
        <p:txBody>
          <a:bodyPr/>
          <a:lstStyle/>
          <a:p>
            <a:fld id="{164C1D47-D293-4B3F-811F-D5A1C10C8F86}" type="slidenum">
              <a:rPr lang="es-ES" smtClean="0"/>
              <a:t>‹Nº›</a:t>
            </a:fld>
            <a:endParaRPr lang="es-ES"/>
          </a:p>
        </p:txBody>
      </p:sp>
      <p:sp>
        <p:nvSpPr>
          <p:cNvPr id="9" name="Content Placeholder 8"/>
          <p:cNvSpPr>
            <a:spLocks noGrp="1"/>
          </p:cNvSpPr>
          <p:nvPr>
            <p:ph sz="quarter" idx="13"/>
          </p:nvPr>
        </p:nvSpPr>
        <p:spPr>
          <a:xfrm>
            <a:off x="841248" y="2039112"/>
            <a:ext cx="3657600" cy="39502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9890B01-DD80-4E3A-A99A-8802141F8F79}" type="datetime1">
              <a:rPr lang="es-ES" smtClean="0"/>
              <a:t>17/11/2015</a:t>
            </a:fld>
            <a:endParaRPr lang="es-ES"/>
          </a:p>
        </p:txBody>
      </p:sp>
      <p:sp>
        <p:nvSpPr>
          <p:cNvPr id="8" name="Footer Placeholder 7"/>
          <p:cNvSpPr>
            <a:spLocks noGrp="1"/>
          </p:cNvSpPr>
          <p:nvPr>
            <p:ph type="ftr" sz="quarter" idx="11"/>
          </p:nvPr>
        </p:nvSpPr>
        <p:spPr/>
        <p:txBody>
          <a:bodyPr/>
          <a:lstStyle/>
          <a:p>
            <a:r>
              <a:rPr lang="es-ES" smtClean="0"/>
              <a:t>ING.ALMA ERIKA VÁZQUEZ SÁNCEZ</a:t>
            </a:r>
            <a:endParaRPr lang="es-ES"/>
          </a:p>
        </p:txBody>
      </p:sp>
      <p:sp>
        <p:nvSpPr>
          <p:cNvPr id="9" name="Slide Number Placeholder 8"/>
          <p:cNvSpPr>
            <a:spLocks noGrp="1"/>
          </p:cNvSpPr>
          <p:nvPr>
            <p:ph type="sldNum" sz="quarter" idx="12"/>
          </p:nvPr>
        </p:nvSpPr>
        <p:spPr/>
        <p:txBody>
          <a:bodyPr/>
          <a:lstStyle/>
          <a:p>
            <a:fld id="{164C1D47-D293-4B3F-811F-D5A1C10C8F86}" type="slidenum">
              <a:rPr lang="es-ES" smtClean="0"/>
              <a:t>‹Nº›</a:t>
            </a:fld>
            <a:endParaRPr lang="es-E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8279B229-3108-47EC-A7F2-D0AE02DF45CB}" type="datetime1">
              <a:rPr lang="es-ES" smtClean="0"/>
              <a:t>17/11/2015</a:t>
            </a:fld>
            <a:endParaRPr lang="es-ES"/>
          </a:p>
        </p:txBody>
      </p:sp>
      <p:sp>
        <p:nvSpPr>
          <p:cNvPr id="4" name="Footer Placeholder 3"/>
          <p:cNvSpPr>
            <a:spLocks noGrp="1"/>
          </p:cNvSpPr>
          <p:nvPr>
            <p:ph type="ftr" sz="quarter" idx="11"/>
          </p:nvPr>
        </p:nvSpPr>
        <p:spPr/>
        <p:txBody>
          <a:bodyPr/>
          <a:lstStyle/>
          <a:p>
            <a:r>
              <a:rPr lang="es-ES" smtClean="0"/>
              <a:t>ING.ALMA ERIKA VÁZQUEZ SÁNCEZ</a:t>
            </a:r>
            <a:endParaRPr lang="es-ES"/>
          </a:p>
        </p:txBody>
      </p:sp>
      <p:sp>
        <p:nvSpPr>
          <p:cNvPr id="5" name="Slide Number Placeholder 4"/>
          <p:cNvSpPr>
            <a:spLocks noGrp="1"/>
          </p:cNvSpPr>
          <p:nvPr>
            <p:ph type="sldNum" sz="quarter" idx="12"/>
          </p:nvPr>
        </p:nvSpPr>
        <p:spPr/>
        <p:txBody>
          <a:bodyPr/>
          <a:lstStyle/>
          <a:p>
            <a:fld id="{164C1D47-D293-4B3F-811F-D5A1C10C8F86}"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0C4E0-F504-4121-9D42-BE9DD6469E98}" type="datetime1">
              <a:rPr lang="es-ES" smtClean="0"/>
              <a:t>17/11/2015</a:t>
            </a:fld>
            <a:endParaRPr lang="es-ES"/>
          </a:p>
        </p:txBody>
      </p:sp>
      <p:sp>
        <p:nvSpPr>
          <p:cNvPr id="3" name="Footer Placeholder 2"/>
          <p:cNvSpPr>
            <a:spLocks noGrp="1"/>
          </p:cNvSpPr>
          <p:nvPr>
            <p:ph type="ftr" sz="quarter" idx="11"/>
          </p:nvPr>
        </p:nvSpPr>
        <p:spPr/>
        <p:txBody>
          <a:bodyPr/>
          <a:lstStyle/>
          <a:p>
            <a:r>
              <a:rPr lang="es-ES" smtClean="0"/>
              <a:t>ING.ALMA ERIKA VÁZQUEZ SÁNCEZ</a:t>
            </a:r>
            <a:endParaRPr lang="es-ES"/>
          </a:p>
        </p:txBody>
      </p:sp>
      <p:sp>
        <p:nvSpPr>
          <p:cNvPr id="4" name="Slide Number Placeholder 3"/>
          <p:cNvSpPr>
            <a:spLocks noGrp="1"/>
          </p:cNvSpPr>
          <p:nvPr>
            <p:ph type="sldNum" sz="quarter" idx="12"/>
          </p:nvPr>
        </p:nvSpPr>
        <p:spPr/>
        <p:txBody>
          <a:bodyPr/>
          <a:lstStyle/>
          <a:p>
            <a:fld id="{164C1D47-D293-4B3F-811F-D5A1C10C8F86}"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B764BE4-6611-4A3E-A626-97CB28546B1D}" type="datetime1">
              <a:rPr lang="es-ES" smtClean="0"/>
              <a:t>17/11/2015</a:t>
            </a:fld>
            <a:endParaRPr lang="es-ES"/>
          </a:p>
        </p:txBody>
      </p:sp>
      <p:sp>
        <p:nvSpPr>
          <p:cNvPr id="6" name="Footer Placeholder 5"/>
          <p:cNvSpPr>
            <a:spLocks noGrp="1"/>
          </p:cNvSpPr>
          <p:nvPr>
            <p:ph type="ftr" sz="quarter" idx="11"/>
          </p:nvPr>
        </p:nvSpPr>
        <p:spPr/>
        <p:txBody>
          <a:bodyPr/>
          <a:lstStyle/>
          <a:p>
            <a:r>
              <a:rPr lang="es-ES" smtClean="0"/>
              <a:t>ING.ALMA ERIKA VÁZQUEZ SÁNCEZ</a:t>
            </a:r>
            <a:endParaRPr lang="es-ES"/>
          </a:p>
        </p:txBody>
      </p:sp>
      <p:sp>
        <p:nvSpPr>
          <p:cNvPr id="7" name="Slide Number Placeholder 6"/>
          <p:cNvSpPr>
            <a:spLocks noGrp="1"/>
          </p:cNvSpPr>
          <p:nvPr>
            <p:ph type="sldNum" sz="quarter" idx="12"/>
          </p:nvPr>
        </p:nvSpPr>
        <p:spPr/>
        <p:txBody>
          <a:bodyPr/>
          <a:lstStyle/>
          <a:p>
            <a:fld id="{164C1D47-D293-4B3F-811F-D5A1C10C8F86}"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F9DB53-F8D8-457D-AB8D-41B4A74E20BD}" type="datetime1">
              <a:rPr lang="es-ES" smtClean="0"/>
              <a:t>17/11/2015</a:t>
            </a:fld>
            <a:endParaRPr lang="es-ES"/>
          </a:p>
        </p:txBody>
      </p:sp>
      <p:sp>
        <p:nvSpPr>
          <p:cNvPr id="6" name="Footer Placeholder 5"/>
          <p:cNvSpPr>
            <a:spLocks noGrp="1"/>
          </p:cNvSpPr>
          <p:nvPr>
            <p:ph type="ftr" sz="quarter" idx="11"/>
          </p:nvPr>
        </p:nvSpPr>
        <p:spPr/>
        <p:txBody>
          <a:bodyPr/>
          <a:lstStyle/>
          <a:p>
            <a:r>
              <a:rPr lang="es-ES" smtClean="0"/>
              <a:t>ING.ALMA ERIKA VÁZQUEZ SÁNCEZ</a:t>
            </a:r>
            <a:endParaRPr lang="es-ES"/>
          </a:p>
        </p:txBody>
      </p:sp>
      <p:sp>
        <p:nvSpPr>
          <p:cNvPr id="7" name="Slide Number Placeholder 6"/>
          <p:cNvSpPr>
            <a:spLocks noGrp="1"/>
          </p:cNvSpPr>
          <p:nvPr>
            <p:ph type="sldNum" sz="quarter" idx="12"/>
          </p:nvPr>
        </p:nvSpPr>
        <p:spPr/>
        <p:txBody>
          <a:bodyPr/>
          <a:lstStyle/>
          <a:p>
            <a:fld id="{164C1D47-D293-4B3F-811F-D5A1C10C8F86}"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B6796CF8-D049-472B-BAFC-21D237817B2A}" type="datetime1">
              <a:rPr lang="es-ES" smtClean="0"/>
              <a:t>17/11/2015</a:t>
            </a:fld>
            <a:endParaRPr lang="es-E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r>
              <a:rPr lang="es-ES" smtClean="0"/>
              <a:t>ING.ALMA ERIKA VÁZQUEZ SÁNCEZ</a:t>
            </a:r>
            <a:endParaRPr lang="es-E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164C1D47-D293-4B3F-811F-D5A1C10C8F86}"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Abstracción y Polimorfismo</a:t>
            </a:r>
            <a:endParaRPr lang="es-MX" dirty="0"/>
          </a:p>
        </p:txBody>
      </p:sp>
      <p:sp>
        <p:nvSpPr>
          <p:cNvPr id="4" name="3 Marcador de pie de página"/>
          <p:cNvSpPr>
            <a:spLocks noGrp="1"/>
          </p:cNvSpPr>
          <p:nvPr>
            <p:ph type="ftr" sz="quarter" idx="11"/>
          </p:nvPr>
        </p:nvSpPr>
        <p:spPr/>
        <p:txBody>
          <a:bodyPr/>
          <a:lstStyle/>
          <a:p>
            <a:r>
              <a:rPr lang="es-ES" smtClean="0"/>
              <a:t>ING.ALMA ERIKA VÁZQUEZ SÁNCEZ</a:t>
            </a:r>
            <a:endParaRPr lang="es-ES"/>
          </a:p>
        </p:txBody>
      </p:sp>
    </p:spTree>
    <p:extLst>
      <p:ext uri="{BB962C8B-B14F-4D97-AF65-F5344CB8AC3E}">
        <p14:creationId xmlns:p14="http://schemas.microsoft.com/office/powerpoint/2010/main" val="234308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Abstracción</a:t>
            </a:r>
            <a:endParaRPr lang="es-MX" dirty="0"/>
          </a:p>
        </p:txBody>
      </p:sp>
      <p:sp>
        <p:nvSpPr>
          <p:cNvPr id="3" name="2 Marcador de contenido"/>
          <p:cNvSpPr>
            <a:spLocks noGrp="1"/>
          </p:cNvSpPr>
          <p:nvPr>
            <p:ph idx="1"/>
          </p:nvPr>
        </p:nvSpPr>
        <p:spPr/>
        <p:txBody>
          <a:bodyPr>
            <a:normAutofit lnSpcReduction="10000"/>
          </a:bodyPr>
          <a:lstStyle/>
          <a:p>
            <a:r>
              <a:rPr lang="es-MX" dirty="0"/>
              <a:t>Podríamos definir la abstracción como la "acción de aislar mentalmente o considerar por separado las cualidades de un objeto, considerar un objeto en su esencia</a:t>
            </a:r>
            <a:r>
              <a:rPr lang="es-MX" dirty="0" smtClean="0"/>
              <a:t>"</a:t>
            </a:r>
            <a:endParaRPr lang="es-MX" dirty="0"/>
          </a:p>
          <a:p>
            <a:r>
              <a:rPr lang="es-MX" dirty="0" smtClean="0"/>
              <a:t>La </a:t>
            </a:r>
            <a:r>
              <a:rPr lang="es-MX" dirty="0" smtClean="0"/>
              <a:t>abstracción y el encapsulamientos son </a:t>
            </a:r>
            <a:r>
              <a:rPr lang="es-MX" dirty="0" smtClean="0"/>
              <a:t>conceptos </a:t>
            </a:r>
            <a:r>
              <a:rPr lang="es-MX" dirty="0" smtClean="0"/>
              <a:t>complementarios.</a:t>
            </a:r>
          </a:p>
          <a:p>
            <a:r>
              <a:rPr lang="es-MX" dirty="0" smtClean="0"/>
              <a:t>La abstracción se enfoca a la vista exterior de un objeto.</a:t>
            </a:r>
          </a:p>
          <a:p>
            <a:r>
              <a:rPr lang="es-MX" dirty="0" smtClean="0"/>
              <a:t>El encapsulamiento previene a otros objetos ver su interior, donde el comportamiento de la abstracción se ha realizado.</a:t>
            </a:r>
            <a:endParaRPr lang="es-MX" dirty="0"/>
          </a:p>
        </p:txBody>
      </p:sp>
      <p:sp>
        <p:nvSpPr>
          <p:cNvPr id="4" name="3 Marcador de pie de página"/>
          <p:cNvSpPr>
            <a:spLocks noGrp="1"/>
          </p:cNvSpPr>
          <p:nvPr>
            <p:ph type="ftr" sz="quarter" idx="11"/>
          </p:nvPr>
        </p:nvSpPr>
        <p:spPr/>
        <p:txBody>
          <a:bodyPr/>
          <a:lstStyle/>
          <a:p>
            <a:r>
              <a:rPr lang="es-ES" smtClean="0"/>
              <a:t>ING.ALMA ERIKA VÁZQUEZ SÁNCEZ</a:t>
            </a:r>
            <a:endParaRPr lang="es-ES"/>
          </a:p>
        </p:txBody>
      </p:sp>
    </p:spTree>
    <p:extLst>
      <p:ext uri="{BB962C8B-B14F-4D97-AF65-F5344CB8AC3E}">
        <p14:creationId xmlns:p14="http://schemas.microsoft.com/office/powerpoint/2010/main" val="3287355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ABSTRACION</a:t>
            </a:r>
            <a:endParaRPr lang="es-MX" dirty="0"/>
          </a:p>
        </p:txBody>
      </p:sp>
      <p:sp>
        <p:nvSpPr>
          <p:cNvPr id="3" name="2 Marcador de contenido"/>
          <p:cNvSpPr>
            <a:spLocks noGrp="1"/>
          </p:cNvSpPr>
          <p:nvPr>
            <p:ph idx="1"/>
          </p:nvPr>
        </p:nvSpPr>
        <p:spPr/>
        <p:txBody>
          <a:bodyPr>
            <a:normAutofit/>
          </a:bodyPr>
          <a:lstStyle/>
          <a:p>
            <a:pPr algn="just"/>
            <a:r>
              <a:rPr lang="es-MX" dirty="0" smtClean="0"/>
              <a:t>Expresa las </a:t>
            </a:r>
            <a:r>
              <a:rPr lang="es-MX" dirty="0" smtClean="0"/>
              <a:t>características </a:t>
            </a:r>
            <a:r>
              <a:rPr lang="es-MX" dirty="0" smtClean="0"/>
              <a:t>esenciales de un objeto , las cuales distinguen al </a:t>
            </a:r>
            <a:r>
              <a:rPr lang="es-MX" dirty="0" smtClean="0"/>
              <a:t>objeto </a:t>
            </a:r>
            <a:r>
              <a:rPr lang="es-MX" dirty="0" smtClean="0"/>
              <a:t>de los demás</a:t>
            </a:r>
            <a:r>
              <a:rPr lang="es-MX" dirty="0" smtClean="0"/>
              <a:t>.</a:t>
            </a:r>
          </a:p>
          <a:p>
            <a:pPr algn="just"/>
            <a:r>
              <a:rPr lang="es-ES" dirty="0" smtClean="0"/>
              <a:t>No </a:t>
            </a:r>
            <a:r>
              <a:rPr lang="es-ES" dirty="0"/>
              <a:t>importa la manera de almacenaje de los datos ni la elección de los algoritmos dentro de los métodos</a:t>
            </a:r>
            <a:r>
              <a:rPr lang="es-ES" dirty="0" smtClean="0"/>
              <a:t>.</a:t>
            </a:r>
          </a:p>
          <a:p>
            <a:pPr algn="just"/>
            <a:r>
              <a:rPr lang="es-MX" dirty="0"/>
              <a:t>La abstracción es una herramienta muy potente en programación, pues reduce considerablemente el trabajo de implementación y aumenta la portabilidad del código</a:t>
            </a:r>
            <a:endParaRPr lang="es-ES" dirty="0"/>
          </a:p>
          <a:p>
            <a:endParaRPr lang="es-MX" dirty="0"/>
          </a:p>
        </p:txBody>
      </p:sp>
      <p:sp>
        <p:nvSpPr>
          <p:cNvPr id="4" name="3 Marcador de pie de página"/>
          <p:cNvSpPr>
            <a:spLocks noGrp="1"/>
          </p:cNvSpPr>
          <p:nvPr>
            <p:ph type="ftr" sz="quarter" idx="11"/>
          </p:nvPr>
        </p:nvSpPr>
        <p:spPr/>
        <p:txBody>
          <a:bodyPr/>
          <a:lstStyle/>
          <a:p>
            <a:r>
              <a:rPr lang="es-ES" smtClean="0"/>
              <a:t>ING.ALMA ERIKA VÁZQUEZ SÁNCEZ</a:t>
            </a:r>
            <a:endParaRPr lang="es-ES"/>
          </a:p>
        </p:txBody>
      </p:sp>
    </p:spTree>
    <p:extLst>
      <p:ext uri="{BB962C8B-B14F-4D97-AF65-F5344CB8AC3E}">
        <p14:creationId xmlns:p14="http://schemas.microsoft.com/office/powerpoint/2010/main" val="1513521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 Abstracta</a:t>
            </a:r>
            <a:endParaRPr lang="es-ES" dirty="0"/>
          </a:p>
        </p:txBody>
      </p:sp>
      <p:sp>
        <p:nvSpPr>
          <p:cNvPr id="3" name="2 Marcador de contenido"/>
          <p:cNvSpPr>
            <a:spLocks noGrp="1"/>
          </p:cNvSpPr>
          <p:nvPr>
            <p:ph idx="1"/>
          </p:nvPr>
        </p:nvSpPr>
        <p:spPr/>
        <p:txBody>
          <a:bodyPr>
            <a:normAutofit fontScale="92500" lnSpcReduction="10000"/>
          </a:bodyPr>
          <a:lstStyle/>
          <a:p>
            <a:pPr algn="just"/>
            <a:r>
              <a:rPr lang="es-ES" dirty="0" smtClean="0"/>
              <a:t>Muchos lenguajes incorporan un concepto de clases abstractas y/o interfaces que no pueden ser instanciadas directamente</a:t>
            </a:r>
            <a:r>
              <a:rPr lang="es-ES" dirty="0" smtClean="0"/>
              <a:t>.</a:t>
            </a:r>
          </a:p>
          <a:p>
            <a:pPr algn="just"/>
            <a:r>
              <a:rPr lang="es-MX" dirty="0"/>
              <a:t>Una clase que declara la existencia de métodos pero no la implementación de dichos métodos se considera clase abstracta.</a:t>
            </a:r>
          </a:p>
          <a:p>
            <a:r>
              <a:rPr lang="es-MX" dirty="0"/>
              <a:t>Una clase abstracta puede contener métodos no-abstractos pero al menos uno de los métodos debe ser declarado abstracto. </a:t>
            </a:r>
            <a:br>
              <a:rPr lang="es-MX" dirty="0"/>
            </a:br>
            <a:r>
              <a:rPr lang="es-MX" dirty="0"/>
              <a:t/>
            </a:r>
            <a:br>
              <a:rPr lang="es-MX" dirty="0"/>
            </a:br>
            <a:r>
              <a:rPr lang="es-MX" dirty="0"/>
              <a:t>Para declarar una clase o un </a:t>
            </a:r>
            <a:r>
              <a:rPr lang="es-MX" dirty="0" smtClean="0"/>
              <a:t>método </a:t>
            </a:r>
            <a:r>
              <a:rPr lang="es-MX" dirty="0"/>
              <a:t>como abstractos, se utiliza la palabra reservada </a:t>
            </a:r>
            <a:r>
              <a:rPr lang="es-MX" b="1" dirty="0" err="1"/>
              <a:t>abstract</a:t>
            </a:r>
            <a:r>
              <a:rPr lang="es-MX" dirty="0"/>
              <a:t>. </a:t>
            </a:r>
          </a:p>
          <a:p>
            <a:pPr algn="just"/>
            <a:endParaRPr lang="es-ES" dirty="0" smtClean="0"/>
          </a:p>
        </p:txBody>
      </p:sp>
      <p:sp>
        <p:nvSpPr>
          <p:cNvPr id="4" name="3 Marcador de pie de página"/>
          <p:cNvSpPr>
            <a:spLocks noGrp="1"/>
          </p:cNvSpPr>
          <p:nvPr>
            <p:ph type="ftr" sz="quarter" idx="11"/>
          </p:nvPr>
        </p:nvSpPr>
        <p:spPr/>
        <p:txBody>
          <a:bodyPr/>
          <a:lstStyle/>
          <a:p>
            <a:r>
              <a:rPr lang="es-ES" smtClean="0"/>
              <a:t>ING.ALMA ERIKA VÁZQUEZ SÁNCEZ</a:t>
            </a:r>
            <a:endParaRPr lang="es-ES"/>
          </a:p>
        </p:txBody>
      </p:sp>
    </p:spTree>
    <p:extLst>
      <p:ext uri="{BB962C8B-B14F-4D97-AF65-F5344CB8AC3E}">
        <p14:creationId xmlns:p14="http://schemas.microsoft.com/office/powerpoint/2010/main" val="3814413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Polimorfismo</a:t>
            </a:r>
            <a:endParaRPr lang="es-MX" dirty="0"/>
          </a:p>
        </p:txBody>
      </p:sp>
      <p:sp>
        <p:nvSpPr>
          <p:cNvPr id="3" name="2 Marcador de contenido"/>
          <p:cNvSpPr>
            <a:spLocks noGrp="1"/>
          </p:cNvSpPr>
          <p:nvPr>
            <p:ph idx="1"/>
          </p:nvPr>
        </p:nvSpPr>
        <p:spPr/>
        <p:txBody>
          <a:bodyPr/>
          <a:lstStyle/>
          <a:p>
            <a:pPr algn="just"/>
            <a:r>
              <a:rPr lang="es-MX" dirty="0" smtClean="0"/>
              <a:t>Es la capacidad que tienen los objetos de una clase de responder al mismo mensaje o evento en función del os parámetros  utilizados durante su invocación.</a:t>
            </a:r>
          </a:p>
          <a:p>
            <a:pPr algn="just"/>
            <a:r>
              <a:rPr lang="es-MX" dirty="0"/>
              <a:t>Dicho de otra forma, el polimorfismo consiste en conseguir que un objeto de una clase se comporte como un objeto de cualquiera de sus subclases, dependiendo de la forma de llamar a los métodos de dicha clase o subclases. Una forma de conseguir objetos polimórficos es mediante el uso de punteros a la </a:t>
            </a:r>
            <a:r>
              <a:rPr lang="es-MX" dirty="0" smtClean="0"/>
              <a:t>superclase.</a:t>
            </a:r>
            <a:endParaRPr lang="es-MX" dirty="0"/>
          </a:p>
        </p:txBody>
      </p:sp>
      <p:sp>
        <p:nvSpPr>
          <p:cNvPr id="4" name="3 Marcador de pie de página"/>
          <p:cNvSpPr>
            <a:spLocks noGrp="1"/>
          </p:cNvSpPr>
          <p:nvPr>
            <p:ph type="ftr" sz="quarter" idx="11"/>
          </p:nvPr>
        </p:nvSpPr>
        <p:spPr/>
        <p:txBody>
          <a:bodyPr/>
          <a:lstStyle/>
          <a:p>
            <a:r>
              <a:rPr lang="es-ES" smtClean="0"/>
              <a:t>ING.ALMA ERIKA VÁZQUEZ SÁNCEZ</a:t>
            </a:r>
            <a:endParaRPr lang="es-ES"/>
          </a:p>
        </p:txBody>
      </p:sp>
    </p:spTree>
    <p:extLst>
      <p:ext uri="{BB962C8B-B14F-4D97-AF65-F5344CB8AC3E}">
        <p14:creationId xmlns:p14="http://schemas.microsoft.com/office/powerpoint/2010/main" val="267630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POLIMORFISMO</a:t>
            </a:r>
            <a:endParaRPr lang="es-ES" dirty="0"/>
          </a:p>
        </p:txBody>
      </p:sp>
      <p:sp>
        <p:nvSpPr>
          <p:cNvPr id="3" name="2 Marcador de contenido"/>
          <p:cNvSpPr>
            <a:spLocks noGrp="1"/>
          </p:cNvSpPr>
          <p:nvPr>
            <p:ph idx="1"/>
          </p:nvPr>
        </p:nvSpPr>
        <p:spPr/>
        <p:txBody>
          <a:bodyPr/>
          <a:lstStyle/>
          <a:p>
            <a:pPr algn="just"/>
            <a:r>
              <a:rPr lang="es-ES" dirty="0" smtClean="0"/>
              <a:t>Es el uso de la misma definición con diferentes tipos de datos</a:t>
            </a:r>
            <a:r>
              <a:rPr lang="es-ES" dirty="0" smtClean="0"/>
              <a:t>.</a:t>
            </a:r>
          </a:p>
          <a:p>
            <a:pPr algn="just"/>
            <a:endParaRPr lang="es-ES" dirty="0" smtClean="0"/>
          </a:p>
          <a:p>
            <a:pPr algn="just"/>
            <a:r>
              <a:rPr lang="es-ES" dirty="0" smtClean="0"/>
              <a:t>Sobrecarga de operadores(</a:t>
            </a:r>
            <a:r>
              <a:rPr lang="es-ES" dirty="0" err="1" smtClean="0"/>
              <a:t>overloading</a:t>
            </a:r>
            <a:r>
              <a:rPr lang="es-ES" dirty="0" smtClean="0"/>
              <a:t>)</a:t>
            </a:r>
          </a:p>
          <a:p>
            <a:pPr algn="just"/>
            <a:endParaRPr lang="es-ES" dirty="0" smtClean="0"/>
          </a:p>
          <a:p>
            <a:pPr algn="just"/>
            <a:r>
              <a:rPr lang="es-ES" dirty="0" smtClean="0"/>
              <a:t>Sobrecarga de </a:t>
            </a:r>
            <a:r>
              <a:rPr lang="es-ES" dirty="0" err="1" smtClean="0"/>
              <a:t>metodos</a:t>
            </a:r>
            <a:r>
              <a:rPr lang="es-ES" dirty="0" smtClean="0"/>
              <a:t>(</a:t>
            </a:r>
            <a:r>
              <a:rPr lang="es-ES" dirty="0" err="1" smtClean="0"/>
              <a:t>override</a:t>
            </a:r>
            <a:r>
              <a:rPr lang="es-ES" dirty="0" smtClean="0"/>
              <a:t>).</a:t>
            </a:r>
            <a:endParaRPr lang="es-ES" dirty="0" smtClean="0"/>
          </a:p>
        </p:txBody>
      </p:sp>
      <p:sp>
        <p:nvSpPr>
          <p:cNvPr id="4" name="3 Marcador de pie de página"/>
          <p:cNvSpPr>
            <a:spLocks noGrp="1"/>
          </p:cNvSpPr>
          <p:nvPr>
            <p:ph type="ftr" sz="quarter" idx="11"/>
          </p:nvPr>
        </p:nvSpPr>
        <p:spPr/>
        <p:txBody>
          <a:bodyPr/>
          <a:lstStyle/>
          <a:p>
            <a:r>
              <a:rPr lang="es-ES" smtClean="0"/>
              <a:t>ING.ALMA ERIKA VÁZQUEZ SÁNCEZ</a:t>
            </a:r>
            <a:endParaRPr lang="es-ES"/>
          </a:p>
        </p:txBody>
      </p:sp>
    </p:spTree>
    <p:extLst>
      <p:ext uri="{BB962C8B-B14F-4D97-AF65-F5344CB8AC3E}">
        <p14:creationId xmlns:p14="http://schemas.microsoft.com/office/powerpoint/2010/main" val="2331453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5 CuadroTexto"/>
          <p:cNvSpPr txBox="1"/>
          <p:nvPr/>
        </p:nvSpPr>
        <p:spPr>
          <a:xfrm>
            <a:off x="644932" y="2492896"/>
            <a:ext cx="8064895" cy="2677656"/>
          </a:xfrm>
          <a:prstGeom prst="rect">
            <a:avLst/>
          </a:prstGeom>
          <a:noFill/>
        </p:spPr>
        <p:txBody>
          <a:bodyPr wrap="square" rtlCol="0">
            <a:spAutoFit/>
          </a:bodyPr>
          <a:lstStyle/>
          <a:p>
            <a:pPr algn="just"/>
            <a:r>
              <a:rPr lang="es-ES" sz="2800" dirty="0"/>
              <a:t>El polimorfismo  permite referirse a objetos de clases diferentes mediante el mismo elemento. Imaginamos que disponemos de una </a:t>
            </a:r>
            <a:r>
              <a:rPr lang="es-ES" sz="2800" dirty="0" smtClean="0"/>
              <a:t>clase  P</a:t>
            </a:r>
            <a:r>
              <a:rPr lang="es-ES" sz="2800" i="1" dirty="0" smtClean="0"/>
              <a:t>rofesor</a:t>
            </a:r>
            <a:r>
              <a:rPr lang="es-ES" sz="2800" dirty="0" smtClean="0"/>
              <a:t>  </a:t>
            </a:r>
            <a:r>
              <a:rPr lang="es-ES" sz="2800" dirty="0"/>
              <a:t>que también hereda de ser </a:t>
            </a:r>
            <a:r>
              <a:rPr lang="es-ES" sz="2800" i="1" dirty="0" smtClean="0"/>
              <a:t>persona</a:t>
            </a:r>
            <a:r>
              <a:rPr lang="es-ES" sz="2800" dirty="0" smtClean="0"/>
              <a:t> </a:t>
            </a:r>
            <a:r>
              <a:rPr lang="es-ES" sz="2800" dirty="0"/>
              <a:t>y que ambas disponen del método </a:t>
            </a:r>
            <a:r>
              <a:rPr lang="es-ES" sz="2800" i="1" dirty="0" smtClean="0"/>
              <a:t>trabajar</a:t>
            </a:r>
            <a:r>
              <a:rPr lang="es-ES" sz="2800" dirty="0" smtClean="0"/>
              <a:t> </a:t>
            </a:r>
            <a:r>
              <a:rPr lang="es-ES" sz="2800" dirty="0"/>
              <a:t>y que </a:t>
            </a:r>
            <a:r>
              <a:rPr lang="es-ES" sz="2800" dirty="0" smtClean="0"/>
              <a:t>ambos evidentemente </a:t>
            </a:r>
            <a:r>
              <a:rPr lang="es-ES" sz="2800" dirty="0"/>
              <a:t>lo hacen de una forma distinta.</a:t>
            </a:r>
          </a:p>
        </p:txBody>
      </p:sp>
      <p:sp>
        <p:nvSpPr>
          <p:cNvPr id="8" name="7 Título"/>
          <p:cNvSpPr>
            <a:spLocks noGrp="1"/>
          </p:cNvSpPr>
          <p:nvPr>
            <p:ph type="title"/>
          </p:nvPr>
        </p:nvSpPr>
        <p:spPr/>
        <p:txBody>
          <a:bodyPr/>
          <a:lstStyle/>
          <a:p>
            <a:r>
              <a:rPr lang="es-ES" dirty="0" smtClean="0"/>
              <a:t>Ejemplo Polimorfismo</a:t>
            </a:r>
            <a:endParaRPr lang="es-ES" dirty="0"/>
          </a:p>
        </p:txBody>
      </p:sp>
      <p:sp>
        <p:nvSpPr>
          <p:cNvPr id="2" name="1 Marcador de pie de página"/>
          <p:cNvSpPr>
            <a:spLocks noGrp="1"/>
          </p:cNvSpPr>
          <p:nvPr>
            <p:ph type="ftr" sz="quarter" idx="11"/>
          </p:nvPr>
        </p:nvSpPr>
        <p:spPr/>
        <p:txBody>
          <a:bodyPr/>
          <a:lstStyle/>
          <a:p>
            <a:r>
              <a:rPr lang="es-ES" smtClean="0"/>
              <a:t>ING.ALMA ERIKA VÁZQUEZ SÁNCEZ</a:t>
            </a:r>
            <a:endParaRPr lang="es-ES"/>
          </a:p>
        </p:txBody>
      </p:sp>
    </p:spTree>
    <p:extLst>
      <p:ext uri="{BB962C8B-B14F-4D97-AF65-F5344CB8AC3E}">
        <p14:creationId xmlns:p14="http://schemas.microsoft.com/office/powerpoint/2010/main" val="1709531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Polimorfismo</a:t>
            </a:r>
            <a:endParaRPr lang="es-ES" dirty="0"/>
          </a:p>
        </p:txBody>
      </p:sp>
      <p:graphicFrame>
        <p:nvGraphicFramePr>
          <p:cNvPr id="6" name="3 Marcador de contenido"/>
          <p:cNvGraphicFramePr>
            <a:graphicFrameLocks noGrp="1"/>
          </p:cNvGraphicFramePr>
          <p:nvPr>
            <p:ph idx="1"/>
            <p:extLst>
              <p:ext uri="{D42A27DB-BD31-4B8C-83A1-F6EECF244321}">
                <p14:modId xmlns:p14="http://schemas.microsoft.com/office/powerpoint/2010/main" val="4179043057"/>
              </p:ext>
            </p:extLst>
          </p:nvPr>
        </p:nvGraphicFramePr>
        <p:xfrm>
          <a:off x="1115616" y="3645024"/>
          <a:ext cx="7136457" cy="2468880"/>
        </p:xfrm>
        <a:graphic>
          <a:graphicData uri="http://schemas.openxmlformats.org/drawingml/2006/table">
            <a:tbl>
              <a:tblPr/>
              <a:tblGrid>
                <a:gridCol w="292992"/>
                <a:gridCol w="6843465"/>
              </a:tblGrid>
              <a:tr h="2172677">
                <a:tc>
                  <a:txBody>
                    <a:bodyPr/>
                    <a:lstStyle/>
                    <a:p>
                      <a:pPr algn="r" rtl="0" fontAlgn="base"/>
                      <a:r>
                        <a:rPr lang="es-ES" b="0" i="0" dirty="0">
                          <a:solidFill>
                            <a:srgbClr val="AFAFAF"/>
                          </a:solidFill>
                          <a:effectLst/>
                          <a:latin typeface="Consolas"/>
                        </a:rPr>
                        <a:t>1</a:t>
                      </a:r>
                    </a:p>
                    <a:p>
                      <a:pPr algn="r" rtl="0" fontAlgn="base"/>
                      <a:r>
                        <a:rPr lang="es-ES" b="0" i="0" dirty="0">
                          <a:solidFill>
                            <a:srgbClr val="AFAFAF"/>
                          </a:solidFill>
                          <a:effectLst/>
                          <a:latin typeface="Consolas"/>
                        </a:rPr>
                        <a:t>2</a:t>
                      </a:r>
                    </a:p>
                    <a:p>
                      <a:pPr algn="r" rtl="0" fontAlgn="base"/>
                      <a:r>
                        <a:rPr lang="es-ES" b="0" i="0" dirty="0">
                          <a:solidFill>
                            <a:srgbClr val="AFAFAF"/>
                          </a:solidFill>
                          <a:effectLst/>
                          <a:latin typeface="Consolas"/>
                        </a:rPr>
                        <a:t>3</a:t>
                      </a:r>
                    </a:p>
                    <a:p>
                      <a:pPr algn="r" rtl="0" fontAlgn="base"/>
                      <a:r>
                        <a:rPr lang="es-ES" b="0" i="0" dirty="0">
                          <a:solidFill>
                            <a:srgbClr val="AFAFAF"/>
                          </a:solidFill>
                          <a:effectLst/>
                          <a:latin typeface="Consolas"/>
                        </a:rPr>
                        <a:t>4</a:t>
                      </a:r>
                    </a:p>
                    <a:p>
                      <a:pPr algn="r" rtl="0" fontAlgn="base"/>
                      <a:r>
                        <a:rPr lang="es-ES" b="0" i="0" dirty="0">
                          <a:solidFill>
                            <a:srgbClr val="AFAFAF"/>
                          </a:solidFill>
                          <a:effectLst/>
                          <a:latin typeface="Consolas"/>
                        </a:rPr>
                        <a:t>5</a:t>
                      </a:r>
                    </a:p>
                    <a:p>
                      <a:pPr algn="r" rtl="0" fontAlgn="base"/>
                      <a:r>
                        <a:rPr lang="es-ES" b="0" i="0" dirty="0">
                          <a:solidFill>
                            <a:srgbClr val="AFAFAF"/>
                          </a:solidFill>
                          <a:effectLst/>
                          <a:latin typeface="Consolas"/>
                        </a:rPr>
                        <a:t>6</a:t>
                      </a:r>
                    </a:p>
                    <a:p>
                      <a:pPr algn="r" rtl="0" fontAlgn="base"/>
                      <a:r>
                        <a:rPr lang="es-ES" b="0" i="0" dirty="0">
                          <a:solidFill>
                            <a:srgbClr val="AFAFAF"/>
                          </a:solidFill>
                          <a:effectLst/>
                          <a:latin typeface="Consolas"/>
                        </a:rPr>
                        <a:t>7</a:t>
                      </a:r>
                    </a:p>
                    <a:p>
                      <a:pPr algn="r" rtl="0" fontAlgn="base"/>
                      <a:r>
                        <a:rPr lang="es-ES" b="0" i="0" dirty="0">
                          <a:solidFill>
                            <a:srgbClr val="AFAFAF"/>
                          </a:solidFill>
                          <a:effectLst/>
                          <a:latin typeface="Consolas"/>
                        </a:rPr>
                        <a:t>8</a:t>
                      </a:r>
                    </a:p>
                  </a:txBody>
                  <a:tcPr marL="0" marR="0" marT="0" marB="0" anchor="ctr">
                    <a:lnL>
                      <a:noFill/>
                    </a:lnL>
                    <a:lnR>
                      <a:noFill/>
                    </a:lnR>
                    <a:lnT>
                      <a:noFill/>
                    </a:lnT>
                    <a:lnB>
                      <a:noFill/>
                    </a:lnB>
                  </a:tcPr>
                </a:tc>
                <a:tc>
                  <a:txBody>
                    <a:bodyPr/>
                    <a:lstStyle/>
                    <a:p>
                      <a:pPr algn="l" rtl="0" fontAlgn="base"/>
                      <a:r>
                        <a:rPr lang="es-ES" b="0" i="0" dirty="0" err="1">
                          <a:effectLst/>
                          <a:latin typeface="Consolas"/>
                        </a:rPr>
                        <a:t>public</a:t>
                      </a:r>
                      <a:r>
                        <a:rPr lang="es-ES" b="0" i="0" dirty="0">
                          <a:effectLst/>
                          <a:latin typeface="Consolas"/>
                        </a:rPr>
                        <a:t> </a:t>
                      </a:r>
                      <a:r>
                        <a:rPr lang="es-ES" b="0" i="0" dirty="0" err="1">
                          <a:effectLst/>
                          <a:latin typeface="Consolas"/>
                        </a:rPr>
                        <a:t>class</a:t>
                      </a:r>
                      <a:r>
                        <a:rPr lang="es-ES" b="0" i="0" dirty="0">
                          <a:effectLst/>
                          <a:latin typeface="Consolas"/>
                        </a:rPr>
                        <a:t> </a:t>
                      </a:r>
                      <a:r>
                        <a:rPr lang="es-ES" b="0" i="0" dirty="0" smtClean="0">
                          <a:effectLst/>
                          <a:latin typeface="Consolas"/>
                        </a:rPr>
                        <a:t>Profesor </a:t>
                      </a:r>
                      <a:r>
                        <a:rPr lang="es-ES" b="0" i="0" dirty="0" err="1" smtClean="0">
                          <a:effectLst/>
                          <a:latin typeface="Consolas"/>
                        </a:rPr>
                        <a:t>extends</a:t>
                      </a:r>
                      <a:r>
                        <a:rPr lang="es-ES" b="0" i="0" dirty="0" smtClean="0">
                          <a:effectLst/>
                          <a:latin typeface="Consolas"/>
                        </a:rPr>
                        <a:t> Persona</a:t>
                      </a:r>
                      <a:endParaRPr lang="es-ES" b="0" i="0" dirty="0">
                        <a:effectLst/>
                        <a:latin typeface="Consolas"/>
                      </a:endParaRPr>
                    </a:p>
                    <a:p>
                      <a:pPr algn="l" rtl="0" fontAlgn="base"/>
                      <a:r>
                        <a:rPr lang="es-ES" b="0" i="0" dirty="0">
                          <a:effectLst/>
                          <a:latin typeface="Consolas"/>
                        </a:rPr>
                        <a:t>{</a:t>
                      </a:r>
                    </a:p>
                    <a:p>
                      <a:pPr algn="l" rtl="0" fontAlgn="base"/>
                      <a:r>
                        <a:rPr lang="es-ES" b="0" i="0" dirty="0">
                          <a:effectLst/>
                          <a:latin typeface="Consolas"/>
                        </a:rPr>
                        <a:t>    .....</a:t>
                      </a:r>
                    </a:p>
                    <a:p>
                      <a:pPr algn="l" rtl="0" fontAlgn="base"/>
                      <a:r>
                        <a:rPr lang="es-ES" b="0" i="0" dirty="0">
                          <a:effectLst/>
                          <a:latin typeface="Consolas"/>
                        </a:rPr>
                        <a:t> </a:t>
                      </a:r>
                      <a:r>
                        <a:rPr lang="es-ES" b="0" i="0" dirty="0" smtClean="0">
                          <a:effectLst/>
                          <a:latin typeface="Consolas"/>
                        </a:rPr>
                        <a:t> @</a:t>
                      </a:r>
                      <a:r>
                        <a:rPr lang="es-ES" b="0" i="0" dirty="0" err="1" smtClean="0">
                          <a:effectLst/>
                          <a:latin typeface="Consolas"/>
                        </a:rPr>
                        <a:t>override</a:t>
                      </a:r>
                      <a:endParaRPr lang="es-ES" b="0" i="0" dirty="0">
                        <a:effectLst/>
                        <a:latin typeface="Consolas"/>
                      </a:endParaRPr>
                    </a:p>
                    <a:p>
                      <a:pPr algn="l" rtl="0" fontAlgn="base"/>
                      <a:r>
                        <a:rPr lang="es-ES" b="0" i="0" dirty="0">
                          <a:effectLst/>
                          <a:latin typeface="Consolas"/>
                        </a:rPr>
                        <a:t>    </a:t>
                      </a:r>
                      <a:r>
                        <a:rPr lang="es-ES" b="0" i="0" dirty="0" err="1">
                          <a:effectLst/>
                          <a:latin typeface="Consolas"/>
                        </a:rPr>
                        <a:t>public</a:t>
                      </a:r>
                      <a:r>
                        <a:rPr lang="es-ES" b="0" i="0" dirty="0">
                          <a:effectLst/>
                          <a:latin typeface="Consolas"/>
                        </a:rPr>
                        <a:t> </a:t>
                      </a:r>
                      <a:r>
                        <a:rPr lang="es-ES" b="0" i="0" dirty="0" err="1" smtClean="0">
                          <a:effectLst/>
                          <a:latin typeface="Consolas"/>
                        </a:rPr>
                        <a:t>void</a:t>
                      </a:r>
                      <a:r>
                        <a:rPr lang="es-ES" b="0" i="0" baseline="0" dirty="0" smtClean="0">
                          <a:effectLst/>
                          <a:latin typeface="Consolas"/>
                        </a:rPr>
                        <a:t> Trabajar</a:t>
                      </a:r>
                      <a:r>
                        <a:rPr lang="es-ES" b="0" i="0" dirty="0" smtClean="0">
                          <a:effectLst/>
                          <a:latin typeface="Consolas"/>
                        </a:rPr>
                        <a:t>()</a:t>
                      </a:r>
                      <a:endParaRPr lang="es-ES" b="0" i="0" dirty="0">
                        <a:effectLst/>
                        <a:latin typeface="Consolas"/>
                      </a:endParaRPr>
                    </a:p>
                    <a:p>
                      <a:pPr algn="l" rtl="0" fontAlgn="base"/>
                      <a:r>
                        <a:rPr lang="es-ES" b="0" i="0" dirty="0">
                          <a:effectLst/>
                          <a:latin typeface="Consolas"/>
                        </a:rPr>
                        <a:t>    {</a:t>
                      </a:r>
                    </a:p>
                    <a:p>
                      <a:pPr algn="l" rtl="0" fontAlgn="base"/>
                      <a:r>
                        <a:rPr lang="es-ES" b="0" i="0" dirty="0">
                          <a:effectLst/>
                          <a:latin typeface="Consolas"/>
                        </a:rPr>
                        <a:t>        //El profesor trabaja de una determinada manera, corrigiendo </a:t>
                      </a:r>
                      <a:r>
                        <a:rPr lang="es-ES" b="0" i="0" dirty="0" err="1">
                          <a:effectLst/>
                          <a:latin typeface="Consolas"/>
                        </a:rPr>
                        <a:t>examenes</a:t>
                      </a:r>
                      <a:r>
                        <a:rPr lang="es-ES" b="0" i="0" dirty="0">
                          <a:effectLst/>
                          <a:latin typeface="Consolas"/>
                        </a:rPr>
                        <a:t>, enseñando..</a:t>
                      </a:r>
                    </a:p>
                    <a:p>
                      <a:pPr algn="l" rtl="0" fontAlgn="base"/>
                      <a:r>
                        <a:rPr lang="es-ES" b="0" i="0" dirty="0">
                          <a:effectLst/>
                          <a:latin typeface="Consolas"/>
                        </a:rPr>
                        <a:t>    }</a:t>
                      </a:r>
                    </a:p>
                  </a:txBody>
                  <a:tcPr marL="0" marR="0" marT="0" marB="0" anchor="ctr">
                    <a:lnL>
                      <a:noFill/>
                    </a:lnL>
                    <a:lnR>
                      <a:noFill/>
                    </a:lnR>
                    <a:lnT>
                      <a:noFill/>
                    </a:lnT>
                    <a:lnB>
                      <a:noFill/>
                    </a:lnB>
                  </a:tcPr>
                </a:tc>
              </a:tr>
            </a:tbl>
          </a:graphicData>
        </a:graphic>
      </p:graphicFrame>
      <p:graphicFrame>
        <p:nvGraphicFramePr>
          <p:cNvPr id="5" name="3 Marcador de contenido"/>
          <p:cNvGraphicFramePr>
            <a:graphicFrameLocks/>
          </p:cNvGraphicFramePr>
          <p:nvPr>
            <p:extLst>
              <p:ext uri="{D42A27DB-BD31-4B8C-83A1-F6EECF244321}">
                <p14:modId xmlns:p14="http://schemas.microsoft.com/office/powerpoint/2010/main" val="3080603082"/>
              </p:ext>
            </p:extLst>
          </p:nvPr>
        </p:nvGraphicFramePr>
        <p:xfrm>
          <a:off x="971600" y="1196752"/>
          <a:ext cx="7848872" cy="2468880"/>
        </p:xfrm>
        <a:graphic>
          <a:graphicData uri="http://schemas.openxmlformats.org/drawingml/2006/table">
            <a:tbl>
              <a:tblPr/>
              <a:tblGrid>
                <a:gridCol w="322241"/>
                <a:gridCol w="7526631"/>
              </a:tblGrid>
              <a:tr h="1792199">
                <a:tc>
                  <a:txBody>
                    <a:bodyPr/>
                    <a:lstStyle/>
                    <a:p>
                      <a:pPr algn="r" rtl="0" fontAlgn="base"/>
                      <a:r>
                        <a:rPr lang="es-ES" b="0" i="0" dirty="0">
                          <a:solidFill>
                            <a:srgbClr val="AFAFAF"/>
                          </a:solidFill>
                          <a:effectLst/>
                          <a:latin typeface="Consolas"/>
                        </a:rPr>
                        <a:t>1</a:t>
                      </a:r>
                    </a:p>
                    <a:p>
                      <a:pPr algn="r" rtl="0" fontAlgn="base"/>
                      <a:r>
                        <a:rPr lang="es-ES" b="0" i="0" dirty="0">
                          <a:solidFill>
                            <a:srgbClr val="AFAFAF"/>
                          </a:solidFill>
                          <a:effectLst/>
                          <a:latin typeface="Consolas"/>
                        </a:rPr>
                        <a:t>2</a:t>
                      </a:r>
                    </a:p>
                    <a:p>
                      <a:pPr algn="r" rtl="0" fontAlgn="base"/>
                      <a:r>
                        <a:rPr lang="es-ES" b="0" i="0" dirty="0">
                          <a:solidFill>
                            <a:srgbClr val="AFAFAF"/>
                          </a:solidFill>
                          <a:effectLst/>
                          <a:latin typeface="Consolas"/>
                        </a:rPr>
                        <a:t>3</a:t>
                      </a:r>
                    </a:p>
                    <a:p>
                      <a:pPr algn="r" rtl="0" fontAlgn="base"/>
                      <a:r>
                        <a:rPr lang="es-ES" b="0" i="0" dirty="0">
                          <a:solidFill>
                            <a:srgbClr val="AFAFAF"/>
                          </a:solidFill>
                          <a:effectLst/>
                          <a:latin typeface="Consolas"/>
                        </a:rPr>
                        <a:t>4</a:t>
                      </a:r>
                    </a:p>
                    <a:p>
                      <a:pPr algn="r" rtl="0" fontAlgn="base"/>
                      <a:r>
                        <a:rPr lang="es-ES" b="0" i="0" dirty="0">
                          <a:solidFill>
                            <a:srgbClr val="AFAFAF"/>
                          </a:solidFill>
                          <a:effectLst/>
                          <a:latin typeface="Consolas"/>
                        </a:rPr>
                        <a:t>5</a:t>
                      </a:r>
                    </a:p>
                    <a:p>
                      <a:pPr algn="r" rtl="0" fontAlgn="base"/>
                      <a:r>
                        <a:rPr lang="es-ES" b="0" i="0" dirty="0">
                          <a:solidFill>
                            <a:srgbClr val="AFAFAF"/>
                          </a:solidFill>
                          <a:effectLst/>
                          <a:latin typeface="Consolas"/>
                        </a:rPr>
                        <a:t>6</a:t>
                      </a:r>
                    </a:p>
                    <a:p>
                      <a:pPr algn="r" rtl="0" fontAlgn="base"/>
                      <a:r>
                        <a:rPr lang="es-ES" b="0" i="0" dirty="0">
                          <a:solidFill>
                            <a:srgbClr val="AFAFAF"/>
                          </a:solidFill>
                          <a:effectLst/>
                          <a:latin typeface="Consolas"/>
                        </a:rPr>
                        <a:t>7</a:t>
                      </a:r>
                    </a:p>
                    <a:p>
                      <a:pPr algn="r" rtl="0" fontAlgn="base"/>
                      <a:r>
                        <a:rPr lang="es-ES" b="0" i="0" dirty="0">
                          <a:solidFill>
                            <a:srgbClr val="AFAFAF"/>
                          </a:solidFill>
                          <a:effectLst/>
                          <a:latin typeface="Consolas"/>
                        </a:rPr>
                        <a:t>8</a:t>
                      </a:r>
                    </a:p>
                  </a:txBody>
                  <a:tcPr marL="0" marR="0" marT="0" marB="0" anchor="ctr">
                    <a:lnL>
                      <a:noFill/>
                    </a:lnL>
                    <a:lnR>
                      <a:noFill/>
                    </a:lnR>
                    <a:lnT>
                      <a:noFill/>
                    </a:lnT>
                    <a:lnB>
                      <a:noFill/>
                    </a:lnB>
                  </a:tcPr>
                </a:tc>
                <a:tc>
                  <a:txBody>
                    <a:bodyPr/>
                    <a:lstStyle/>
                    <a:p>
                      <a:pPr algn="l" rtl="0" fontAlgn="base"/>
                      <a:r>
                        <a:rPr lang="es-ES" b="0" i="0" dirty="0" err="1">
                          <a:effectLst/>
                          <a:latin typeface="Consolas"/>
                        </a:rPr>
                        <a:t>public</a:t>
                      </a:r>
                      <a:r>
                        <a:rPr lang="es-ES" b="0" i="0" dirty="0">
                          <a:effectLst/>
                          <a:latin typeface="Consolas"/>
                        </a:rPr>
                        <a:t> </a:t>
                      </a:r>
                      <a:r>
                        <a:rPr lang="es-ES" b="0" i="0" dirty="0" err="1">
                          <a:effectLst/>
                          <a:latin typeface="Consolas"/>
                        </a:rPr>
                        <a:t>class</a:t>
                      </a:r>
                      <a:r>
                        <a:rPr lang="es-ES" b="0" i="0" dirty="0">
                          <a:effectLst/>
                          <a:latin typeface="Consolas"/>
                        </a:rPr>
                        <a:t> </a:t>
                      </a:r>
                      <a:r>
                        <a:rPr lang="es-ES" b="0" i="0" dirty="0" smtClean="0">
                          <a:effectLst/>
                          <a:latin typeface="Consolas"/>
                        </a:rPr>
                        <a:t>Persona</a:t>
                      </a:r>
                      <a:endParaRPr lang="es-ES" b="0" i="0" dirty="0">
                        <a:effectLst/>
                        <a:latin typeface="Consolas"/>
                      </a:endParaRPr>
                    </a:p>
                    <a:p>
                      <a:pPr algn="l" rtl="0" fontAlgn="base"/>
                      <a:r>
                        <a:rPr lang="es-ES" b="0" i="0" dirty="0">
                          <a:effectLst/>
                          <a:latin typeface="Consolas"/>
                        </a:rPr>
                        <a:t>{</a:t>
                      </a:r>
                    </a:p>
                    <a:p>
                      <a:pPr algn="l" rtl="0" fontAlgn="base"/>
                      <a:r>
                        <a:rPr lang="es-ES" b="0" i="0" dirty="0">
                          <a:effectLst/>
                          <a:latin typeface="Consolas"/>
                        </a:rPr>
                        <a:t>    </a:t>
                      </a:r>
                      <a:r>
                        <a:rPr lang="es-ES" b="0" i="0" dirty="0" err="1">
                          <a:effectLst/>
                          <a:latin typeface="Consolas"/>
                        </a:rPr>
                        <a:t>public</a:t>
                      </a:r>
                      <a:r>
                        <a:rPr lang="es-ES" b="0" i="0" dirty="0">
                          <a:effectLst/>
                          <a:latin typeface="Consolas"/>
                        </a:rPr>
                        <a:t> </a:t>
                      </a:r>
                      <a:r>
                        <a:rPr lang="es-ES" b="0" i="0" dirty="0" err="1" smtClean="0">
                          <a:effectLst/>
                          <a:latin typeface="Consolas"/>
                        </a:rPr>
                        <a:t>void</a:t>
                      </a:r>
                      <a:r>
                        <a:rPr lang="es-ES" b="0" i="0" baseline="0" dirty="0" smtClean="0">
                          <a:effectLst/>
                          <a:latin typeface="Consolas"/>
                        </a:rPr>
                        <a:t> Trabajar</a:t>
                      </a:r>
                      <a:r>
                        <a:rPr lang="es-ES" b="0" i="0" dirty="0" smtClean="0">
                          <a:effectLst/>
                          <a:latin typeface="Consolas"/>
                        </a:rPr>
                        <a:t>()</a:t>
                      </a:r>
                      <a:endParaRPr lang="es-ES" b="0" i="0" dirty="0">
                        <a:effectLst/>
                        <a:latin typeface="Consolas"/>
                      </a:endParaRPr>
                    </a:p>
                    <a:p>
                      <a:pPr algn="l" rtl="0" fontAlgn="base"/>
                      <a:r>
                        <a:rPr lang="es-ES" b="0" i="0" dirty="0">
                          <a:effectLst/>
                          <a:latin typeface="Consolas"/>
                        </a:rPr>
                        <a:t>    {</a:t>
                      </a:r>
                    </a:p>
                    <a:p>
                      <a:pPr algn="l" rtl="0" fontAlgn="base"/>
                      <a:r>
                        <a:rPr lang="es-ES" b="0" i="0" dirty="0">
                          <a:effectLst/>
                          <a:latin typeface="Consolas"/>
                        </a:rPr>
                        <a:t>        </a:t>
                      </a:r>
                      <a:r>
                        <a:rPr lang="es-ES" b="0" i="0" dirty="0" smtClean="0">
                          <a:effectLst/>
                          <a:latin typeface="Consolas"/>
                        </a:rPr>
                        <a:t>//Una</a:t>
                      </a:r>
                      <a:r>
                        <a:rPr lang="es-ES" b="0" i="0" baseline="0" dirty="0" smtClean="0">
                          <a:effectLst/>
                          <a:latin typeface="Consolas"/>
                        </a:rPr>
                        <a:t> persona traba de diferentes formas</a:t>
                      </a:r>
                      <a:endParaRPr lang="es-ES" b="0" i="0" dirty="0" smtClean="0">
                        <a:effectLst/>
                        <a:latin typeface="Consolas"/>
                      </a:endParaRPr>
                    </a:p>
                    <a:p>
                      <a:pPr algn="l" rtl="0" fontAlgn="base"/>
                      <a:r>
                        <a:rPr lang="es-ES" b="0" i="0" dirty="0" smtClean="0">
                          <a:effectLst/>
                          <a:latin typeface="Consolas"/>
                        </a:rPr>
                        <a:t>}</a:t>
                      </a:r>
                      <a:endParaRPr lang="es-ES" b="0" i="0" dirty="0">
                        <a:effectLst/>
                        <a:latin typeface="Consolas"/>
                      </a:endParaRPr>
                    </a:p>
                  </a:txBody>
                  <a:tcPr marL="0" marR="0" marT="0" marB="0" anchor="ctr">
                    <a:lnL>
                      <a:noFill/>
                    </a:lnL>
                    <a:lnR>
                      <a:noFill/>
                    </a:lnR>
                    <a:lnT>
                      <a:noFill/>
                    </a:lnT>
                    <a:lnB>
                      <a:noFill/>
                    </a:lnB>
                  </a:tcPr>
                </a:tc>
              </a:tr>
              <a:tr h="224025">
                <a:tc>
                  <a:txBody>
                    <a:bodyPr/>
                    <a:lstStyle/>
                    <a:p>
                      <a:pPr algn="r" rtl="0" fontAlgn="base"/>
                      <a:endParaRPr lang="es-ES" b="0" i="0" dirty="0">
                        <a:solidFill>
                          <a:srgbClr val="AFAFAF"/>
                        </a:solidFill>
                        <a:effectLst/>
                        <a:latin typeface="Consolas"/>
                      </a:endParaRPr>
                    </a:p>
                  </a:txBody>
                  <a:tcPr marL="0" marR="0" marT="0" marB="0" anchor="ctr">
                    <a:lnL>
                      <a:noFill/>
                    </a:lnL>
                    <a:lnR>
                      <a:noFill/>
                    </a:lnR>
                    <a:lnT>
                      <a:noFill/>
                    </a:lnT>
                    <a:lnB>
                      <a:noFill/>
                    </a:lnB>
                  </a:tcPr>
                </a:tc>
                <a:tc>
                  <a:txBody>
                    <a:bodyPr/>
                    <a:lstStyle/>
                    <a:p>
                      <a:pPr algn="l" rtl="0" fontAlgn="base"/>
                      <a:endParaRPr lang="es-ES" b="0" i="0" dirty="0">
                        <a:effectLst/>
                        <a:latin typeface="Consolas"/>
                      </a:endParaRPr>
                    </a:p>
                  </a:txBody>
                  <a:tcPr marL="0" marR="0" marT="0" marB="0" anchor="ctr">
                    <a:lnL>
                      <a:noFill/>
                    </a:lnL>
                    <a:lnR>
                      <a:noFill/>
                    </a:lnR>
                    <a:lnT>
                      <a:noFill/>
                    </a:lnT>
                    <a:lnB>
                      <a:noFill/>
                    </a:lnB>
                  </a:tcPr>
                </a:tc>
              </a:tr>
            </a:tbl>
          </a:graphicData>
        </a:graphic>
      </p:graphicFrame>
      <p:sp>
        <p:nvSpPr>
          <p:cNvPr id="3" name="2 Marcador de pie de página"/>
          <p:cNvSpPr>
            <a:spLocks noGrp="1"/>
          </p:cNvSpPr>
          <p:nvPr>
            <p:ph type="ftr" sz="quarter" idx="11"/>
          </p:nvPr>
        </p:nvSpPr>
        <p:spPr/>
        <p:txBody>
          <a:bodyPr/>
          <a:lstStyle/>
          <a:p>
            <a:r>
              <a:rPr lang="es-ES" smtClean="0"/>
              <a:t>ING.ALMA ERIKA VÁZQUEZ SÁNCEZ</a:t>
            </a:r>
            <a:endParaRPr lang="es-ES"/>
          </a:p>
        </p:txBody>
      </p:sp>
    </p:spTree>
    <p:extLst>
      <p:ext uri="{BB962C8B-B14F-4D97-AF65-F5344CB8AC3E}">
        <p14:creationId xmlns:p14="http://schemas.microsoft.com/office/powerpoint/2010/main" val="33330769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Cuaderno de dibujo</Template>
  <TotalTime>989</TotalTime>
  <Words>363</Words>
  <Application>Microsoft Office PowerPoint</Application>
  <PresentationFormat>Presentación en pantalla (4:3)</PresentationFormat>
  <Paragraphs>64</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Sketchbook</vt:lpstr>
      <vt:lpstr>Abstracción y Polimorfismo</vt:lpstr>
      <vt:lpstr>Abstracción</vt:lpstr>
      <vt:lpstr>ABSTRACION</vt:lpstr>
      <vt:lpstr>Clase Abstracta</vt:lpstr>
      <vt:lpstr>Polimorfismo</vt:lpstr>
      <vt:lpstr>POLIMORFISMO</vt:lpstr>
      <vt:lpstr>Ejemplo Polimorfismo</vt:lpstr>
      <vt:lpstr>Polimorfismo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Abstraccion y Polimorfismo</dc:title>
  <dc:creator>Alma Erika</dc:creator>
  <cp:lastModifiedBy>KIKA</cp:lastModifiedBy>
  <cp:revision>13</cp:revision>
  <dcterms:created xsi:type="dcterms:W3CDTF">2013-10-10T20:25:26Z</dcterms:created>
  <dcterms:modified xsi:type="dcterms:W3CDTF">2015-11-17T16:15:52Z</dcterms:modified>
</cp:coreProperties>
</file>