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8" r:id="rId6"/>
    <p:sldId id="260" r:id="rId7"/>
    <p:sldId id="261" r:id="rId8"/>
    <p:sldId id="263" r:id="rId9"/>
    <p:sldId id="267"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2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54A0AD-16E1-44D5-8025-4EAE303A6FBF}" type="datetimeFigureOut">
              <a:rPr lang="es-MX" smtClean="0"/>
              <a:t>14/09/2015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A6003F-732C-4027-8343-ADEC3AC22682}" type="slidenum">
              <a:rPr lang="es-MX" smtClean="0"/>
              <a:t>‹Nº›</a:t>
            </a:fld>
            <a:endParaRPr lang="es-MX"/>
          </a:p>
        </p:txBody>
      </p:sp>
    </p:spTree>
    <p:extLst>
      <p:ext uri="{BB962C8B-B14F-4D97-AF65-F5344CB8AC3E}">
        <p14:creationId xmlns:p14="http://schemas.microsoft.com/office/powerpoint/2010/main" val="88197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84CDC919-9A00-4A5F-9FD6-1734A1B2BEDA}" type="datetime1">
              <a:rPr lang="es-MX" smtClean="0"/>
              <a:t>14/09/2015</a:t>
            </a:fld>
            <a:endParaRPr lang="es-MX" dirty="0"/>
          </a:p>
        </p:txBody>
      </p:sp>
      <p:sp>
        <p:nvSpPr>
          <p:cNvPr id="5" name="Footer Placeholder 4"/>
          <p:cNvSpPr>
            <a:spLocks noGrp="1"/>
          </p:cNvSpPr>
          <p:nvPr>
            <p:ph type="ftr" sz="quarter" idx="11"/>
          </p:nvPr>
        </p:nvSpPr>
        <p:spPr/>
        <p:txBody>
          <a:bodyPr/>
          <a:lstStyle/>
          <a:p>
            <a:r>
              <a:rPr lang="es-MX" smtClean="0"/>
              <a:t>ING. ALMA ERIKA VÁZQUEZ SÁNCHEZ.</a:t>
            </a:r>
            <a:endParaRPr lang="es-MX" dirty="0"/>
          </a:p>
        </p:txBody>
      </p:sp>
      <p:sp>
        <p:nvSpPr>
          <p:cNvPr id="6" name="Slide Number Placeholder 5"/>
          <p:cNvSpPr>
            <a:spLocks noGrp="1"/>
          </p:cNvSpPr>
          <p:nvPr>
            <p:ph type="sldNum" sz="quarter" idx="12"/>
          </p:nvPr>
        </p:nvSpPr>
        <p:spPr/>
        <p:txBody>
          <a:bodyPr/>
          <a:lstStyle/>
          <a:p>
            <a:fld id="{C962ED64-93CE-40BC-AD32-C326FE32061C}" type="slidenum">
              <a:rPr lang="es-MX" smtClean="0"/>
              <a:t>‹Nº›</a:t>
            </a:fld>
            <a:endParaRPr lang="es-MX"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70F8CD5-B15C-49E3-9920-4B7624DEC6C2}" type="datetime1">
              <a:rPr lang="es-MX" smtClean="0"/>
              <a:t>14/09/2015</a:t>
            </a:fld>
            <a:endParaRPr lang="es-MX" dirty="0"/>
          </a:p>
        </p:txBody>
      </p:sp>
      <p:sp>
        <p:nvSpPr>
          <p:cNvPr id="5" name="Footer Placeholder 4"/>
          <p:cNvSpPr>
            <a:spLocks noGrp="1"/>
          </p:cNvSpPr>
          <p:nvPr>
            <p:ph type="ftr" sz="quarter" idx="11"/>
          </p:nvPr>
        </p:nvSpPr>
        <p:spPr/>
        <p:txBody>
          <a:bodyPr/>
          <a:lstStyle/>
          <a:p>
            <a:r>
              <a:rPr lang="es-MX" smtClean="0"/>
              <a:t>ING. ALMA ERIKA VÁZQUEZ SÁNCHEZ.</a:t>
            </a:r>
            <a:endParaRPr lang="es-MX" dirty="0"/>
          </a:p>
        </p:txBody>
      </p:sp>
      <p:sp>
        <p:nvSpPr>
          <p:cNvPr id="6" name="Slide Number Placeholder 5"/>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66CCC53-2782-48E8-A9A9-EDCD9FA113D6}" type="datetime1">
              <a:rPr lang="es-MX" smtClean="0"/>
              <a:t>14/09/2015</a:t>
            </a:fld>
            <a:endParaRPr lang="es-MX" dirty="0"/>
          </a:p>
        </p:txBody>
      </p:sp>
      <p:sp>
        <p:nvSpPr>
          <p:cNvPr id="5" name="Footer Placeholder 4"/>
          <p:cNvSpPr>
            <a:spLocks noGrp="1"/>
          </p:cNvSpPr>
          <p:nvPr>
            <p:ph type="ftr" sz="quarter" idx="11"/>
          </p:nvPr>
        </p:nvSpPr>
        <p:spPr/>
        <p:txBody>
          <a:bodyPr/>
          <a:lstStyle/>
          <a:p>
            <a:r>
              <a:rPr lang="es-MX" smtClean="0"/>
              <a:t>ING. ALMA ERIKA VÁZQUEZ SÁNCHEZ.</a:t>
            </a:r>
            <a:endParaRPr lang="es-MX" dirty="0"/>
          </a:p>
        </p:txBody>
      </p:sp>
      <p:sp>
        <p:nvSpPr>
          <p:cNvPr id="6" name="Slide Number Placeholder 5"/>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1FBC419-0032-40D3-97E6-DB0AE54C5091}" type="datetime1">
              <a:rPr lang="es-MX" smtClean="0"/>
              <a:t>14/09/2015</a:t>
            </a:fld>
            <a:endParaRPr lang="es-MX" dirty="0"/>
          </a:p>
        </p:txBody>
      </p:sp>
      <p:sp>
        <p:nvSpPr>
          <p:cNvPr id="5" name="Footer Placeholder 4"/>
          <p:cNvSpPr>
            <a:spLocks noGrp="1"/>
          </p:cNvSpPr>
          <p:nvPr>
            <p:ph type="ftr" sz="quarter" idx="11"/>
          </p:nvPr>
        </p:nvSpPr>
        <p:spPr/>
        <p:txBody>
          <a:bodyPr/>
          <a:lstStyle/>
          <a:p>
            <a:r>
              <a:rPr lang="es-MX" smtClean="0"/>
              <a:t>ING. ALMA ERIKA VÁZQUEZ SÁNCHEZ.</a:t>
            </a:r>
            <a:endParaRPr lang="es-MX" dirty="0"/>
          </a:p>
        </p:txBody>
      </p:sp>
      <p:sp>
        <p:nvSpPr>
          <p:cNvPr id="6" name="Slide Number Placeholder 5"/>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9742D2AA-9845-4C71-8DCC-915199548771}" type="datetime1">
              <a:rPr lang="es-MX" smtClean="0"/>
              <a:t>14/09/2015</a:t>
            </a:fld>
            <a:endParaRPr lang="es-MX" dirty="0"/>
          </a:p>
        </p:txBody>
      </p:sp>
      <p:sp>
        <p:nvSpPr>
          <p:cNvPr id="91" name="Footer Placeholder 90"/>
          <p:cNvSpPr>
            <a:spLocks noGrp="1"/>
          </p:cNvSpPr>
          <p:nvPr>
            <p:ph type="ftr" sz="quarter" idx="11"/>
          </p:nvPr>
        </p:nvSpPr>
        <p:spPr/>
        <p:txBody>
          <a:bodyPr/>
          <a:lstStyle/>
          <a:p>
            <a:r>
              <a:rPr lang="es-MX" smtClean="0"/>
              <a:t>ING. ALMA ERIKA VÁZQUEZ SÁNCHEZ.</a:t>
            </a:r>
            <a:endParaRPr lang="es-MX" dirty="0"/>
          </a:p>
        </p:txBody>
      </p:sp>
      <p:sp>
        <p:nvSpPr>
          <p:cNvPr id="92" name="Slide Number Placeholder 91"/>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20491FD2-365E-44DE-A068-A060B9168A46}" type="datetime1">
              <a:rPr lang="es-MX" smtClean="0"/>
              <a:t>14/09/2015</a:t>
            </a:fld>
            <a:endParaRPr lang="es-MX" dirty="0"/>
          </a:p>
        </p:txBody>
      </p:sp>
      <p:sp>
        <p:nvSpPr>
          <p:cNvPr id="6" name="Footer Placeholder 5"/>
          <p:cNvSpPr>
            <a:spLocks noGrp="1"/>
          </p:cNvSpPr>
          <p:nvPr>
            <p:ph type="ftr" sz="quarter" idx="11"/>
          </p:nvPr>
        </p:nvSpPr>
        <p:spPr/>
        <p:txBody>
          <a:bodyPr/>
          <a:lstStyle/>
          <a:p>
            <a:r>
              <a:rPr lang="es-MX" smtClean="0"/>
              <a:t>ING. ALMA ERIKA VÁZQUEZ SÁNCHEZ.</a:t>
            </a:r>
            <a:endParaRPr lang="es-MX" dirty="0"/>
          </a:p>
        </p:txBody>
      </p:sp>
      <p:sp>
        <p:nvSpPr>
          <p:cNvPr id="7" name="Slide Number Placeholder 6"/>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C2FD1EF2-6D3D-46CC-A590-8D05CFA92FF6}" type="datetime1">
              <a:rPr lang="es-MX" smtClean="0"/>
              <a:t>14/09/2015</a:t>
            </a:fld>
            <a:endParaRPr lang="es-MX" dirty="0"/>
          </a:p>
        </p:txBody>
      </p:sp>
      <p:sp>
        <p:nvSpPr>
          <p:cNvPr id="8" name="Footer Placeholder 7"/>
          <p:cNvSpPr>
            <a:spLocks noGrp="1"/>
          </p:cNvSpPr>
          <p:nvPr>
            <p:ph type="ftr" sz="quarter" idx="11"/>
          </p:nvPr>
        </p:nvSpPr>
        <p:spPr/>
        <p:txBody>
          <a:bodyPr/>
          <a:lstStyle/>
          <a:p>
            <a:r>
              <a:rPr lang="es-MX" smtClean="0"/>
              <a:t>ING. ALMA ERIKA VÁZQUEZ SÁNCHEZ.</a:t>
            </a:r>
            <a:endParaRPr lang="es-MX" dirty="0"/>
          </a:p>
        </p:txBody>
      </p:sp>
      <p:sp>
        <p:nvSpPr>
          <p:cNvPr id="9" name="Slide Number Placeholder 8"/>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82062741-8C31-467E-A209-ADD2F37944C3}" type="datetime1">
              <a:rPr lang="es-MX" smtClean="0"/>
              <a:t>14/09/2015</a:t>
            </a:fld>
            <a:endParaRPr lang="es-MX" dirty="0"/>
          </a:p>
        </p:txBody>
      </p:sp>
      <p:sp>
        <p:nvSpPr>
          <p:cNvPr id="4" name="Footer Placeholder 3"/>
          <p:cNvSpPr>
            <a:spLocks noGrp="1"/>
          </p:cNvSpPr>
          <p:nvPr>
            <p:ph type="ftr" sz="quarter" idx="11"/>
          </p:nvPr>
        </p:nvSpPr>
        <p:spPr/>
        <p:txBody>
          <a:bodyPr/>
          <a:lstStyle/>
          <a:p>
            <a:r>
              <a:rPr lang="es-MX" smtClean="0"/>
              <a:t>ING. ALMA ERIKA VÁZQUEZ SÁNCHEZ.</a:t>
            </a:r>
            <a:endParaRPr lang="es-MX" dirty="0"/>
          </a:p>
        </p:txBody>
      </p:sp>
      <p:sp>
        <p:nvSpPr>
          <p:cNvPr id="5" name="Slide Number Placeholder 4"/>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35FD9-BBB0-457C-AB5E-9AAFD11EEB9E}" type="datetime1">
              <a:rPr lang="es-MX" smtClean="0"/>
              <a:t>14/09/2015</a:t>
            </a:fld>
            <a:endParaRPr lang="es-MX" dirty="0"/>
          </a:p>
        </p:txBody>
      </p:sp>
      <p:sp>
        <p:nvSpPr>
          <p:cNvPr id="3" name="Footer Placeholder 2"/>
          <p:cNvSpPr>
            <a:spLocks noGrp="1"/>
          </p:cNvSpPr>
          <p:nvPr>
            <p:ph type="ftr" sz="quarter" idx="11"/>
          </p:nvPr>
        </p:nvSpPr>
        <p:spPr/>
        <p:txBody>
          <a:bodyPr/>
          <a:lstStyle/>
          <a:p>
            <a:r>
              <a:rPr lang="es-MX" smtClean="0"/>
              <a:t>ING. ALMA ERIKA VÁZQUEZ SÁNCHEZ.</a:t>
            </a:r>
            <a:endParaRPr lang="es-MX" dirty="0"/>
          </a:p>
        </p:txBody>
      </p:sp>
      <p:sp>
        <p:nvSpPr>
          <p:cNvPr id="4" name="Slide Number Placeholder 3"/>
          <p:cNvSpPr>
            <a:spLocks noGrp="1"/>
          </p:cNvSpPr>
          <p:nvPr>
            <p:ph type="sldNum" sz="quarter" idx="12"/>
          </p:nvPr>
        </p:nvSpPr>
        <p:spPr/>
        <p:txBody>
          <a:bodyPr/>
          <a:lstStyle/>
          <a:p>
            <a:fld id="{C962ED64-93CE-40BC-AD32-C326FE32061C}" type="slidenum">
              <a:rPr lang="es-MX" smtClean="0"/>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B904570-03AA-4D4A-9735-AB656CFEDDF0}" type="datetime1">
              <a:rPr lang="es-MX" smtClean="0"/>
              <a:t>14/09/2015</a:t>
            </a:fld>
            <a:endParaRPr lang="es-MX" dirty="0"/>
          </a:p>
        </p:txBody>
      </p:sp>
      <p:sp>
        <p:nvSpPr>
          <p:cNvPr id="6" name="Footer Placeholder 5"/>
          <p:cNvSpPr>
            <a:spLocks noGrp="1"/>
          </p:cNvSpPr>
          <p:nvPr>
            <p:ph type="ftr" sz="quarter" idx="11"/>
          </p:nvPr>
        </p:nvSpPr>
        <p:spPr/>
        <p:txBody>
          <a:bodyPr/>
          <a:lstStyle/>
          <a:p>
            <a:r>
              <a:rPr lang="es-MX" smtClean="0"/>
              <a:t>ING. ALMA ERIKA VÁZQUEZ SÁNCHEZ.</a:t>
            </a:r>
            <a:endParaRPr lang="es-MX" dirty="0"/>
          </a:p>
        </p:txBody>
      </p:sp>
      <p:sp>
        <p:nvSpPr>
          <p:cNvPr id="7" name="Slide Number Placeholder 6"/>
          <p:cNvSpPr>
            <a:spLocks noGrp="1"/>
          </p:cNvSpPr>
          <p:nvPr>
            <p:ph type="sldNum" sz="quarter" idx="12"/>
          </p:nvPr>
        </p:nvSpPr>
        <p:spPr/>
        <p:txBody>
          <a:bodyPr/>
          <a:lstStyle/>
          <a:p>
            <a:fld id="{C962ED64-93CE-40BC-AD32-C326FE32061C}" type="slidenum">
              <a:rPr lang="es-MX" smtClean="0"/>
              <a:t>‹Nº›</a:t>
            </a:fld>
            <a:endParaRPr lang="es-MX" dirty="0"/>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5" name="Date Placeholder 4"/>
          <p:cNvSpPr>
            <a:spLocks noGrp="1"/>
          </p:cNvSpPr>
          <p:nvPr>
            <p:ph type="dt" sz="half" idx="10"/>
          </p:nvPr>
        </p:nvSpPr>
        <p:spPr/>
        <p:txBody>
          <a:bodyPr/>
          <a:lstStyle/>
          <a:p>
            <a:fld id="{265B5D8B-1E9E-4CA0-BB63-E5EB9F849606}" type="datetime1">
              <a:rPr lang="es-MX" smtClean="0"/>
              <a:t>14/09/2015</a:t>
            </a:fld>
            <a:endParaRPr lang="es-MX" dirty="0"/>
          </a:p>
        </p:txBody>
      </p:sp>
      <p:sp>
        <p:nvSpPr>
          <p:cNvPr id="6" name="Footer Placeholder 5"/>
          <p:cNvSpPr>
            <a:spLocks noGrp="1"/>
          </p:cNvSpPr>
          <p:nvPr>
            <p:ph type="ftr" sz="quarter" idx="11"/>
          </p:nvPr>
        </p:nvSpPr>
        <p:spPr/>
        <p:txBody>
          <a:bodyPr/>
          <a:lstStyle/>
          <a:p>
            <a:r>
              <a:rPr lang="es-MX" smtClean="0"/>
              <a:t>ING. ALMA ERIKA VÁZQUEZ SÁNCHEZ.</a:t>
            </a:r>
            <a:endParaRPr lang="es-MX" dirty="0"/>
          </a:p>
        </p:txBody>
      </p:sp>
      <p:sp>
        <p:nvSpPr>
          <p:cNvPr id="7" name="Slide Number Placeholder 6"/>
          <p:cNvSpPr>
            <a:spLocks noGrp="1"/>
          </p:cNvSpPr>
          <p:nvPr>
            <p:ph type="sldNum" sz="quarter" idx="12"/>
          </p:nvPr>
        </p:nvSpPr>
        <p:spPr/>
        <p:txBody>
          <a:bodyPr/>
          <a:lstStyle/>
          <a:p>
            <a:fld id="{C962ED64-93CE-40BC-AD32-C326FE32061C}" type="slidenum">
              <a:rPr lang="es-MX" smtClean="0"/>
              <a:t>‹Nº›</a:t>
            </a:fld>
            <a:endParaRPr lang="es-MX" dirty="0"/>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25C0096-8040-4339-A3E7-AA93D3EFE2C7}" type="datetime1">
              <a:rPr lang="es-MX" smtClean="0"/>
              <a:t>14/09/2015</a:t>
            </a:fld>
            <a:endParaRPr lang="es-MX"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r>
              <a:rPr lang="es-MX" smtClean="0"/>
              <a:t>ING. ALMA ERIKA VÁZQUEZ SÁNCHEZ.</a:t>
            </a:r>
            <a:endParaRPr lang="es-MX"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C962ED64-93CE-40BC-AD32-C326FE32061C}" type="slidenum">
              <a:rPr lang="es-MX" smtClean="0"/>
              <a:t>‹Nº›</a:t>
            </a:fld>
            <a:endParaRPr lang="es-MX"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POO</a:t>
            </a:r>
            <a:endParaRPr lang="es-MX" dirty="0"/>
          </a:p>
        </p:txBody>
      </p:sp>
      <p:sp>
        <p:nvSpPr>
          <p:cNvPr id="3" name="2 Subtítulo"/>
          <p:cNvSpPr>
            <a:spLocks noGrp="1"/>
          </p:cNvSpPr>
          <p:nvPr>
            <p:ph type="subTitle" idx="1"/>
          </p:nvPr>
        </p:nvSpPr>
        <p:spPr/>
        <p:txBody>
          <a:bodyPr/>
          <a:lstStyle/>
          <a:p>
            <a:r>
              <a:rPr lang="es-MX" dirty="0" smtClean="0"/>
              <a:t>CONCEPTOS BASICOS</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dirty="0"/>
          </a:p>
        </p:txBody>
      </p:sp>
    </p:spTree>
    <p:extLst>
      <p:ext uri="{BB962C8B-B14F-4D97-AF65-F5344CB8AC3E}">
        <p14:creationId xmlns:p14="http://schemas.microsoft.com/office/powerpoint/2010/main" val="168374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CLASE</a:t>
            </a:r>
            <a:endParaRPr lang="es-MX" dirty="0"/>
          </a:p>
        </p:txBody>
      </p:sp>
      <p:sp>
        <p:nvSpPr>
          <p:cNvPr id="3" name="2 Marcador de contenido"/>
          <p:cNvSpPr>
            <a:spLocks noGrp="1"/>
          </p:cNvSpPr>
          <p:nvPr>
            <p:ph idx="1"/>
          </p:nvPr>
        </p:nvSpPr>
        <p:spPr/>
        <p:txBody>
          <a:bodyPr>
            <a:normAutofit/>
          </a:bodyPr>
          <a:lstStyle/>
          <a:p>
            <a:pPr algn="just"/>
            <a:r>
              <a:rPr lang="es-MX" dirty="0" smtClean="0"/>
              <a:t>La clase de objeto es una agrupación lógica que comparten los mismos atributos y comportamientos.</a:t>
            </a:r>
          </a:p>
          <a:p>
            <a:pPr algn="just"/>
            <a:r>
              <a:rPr lang="es-MX" dirty="0" smtClean="0"/>
              <a:t>Cada clase contiene varios objetos:</a:t>
            </a:r>
          </a:p>
          <a:p>
            <a:pPr marL="0" indent="0" algn="just">
              <a:buNone/>
            </a:pPr>
            <a:r>
              <a:rPr lang="es-MX" dirty="0" smtClean="0"/>
              <a:t>Características:</a:t>
            </a:r>
          </a:p>
          <a:p>
            <a:pPr algn="just"/>
            <a:r>
              <a:rPr lang="es-MX" dirty="0" smtClean="0"/>
              <a:t>Una clase puede tener subclases que pueden heredar todas o algunas características de la clase. Con relación a cada subclase, la clase es una superclase.</a:t>
            </a:r>
          </a:p>
          <a:p>
            <a:pPr algn="just"/>
            <a:r>
              <a:rPr lang="es-MX" dirty="0" smtClean="0"/>
              <a:t>Las subclases también pueden definir su propios métodos y variables que no son la parte de su superclase.</a:t>
            </a:r>
          </a:p>
          <a:p>
            <a:pPr algn="just"/>
            <a:r>
              <a:rPr lang="es-MX" dirty="0" smtClean="0"/>
              <a:t>La estructura de una clase y sus subclases se llama jerarquía de la clase.</a:t>
            </a:r>
          </a:p>
          <a:p>
            <a:pPr algn="just"/>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dirty="0"/>
          </a:p>
        </p:txBody>
      </p:sp>
    </p:spTree>
    <p:extLst>
      <p:ext uri="{BB962C8B-B14F-4D97-AF65-F5344CB8AC3E}">
        <p14:creationId xmlns:p14="http://schemas.microsoft.com/office/powerpoint/2010/main" val="182178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a:t>
            </a:r>
            <a:endParaRPr lang="es-MX" dirty="0"/>
          </a:p>
        </p:txBody>
      </p:sp>
      <p:sp>
        <p:nvSpPr>
          <p:cNvPr id="3" name="2 Marcador de contenido"/>
          <p:cNvSpPr>
            <a:spLocks noGrp="1"/>
          </p:cNvSpPr>
          <p:nvPr>
            <p:ph idx="1"/>
          </p:nvPr>
        </p:nvSpPr>
        <p:spPr/>
        <p:txBody>
          <a:bodyPr>
            <a:normAutofit/>
          </a:bodyPr>
          <a:lstStyle/>
          <a:p>
            <a:r>
              <a:rPr lang="es-MX" b="1" dirty="0" smtClean="0"/>
              <a:t>Clase: Yamaha Motos</a:t>
            </a:r>
          </a:p>
          <a:p>
            <a:r>
              <a:rPr lang="es-MX" dirty="0" smtClean="0"/>
              <a:t>Características: Chasis, Suspensión , Cambio de velocidades etc.</a:t>
            </a:r>
          </a:p>
          <a:p>
            <a:r>
              <a:rPr lang="es-MX" dirty="0" smtClean="0"/>
              <a:t>Todas las motos de esta clase deportiva deben tener las mismas características.</a:t>
            </a:r>
          </a:p>
          <a:p>
            <a:r>
              <a:rPr lang="es-MX" b="1" dirty="0" smtClean="0"/>
              <a:t>Clase: Computadoras:</a:t>
            </a:r>
          </a:p>
          <a:p>
            <a:r>
              <a:rPr lang="es-MX" dirty="0" smtClean="0"/>
              <a:t>Características: Velocidad, tamaño del disco duro, tamaño de la memoria.</a:t>
            </a:r>
          </a:p>
          <a:p>
            <a:r>
              <a:rPr lang="es-MX" dirty="0" smtClean="0"/>
              <a:t>Funciones: Lo que pueden hacer con diferentes software.</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dirty="0"/>
          </a:p>
        </p:txBody>
      </p:sp>
      <p:sp>
        <p:nvSpPr>
          <p:cNvPr id="5" name="AutoShape 2" descr="data:image/jpeg;base64,/9j/4AAQSkZJRgABAQAAAQABAAD/2wCEAAkGBxQPEBAPDxIUDw8WEBQUFRQUFhUPFRQVFBUXFhQUFBQYHCghGBolHBUUITIhJSkrMC4wGSA/ODMsNygtLysBCgoKDg0NFBAQFCwcIBwsLCwsLCwsLCwsLCwsKywsKywrLCwsLCwsLCwrLC0sLCwsLCwsLCwsLCwsKy0sLCwsLP/AABEIAMIBAwMBIgACEQEDEQH/xAAcAAABBQEBAQAAAAAAAAAAAAAEAAEFBgcDAgj/xABAEAACAQIDBgMFBgMIAgMBAAABAgMAEQQSIQUGEzFBUSJhcQcUMoGRI0JSYqGxM4LBFSRykqLR4fBjskNzwiX/xAAXAQEBAQEAAAAAAAAAAAAAAAAAAQID/8QAHhEBAQEAAgMBAQEAAAAAAAAAAAERAjESIUFRYQP/2gAMAwEAAhEDEQA/AKjkpslFcOlw6AXJSyUTkpZKAbJSyUTkpslAPkpslE5KWSgHyU2SiclNkoB8lNkonJTZKAfJTZKJyUslANkpZKIyUslAPkpstE5KbJQD5KWSiMlLJQDZaWSiMlLJQD5abLROSmyUA+WllrvkpZKDhlpitEZKWSgGy02SiclNkoB8lNlojJTZKAfJSrvkpUExw6XDovh03DoBOHS4dF8Om4dAJw6XDovh03DoBeHTZKL4dNkoBclNkorJTcOgGyU2SislNkoBslNkorh0uHQC5KbJRXDpcOgGyU2SislOISRcAkd7UAeSlkorJS4dALkpslFcOlw6AXJTZKK4dLJQC5KbJRWSlkoBclLJRPDpslANkpilFZKbJRAuSmyUVkpslFC5KaieHSoJ3h0uHRnDpuHRAfDpcOjOHTcOgD4dLh0Zw68mOgE4dNw6te62Cw8+eKdftTqrXIGXTQWIsb/vUjLuSjC8UrA8iCA9j2I0INFULh03Dqz4rdGdPhCyj8psfo1v0vURicC8RtIjRn8ylf3oI/h03Dovh03DoBeHTcOi+HS4dAJw6XDovh0uHQCcOrluzvA8eGMMaqXjsbZc+aMt43CjVmAJ0B105mqvw6J2diGglWVdSp5crg6EUE3jN4MLKwjx2EHi+GfD/bIbi4KuoDctbUbgd2MHMA8B94Q9RIdPJgCLVV1hSXwPK0CgtlIj4hCsxYIWzWIF7fDbQdakN3N34sJiPeI8XPK+X8QVHFrAFQutvXpQW2Pc3DAaxrf+Zv3ahsbudARpGFPdCwP0JtUhFvEAckqnkPEP6r/tRz45SueO0qfesfEPPLzoMs2zu/JhiTYvH+K3L/EOnrUVw6184mKYWuD+U6GohNz4GlZmzCIjkpsFJ6+n7fsGbcOlw6vW8G5iwo8kEhsi5mWS2oHVXFtfI/Wqfw6ATh03Dozh03DogTh03Dovh0jHQB8OvJjowx0xjoA+HSovh0qgsHDpuHRfDpcOqA+HTcOjOHTcOgE4deeHRnDpCOgq+Nx2Kw0mZeCoJvEWzFT5FwefcEVoW6e83vMGeRGjxCWV1uDa+oytykjOtr+eoINU/bOEQAyMpFtSwHES3XPH28xXLdTGx4XExyA5YH8LhDnhZW5NlOqWOvUc6zrWemsYbaniBltkOga3hv8A0Pkf150ZiJo2W+ZCvqCPpQ+HwSRksgYBhqt8yHzsb/pWPb076yjGzw4fLhxFK0YTIt2yGxLX789LaEVpF/25saF4pJoVCuozeDRSB8QK8uVzpVQ4VR2F9oEqqUmgSQEFSUd4jY+uagH3v1FoPD1u+v8A60E/w6XDrhszbMOJ8KnLJ+BtD8uh+VSsOGLMFUak2FA+zdiSYgjLZVvbMeXnYdasGxNgYSQupkOIdCAw1RQTe1gNbaHrXaFDDlC6qBYX09dP1ojC/ZArFaO5uxUXPlqb/IevzA2bdjDEWEK9ORYH96Bn3Nw5+HPGfJs36NXZJnGqy3P5grH686dttSx3LiORRz5qf60EHi9ymueDIG7BxkJ8gwuL/SoZ8FiMGwJVotQLnVCToNfhNSO3PajDh4yUg4klwMucAAX1JP8AT9qzTeD2hYvF/wB244kglsCkcZjJU6Moy+Pvpc3oNO2HvvhcT/d8Zw4JAwQF2VAzHoNbqdR5a86sUuzRELxjT6t/zXz5tDZi4bDqs2HeIvC2RnVlHFWTOjBJLWXhFo2vfUDqTWleyffJpg2BxUnEkSMSRSEZSYybGM+a3FvI+VIJvGwBjceE1FyY/FYL7SA5lHONtUYeRGqmrjtDArKCyEB/Lr6iq3PniaxBU/ofQ9avYi8XtkbRXOrMjr8UDH4e7IBoR59vTWP4dHY3ZkchzqDFJzzR+Egjrbl+lFf2aWi4iHOV/iC1jrycAfdOtx0t25LBD8Om4dGcOm4dRAfDpcOi+HS4dAEY6Yx0YY6Yx0AfDpqL4dKirBw6bJRWSmyUQLkpuHRWSmyUAuSm4dFZK85aAfJQGI2LG9yBkY6nLoCe5XkfXn51MZKbJQeNk7ZlwQVJCTFewcXYLfkHQ3NulwfnXHerYOF2somdQs9tJ4SAzAaWbo1uXiGncV3KX0IuKre1sFNhWM+CYrc3aPmrnkARf4uQDaX5XGhoqsbR3QxmHVnhtjoV1PDB4qAc88J8X+XN8qr0G0VfmLVqext7IJgryOuGnXnmbhEEHWxNswv0NiOtU32kbPgeX3zCSRlnP26xlbZjqJQt+Z5G3Wx70EOhFwytYg3B5EEciKvO5O9Kq07YuVfso1Km3iJYsCNOZ0HTvWX4T4gJC2S/JSEJ/mIP9Ks8e0MNDEY0jIBvdTdix6lmJ1+tBM7y+0qWRiuGUQryDMA7nzsfCv61SNp7VxM3inmle/RnIH+S9h9K5PMAxKjrpfWw/wC9a5M4+JiSTrbl9SeQ+X0oBkYqQbka9DY/I96l8RtuTLwlkcp0GZyPnnJNddi7q4zH2OHhyxH/AOV/so7d87eJx6Zqu+zPZNEgBxmKZ26pAAi+mZwSfWwoKhi8JHgSvvobEYqyt7upMcceYXXjSDxObEHKuW34jQY3omQFYFhwynS0cSLp21Bv6nXzrU23D2eNTDIx6s0srE/6rfpQOJ3B2ex0aWI/lZSPmCuv1oM72GzGXLk94edHhKjMCC4OthflcHlp5C9abuVus2AKTy+KbJlKAnIoYWbXq5BIzdOnUmwbr7EwWBUjDgmQ/FI5DyN5X6DyAAqfvG3X66Vmcctv61buRGnHRRyrAJGhkKBo+J40kF8ujE3zA6Fbj0N6OxMRtlxCjKeTg5lv681PqLeZqD32dIsMZMsUkq/w1cgauQpZOtxpy7nvQe4G9rSqcNiwM40FtBbQeG5OnzrTL3tiEYZkDuAHNkLeEMfwXOma3S+tjbka97v40piAoDZTmUmxy+YzWtcNluOl6N21h4sRhpkI95wbBlljXxOmU/HEPxKRfL5aWOjUPdvbEscj7HlcSufHhcRmy8WMxnhsrHQ5lsNTzB1NtLovG28AEbPGLI3MfhPYeVRfDq17ZUEMBqrRhx8zVeyVECcOlw6KyU2SgEMdeTHRhSvOSoBOHSorJSoJvJTZKIy02WqB8lNkojLTZaAfJTZKIy02Wg4ZaRWuxFtTyrON6vaSIyYsAFkI0MzXKX/8a/e9Tp60Fo29vDBgOGcSzKHJy5UZ75bXuQNOYofB73YHE+ATrrpllVogb6W8YAPpWM7X3gxWKP8AeJmkUG4U2CA8rhQAORIv51xbhyKGjBjkCjOhOYN3dD07lT8j0BWnb27rkXniBkQ6kjxEC3N+rC2mcXPcEa1QsVhgq5wbDNlI7Egka+dqL3S3ylwDBCS8F/gYkqPQfd+X0PKrZtzA4fFwYvEYb4ZMI8mUW8EsLxk3HK5DNy8iOdRWfUxBtYXPl/t2qd2ju5KjIq2OaCSfxHLljSTJa/XmLULC0ULKGvJ4lz5bXC3GbLfS9r28+dVHTYO7c2MkyIo07nwj8zt/StW3e3AwuEtJOBiZhrmkHhU/kj5D1NzU5u9hcNLAr4CVRGRcDLZteefrm73qtbxNtM4h8NhYEyAD+8OwyG47c789LXoLPjtsRxKTpYDmTYD1PSqdtb2gQL4VxAzk2CQpxSf5hpSw3s8MxEm1MU+Ka9xGn2ca/Pr62FTU+7wgiKbNigw8hFuIQc48w3Mn1v6Gghtm4/EYqxVMain7z8OAfRjc/IUbit35XFxPIfI5W/WuGIx20MHkjbLiiTrLIiQxHsOIjfZnzZdakMfvVHhIo3xq8ORjZkidcTl/NcEG3yoK1LsOYMQs0mYWJsALX5W78qmNn47EQgK7M9vxr/UVJbH3kwuNsIHdz2MUq/qVt+tThwysMrLcXB6jkbjlrzFBVdv4FNqYcwToY3BzRSp4zG/fKbEg8iOo87GqlsLdDaUEto58NJGpsC8hbTsFIDr6Vom8W8WA2ev95I4pFxGgvI3oo5DzNhVB2l7XEBvhcFaQaK875gvqqWJFr6ZqCZ/sjaGCnbGYYCbO2aaFCXRgeYAIDZuzKDbrpUF7SdmRYnBJjsKpjML/AGsR0aNZ3tIjDpaVlIHL7V7UKntdxbXMow69ssbL+7GpvdjfKfbUhwUqKcKQGnYAr4UYGMZydCWC9O9BeMNMWwsQb4ggj+Qs1cMlFyYUKxKzFo8ukRRfC34hILHXqCDyFra38ZKIGyUslEZKbJQDZKYpRJSvJSoBslKiMlKgmMtNlrramtVHLLTZa7EU1qDjlpitdiKHx2IWGKSZ9ERGdvRQSf2oM29qu8pX/wDnwnUgGYjnZvhi+Y1PlbuazEobhbEseSrz+tF43GNNLJiJNZJHZu9idW+QuAK97KQpLG55tG7DuNQoP/tRrohsCcsiJGXlcMwjUiRrILsTblUG4KG/Kx5ciD1BrU9jbVw+zcbM2IctIuDjSyDiESSMXkjFtARljU36g8qqe/SCZxjRwo2n8bQxNxDELDIZW5cRtSQLWoIaXC50E0Yuv3uuU+frY/Q0dsxSqZh8JXMRfkudkNr9SykVJ+ypeLicRAblWwklx/PFUftrByYaY4ZVuWUplAuyqspe47KW1v5VN94Z9WDfbajSDAFWtm2ZCHtpfxsTf+Zb/KofdrZq4jEKksjRxlTfIAXFuWTNpe2t7aD5W5bUZndQ/OOGOPoQoVb2uNObGjtzImkxKZdBfOzdkTmLdb+FfnViNg3b2NhcKl8IL35uWaRifzFjofpUwWqgNM0D5omK+nX1HX51M4HexNFnGU8sy3IPqvMfK9a8RZqa9c8LKJhmjZWXuCGHppRKQW56/tWQFi8Ekws6lx2BIHz1rlhd3cNGcww8QPcoHP8AmYXFS9q8SuFBJIAAJJOgAHMk9BQMSqKSbKoFzyUADqegFZpvn7SG4ZTZuqlmRsQRcAjmIlPPmPEdOwPOqz7Qt92x7thsOxXBqeY0M5H3m/J2XrzPS0fuaRIJI3AaNHSRlPPKbxyW+RH0rn/pz8OPk3w4+VxWMROXJaRmdySWZiWZmPMsTqTpXgm63t1sNetSm0tkiLETQmREyOV8ZbXt8KnyoURxKfEzS+SDIt/8TC/+mty7JYzfVwEI8xF+X0rTtzN9cNhY1gOEOHGgMkRExY/ie4DH9aoRm1ugES9BYP8A6nBvUjgcZKvwTZT/APXCT9St6qN3wGNjxC54XDjrbQqezKdVPkRRGWsV2Ntl4MVHiJ5XdQQGyZYmIvrews4/KeflW0YHFpPGk0TB42Fww/7ofKiPWWmy12tTWoOJWvJWu5FeStQcctKutqVBI3pXrzY9qax7VUer016axpspoHJqt+0TEZNm4m3NgifJ3UN+l6seU1VfabGTs6XsJI7/AOYD9yKKxGUgKe+VAB5tqa7YiOVZY8njKDKrAWIAH3ug9aDmBuT0AQ/oKkcPOr2VmKlnBJAuRlNxpz1uPnajV7AjEMsjOw8YNzfXp5/W9SG0cMnu6MCBMWZJE0voCQwA1sCALn8RoPaUqyzu6fCSqgW5kC17fXQ9KK2ds8zsFDKj5bWY2LmxuyDqOeg5WoRKbgRRxTK2GxatiZIGR4XikQpcgsI3Fw5GUHl39asWKwHDgaXPmnz8NiF1ck6qGGot/vr1qnYvcuVEaRJM8nMIFILeSm/P5a173LwkxE7ZJeHwsyPZihdXUFQ3ImzNp5VOXEgWcZ2kYF2W72APxEAr4xfuKuHs9wnDwzTWu0llH+FdT9ST/lFReOgzux+CQMtwVK3Ugm5PUjwjXXn0tSx+9Hu8CYXAi4SOxmtcX+8YxyOp+Llr151rj+iy4x14ixs44hBIj0LsLcwL6dfWgmQk8svl19CapMJMgDgkuDq92zM17hi34hcfSrxuvtF586SqGaMJ9pyLBswAbz8P/eupR0w87YMGdZPd1Frk3sx6Lk+8T2q1bB32WbwzCx/Ggbl3aNgGHqLj0rN978Fi3n4gGfDp/DCa5NNSyc83PWrNuhtPCiIQulpD8TNa7N06XUDsL86X2NNSdWXMhDKeRBuKyn2s71MWbZ0DZRYGdrgE3F1i9LEE99B3qU2xtIYRJZoWZVW5Gtr2HVeR68xWe7RgE8EcshLY+fEcTRR40ZSWLN0AYoAPXtWL6MQfuzZGfQWsOYNyegt1tc/KiNmzNDmlQlVChZCCAeGzANz78rjqRXvauIDyNlsEFlAXVSUVY81xzuEBv5miBsuaSDOBxFC+FV8bNc+JdNbAk+HXW/LWp3Pa9ULtzDmOZrktfXMSWLEG17nnewP8wqOqf2jEZcLDKAboMj+WSyHMenh4HPsagmFOPSVI4HDRvh2FzHihiUyk5rSQsrB1C/DdWUH0algsO8qs8aklFV3K6gBjYZh01+Wo71I7u4iNrYZ9WIJAPJrrewI1DDXqOfO9eH2e+HxITDl3ZlPBKAs92F8tl+Ow5gggqxuB0EoeKYMNedWrcPeT3OcRSH+7SsA1+SOdA47Dof8AiqfOjKQ7CxOjaZRmKhhp0uCNO9ew9x/3lViWY+jrU1qrm4O1/esEmY3kjPCfqTlAKE+qlfnerJRHkivJFerUxFB4IpV6pqCw+60vda7e8jvTe8iiuXutL3WuvvIpvehQc/dBUJvpsnj7Pxcai7cFmUd2j8aj5lbVPHFDvXk4oeVB8ny2FweTIU+YOZD86FwmNaKRJVuGV1b1tzH7/WrRv/sP3LGTRAfYsS8Z/wDGxJW3mpuvy86rD4coQHHhPJhqD+ZT1otTMeG4bHEsjzYCTESwh9U4tvFbQ6NbK1j2PaumK+zMcuHZhAJCIw+pDrlLWJ5ixA5871YNxd4oIsLitm7RUS4BmLhl1ZGYA6deaggjVT5HSqYnFcRgR/DRckdwqsUBJBkygBnN9T1of1f8FixLGrryI5dj1BoOHZPCmWfDSPCwzeDMxiOdSreC+nPp2FVfZG1DE1iTwzzt0Pe1W/DTF/g8Wl9NdALk/St9iAxux8Y5JeQTlm8blyrsoHIA/DfW5BpsfsKV1QQxLEUBAAdbWP8AW/X1qzszLoylfUEdbdfMEfKmEwNMFRxG7uJYjKixCy6JIAuYC17fMirZu9gTh4iHy8RmzNl1AsAoF9L6DU25k10EnY2r0Jj60kBrSUDNhI5DdkUnvax+or1xL06vVVCb3w5cI6qWI7E5raHkTrVb3hxojtGn8QRCPN+FD4rDzOYD5VddrxcWF062uPUaissxjFpHLatfr5aD9LVjlFj3CvwgC57dzztV2xuKbBQKEdopVCIjLqAYwDKdRZrlrWI1qpYGYRukhUOFu1jcche4t10q9TbHXamHWSCbIFdwUIMnKxdgVuT8a1lN9D9jBdq4WS/gI/jKngV5LAPL21AU8uYbrWdbfwQhmdUuEzaAgi2gzAE8wGzAeQF6uGCxUUAlhwU+fEtnEURjdAWOoXiPYHTlfnYa61Ab0hnCTSmNMS0YMiKdM/K+UfCSoW/n6VdYxAx3+Mm2UWAByM2mUWy/qetatsWaaKPC4sPHxzGmcyeBCrhLpK3OK9sxIGlr6gEHJ0hYEOASwsdBcLY3DH/mtJ3IxsmMweLixCiRUzBCAsYAaNiVOUDW456/EfKlVG75y4fElsTgriOQcSQFXGXE2UtGCLoWKgMbGx1NzcVUUervtTY8mGwGElbD4bCxSu2Rg8uJxUisGdUdrBVUIAvyHeqHHyHpU+r8jT/Yzif7xiMOT8cIkA842yn9JB9K1r3asW9ijX2qq98LN9PAf6CvoDhCqyiBhqf3SpbhCn4VBEe501THDpUVRhj5O/6CvQxz9/2rr7r5U/uvlURw9+k/F+3/AHtS98k/F18v9q7+60vdagGONk/F08u1MdosAMxJon3WmOFqir73QRbQiEbHJKpJjfsToVP5TYX9AelZXjcO0BaN/AwPK4te3MW59r1uWI2Ur/EoNQm1dzI8QMrF7dNc1vS/Kish00zEtpcAkWuQeQ6chXFzrp5efTWtBxHsx/DMw9VDU2E9nxjILES+TKQPoDVEFunu0+NcE3TDj45P/wAp3b9uta3PsPDukaKpiMagI8ZyuoHK5+9rrrUJDhpowFAAUCwCiwA8hRkeKkHxX+lPYk48C6m6yK5zE+IFfiILDQkWLAty527WoaXZhuCYUkGY6Ky/CWDZfEB9659NOtPFju5otcWtr3q7RV9rbLKojRxSKwFmXIWBHQ5luCwvY97X9YEtZ7m4YAgg6cyDqO+n6mtJTHL3r08qSCzhXHZgG/er5LrOlmr3xau8uxcK/OJR/hvH/wCpFBzbown4JJE8jlcfsD+tXyFUMtUbejZxWbMgJD3IAF9Rqwt9TWsSbmN9ydT/AIkK/qCai9oblYlwAvDJDBlZXtlZdQfEBTZVlZZGQcp6dfQ6H9Ktvsu2oYXnw2ge+db3N2A4bC1jyOQ/Kue8250uBwmHnlA4jySLMFOdVYsWjI7ArcfIdTVXSZopExEdgwIvfUZgLeIdVYaH1rFPjQfaBwQPdsEkZLyDEyFlvLhyQRJGZeZQXViD8PIaEWicDuquMwwTBB5doRviGmzHLGYI2ZYcpI+NiAF1F8r3tYVddxduQ4nPNEiccx8OZGCl8lycp01UZrAgEEDXUaQ+O3cmwpkkwbMC4KZUfhFdBYlgwDLfMCL9ORoyoewsJ7xIFYEQkxrIwYjJma3Et2Auba9dK07acYwMUowqxzZAUVo0WATWACNKqaPJcBSwyg87CoCLd1MPKmIV8kfAVJQSBGSt87sTyGg0tz9bVOyY6Z4mgwkQkWVFUMAJXdCBdUS44Yawu5va3TnUEZvfvHFicFh1w5ZI8Ph1hKOpSRZsqq6NceEgIRodfEOR1zeNdKmt51EchizK0unGKMXTOCxtmJOdhfKW8uvMxSL2pGr1I0P2GYQnaM033Y8Iw/mkdLfoj1unErOfYzskwYJ8Qws2IkzC4seHHdU+RJcjyIrQL1WXfiUuJXCmoCOJSoalQDe4Gn9wNTdqVqYIT3A0v7PNTdqVqmCE/s+vQ2dUzantVwQ42bTjZgqXtStQRP8AZo7Ux2YO1S1qVqCEbZK9q4vsde1WArXkrQVabYKH7ooOXd8dLirmY64vDQUaXY7jkb+ooV8FIv3foavj4auD4QdqCj3dejD9a6pimH/NxVqkwI7UM+zR2oIVMaaJTGUS2zR2Fc2wKjoaAXakEeLgkw8uqOtj3B5qw8wQCPSsL2ngXwGIeKZA9tCCPDIhuAy+RF9eh9K3l4AOQNVne7ZUWLjyzBo3W+SUKSUPY91PUftUVkbRGFkxWDlOjCwvlmjPPKR99fMc+oq5bL9pIklwy42IJGpfjPGCSxy2jYRnVLHnl53+VU3aWznw7lWsRfR1N1b0PT0OtDcQ9SD6gN+9UmNg27vLsbFYWbDZwzSIQuWKQyB/uMGZbKQbcyBzqlQ764mDAJs5ckZVSjSRk8V0J8KFgBkABy3FyQBYjmasJDyvb/CAv7UlWpi7J09KLm551YN0N3X2jiUgW4jHilfokYOuv4jyA7+QNeN1t159ovlhXLED45mH2a97H7zflHztzreN19gQ7OgEEAvfV3PxSN+Jv6DkKrKZw0CxokcYCoqhVUcgqiwA+VdbV4Br2DUCtT2pXp6BrUqelQH0qVKqFSpUqBUqVKgVKlSoFSpXpr0CpU16a9A5ryaRNMTQeSK5stdTXk0HBkrm0dEkV5IoBGirm2Ho7LXkpQRzYQdq4ybPB6VLZKbJQVPaW6OHxAIkiVr+WU/UVVMf7JMO38KSWE9gRIP9Qv8ArWrcOm4dQYfiPZLOpvHiEcdmQofqCa7bL3IkwzBp8HHi7dTIxH+TRT8xW0mGvBw47UFYwG0mCqhgaIAWCgDKB2AHIVLQ4knof2qR92Fe1hFANG57UQprqEp7UHkU9PSoGpUqVAfSpUqoVKmpUCpXpqVAqalSoFSNKlQMaRpUqDzSpUqBjXmlSqBU1KlQKmpUqBU1KlQNSpUqBUqVKgVc3pUqBhXulSoFXk0qVA1NSpU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94685"/>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456" y="4908976"/>
            <a:ext cx="2284859" cy="1774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130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OBJETO</a:t>
            </a:r>
            <a:endParaRPr lang="es-MX" dirty="0"/>
          </a:p>
        </p:txBody>
      </p:sp>
      <p:sp>
        <p:nvSpPr>
          <p:cNvPr id="3" name="2 Marcador de contenido"/>
          <p:cNvSpPr>
            <a:spLocks noGrp="1"/>
          </p:cNvSpPr>
          <p:nvPr>
            <p:ph idx="1"/>
          </p:nvPr>
        </p:nvSpPr>
        <p:spPr/>
        <p:txBody>
          <a:bodyPr>
            <a:normAutofit/>
          </a:bodyPr>
          <a:lstStyle/>
          <a:p>
            <a:pPr algn="just"/>
            <a:r>
              <a:rPr lang="es-MX" dirty="0" smtClean="0"/>
              <a:t>El objeto es una estructura que encapsula atributos(datos de configuración, propiedades y comportamientos(procedimientos) de una entidad con un papel bien definido en una aplicación.</a:t>
            </a:r>
          </a:p>
          <a:p>
            <a:pPr marL="0" indent="0">
              <a:buNone/>
            </a:pPr>
            <a:r>
              <a:rPr lang="es-MX" dirty="0" smtClean="0"/>
              <a:t>Cada objeto tiene:</a:t>
            </a:r>
          </a:p>
          <a:p>
            <a:r>
              <a:rPr lang="es-MX" dirty="0" smtClean="0"/>
              <a:t>Estado: Se compone de atributos(propiedades estáticas ) y valor actual(valores, datos dinámicos)</a:t>
            </a:r>
          </a:p>
          <a:p>
            <a:r>
              <a:rPr lang="es-MX" dirty="0" smtClean="0"/>
              <a:t>Comportamiento: Representa como un objeto actúa y reacciona.</a:t>
            </a:r>
          </a:p>
          <a:p>
            <a:r>
              <a:rPr lang="es-MX" dirty="0" smtClean="0"/>
              <a:t>Identidad: Cada objetos es único, ningún objeto es igual que otro.</a:t>
            </a:r>
          </a:p>
          <a:p>
            <a:pPr marL="0" indent="0">
              <a:buNone/>
            </a:pPr>
            <a:endParaRPr lang="es-MX" dirty="0" smtClean="0"/>
          </a:p>
          <a:p>
            <a:pPr marL="0" indent="0">
              <a:buNone/>
            </a:pP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dirty="0"/>
          </a:p>
        </p:txBody>
      </p:sp>
    </p:spTree>
    <p:extLst>
      <p:ext uri="{BB962C8B-B14F-4D97-AF65-F5344CB8AC3E}">
        <p14:creationId xmlns:p14="http://schemas.microsoft.com/office/powerpoint/2010/main" val="99917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METODOS</a:t>
            </a:r>
            <a:endParaRPr lang="es-MX" dirty="0"/>
          </a:p>
        </p:txBody>
      </p:sp>
      <p:sp>
        <p:nvSpPr>
          <p:cNvPr id="3" name="2 Marcador de contenido"/>
          <p:cNvSpPr>
            <a:spLocks noGrp="1"/>
          </p:cNvSpPr>
          <p:nvPr>
            <p:ph idx="1"/>
          </p:nvPr>
        </p:nvSpPr>
        <p:spPr/>
        <p:txBody>
          <a:bodyPr>
            <a:normAutofit fontScale="92500"/>
          </a:bodyPr>
          <a:lstStyle/>
          <a:p>
            <a:pPr algn="just"/>
            <a:r>
              <a:rPr lang="es-MX" sz="3200" dirty="0" smtClean="0"/>
              <a:t>Son aquellas acciones que realizan las clases o los objetos normalmente asociadas con un verbo.</a:t>
            </a:r>
          </a:p>
          <a:p>
            <a:pPr algn="just"/>
            <a:r>
              <a:rPr lang="es-MX" sz="3200" dirty="0"/>
              <a:t>Los métodos en java realizan 2 acciones principalmente, la primera realiza procesos y puedes realizar cualquier operación con ellos, sin embargo el propósito es manipular variables existentes. La segunda acción son los que realizan un proceso o cálculo  de una variable específica.</a:t>
            </a:r>
          </a:p>
          <a:p>
            <a:pPr algn="just"/>
            <a:endParaRPr lang="es-MX" sz="3200"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dirty="0"/>
          </a:p>
        </p:txBody>
      </p:sp>
    </p:spTree>
    <p:extLst>
      <p:ext uri="{BB962C8B-B14F-4D97-AF65-F5344CB8AC3E}">
        <p14:creationId xmlns:p14="http://schemas.microsoft.com/office/powerpoint/2010/main" val="81925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OBJETO</a:t>
            </a:r>
            <a:endParaRPr lang="es-MX" dirty="0"/>
          </a:p>
        </p:txBody>
      </p:sp>
      <p:sp>
        <p:nvSpPr>
          <p:cNvPr id="3" name="2 Marcador de contenido"/>
          <p:cNvSpPr>
            <a:spLocks noGrp="1"/>
          </p:cNvSpPr>
          <p:nvPr>
            <p:ph idx="1"/>
          </p:nvPr>
        </p:nvSpPr>
        <p:spPr>
          <a:xfrm>
            <a:off x="467544" y="1556792"/>
            <a:ext cx="8229600" cy="5001419"/>
          </a:xfrm>
        </p:spPr>
        <p:txBody>
          <a:bodyPr>
            <a:normAutofit fontScale="92500"/>
          </a:bodyPr>
          <a:lstStyle/>
          <a:p>
            <a:pPr algn="just"/>
            <a:r>
              <a:rPr lang="es-MX" dirty="0" smtClean="0"/>
              <a:t>Cada objeto es una instancia de una clase o subclase con los propios métodos de la clase o variables de datos y procedimientos. El objeto contiene valores reales en vez de variables.</a:t>
            </a:r>
          </a:p>
          <a:p>
            <a:pPr algn="just"/>
            <a:r>
              <a:rPr lang="es-MX" dirty="0" smtClean="0"/>
              <a:t>Ejemplo: Modelo del objeto </a:t>
            </a:r>
            <a:r>
              <a:rPr lang="es-MX" dirty="0" smtClean="0"/>
              <a:t>Motocicleta.</a:t>
            </a:r>
            <a:endParaRPr lang="es-MX" dirty="0" smtClean="0"/>
          </a:p>
          <a:p>
            <a:pPr algn="just"/>
            <a:r>
              <a:rPr lang="es-MX" dirty="0" smtClean="0"/>
              <a:t>Métodos de caso(Métodos de instancia)</a:t>
            </a:r>
          </a:p>
          <a:p>
            <a:pPr algn="just"/>
            <a:r>
              <a:rPr lang="es-MX" dirty="0" smtClean="0"/>
              <a:t>Motocicleta 1:</a:t>
            </a:r>
          </a:p>
          <a:p>
            <a:pPr lvl="1"/>
            <a:r>
              <a:rPr lang="es-MX" dirty="0" smtClean="0"/>
              <a:t>Cambiar </a:t>
            </a:r>
            <a:r>
              <a:rPr lang="es-MX" dirty="0" smtClean="0"/>
              <a:t>Velocidades: </a:t>
            </a:r>
            <a:r>
              <a:rPr lang="es-MX" dirty="0" smtClean="0"/>
              <a:t>Vel min. 10km/h</a:t>
            </a:r>
          </a:p>
          <a:p>
            <a:pPr lvl="1"/>
            <a:r>
              <a:rPr lang="es-MX" dirty="0" smtClean="0"/>
              <a:t>Frenar:  Vel. Max: 100km/h</a:t>
            </a:r>
          </a:p>
          <a:p>
            <a:pPr lvl="1"/>
            <a:r>
              <a:rPr lang="es-MX" dirty="0" smtClean="0"/>
              <a:t>Acelerar: 4ta. Velocidad en el momento.</a:t>
            </a:r>
          </a:p>
          <a:p>
            <a:r>
              <a:rPr lang="es-MX" dirty="0" smtClean="0"/>
              <a:t>Motocicleta 2:</a:t>
            </a:r>
          </a:p>
          <a:p>
            <a:pPr lvl="1"/>
            <a:r>
              <a:rPr lang="es-MX" dirty="0" smtClean="0"/>
              <a:t>Cambiar Velocidades: Vel min. 20km/h</a:t>
            </a:r>
          </a:p>
          <a:p>
            <a:pPr lvl="1"/>
            <a:r>
              <a:rPr lang="es-MX" dirty="0" smtClean="0"/>
              <a:t>Frenar:  Vel. Max: 120km/h</a:t>
            </a:r>
          </a:p>
          <a:p>
            <a:pPr lvl="1"/>
            <a:r>
              <a:rPr lang="es-MX" dirty="0" smtClean="0"/>
              <a:t>Acelerar: 3ra. Velocidad en el momento.</a:t>
            </a:r>
          </a:p>
        </p:txBody>
      </p:sp>
      <p:sp>
        <p:nvSpPr>
          <p:cNvPr id="4" name="3 Marcador de pie de página"/>
          <p:cNvSpPr>
            <a:spLocks noGrp="1"/>
          </p:cNvSpPr>
          <p:nvPr>
            <p:ph type="ftr" sz="quarter" idx="11"/>
          </p:nvPr>
        </p:nvSpPr>
        <p:spPr/>
        <p:txBody>
          <a:bodyPr/>
          <a:lstStyle/>
          <a:p>
            <a:r>
              <a:rPr lang="es-MX" smtClean="0"/>
              <a:t>ING. ALMA ERIKA VÁZQUEZ SÁNCHEZ.</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645024"/>
            <a:ext cx="1899317" cy="1527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55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a:t>
            </a:r>
            <a:endParaRPr lang="es-MX" dirty="0"/>
          </a:p>
        </p:txBody>
      </p:sp>
      <p:graphicFrame>
        <p:nvGraphicFramePr>
          <p:cNvPr id="6" name="5 Tabla"/>
          <p:cNvGraphicFramePr>
            <a:graphicFrameLocks noGrp="1"/>
          </p:cNvGraphicFramePr>
          <p:nvPr>
            <p:extLst>
              <p:ext uri="{D42A27DB-BD31-4B8C-83A1-F6EECF244321}">
                <p14:modId xmlns:p14="http://schemas.microsoft.com/office/powerpoint/2010/main" val="135037868"/>
              </p:ext>
            </p:extLst>
          </p:nvPr>
        </p:nvGraphicFramePr>
        <p:xfrm>
          <a:off x="3059832" y="1556792"/>
          <a:ext cx="2687960" cy="1656080"/>
        </p:xfrm>
        <a:graphic>
          <a:graphicData uri="http://schemas.openxmlformats.org/drawingml/2006/table">
            <a:tbl>
              <a:tblPr firstRow="1" bandRow="1">
                <a:tableStyleId>{5C22544A-7EE6-4342-B048-85BDC9FD1C3A}</a:tableStyleId>
              </a:tblPr>
              <a:tblGrid>
                <a:gridCol w="2687960"/>
              </a:tblGrid>
              <a:tr h="370840">
                <a:tc>
                  <a:txBody>
                    <a:bodyPr/>
                    <a:lstStyle/>
                    <a:p>
                      <a:pPr algn="ctr"/>
                      <a:r>
                        <a:rPr lang="es-MX" dirty="0" smtClean="0"/>
                        <a:t>Empleado</a:t>
                      </a:r>
                      <a:endParaRPr lang="es-MX" dirty="0"/>
                    </a:p>
                  </a:txBody>
                  <a:tcPr anchor="ctr"/>
                </a:tc>
              </a:tr>
              <a:tr h="370840">
                <a:tc>
                  <a:txBody>
                    <a:bodyPr/>
                    <a:lstStyle/>
                    <a:p>
                      <a:pPr algn="ctr"/>
                      <a:r>
                        <a:rPr lang="es-MX" dirty="0" smtClean="0"/>
                        <a:t>Nombre: Cadena</a:t>
                      </a:r>
                      <a:r>
                        <a:rPr lang="es-MX" baseline="0" dirty="0" smtClean="0"/>
                        <a:t> de Texto</a:t>
                      </a:r>
                    </a:p>
                    <a:p>
                      <a:pPr algn="ctr"/>
                      <a:r>
                        <a:rPr lang="es-MX" baseline="0" dirty="0" smtClean="0"/>
                        <a:t>Puesto: Cadena de Texto</a:t>
                      </a:r>
                    </a:p>
                    <a:p>
                      <a:pPr algn="ctr"/>
                      <a:r>
                        <a:rPr lang="es-MX" baseline="0" dirty="0" smtClean="0"/>
                        <a:t>Edad: Número entero</a:t>
                      </a:r>
                    </a:p>
                  </a:txBody>
                  <a:tcPr anchor="ctr"/>
                </a:tc>
              </a:tr>
              <a:tr h="370840">
                <a:tc>
                  <a:txBody>
                    <a:bodyPr/>
                    <a:lstStyle/>
                    <a:p>
                      <a:pPr algn="ctr"/>
                      <a:r>
                        <a:rPr lang="es-MX" dirty="0" smtClean="0"/>
                        <a:t>Actividades : Texto.</a:t>
                      </a:r>
                      <a:endParaRPr lang="es-MX" dirty="0"/>
                    </a:p>
                  </a:txBody>
                  <a:tcPr anchor="ctr"/>
                </a:tc>
              </a:tr>
            </a:tbl>
          </a:graphicData>
        </a:graphic>
      </p:graphicFrame>
      <p:cxnSp>
        <p:nvCxnSpPr>
          <p:cNvPr id="8" name="7 Conector recto de flecha"/>
          <p:cNvCxnSpPr>
            <a:endCxn id="16" idx="0"/>
          </p:cNvCxnSpPr>
          <p:nvPr/>
        </p:nvCxnSpPr>
        <p:spPr>
          <a:xfrm>
            <a:off x="5580112" y="3140968"/>
            <a:ext cx="97057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a:off x="2195736" y="3140968"/>
            <a:ext cx="1008112"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Cerrar llave"/>
          <p:cNvSpPr/>
          <p:nvPr/>
        </p:nvSpPr>
        <p:spPr>
          <a:xfrm>
            <a:off x="5940152" y="1916832"/>
            <a:ext cx="288032"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dirty="0"/>
          </a:p>
        </p:txBody>
      </p:sp>
      <p:sp>
        <p:nvSpPr>
          <p:cNvPr id="12" name="11 CuadroTexto"/>
          <p:cNvSpPr txBox="1"/>
          <p:nvPr/>
        </p:nvSpPr>
        <p:spPr>
          <a:xfrm>
            <a:off x="6372200" y="2200218"/>
            <a:ext cx="1230914" cy="369332"/>
          </a:xfrm>
          <a:prstGeom prst="rect">
            <a:avLst/>
          </a:prstGeom>
          <a:noFill/>
        </p:spPr>
        <p:txBody>
          <a:bodyPr wrap="none" rtlCol="0">
            <a:spAutoFit/>
          </a:bodyPr>
          <a:lstStyle/>
          <a:p>
            <a:r>
              <a:rPr lang="es-MX" dirty="0" smtClean="0"/>
              <a:t>ATRIBUTOS</a:t>
            </a:r>
            <a:endParaRPr lang="es-MX" dirty="0"/>
          </a:p>
        </p:txBody>
      </p:sp>
      <p:sp>
        <p:nvSpPr>
          <p:cNvPr id="13" name="12 Cerrar llave"/>
          <p:cNvSpPr/>
          <p:nvPr/>
        </p:nvSpPr>
        <p:spPr>
          <a:xfrm>
            <a:off x="5940152" y="2799386"/>
            <a:ext cx="288032" cy="3684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dirty="0"/>
          </a:p>
        </p:txBody>
      </p:sp>
      <p:sp>
        <p:nvSpPr>
          <p:cNvPr id="14" name="13 CuadroTexto"/>
          <p:cNvSpPr txBox="1"/>
          <p:nvPr/>
        </p:nvSpPr>
        <p:spPr>
          <a:xfrm>
            <a:off x="6372200" y="2799386"/>
            <a:ext cx="1522468" cy="369332"/>
          </a:xfrm>
          <a:prstGeom prst="rect">
            <a:avLst/>
          </a:prstGeom>
          <a:noFill/>
        </p:spPr>
        <p:txBody>
          <a:bodyPr wrap="none" rtlCol="0">
            <a:spAutoFit/>
          </a:bodyPr>
          <a:lstStyle/>
          <a:p>
            <a:r>
              <a:rPr lang="es-MX" dirty="0" smtClean="0"/>
              <a:t>OPERACIONES</a:t>
            </a:r>
            <a:endParaRPr lang="es-MX" dirty="0"/>
          </a:p>
        </p:txBody>
      </p:sp>
      <p:graphicFrame>
        <p:nvGraphicFramePr>
          <p:cNvPr id="15" name="14 Tabla"/>
          <p:cNvGraphicFramePr>
            <a:graphicFrameLocks noGrp="1"/>
          </p:cNvGraphicFramePr>
          <p:nvPr>
            <p:extLst>
              <p:ext uri="{D42A27DB-BD31-4B8C-83A1-F6EECF244321}">
                <p14:modId xmlns:p14="http://schemas.microsoft.com/office/powerpoint/2010/main" val="488409298"/>
              </p:ext>
            </p:extLst>
          </p:nvPr>
        </p:nvGraphicFramePr>
        <p:xfrm>
          <a:off x="851756" y="4365104"/>
          <a:ext cx="3072172" cy="1938120"/>
        </p:xfrm>
        <a:graphic>
          <a:graphicData uri="http://schemas.openxmlformats.org/drawingml/2006/table">
            <a:tbl>
              <a:tblPr firstRow="1" bandRow="1">
                <a:tableStyleId>{5C22544A-7EE6-4342-B048-85BDC9FD1C3A}</a:tableStyleId>
              </a:tblPr>
              <a:tblGrid>
                <a:gridCol w="3072172"/>
              </a:tblGrid>
              <a:tr h="346928">
                <a:tc>
                  <a:txBody>
                    <a:bodyPr/>
                    <a:lstStyle/>
                    <a:p>
                      <a:pPr algn="ctr"/>
                      <a:r>
                        <a:rPr lang="es-MX" dirty="0" smtClean="0"/>
                        <a:t>Empleado1 </a:t>
                      </a:r>
                      <a:endParaRPr lang="es-MX" dirty="0"/>
                    </a:p>
                  </a:txBody>
                  <a:tcPr anchor="ctr"/>
                </a:tc>
              </a:tr>
              <a:tr h="867320">
                <a:tc>
                  <a:txBody>
                    <a:bodyPr/>
                    <a:lstStyle/>
                    <a:p>
                      <a:pPr algn="ctr"/>
                      <a:r>
                        <a:rPr lang="es-MX" dirty="0" smtClean="0"/>
                        <a:t>Nombre:</a:t>
                      </a:r>
                      <a:r>
                        <a:rPr lang="es-MX" baseline="0" dirty="0" smtClean="0"/>
                        <a:t> Javier López</a:t>
                      </a:r>
                    </a:p>
                    <a:p>
                      <a:pPr algn="ctr"/>
                      <a:r>
                        <a:rPr lang="es-MX" baseline="0" dirty="0" smtClean="0"/>
                        <a:t>Puesto: Administrador</a:t>
                      </a:r>
                    </a:p>
                    <a:p>
                      <a:pPr algn="ctr"/>
                      <a:r>
                        <a:rPr lang="es-MX" baseline="0" dirty="0" smtClean="0"/>
                        <a:t>Edad: 36</a:t>
                      </a:r>
                    </a:p>
                  </a:txBody>
                  <a:tcPr anchor="ctr"/>
                </a:tc>
              </a:tr>
              <a:tr h="657960">
                <a:tc>
                  <a:txBody>
                    <a:bodyPr/>
                    <a:lstStyle/>
                    <a:p>
                      <a:pPr algn="ctr"/>
                      <a:r>
                        <a:rPr lang="es-MX" dirty="0" smtClean="0"/>
                        <a:t>Organizar</a:t>
                      </a:r>
                      <a:r>
                        <a:rPr lang="es-MX" baseline="0" dirty="0" smtClean="0"/>
                        <a:t> archivos</a:t>
                      </a:r>
                    </a:p>
                    <a:p>
                      <a:pPr algn="ctr"/>
                      <a:r>
                        <a:rPr lang="es-MX" baseline="0" dirty="0" smtClean="0"/>
                        <a:t>Administrar la base de datos</a:t>
                      </a:r>
                      <a:endParaRPr lang="es-MX" dirty="0"/>
                    </a:p>
                  </a:txBody>
                  <a:tcPr anchor="ctr"/>
                </a:tc>
              </a:tr>
            </a:tbl>
          </a:graphicData>
        </a:graphic>
      </p:graphicFrame>
      <p:graphicFrame>
        <p:nvGraphicFramePr>
          <p:cNvPr id="16" name="15 Tabla"/>
          <p:cNvGraphicFramePr>
            <a:graphicFrameLocks noGrp="1"/>
          </p:cNvGraphicFramePr>
          <p:nvPr>
            <p:extLst>
              <p:ext uri="{D42A27DB-BD31-4B8C-83A1-F6EECF244321}">
                <p14:modId xmlns:p14="http://schemas.microsoft.com/office/powerpoint/2010/main" val="4224445006"/>
              </p:ext>
            </p:extLst>
          </p:nvPr>
        </p:nvGraphicFramePr>
        <p:xfrm>
          <a:off x="5206708" y="4293096"/>
          <a:ext cx="2687960" cy="2016223"/>
        </p:xfrm>
        <a:graphic>
          <a:graphicData uri="http://schemas.openxmlformats.org/drawingml/2006/table">
            <a:tbl>
              <a:tblPr firstRow="1" bandRow="1">
                <a:tableStyleId>{5C22544A-7EE6-4342-B048-85BDC9FD1C3A}</a:tableStyleId>
              </a:tblPr>
              <a:tblGrid>
                <a:gridCol w="2687960"/>
              </a:tblGrid>
              <a:tr h="388349">
                <a:tc>
                  <a:txBody>
                    <a:bodyPr/>
                    <a:lstStyle/>
                    <a:p>
                      <a:pPr algn="ctr"/>
                      <a:r>
                        <a:rPr lang="es-MX" dirty="0" smtClean="0"/>
                        <a:t>Empleado 2</a:t>
                      </a:r>
                      <a:endParaRPr lang="es-MX" dirty="0"/>
                    </a:p>
                  </a:txBody>
                  <a:tcPr anchor="ctr"/>
                </a:tc>
              </a:tr>
              <a:tr h="957573">
                <a:tc>
                  <a:txBody>
                    <a:bodyPr/>
                    <a:lstStyle/>
                    <a:p>
                      <a:pPr algn="ctr"/>
                      <a:r>
                        <a:rPr lang="es-MX" dirty="0" smtClean="0"/>
                        <a:t>Nombre: Ana Sánchez</a:t>
                      </a:r>
                      <a:endParaRPr lang="es-MX" baseline="0" dirty="0" smtClean="0"/>
                    </a:p>
                    <a:p>
                      <a:pPr algn="ctr"/>
                      <a:r>
                        <a:rPr lang="es-MX" baseline="0" dirty="0" smtClean="0"/>
                        <a:t>Puesto: Secretaria</a:t>
                      </a:r>
                    </a:p>
                    <a:p>
                      <a:pPr algn="ctr"/>
                      <a:r>
                        <a:rPr lang="es-MX" baseline="0" dirty="0" smtClean="0"/>
                        <a:t>Edad: 28</a:t>
                      </a:r>
                    </a:p>
                  </a:txBody>
                  <a:tcPr anchor="ctr"/>
                </a:tc>
              </a:tr>
              <a:tr h="670301">
                <a:tc>
                  <a:txBody>
                    <a:bodyPr/>
                    <a:lstStyle/>
                    <a:p>
                      <a:pPr algn="ctr"/>
                      <a:r>
                        <a:rPr lang="es-MX" dirty="0" smtClean="0"/>
                        <a:t>Capturar</a:t>
                      </a:r>
                      <a:r>
                        <a:rPr lang="es-MX" baseline="0" dirty="0" smtClean="0"/>
                        <a:t> Datos</a:t>
                      </a:r>
                    </a:p>
                    <a:p>
                      <a:pPr algn="ctr"/>
                      <a:r>
                        <a:rPr lang="es-MX" baseline="0" dirty="0" smtClean="0"/>
                        <a:t>Contestar al teléfono</a:t>
                      </a:r>
                      <a:endParaRPr lang="es-MX" dirty="0"/>
                    </a:p>
                  </a:txBody>
                  <a:tcPr anchor="ctr"/>
                </a:tc>
              </a:tr>
            </a:tbl>
          </a:graphicData>
        </a:graphic>
      </p:graphicFrame>
      <p:sp>
        <p:nvSpPr>
          <p:cNvPr id="20" name="19 Marcador de pie de página"/>
          <p:cNvSpPr>
            <a:spLocks noGrp="1"/>
          </p:cNvSpPr>
          <p:nvPr>
            <p:ph type="ftr" sz="quarter" idx="11"/>
          </p:nvPr>
        </p:nvSpPr>
        <p:spPr/>
        <p:txBody>
          <a:bodyPr/>
          <a:lstStyle/>
          <a:p>
            <a:r>
              <a:rPr lang="es-MX" smtClean="0"/>
              <a:t>ING. ALMA ERIKA VÁZQUEZ SÁNCHEZ.</a:t>
            </a:r>
            <a:endParaRPr lang="es-MX" dirty="0"/>
          </a:p>
        </p:txBody>
      </p:sp>
    </p:spTree>
    <p:extLst>
      <p:ext uri="{BB962C8B-B14F-4D97-AF65-F5344CB8AC3E}">
        <p14:creationId xmlns:p14="http://schemas.microsoft.com/office/powerpoint/2010/main" val="423599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619012753"/>
              </p:ext>
            </p:extLst>
          </p:nvPr>
        </p:nvGraphicFramePr>
        <p:xfrm>
          <a:off x="3059832" y="260648"/>
          <a:ext cx="2687960" cy="1285240"/>
        </p:xfrm>
        <a:graphic>
          <a:graphicData uri="http://schemas.openxmlformats.org/drawingml/2006/table">
            <a:tbl>
              <a:tblPr firstRow="1" bandRow="1">
                <a:tableStyleId>{5C22544A-7EE6-4342-B048-85BDC9FD1C3A}</a:tableStyleId>
              </a:tblPr>
              <a:tblGrid>
                <a:gridCol w="2687960"/>
              </a:tblGrid>
              <a:tr h="370840">
                <a:tc>
                  <a:txBody>
                    <a:bodyPr/>
                    <a:lstStyle/>
                    <a:p>
                      <a:pPr algn="ctr"/>
                      <a:r>
                        <a:rPr lang="es-MX" dirty="0" smtClean="0"/>
                        <a:t>Estudiante</a:t>
                      </a:r>
                      <a:endParaRPr lang="es-MX" dirty="0"/>
                    </a:p>
                  </a:txBody>
                  <a:tcPr anchor="ctr"/>
                </a:tc>
              </a:tr>
              <a:tr h="370840">
                <a:tc>
                  <a:txBody>
                    <a:bodyPr/>
                    <a:lstStyle/>
                    <a:p>
                      <a:pPr algn="ctr"/>
                      <a:r>
                        <a:rPr lang="es-MX" dirty="0" smtClean="0"/>
                        <a:t>Nombre:</a:t>
                      </a:r>
                    </a:p>
                    <a:p>
                      <a:pPr algn="ctr"/>
                      <a:r>
                        <a:rPr lang="es-MX" baseline="0" dirty="0" smtClean="0"/>
                        <a:t>Grupo</a:t>
                      </a:r>
                    </a:p>
                    <a:p>
                      <a:pPr algn="ctr"/>
                      <a:r>
                        <a:rPr lang="es-MX" baseline="0" dirty="0" smtClean="0"/>
                        <a:t>No.</a:t>
                      </a:r>
                    </a:p>
                  </a:txBody>
                  <a:tcPr anchor="ct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3496767641"/>
              </p:ext>
            </p:extLst>
          </p:nvPr>
        </p:nvGraphicFramePr>
        <p:xfrm>
          <a:off x="611560" y="2276872"/>
          <a:ext cx="2687960" cy="1388312"/>
        </p:xfrm>
        <a:graphic>
          <a:graphicData uri="http://schemas.openxmlformats.org/drawingml/2006/table">
            <a:tbl>
              <a:tblPr firstRow="1" bandRow="1">
                <a:tableStyleId>{5C22544A-7EE6-4342-B048-85BDC9FD1C3A}</a:tableStyleId>
              </a:tblPr>
              <a:tblGrid>
                <a:gridCol w="2687960"/>
              </a:tblGrid>
              <a:tr h="400580">
                <a:tc>
                  <a:txBody>
                    <a:bodyPr/>
                    <a:lstStyle/>
                    <a:p>
                      <a:pPr algn="ctr"/>
                      <a:r>
                        <a:rPr lang="es-MX" dirty="0" smtClean="0"/>
                        <a:t>Estudiante Medicina</a:t>
                      </a:r>
                      <a:endParaRPr lang="es-MX" dirty="0"/>
                    </a:p>
                  </a:txBody>
                  <a:tcPr anchor="ctr"/>
                </a:tc>
              </a:tr>
              <a:tr h="987732">
                <a:tc>
                  <a:txBody>
                    <a:bodyPr/>
                    <a:lstStyle/>
                    <a:p>
                      <a:pPr algn="ctr"/>
                      <a:r>
                        <a:rPr lang="es-MX" dirty="0" smtClean="0"/>
                        <a:t>Nombre:</a:t>
                      </a:r>
                    </a:p>
                    <a:p>
                      <a:pPr algn="ctr"/>
                      <a:r>
                        <a:rPr lang="es-MX" baseline="0" dirty="0" smtClean="0"/>
                        <a:t>Grupo</a:t>
                      </a:r>
                    </a:p>
                    <a:p>
                      <a:pPr algn="ctr"/>
                      <a:r>
                        <a:rPr lang="es-MX" baseline="0" dirty="0" smtClean="0"/>
                        <a:t>No.</a:t>
                      </a:r>
                    </a:p>
                  </a:txBody>
                  <a:tcPr anchor="ct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048201984"/>
              </p:ext>
            </p:extLst>
          </p:nvPr>
        </p:nvGraphicFramePr>
        <p:xfrm>
          <a:off x="5076056" y="2276872"/>
          <a:ext cx="2687960" cy="1285240"/>
        </p:xfrm>
        <a:graphic>
          <a:graphicData uri="http://schemas.openxmlformats.org/drawingml/2006/table">
            <a:tbl>
              <a:tblPr firstRow="1" bandRow="1">
                <a:tableStyleId>{5C22544A-7EE6-4342-B048-85BDC9FD1C3A}</a:tableStyleId>
              </a:tblPr>
              <a:tblGrid>
                <a:gridCol w="2687960"/>
              </a:tblGrid>
              <a:tr h="370840">
                <a:tc>
                  <a:txBody>
                    <a:bodyPr/>
                    <a:lstStyle/>
                    <a:p>
                      <a:pPr algn="ctr"/>
                      <a:r>
                        <a:rPr lang="es-MX" dirty="0" smtClean="0"/>
                        <a:t>Estudiante Ingeniería</a:t>
                      </a:r>
                      <a:endParaRPr lang="es-MX" dirty="0"/>
                    </a:p>
                  </a:txBody>
                  <a:tcPr anchor="ctr"/>
                </a:tc>
              </a:tr>
              <a:tr h="370840">
                <a:tc>
                  <a:txBody>
                    <a:bodyPr/>
                    <a:lstStyle/>
                    <a:p>
                      <a:pPr algn="ctr"/>
                      <a:r>
                        <a:rPr lang="es-MX" dirty="0" smtClean="0"/>
                        <a:t>Nombre:</a:t>
                      </a:r>
                    </a:p>
                    <a:p>
                      <a:pPr algn="ctr"/>
                      <a:r>
                        <a:rPr lang="es-MX" baseline="0" dirty="0" smtClean="0"/>
                        <a:t>Grupo</a:t>
                      </a:r>
                    </a:p>
                    <a:p>
                      <a:pPr algn="ctr"/>
                      <a:r>
                        <a:rPr lang="es-MX" baseline="0" dirty="0" smtClean="0"/>
                        <a:t>No.</a:t>
                      </a:r>
                    </a:p>
                  </a:txBody>
                  <a:tcPr anchor="ctr"/>
                </a:tc>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180194908"/>
              </p:ext>
            </p:extLst>
          </p:nvPr>
        </p:nvGraphicFramePr>
        <p:xfrm>
          <a:off x="107504" y="4384239"/>
          <a:ext cx="1730816" cy="1285240"/>
        </p:xfrm>
        <a:graphic>
          <a:graphicData uri="http://schemas.openxmlformats.org/drawingml/2006/table">
            <a:tbl>
              <a:tblPr firstRow="1" bandRow="1">
                <a:tableStyleId>{5C22544A-7EE6-4342-B048-85BDC9FD1C3A}</a:tableStyleId>
              </a:tblPr>
              <a:tblGrid>
                <a:gridCol w="1730816"/>
              </a:tblGrid>
              <a:tr h="370840">
                <a:tc>
                  <a:txBody>
                    <a:bodyPr/>
                    <a:lstStyle/>
                    <a:p>
                      <a:pPr algn="ctr"/>
                      <a:endParaRPr lang="es-MX" dirty="0"/>
                    </a:p>
                  </a:txBody>
                  <a:tcPr anchor="ctr"/>
                </a:tc>
              </a:tr>
              <a:tr h="370840">
                <a:tc>
                  <a:txBody>
                    <a:bodyPr/>
                    <a:lstStyle/>
                    <a:p>
                      <a:pPr algn="ctr"/>
                      <a:r>
                        <a:rPr lang="es-MX" baseline="0" dirty="0" smtClean="0"/>
                        <a:t>Juan Valdez</a:t>
                      </a:r>
                    </a:p>
                    <a:p>
                      <a:pPr algn="ctr"/>
                      <a:r>
                        <a:rPr lang="es-MX" baseline="0" dirty="0" smtClean="0"/>
                        <a:t>Grupo 4-A</a:t>
                      </a:r>
                    </a:p>
                    <a:p>
                      <a:pPr algn="ctr"/>
                      <a:r>
                        <a:rPr lang="es-MX" baseline="0" dirty="0" smtClean="0"/>
                        <a:t>No. 34</a:t>
                      </a:r>
                    </a:p>
                  </a:txBody>
                  <a:tcPr anchor="ctr"/>
                </a:tc>
              </a:tr>
            </a:tbl>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2812075161"/>
              </p:ext>
            </p:extLst>
          </p:nvPr>
        </p:nvGraphicFramePr>
        <p:xfrm>
          <a:off x="2915816" y="4365104"/>
          <a:ext cx="1728192" cy="1280160"/>
        </p:xfrm>
        <a:graphic>
          <a:graphicData uri="http://schemas.openxmlformats.org/drawingml/2006/table">
            <a:tbl>
              <a:tblPr firstRow="1" bandRow="1">
                <a:tableStyleId>{5C22544A-7EE6-4342-B048-85BDC9FD1C3A}</a:tableStyleId>
              </a:tblPr>
              <a:tblGrid>
                <a:gridCol w="1728192"/>
              </a:tblGrid>
              <a:tr h="332432">
                <a:tc>
                  <a:txBody>
                    <a:bodyPr/>
                    <a:lstStyle/>
                    <a:p>
                      <a:pPr algn="ctr"/>
                      <a:endParaRPr lang="es-MX" dirty="0"/>
                    </a:p>
                  </a:txBody>
                  <a:tcPr anchor="ctr"/>
                </a:tc>
              </a:tr>
              <a:tr h="819696">
                <a:tc>
                  <a:txBody>
                    <a:bodyPr/>
                    <a:lstStyle/>
                    <a:p>
                      <a:pPr algn="ctr"/>
                      <a:r>
                        <a:rPr lang="es-MX" baseline="0" dirty="0" smtClean="0"/>
                        <a:t>Ana Jiménez</a:t>
                      </a:r>
                    </a:p>
                    <a:p>
                      <a:pPr algn="ctr"/>
                      <a:r>
                        <a:rPr lang="es-MX" baseline="0" dirty="0" smtClean="0"/>
                        <a:t>Grupo 5-B</a:t>
                      </a:r>
                    </a:p>
                    <a:p>
                      <a:pPr algn="ctr"/>
                      <a:r>
                        <a:rPr lang="es-MX" baseline="0" dirty="0" smtClean="0"/>
                        <a:t>No. 16</a:t>
                      </a:r>
                    </a:p>
                  </a:txBody>
                  <a:tcPr anchor="ctr"/>
                </a:tc>
              </a:tr>
            </a:tbl>
          </a:graphicData>
        </a:graphic>
      </p:graphicFrame>
      <p:grpSp>
        <p:nvGrpSpPr>
          <p:cNvPr id="29" name="28 Grupo"/>
          <p:cNvGrpSpPr/>
          <p:nvPr/>
        </p:nvGrpSpPr>
        <p:grpSpPr>
          <a:xfrm>
            <a:off x="1955540" y="1556792"/>
            <a:ext cx="4464496" cy="720080"/>
            <a:chOff x="1955540" y="1556792"/>
            <a:chExt cx="4464496" cy="720080"/>
          </a:xfrm>
        </p:grpSpPr>
        <p:cxnSp>
          <p:nvCxnSpPr>
            <p:cNvPr id="14" name="13 Conector recto"/>
            <p:cNvCxnSpPr>
              <a:endCxn id="7" idx="0"/>
            </p:cNvCxnSpPr>
            <p:nvPr/>
          </p:nvCxnSpPr>
          <p:spPr>
            <a:xfrm>
              <a:off x="1955540" y="191683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1955540" y="1916832"/>
              <a:ext cx="4464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a:endCxn id="8" idx="0"/>
            </p:cNvCxnSpPr>
            <p:nvPr/>
          </p:nvCxnSpPr>
          <p:spPr>
            <a:xfrm>
              <a:off x="6420036" y="191683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4427984" y="1556792"/>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flipH="1">
              <a:off x="4235878" y="1700808"/>
              <a:ext cx="192106"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4427984" y="1700808"/>
              <a:ext cx="216024" cy="21602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560178" y="3665184"/>
            <a:ext cx="2844316" cy="699920"/>
            <a:chOff x="560178" y="3665184"/>
            <a:chExt cx="2844316" cy="699920"/>
          </a:xfrm>
        </p:grpSpPr>
        <p:cxnSp>
          <p:nvCxnSpPr>
            <p:cNvPr id="31" name="30 Conector recto"/>
            <p:cNvCxnSpPr/>
            <p:nvPr/>
          </p:nvCxnSpPr>
          <p:spPr>
            <a:xfrm>
              <a:off x="560178" y="3976260"/>
              <a:ext cx="0" cy="38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560178" y="3976260"/>
              <a:ext cx="2844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3404494" y="3976260"/>
              <a:ext cx="0" cy="38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2135359" y="3665184"/>
              <a:ext cx="5" cy="77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flipH="1">
              <a:off x="2012973" y="3742953"/>
              <a:ext cx="122390" cy="233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a:off x="2135359" y="3742953"/>
              <a:ext cx="137628" cy="23330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48 Conector recto de flecha"/>
          <p:cNvCxnSpPr/>
          <p:nvPr/>
        </p:nvCxnSpPr>
        <p:spPr>
          <a:xfrm>
            <a:off x="6084168" y="764704"/>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843653" y="580038"/>
            <a:ext cx="676788" cy="369332"/>
          </a:xfrm>
          <a:prstGeom prst="rect">
            <a:avLst/>
          </a:prstGeom>
          <a:noFill/>
        </p:spPr>
        <p:txBody>
          <a:bodyPr wrap="none" rtlCol="0">
            <a:spAutoFit/>
          </a:bodyPr>
          <a:lstStyle/>
          <a:p>
            <a:r>
              <a:rPr lang="es-MX" b="1" dirty="0" smtClean="0"/>
              <a:t>Clase</a:t>
            </a:r>
            <a:endParaRPr lang="es-MX" b="1" dirty="0"/>
          </a:p>
        </p:txBody>
      </p:sp>
      <p:cxnSp>
        <p:nvCxnSpPr>
          <p:cNvPr id="52" name="51 Conector recto de flecha"/>
          <p:cNvCxnSpPr/>
          <p:nvPr/>
        </p:nvCxnSpPr>
        <p:spPr>
          <a:xfrm>
            <a:off x="7843653" y="2852936"/>
            <a:ext cx="5447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8363579" y="2668270"/>
            <a:ext cx="683200" cy="646331"/>
          </a:xfrm>
          <a:prstGeom prst="rect">
            <a:avLst/>
          </a:prstGeom>
          <a:noFill/>
        </p:spPr>
        <p:txBody>
          <a:bodyPr wrap="none" rtlCol="0">
            <a:spAutoFit/>
          </a:bodyPr>
          <a:lstStyle/>
          <a:p>
            <a:r>
              <a:rPr lang="es-MX" b="1" dirty="0" smtClean="0"/>
              <a:t>Sub</a:t>
            </a:r>
          </a:p>
          <a:p>
            <a:r>
              <a:rPr lang="es-MX" b="1" dirty="0" smtClean="0"/>
              <a:t>Clase</a:t>
            </a:r>
            <a:endParaRPr lang="es-MX" b="1" dirty="0"/>
          </a:p>
        </p:txBody>
      </p:sp>
      <p:cxnSp>
        <p:nvCxnSpPr>
          <p:cNvPr id="54" name="53 Conector recto de flecha"/>
          <p:cNvCxnSpPr/>
          <p:nvPr/>
        </p:nvCxnSpPr>
        <p:spPr>
          <a:xfrm>
            <a:off x="1880046" y="4797152"/>
            <a:ext cx="324127"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a:off x="4661374" y="4797152"/>
            <a:ext cx="324127"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56 CuadroTexto"/>
          <p:cNvSpPr txBox="1"/>
          <p:nvPr/>
        </p:nvSpPr>
        <p:spPr>
          <a:xfrm>
            <a:off x="2262852" y="5878542"/>
            <a:ext cx="1007968" cy="369332"/>
          </a:xfrm>
          <a:prstGeom prst="rect">
            <a:avLst/>
          </a:prstGeom>
          <a:noFill/>
        </p:spPr>
        <p:txBody>
          <a:bodyPr wrap="none" rtlCol="0">
            <a:spAutoFit/>
          </a:bodyPr>
          <a:lstStyle/>
          <a:p>
            <a:r>
              <a:rPr lang="es-MX" b="1" dirty="0" smtClean="0"/>
              <a:t>Objeto 1</a:t>
            </a:r>
            <a:endParaRPr lang="es-MX" b="1" dirty="0"/>
          </a:p>
        </p:txBody>
      </p:sp>
      <p:sp>
        <p:nvSpPr>
          <p:cNvPr id="58" name="57 CuadroTexto"/>
          <p:cNvSpPr txBox="1"/>
          <p:nvPr/>
        </p:nvSpPr>
        <p:spPr>
          <a:xfrm>
            <a:off x="4845959" y="5877272"/>
            <a:ext cx="955070" cy="369332"/>
          </a:xfrm>
          <a:prstGeom prst="rect">
            <a:avLst/>
          </a:prstGeom>
          <a:noFill/>
        </p:spPr>
        <p:txBody>
          <a:bodyPr wrap="none" rtlCol="0">
            <a:spAutoFit/>
          </a:bodyPr>
          <a:lstStyle/>
          <a:p>
            <a:r>
              <a:rPr lang="es-MX" b="1" dirty="0" smtClean="0"/>
              <a:t>Objeto2</a:t>
            </a:r>
            <a:endParaRPr lang="es-MX" b="1" dirty="0"/>
          </a:p>
        </p:txBody>
      </p:sp>
      <p:sp>
        <p:nvSpPr>
          <p:cNvPr id="59" name="58 Marcador de pie de página"/>
          <p:cNvSpPr>
            <a:spLocks noGrp="1"/>
          </p:cNvSpPr>
          <p:nvPr>
            <p:ph type="ftr" sz="quarter" idx="11"/>
          </p:nvPr>
        </p:nvSpPr>
        <p:spPr/>
        <p:txBody>
          <a:bodyPr/>
          <a:lstStyle/>
          <a:p>
            <a:r>
              <a:rPr lang="es-MX" smtClean="0"/>
              <a:t>ING. ALMA ERIKA VÁZQUEZ SÁNCHEZ.</a:t>
            </a:r>
            <a:endParaRPr lang="es-MX" dirty="0"/>
          </a:p>
        </p:txBody>
      </p:sp>
    </p:spTree>
    <p:extLst>
      <p:ext uri="{BB962C8B-B14F-4D97-AF65-F5344CB8AC3E}">
        <p14:creationId xmlns:p14="http://schemas.microsoft.com/office/powerpoint/2010/main" val="181753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8229600" cy="5976664"/>
          </a:xfrm>
        </p:spPr>
        <p:txBody>
          <a:bodyPr>
            <a:noAutofit/>
          </a:bodyPr>
          <a:lstStyle/>
          <a:p>
            <a:pPr marL="0" indent="0" algn="just">
              <a:buNone/>
            </a:pPr>
            <a:endParaRPr lang="es-MX" sz="2000" dirty="0" smtClean="0"/>
          </a:p>
          <a:p>
            <a:pPr marL="0" indent="0" algn="just">
              <a:buNone/>
            </a:pPr>
            <a:r>
              <a:rPr lang="es-MX" sz="2800" b="1" dirty="0" smtClean="0"/>
              <a:t>EJERCICIOS :</a:t>
            </a:r>
            <a:endParaRPr lang="es-MX" sz="2800" b="1" dirty="0" smtClean="0"/>
          </a:p>
          <a:p>
            <a:pPr marL="0" indent="0" algn="just">
              <a:buNone/>
            </a:pPr>
            <a:r>
              <a:rPr lang="es-MX" sz="2000" dirty="0" smtClean="0"/>
              <a:t>Identifica los objetos, sus clases y atributos según  los </a:t>
            </a:r>
            <a:r>
              <a:rPr lang="es-MX" sz="2000" dirty="0" smtClean="0"/>
              <a:t>casos. Realiza diagrama de clases .</a:t>
            </a:r>
            <a:endParaRPr lang="es-MX" sz="2000" dirty="0" smtClean="0"/>
          </a:p>
          <a:p>
            <a:pPr algn="just"/>
            <a:r>
              <a:rPr lang="es-MX" sz="2000" dirty="0" smtClean="0"/>
              <a:t>Ejercicio 1: Se encuentran muchos pacientes en el hospital. Cada paciente tiene su nombre, dirección , reporte de enfermedad. Los pacientes programan una cita con el doctor para hacer un examen de médico precio. También se hacen exámenes de laboratorio.</a:t>
            </a:r>
          </a:p>
          <a:p>
            <a:pPr algn="just"/>
            <a:r>
              <a:rPr lang="es-MX" sz="2000" dirty="0" smtClean="0"/>
              <a:t>Ejercicio 2:El Sr. Juárez está casado. Él es ingeniero y da clases en la Universidad. Su hijo Javier de 23 años estaba en su clase el semestre pasado. La Sra. Juárez también atiende clases de su especialidad pero los grupos son limitados a 14 personas. La hermana de Javier, Julia tiene un novio de años más joven que ella que juega fútbol.</a:t>
            </a:r>
          </a:p>
          <a:p>
            <a:pPr algn="just"/>
            <a:r>
              <a:rPr lang="es-MX" sz="2000" dirty="0" smtClean="0"/>
              <a:t>Ejercicio3: Crea un diagrama de clase con primer objeto un estudiante con atributos nombre, fecha de nacimiento , año, grupo , teléfono y operaciones- inscripción, asistencia a clases. Segundo objeto- un curso con atributos- código del curso, título, horas y operación- inscripción y clases del curso.</a:t>
            </a:r>
          </a:p>
        </p:txBody>
      </p:sp>
      <p:sp>
        <p:nvSpPr>
          <p:cNvPr id="4" name="3 Marcador de pie de página"/>
          <p:cNvSpPr>
            <a:spLocks noGrp="1"/>
          </p:cNvSpPr>
          <p:nvPr>
            <p:ph type="ftr" sz="quarter" idx="11"/>
          </p:nvPr>
        </p:nvSpPr>
        <p:spPr/>
        <p:txBody>
          <a:bodyPr/>
          <a:lstStyle/>
          <a:p>
            <a:r>
              <a:rPr lang="es-MX" smtClean="0"/>
              <a:t>ING. ALMA ERIKA VÁZQUEZ SÁNCHEZ.</a:t>
            </a:r>
            <a:endParaRPr lang="es-MX" dirty="0"/>
          </a:p>
        </p:txBody>
      </p:sp>
    </p:spTree>
    <p:extLst>
      <p:ext uri="{BB962C8B-B14F-4D97-AF65-F5344CB8AC3E}">
        <p14:creationId xmlns:p14="http://schemas.microsoft.com/office/powerpoint/2010/main" val="789511602"/>
      </p:ext>
    </p:extLst>
  </p:cSld>
  <p:clrMapOvr>
    <a:masterClrMapping/>
  </p:clrMapOvr>
</p:sld>
</file>

<file path=ppt/theme/theme1.xml><?xml version="1.0" encoding="utf-8"?>
<a:theme xmlns:a="http://schemas.openxmlformats.org/drawingml/2006/main" name="Paj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93</TotalTime>
  <Words>731</Words>
  <Application>Microsoft Office PowerPoint</Application>
  <PresentationFormat>Presentación en pantalla (4:3)</PresentationFormat>
  <Paragraphs>95</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Paja</vt:lpstr>
      <vt:lpstr>POO</vt:lpstr>
      <vt:lpstr>CLASE</vt:lpstr>
      <vt:lpstr>Ejemplo</vt:lpstr>
      <vt:lpstr>OBJETO</vt:lpstr>
      <vt:lpstr>METODOS</vt:lpstr>
      <vt:lpstr>OBJETO</vt:lpstr>
      <vt:lpstr>EJEMPLO:</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dc:title>
  <dc:creator>KIKA</dc:creator>
  <cp:lastModifiedBy>KIKA</cp:lastModifiedBy>
  <cp:revision>13</cp:revision>
  <dcterms:created xsi:type="dcterms:W3CDTF">2013-08-26T13:56:32Z</dcterms:created>
  <dcterms:modified xsi:type="dcterms:W3CDTF">2015-09-14T14:57:44Z</dcterms:modified>
</cp:coreProperties>
</file>