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  <p:sldId id="284" r:id="rId5"/>
    <p:sldId id="301" r:id="rId6"/>
    <p:sldId id="288" r:id="rId7"/>
    <p:sldId id="289" r:id="rId8"/>
    <p:sldId id="302" r:id="rId9"/>
    <p:sldId id="290" r:id="rId10"/>
    <p:sldId id="291" r:id="rId11"/>
    <p:sldId id="303" r:id="rId12"/>
    <p:sldId id="292" r:id="rId13"/>
    <p:sldId id="304" r:id="rId14"/>
    <p:sldId id="293" r:id="rId15"/>
    <p:sldId id="305" r:id="rId16"/>
    <p:sldId id="294" r:id="rId17"/>
    <p:sldId id="295" r:id="rId18"/>
    <p:sldId id="306" r:id="rId19"/>
    <p:sldId id="307" r:id="rId20"/>
    <p:sldId id="308" r:id="rId21"/>
    <p:sldId id="328" r:id="rId22"/>
    <p:sldId id="309" r:id="rId23"/>
    <p:sldId id="310" r:id="rId24"/>
    <p:sldId id="329" r:id="rId25"/>
    <p:sldId id="311" r:id="rId26"/>
    <p:sldId id="312" r:id="rId27"/>
    <p:sldId id="330" r:id="rId28"/>
    <p:sldId id="313" r:id="rId29"/>
    <p:sldId id="314" r:id="rId30"/>
    <p:sldId id="315" r:id="rId31"/>
    <p:sldId id="331" r:id="rId32"/>
    <p:sldId id="316" r:id="rId33"/>
    <p:sldId id="317" r:id="rId34"/>
    <p:sldId id="332" r:id="rId35"/>
    <p:sldId id="318" r:id="rId36"/>
    <p:sldId id="333" r:id="rId37"/>
    <p:sldId id="319" r:id="rId38"/>
    <p:sldId id="334" r:id="rId39"/>
    <p:sldId id="430" r:id="rId4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dirty="0" smtClean="0">
                <a:solidFill>
                  <a:schemeClr val="hlink"/>
                </a:solidFill>
              </a:rPr>
              <a:t>Clase 2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dirty="0" smtClean="0"/>
              <a:t>Constantes enumeradas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MX" sz="2400" dirty="0" smtClean="0"/>
              <a:t>El compilador asigna un valor que comienza en 0 a cada elemento enumerado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Rojo equivale a 0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Naranja es 1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400" dirty="0" smtClean="0"/>
              <a:t>Para crear una variable de tipo lógico se puede hacer: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err="1" smtClean="0"/>
              <a:t>enum</a:t>
            </a:r>
            <a:r>
              <a:rPr lang="es-ES" altLang="es-MX" sz="1800" dirty="0" smtClean="0"/>
              <a:t> </a:t>
            </a:r>
            <a:r>
              <a:rPr lang="es-ES" altLang="es-MX" sz="1800" dirty="0" err="1" smtClean="0"/>
              <a:t>Boolean</a:t>
            </a:r>
            <a:r>
              <a:rPr lang="es-ES" altLang="es-MX" sz="1800" dirty="0" smtClean="0"/>
              <a:t> Interruptor = True;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400" dirty="0" smtClean="0"/>
              <a:t>Es posible asignar valores distintos de los que les corresponde en su secuencia natural: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err="1" smtClean="0"/>
              <a:t>enum</a:t>
            </a:r>
            <a:r>
              <a:rPr lang="es-ES" altLang="es-MX" sz="1800" dirty="0" smtClean="0"/>
              <a:t> </a:t>
            </a:r>
            <a:r>
              <a:rPr lang="es-ES" altLang="es-MX" sz="1800" dirty="0" err="1" smtClean="0"/>
              <a:t>LucesTrafico</a:t>
            </a:r>
            <a:r>
              <a:rPr lang="es-ES" altLang="es-MX" sz="1800" dirty="0" smtClean="0"/>
              <a:t>   {Verde,   Amarillo  =  10,   Rojo};</a:t>
            </a:r>
          </a:p>
          <a:p>
            <a:pPr lvl="2" eaLnBrk="1" hangingPunct="1">
              <a:lnSpc>
                <a:spcPct val="80000"/>
              </a:lnSpc>
            </a:pPr>
            <a:r>
              <a:rPr lang="es-ES" altLang="es-MX" sz="1400" dirty="0" smtClean="0"/>
              <a:t>Verde=0</a:t>
            </a:r>
          </a:p>
          <a:p>
            <a:pPr lvl="2" eaLnBrk="1" hangingPunct="1">
              <a:lnSpc>
                <a:spcPct val="80000"/>
              </a:lnSpc>
            </a:pPr>
            <a:r>
              <a:rPr lang="es-ES" altLang="es-MX" sz="1400" dirty="0" smtClean="0"/>
              <a:t>Amarillo=10</a:t>
            </a:r>
          </a:p>
          <a:p>
            <a:pPr lvl="2" eaLnBrk="1" hangingPunct="1">
              <a:lnSpc>
                <a:spcPct val="80000"/>
              </a:lnSpc>
            </a:pPr>
            <a:r>
              <a:rPr lang="es-ES" altLang="es-MX" sz="1400" dirty="0" smtClean="0"/>
              <a:t>Rojo=11</a:t>
            </a:r>
          </a:p>
        </p:txBody>
      </p:sp>
    </p:spTree>
    <p:extLst>
      <p:ext uri="{BB962C8B-B14F-4D97-AF65-F5344CB8AC3E}">
        <p14:creationId xmlns:p14="http://schemas.microsoft.com/office/powerpoint/2010/main" val="5404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72" y="1392114"/>
            <a:ext cx="7634655" cy="29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dirty="0" smtClean="0"/>
              <a:t>Constantes declaradas </a:t>
            </a:r>
            <a:r>
              <a:rPr lang="es-ES" altLang="es-MX" sz="4000" b="1" dirty="0" err="1" smtClean="0"/>
              <a:t>const</a:t>
            </a:r>
            <a:endParaRPr lang="es-ES" altLang="es-MX" sz="4000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3140"/>
            <a:ext cx="8229600" cy="1547055"/>
          </a:xfrm>
        </p:spPr>
        <p:txBody>
          <a:bodyPr/>
          <a:lstStyle/>
          <a:p>
            <a:pPr eaLnBrk="1" hangingPunct="1"/>
            <a:r>
              <a:rPr lang="es-ES" altLang="es-MX" sz="2000" dirty="0" smtClean="0"/>
              <a:t>Especifica que el valor de una variable no se puede modificar durante el programa </a:t>
            </a:r>
          </a:p>
          <a:p>
            <a:pPr algn="just" eaLnBrk="1" hangingPunct="1"/>
            <a:r>
              <a:rPr lang="es-ES" altLang="es-MX" sz="2000" dirty="0" smtClean="0"/>
              <a:t>Cualquier intento de modificar el valor de la variable definida con </a:t>
            </a:r>
            <a:r>
              <a:rPr lang="es-ES" altLang="es-MX" sz="2000" dirty="0" err="1" smtClean="0"/>
              <a:t>const</a:t>
            </a:r>
            <a:r>
              <a:rPr lang="es-ES" altLang="es-MX" sz="2000" dirty="0" smtClean="0"/>
              <a:t> producirá un mensaje de error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41" y="2727806"/>
            <a:ext cx="3283917" cy="52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927685" y="5830532"/>
            <a:ext cx="5288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dirty="0"/>
              <a:t>Si se omite </a:t>
            </a:r>
            <a:r>
              <a:rPr lang="es-ES" altLang="es-MX" dirty="0" smtClean="0"/>
              <a:t>el tipo </a:t>
            </a:r>
            <a:r>
              <a:rPr lang="es-ES" altLang="es-MX" dirty="0"/>
              <a:t>C utiliza </a:t>
            </a:r>
            <a:r>
              <a:rPr lang="es-ES" altLang="es-MX" dirty="0" err="1"/>
              <a:t>int</a:t>
            </a:r>
            <a:r>
              <a:rPr lang="es-ES" altLang="es-MX" dirty="0"/>
              <a:t> (entero por defecto)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454558"/>
            <a:ext cx="80264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0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410" y="1628800"/>
            <a:ext cx="6544451" cy="2525142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5" y="4653136"/>
            <a:ext cx="80264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7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dirty="0" smtClean="0"/>
              <a:t>Constantes declaradas </a:t>
            </a:r>
            <a:r>
              <a:rPr lang="es-ES" altLang="es-MX" sz="4000" b="1" dirty="0" err="1" smtClean="0"/>
              <a:t>volatile</a:t>
            </a:r>
            <a:endParaRPr lang="es-ES" altLang="es-MX" sz="4000" b="1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8229600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altLang="es-MX" sz="2000" dirty="0" smtClean="0"/>
              <a:t>La palabra reservada </a:t>
            </a:r>
            <a:r>
              <a:rPr lang="es-ES" altLang="es-MX" sz="2000" dirty="0" err="1" smtClean="0"/>
              <a:t>volatile</a:t>
            </a:r>
            <a:r>
              <a:rPr lang="es-ES" altLang="es-MX" sz="2000" dirty="0" smtClean="0"/>
              <a:t> actúa como </a:t>
            </a:r>
            <a:r>
              <a:rPr lang="es-ES" altLang="es-MX" sz="2000" dirty="0" err="1" smtClean="0"/>
              <a:t>const</a:t>
            </a:r>
            <a:r>
              <a:rPr lang="es-ES" altLang="es-MX" sz="2000" dirty="0" smtClean="0"/>
              <a:t> pero su valor puede ser modificado por:</a:t>
            </a:r>
          </a:p>
          <a:p>
            <a:pPr lvl="1" eaLnBrk="1" hangingPunct="1"/>
            <a:r>
              <a:rPr lang="es-ES" altLang="es-MX" sz="1600" dirty="0" smtClean="0"/>
              <a:t>El propio programa</a:t>
            </a:r>
          </a:p>
          <a:p>
            <a:pPr lvl="1" eaLnBrk="1" hangingPunct="1"/>
            <a:r>
              <a:rPr lang="es-ES" altLang="es-MX" sz="1600" dirty="0" smtClean="0"/>
              <a:t>Por el hardware</a:t>
            </a:r>
          </a:p>
          <a:p>
            <a:pPr lvl="1" eaLnBrk="1" hangingPunct="1"/>
            <a:r>
              <a:rPr lang="es-ES" altLang="es-MX" sz="1600" dirty="0" smtClean="0"/>
              <a:t>Por el software del sistema operativo</a:t>
            </a:r>
          </a:p>
          <a:p>
            <a:pPr algn="just" eaLnBrk="1" hangingPunct="1"/>
            <a:r>
              <a:rPr lang="es-ES" altLang="es-MX" sz="2000" dirty="0" smtClean="0"/>
              <a:t>Las variables volátiles no se pueden guardar en registros como es el caso de las variables normales</a:t>
            </a:r>
          </a:p>
          <a:p>
            <a:pPr eaLnBrk="1" hangingPunct="1"/>
            <a:endParaRPr lang="es-ES" alt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4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3" y="1556792"/>
            <a:ext cx="762395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dirty="0" smtClean="0"/>
              <a:t>Diferencias entre </a:t>
            </a:r>
            <a:r>
              <a:rPr lang="es-ES" altLang="es-MX" sz="4000" b="1" dirty="0" err="1" smtClean="0"/>
              <a:t>const</a:t>
            </a:r>
            <a:r>
              <a:rPr lang="es-ES" altLang="es-MX" sz="4000" b="1" dirty="0" smtClean="0"/>
              <a:t> y #define</a:t>
            </a:r>
            <a:endParaRPr lang="es-ES" altLang="es-MX" sz="400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MX" sz="2400" dirty="0" smtClean="0"/>
              <a:t>Las definiciones </a:t>
            </a:r>
            <a:r>
              <a:rPr lang="es-ES" altLang="es-MX" sz="2400" dirty="0" err="1" smtClean="0"/>
              <a:t>const</a:t>
            </a:r>
            <a:r>
              <a:rPr lang="es-ES" altLang="es-MX" sz="2400" dirty="0" smtClean="0"/>
              <a:t>:</a:t>
            </a:r>
          </a:p>
          <a:p>
            <a:pPr lvl="1" eaLnBrk="1" hangingPunct="1"/>
            <a:r>
              <a:rPr lang="es-ES" altLang="es-MX" sz="2000" dirty="0" smtClean="0"/>
              <a:t>Especifican tipos de datos</a:t>
            </a:r>
          </a:p>
          <a:p>
            <a:pPr lvl="1" eaLnBrk="1" hangingPunct="1"/>
            <a:r>
              <a:rPr lang="es-ES" altLang="es-MX" sz="2000" dirty="0" smtClean="0"/>
              <a:t>Terminan con puntos y coma</a:t>
            </a:r>
          </a:p>
          <a:p>
            <a:pPr lvl="1" eaLnBrk="1" hangingPunct="1"/>
            <a:r>
              <a:rPr lang="es-ES" altLang="es-MX" sz="2000" dirty="0"/>
              <a:t>S</a:t>
            </a:r>
            <a:r>
              <a:rPr lang="es-ES" altLang="es-MX" sz="2000" dirty="0" smtClean="0"/>
              <a:t>e inicializan como las variables</a:t>
            </a:r>
          </a:p>
          <a:p>
            <a:pPr eaLnBrk="1" hangingPunct="1"/>
            <a:r>
              <a:rPr lang="es-ES" altLang="es-MX" sz="2400" dirty="0" smtClean="0"/>
              <a:t>La directiva #define:</a:t>
            </a:r>
          </a:p>
          <a:p>
            <a:pPr lvl="1" eaLnBrk="1" hangingPunct="1"/>
            <a:r>
              <a:rPr lang="es-ES" altLang="es-MX" sz="2000" dirty="0" smtClean="0"/>
              <a:t>No especifica tipos de datos</a:t>
            </a:r>
          </a:p>
          <a:p>
            <a:pPr lvl="1" eaLnBrk="1" hangingPunct="1"/>
            <a:r>
              <a:rPr lang="es-ES" altLang="es-MX" sz="2000" dirty="0" smtClean="0"/>
              <a:t>No utilizan el operador de asignación (=)</a:t>
            </a:r>
          </a:p>
          <a:p>
            <a:pPr lvl="1" eaLnBrk="1" hangingPunct="1"/>
            <a:r>
              <a:rPr lang="es-ES" altLang="es-MX" sz="2000" dirty="0" smtClean="0"/>
              <a:t>No termina con punto y coma</a:t>
            </a:r>
          </a:p>
        </p:txBody>
      </p:sp>
    </p:spTree>
    <p:extLst>
      <p:ext uri="{BB962C8B-B14F-4D97-AF65-F5344CB8AC3E}">
        <p14:creationId xmlns:p14="http://schemas.microsoft.com/office/powerpoint/2010/main" val="9094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3600" b="1" dirty="0" smtClean="0"/>
              <a:t>Ventajas de </a:t>
            </a:r>
            <a:r>
              <a:rPr lang="es-ES" altLang="es-MX" sz="3600" b="1" dirty="0" err="1" smtClean="0"/>
              <a:t>const</a:t>
            </a:r>
            <a:r>
              <a:rPr lang="es-ES" altLang="es-MX" sz="3600" b="1" dirty="0" smtClean="0"/>
              <a:t> sobre #define</a:t>
            </a:r>
            <a:endParaRPr lang="es-ES" altLang="es-MX" sz="3600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87449"/>
            <a:ext cx="8229600" cy="5265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Recomendable el uso de </a:t>
            </a:r>
            <a:r>
              <a:rPr lang="es-ES" altLang="es-MX" sz="2000" dirty="0" err="1" smtClean="0"/>
              <a:t>const</a:t>
            </a:r>
            <a:r>
              <a:rPr lang="es-ES" altLang="es-MX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El compilador genera código más eficiente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Se especifican tipos de datos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El compilador puede comprobar inmediatamente si las constantes literales en las definiciones de </a:t>
            </a:r>
            <a:r>
              <a:rPr lang="es-ES" altLang="es-MX" sz="1800" dirty="0" err="1" smtClean="0"/>
              <a:t>const</a:t>
            </a:r>
            <a:r>
              <a:rPr lang="es-ES" altLang="es-MX" sz="1800" dirty="0" smtClean="0"/>
              <a:t> están en forma correcta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Con #define el compilador no puede realizar pruebas similares hasta que una sentencia utiliza el identificador constante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Se hace más difícil la detección de errores</a:t>
            </a:r>
          </a:p>
          <a:p>
            <a:pPr eaLnBrk="1" hangingPunct="1"/>
            <a:r>
              <a:rPr lang="es-ES" altLang="es-MX" sz="2000" dirty="0" err="1" smtClean="0"/>
              <a:t>const</a:t>
            </a:r>
            <a:r>
              <a:rPr lang="es-ES" altLang="es-MX" sz="2000" dirty="0" smtClean="0"/>
              <a:t> ocupan espacio de datos en tiempo de ejecución</a:t>
            </a:r>
          </a:p>
          <a:p>
            <a:pPr eaLnBrk="1" hangingPunct="1"/>
            <a:r>
              <a:rPr lang="es-ES" altLang="es-MX" sz="2000" dirty="0" smtClean="0"/>
              <a:t>#define solo existe en el texto del programa y su valor se inserta directamente en el código compilado</a:t>
            </a:r>
          </a:p>
          <a:p>
            <a:pPr eaLnBrk="1" hangingPunct="1"/>
            <a:r>
              <a:rPr lang="es-ES" altLang="es-MX" sz="2000" dirty="0" smtClean="0"/>
              <a:t>Los valores </a:t>
            </a:r>
            <a:r>
              <a:rPr lang="es-ES" altLang="es-MX" sz="2000" dirty="0" err="1" smtClean="0"/>
              <a:t>const</a:t>
            </a:r>
            <a:r>
              <a:rPr lang="es-ES" altLang="es-MX" sz="2000" dirty="0" smtClean="0"/>
              <a:t> no se pueden utilizar donde el compilador espera un valor constante</a:t>
            </a:r>
          </a:p>
          <a:p>
            <a:pPr lvl="1" eaLnBrk="1" hangingPunct="1"/>
            <a:r>
              <a:rPr lang="es-ES" altLang="es-MX" sz="1600" dirty="0" smtClean="0"/>
              <a:t>Por ejemplo en la definición de un </a:t>
            </a:r>
            <a:r>
              <a:rPr lang="es-ES" altLang="es-MX" sz="1600" dirty="0" err="1" smtClean="0"/>
              <a:t>array</a:t>
            </a:r>
            <a:endParaRPr lang="es-ES" altLang="es-MX" sz="1600" dirty="0" smtClean="0"/>
          </a:p>
          <a:p>
            <a:pPr eaLnBrk="1" hangingPunct="1">
              <a:lnSpc>
                <a:spcPct val="80000"/>
              </a:lnSpc>
            </a:pPr>
            <a:endParaRPr lang="es-ES" alt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10515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Programa8.c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70" y="1411431"/>
            <a:ext cx="644325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836613"/>
            <a:ext cx="7345362" cy="5159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dirty="0" smtClean="0"/>
              <a:t>Constantes de caracteres o cadenas de caracteres</a:t>
            </a:r>
            <a:endParaRPr lang="es-ES" altLang="es-MX" dirty="0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0954"/>
            <a:ext cx="8229600" cy="1069974"/>
          </a:xfrm>
        </p:spPr>
        <p:txBody>
          <a:bodyPr/>
          <a:lstStyle/>
          <a:p>
            <a:pPr eaLnBrk="1" hangingPunct="1"/>
            <a:r>
              <a:rPr lang="es-ES" altLang="es-MX" sz="2800" dirty="0" smtClean="0"/>
              <a:t>Una constante de caracteres es una cadena de caracteres encerrados entre comillas dobles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24175"/>
            <a:ext cx="60483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Operadores </a:t>
            </a:r>
            <a:r>
              <a:rPr lang="es-MX" altLang="es-MX" dirty="0" smtClean="0"/>
              <a:t>aritméticos</a:t>
            </a:r>
            <a:endParaRPr lang="es-ES" altLang="es-MX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717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193925"/>
            <a:ext cx="6054725" cy="289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2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Programa9.c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583" y="1772816"/>
            <a:ext cx="4570834" cy="45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333375"/>
            <a:ext cx="8164512" cy="282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41663"/>
            <a:ext cx="82073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Operadores </a:t>
            </a:r>
            <a:r>
              <a:rPr lang="es-MX" altLang="es-MX" dirty="0" smtClean="0"/>
              <a:t>lógicos</a:t>
            </a:r>
            <a:endParaRPr lang="es-ES" altLang="es-MX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45942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Programa10.c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844824"/>
            <a:ext cx="6624736" cy="38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24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908050"/>
            <a:ext cx="7561263" cy="4710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3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Operadores de </a:t>
            </a:r>
            <a:r>
              <a:rPr lang="es-MX" altLang="es-MX" dirty="0" smtClean="0"/>
              <a:t>relación</a:t>
            </a:r>
            <a:endParaRPr lang="es-ES" altLang="es-MX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127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101850"/>
            <a:ext cx="6403975" cy="2479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4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Programa11.c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21" y="1700808"/>
            <a:ext cx="836135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229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62088"/>
            <a:ext cx="8167687" cy="332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9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331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563" y="476250"/>
            <a:ext cx="8096250" cy="316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820896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Constantes de caracteres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8677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628775"/>
            <a:ext cx="7089775" cy="3094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4000" dirty="0"/>
              <a:t>Operadores lógicos para el manejo de </a:t>
            </a:r>
            <a:r>
              <a:rPr lang="es-MX" altLang="es-MX" sz="4000" dirty="0" smtClean="0"/>
              <a:t>bits</a:t>
            </a:r>
            <a:endParaRPr lang="es-ES" altLang="es-MX" sz="40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4342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557338"/>
            <a:ext cx="6807200" cy="2070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573463"/>
            <a:ext cx="360045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Programa12.c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06" y="1844824"/>
            <a:ext cx="817179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/>
        </p:blipFill>
        <p:spPr bwMode="auto">
          <a:xfrm>
            <a:off x="1979613" y="1666875"/>
            <a:ext cx="4680619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404813"/>
            <a:ext cx="4968875" cy="1685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6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Operadores de </a:t>
            </a:r>
            <a:r>
              <a:rPr lang="es-MX" altLang="es-MX" dirty="0" smtClean="0"/>
              <a:t>asignación</a:t>
            </a:r>
            <a:endParaRPr lang="es-ES" altLang="es-MX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639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38" y="1573213"/>
            <a:ext cx="7948612" cy="3440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3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Programa13.c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268760"/>
            <a:ext cx="5688632" cy="53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741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333375"/>
            <a:ext cx="685482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365625"/>
            <a:ext cx="727233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Programa14.c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990" y="1628800"/>
            <a:ext cx="684801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oli8"/>
          <p:cNvPicPr>
            <a:picLocks noChangeAspect="1" noChangeArrowheads="1"/>
          </p:cNvPicPr>
          <p:nvPr/>
        </p:nvPicPr>
        <p:blipFill>
          <a:blip r:embed="rId2" cstate="print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620713"/>
            <a:ext cx="7094537" cy="2105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284538"/>
            <a:ext cx="68405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Programa15.c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00808"/>
            <a:ext cx="6768752" cy="43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Ejercicio2.c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Realice un programa en Lenguaje C donde se calculen las siguientes fórmulas:</a:t>
            </a:r>
          </a:p>
          <a:p>
            <a:pPr lvl="1"/>
            <a:r>
              <a:rPr lang="es-MX" dirty="0" smtClean="0"/>
              <a:t>Ley de Gravitación de Newton</a:t>
            </a:r>
          </a:p>
          <a:p>
            <a:pPr lvl="1"/>
            <a:r>
              <a:rPr lang="es-MX" dirty="0" smtClean="0"/>
              <a:t>Ley de Coulomb</a:t>
            </a:r>
          </a:p>
          <a:p>
            <a:pPr lvl="1"/>
            <a:r>
              <a:rPr lang="es-MX" dirty="0" smtClean="0"/>
              <a:t>Ley de Ohm</a:t>
            </a:r>
          </a:p>
          <a:p>
            <a:r>
              <a:rPr lang="es-MX" dirty="0" smtClean="0"/>
              <a:t>Los datos de cada fórmula los debe definir el programa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0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Constantes de caracteres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9701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989138"/>
            <a:ext cx="5608638" cy="2767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Programa3.c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491" y="1417638"/>
            <a:ext cx="6743017" cy="24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dirty="0" smtClean="0"/>
              <a:t>Cadenas de caracteres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MX" sz="2400" dirty="0" smtClean="0"/>
              <a:t>En la memoria las cadenas se representan por una serie de caracteres ASCII más un 0 o nulo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smtClean="0"/>
              <a:t>El carácter nulo marca el final de la cadena y se inserta automáticamente por el compilador C al final de las constantes de cadenas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MX" sz="2400" dirty="0" smtClean="0"/>
              <a:t>Para representar valores nulos C define el símbolo </a:t>
            </a:r>
            <a:r>
              <a:rPr lang="es-ES" altLang="es-MX" sz="2400" dirty="0" err="1" smtClean="0"/>
              <a:t>null</a:t>
            </a:r>
            <a:r>
              <a:rPr lang="es-ES" altLang="es-MX" sz="2400" dirty="0" smtClean="0"/>
              <a:t> como una constante en diversos archivos de cabecera: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err="1" smtClean="0"/>
              <a:t>stdef.h</a:t>
            </a:r>
            <a:endParaRPr lang="es-ES" altLang="es-MX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err="1" smtClean="0"/>
              <a:t>stdio.h</a:t>
            </a:r>
            <a:endParaRPr lang="es-ES" altLang="es-MX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err="1" smtClean="0"/>
              <a:t>stdlib.h</a:t>
            </a:r>
            <a:endParaRPr lang="es-ES" altLang="es-MX" sz="2000" dirty="0"/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err="1" smtClean="0"/>
              <a:t>string.h</a:t>
            </a:r>
            <a:endParaRPr lang="es-ES" altLang="es-MX" sz="2000" dirty="0" smtClean="0"/>
          </a:p>
          <a:p>
            <a:pPr eaLnBrk="1" hangingPunct="1">
              <a:lnSpc>
                <a:spcPct val="90000"/>
              </a:lnSpc>
            </a:pPr>
            <a:r>
              <a:rPr lang="es-ES" altLang="es-MX" sz="2400" dirty="0" smtClean="0"/>
              <a:t>Se puede definir NULL con una línea tal como: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smtClean="0"/>
              <a:t>#define NULL 0</a:t>
            </a:r>
          </a:p>
        </p:txBody>
      </p:sp>
    </p:spTree>
    <p:extLst>
      <p:ext uri="{BB962C8B-B14F-4D97-AF65-F5344CB8AC3E}">
        <p14:creationId xmlns:p14="http://schemas.microsoft.com/office/powerpoint/2010/main" val="12657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dirty="0" smtClean="0"/>
              <a:t>Constantes definidas (simbólicas)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0245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2060575"/>
            <a:ext cx="3960812" cy="1323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46" y="1417638"/>
            <a:ext cx="6372708" cy="24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dirty="0" smtClean="0"/>
              <a:t>Constantes enumeradas</a:t>
            </a:r>
            <a:endParaRPr lang="es-ES" altLang="es-MX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/>
            <a:r>
              <a:rPr lang="es-ES" altLang="es-MX" sz="2800" dirty="0" smtClean="0"/>
              <a:t>Las constantes enumeradas permiten crear listas de elementos afines</a:t>
            </a:r>
          </a:p>
          <a:p>
            <a:pPr eaLnBrk="1" hangingPunct="1"/>
            <a:r>
              <a:rPr lang="es-ES" altLang="es-MX" sz="2800" dirty="0" smtClean="0"/>
              <a:t>Un ejemplo típico es una constante enumerada de lista de colores: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16338"/>
            <a:ext cx="6840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75113"/>
            <a:ext cx="388937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87450" y="5445125"/>
            <a:ext cx="636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dirty="0"/>
              <a:t>Que asignara al elemento False el valor 0 y a True el valor </a:t>
            </a:r>
            <a:r>
              <a:rPr lang="es-ES" altLang="es-MX" dirty="0" smtClean="0"/>
              <a:t>1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154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546</Words>
  <Application>Microsoft Office PowerPoint</Application>
  <PresentationFormat>Presentación en pantalla (4:3)</PresentationFormat>
  <Paragraphs>86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1" baseType="lpstr">
      <vt:lpstr>Arial</vt:lpstr>
      <vt:lpstr>Diseño predeterminado</vt:lpstr>
      <vt:lpstr>Programación básica en Lenguaje C</vt:lpstr>
      <vt:lpstr>Constantes de caracteres o cadenas de caracteres</vt:lpstr>
      <vt:lpstr>Constantes de caracteres</vt:lpstr>
      <vt:lpstr>Constantes de caracteres</vt:lpstr>
      <vt:lpstr>Programa3.c</vt:lpstr>
      <vt:lpstr>Cadenas de caracteres</vt:lpstr>
      <vt:lpstr>Constantes definidas (simbólicas)</vt:lpstr>
      <vt:lpstr>Programa4.c</vt:lpstr>
      <vt:lpstr>Constantes enumeradas</vt:lpstr>
      <vt:lpstr>Constantes enumeradas</vt:lpstr>
      <vt:lpstr>Programa5.c</vt:lpstr>
      <vt:lpstr>Constantes declaradas const</vt:lpstr>
      <vt:lpstr>Programa6.c</vt:lpstr>
      <vt:lpstr>Constantes declaradas volatile</vt:lpstr>
      <vt:lpstr>Programa7.c</vt:lpstr>
      <vt:lpstr>Diferencias entre const y #define</vt:lpstr>
      <vt:lpstr>Ventajas de const sobre #define</vt:lpstr>
      <vt:lpstr>Programa8.c</vt:lpstr>
      <vt:lpstr>Presentación de PowerPoint</vt:lpstr>
      <vt:lpstr>Operadores aritméticos</vt:lpstr>
      <vt:lpstr>Programa9.c</vt:lpstr>
      <vt:lpstr>Presentación de PowerPoint</vt:lpstr>
      <vt:lpstr>Operadores lógicos</vt:lpstr>
      <vt:lpstr>Programa10.c</vt:lpstr>
      <vt:lpstr>Presentación de PowerPoint</vt:lpstr>
      <vt:lpstr>Operadores de relación</vt:lpstr>
      <vt:lpstr>Programa11.c</vt:lpstr>
      <vt:lpstr>Presentación de PowerPoint</vt:lpstr>
      <vt:lpstr>Presentación de PowerPoint</vt:lpstr>
      <vt:lpstr>Operadores lógicos para el manejo de bits</vt:lpstr>
      <vt:lpstr>Programa12.c</vt:lpstr>
      <vt:lpstr>Presentación de PowerPoint</vt:lpstr>
      <vt:lpstr>Operadores de asignación</vt:lpstr>
      <vt:lpstr>Programa13.c</vt:lpstr>
      <vt:lpstr>Presentación de PowerPoint</vt:lpstr>
      <vt:lpstr>Programa14.c</vt:lpstr>
      <vt:lpstr>Presentación de PowerPoint</vt:lpstr>
      <vt:lpstr>Programa15.c</vt:lpstr>
      <vt:lpstr>Ejercicio2.c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José Alfredo Jiménez Benítez</cp:lastModifiedBy>
  <cp:revision>63</cp:revision>
  <dcterms:created xsi:type="dcterms:W3CDTF">2008-06-15T17:42:21Z</dcterms:created>
  <dcterms:modified xsi:type="dcterms:W3CDTF">2016-05-21T18:15:28Z</dcterms:modified>
</cp:coreProperties>
</file>