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649" r:id="rId4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3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894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err="1"/>
              <a:t>int</a:t>
            </a:r>
            <a:r>
              <a:rPr lang="es-ES" altLang="es-MX" b="1" dirty="0"/>
              <a:t> (entero</a:t>
            </a:r>
            <a:r>
              <a:rPr lang="es-ES" altLang="es-MX" b="1" dirty="0" smtClean="0"/>
              <a:t>)</a:t>
            </a:r>
            <a:endParaRPr lang="es-ES" altLang="es-MX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649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000" dirty="0"/>
              <a:t>Un entero es para C un número sin punto </a:t>
            </a:r>
            <a:r>
              <a:rPr lang="es-ES" altLang="es-MX" sz="2000" dirty="0" smtClean="0"/>
              <a:t>decimal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000" dirty="0"/>
              <a:t>El rango de valores depende de la </a:t>
            </a:r>
            <a:r>
              <a:rPr lang="es-ES" altLang="es-MX" sz="2000" dirty="0" smtClean="0"/>
              <a:t>máquina 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000" dirty="0"/>
              <a:t>Igualmente ocurre con el tipo </a:t>
            </a:r>
            <a:r>
              <a:rPr lang="es-ES" altLang="es-MX" sz="2000" dirty="0" err="1"/>
              <a:t>unsigned</a:t>
            </a:r>
            <a:r>
              <a:rPr lang="es-ES" altLang="es-MX" sz="2000" dirty="0"/>
              <a:t> </a:t>
            </a:r>
            <a:r>
              <a:rPr lang="es-ES" altLang="es-MX" sz="2000" dirty="0" err="1" smtClean="0"/>
              <a:t>int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000" dirty="0"/>
              <a:t>Para una maquina con un procesador de 16 bits el rango de valores es de:</a:t>
            </a:r>
          </a:p>
          <a:p>
            <a:pPr lvl="1">
              <a:lnSpc>
                <a:spcPct val="90000"/>
              </a:lnSpc>
            </a:pPr>
            <a:r>
              <a:rPr lang="es-ES" altLang="es-MX" sz="1800" dirty="0" smtClean="0"/>
              <a:t>(-</a:t>
            </a:r>
            <a:r>
              <a:rPr lang="es-ES" altLang="es-MX" sz="1800" dirty="0"/>
              <a:t>32768 a </a:t>
            </a:r>
            <a:r>
              <a:rPr lang="es-ES" altLang="es-MX" sz="1800" dirty="0" smtClean="0"/>
              <a:t>32767) o (-</a:t>
            </a:r>
            <a:r>
              <a:rPr lang="es-ES" altLang="es-MX" sz="1800" dirty="0"/>
              <a:t>2E15 a 2E15-1</a:t>
            </a:r>
            <a:r>
              <a:rPr lang="es-ES" altLang="es-MX" sz="1800" dirty="0" smtClean="0"/>
              <a:t>)</a:t>
            </a:r>
            <a:endParaRPr lang="es-ES" altLang="es-MX" sz="1800" dirty="0"/>
          </a:p>
          <a:p>
            <a:pPr lvl="1">
              <a:lnSpc>
                <a:spcPct val="90000"/>
              </a:lnSpc>
            </a:pPr>
            <a:r>
              <a:rPr lang="es-ES" altLang="es-MX" sz="1800" dirty="0"/>
              <a:t>0 a 65535 (0 a 2E16-1) para el tipo </a:t>
            </a:r>
            <a:r>
              <a:rPr lang="es-ES" altLang="es-MX" sz="1800" dirty="0" err="1" smtClean="0"/>
              <a:t>unsigned</a:t>
            </a:r>
            <a:endParaRPr lang="es-ES" altLang="es-MX" sz="18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96" y="3964846"/>
            <a:ext cx="4464496" cy="58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841615"/>
            <a:ext cx="3019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err="1"/>
              <a:t>long</a:t>
            </a:r>
            <a:r>
              <a:rPr lang="es-ES" altLang="es-MX" sz="4000" b="1" dirty="0"/>
              <a:t> (entero formato largo - 4 bytes</a:t>
            </a:r>
            <a:r>
              <a:rPr lang="es-ES" altLang="es-MX" sz="4000" b="1" dirty="0" smtClean="0"/>
              <a:t>)</a:t>
            </a:r>
            <a:endParaRPr lang="es-ES" altLang="es-MX" sz="40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r>
              <a:rPr lang="es-ES" altLang="es-MX" sz="2400" dirty="0" smtClean="0"/>
              <a:t>Son </a:t>
            </a:r>
            <a:r>
              <a:rPr lang="es-ES" altLang="es-MX" sz="2400" dirty="0"/>
              <a:t>números sin punto decimal comprendidos en el rango de:</a:t>
            </a:r>
          </a:p>
          <a:p>
            <a:pPr lvl="1"/>
            <a:r>
              <a:rPr lang="es-ES" altLang="es-MX" sz="2000" dirty="0" smtClean="0"/>
              <a:t>(-</a:t>
            </a:r>
            <a:r>
              <a:rPr lang="es-ES" altLang="es-MX" sz="2000" dirty="0"/>
              <a:t>2147483648 a </a:t>
            </a:r>
            <a:r>
              <a:rPr lang="es-ES" altLang="es-MX" sz="2000" dirty="0" smtClean="0"/>
              <a:t>2147483647) o (-</a:t>
            </a:r>
            <a:r>
              <a:rPr lang="es-ES" altLang="es-MX" sz="2000" dirty="0"/>
              <a:t>2E31 a </a:t>
            </a:r>
            <a:r>
              <a:rPr lang="es-ES" altLang="es-MX" sz="2000" dirty="0" smtClean="0"/>
              <a:t>2E31-1)</a:t>
            </a:r>
          </a:p>
          <a:p>
            <a:pPr lvl="1"/>
            <a:r>
              <a:rPr lang="es-ES" altLang="es-MX" sz="2000" dirty="0" smtClean="0"/>
              <a:t>0 a 4294967295 (0 a 2E32-1) para el tipo </a:t>
            </a:r>
            <a:r>
              <a:rPr lang="es-ES" altLang="es-MX" sz="2000" dirty="0" err="1" smtClean="0"/>
              <a:t>unsigned</a:t>
            </a:r>
            <a:r>
              <a:rPr lang="es-ES" altLang="es-MX" sz="2000" dirty="0" smtClean="0"/>
              <a:t> </a:t>
            </a:r>
            <a:r>
              <a:rPr lang="es-ES" altLang="es-MX" sz="2000" dirty="0" err="1" smtClean="0"/>
              <a:t>long</a:t>
            </a:r>
            <a:endParaRPr lang="es-ES" altLang="es-MX" sz="20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50431"/>
            <a:ext cx="5616624" cy="10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553244"/>
            <a:ext cx="3867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9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3600" b="1" dirty="0" err="1"/>
              <a:t>float</a:t>
            </a:r>
            <a:r>
              <a:rPr lang="es-ES" altLang="es-MX" sz="3600" b="1" dirty="0"/>
              <a:t> (reales en simple precisión - 4 bytes</a:t>
            </a:r>
            <a:r>
              <a:rPr lang="es-ES" altLang="es-MX" sz="3600" b="1" dirty="0" smtClean="0"/>
              <a:t>)</a:t>
            </a:r>
            <a:endParaRPr lang="es-ES" altLang="es-MX" sz="36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0448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000" dirty="0"/>
              <a:t>Estos números son los más recurridos en un lenguaje de </a:t>
            </a:r>
            <a:r>
              <a:rPr lang="es-ES" altLang="es-MX" sz="2000" dirty="0" smtClean="0"/>
              <a:t>programación</a:t>
            </a:r>
          </a:p>
          <a:p>
            <a:pPr>
              <a:lnSpc>
                <a:spcPct val="90000"/>
              </a:lnSpc>
            </a:pPr>
            <a:r>
              <a:rPr lang="es-ES" altLang="es-MX" sz="2000" dirty="0"/>
              <a:t>Un número real en simple precisión no tiene más de 7 dígitos </a:t>
            </a:r>
            <a:r>
              <a:rPr lang="es-ES" altLang="es-MX" sz="2000" dirty="0" smtClean="0"/>
              <a:t>significativos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000" dirty="0" smtClean="0"/>
              <a:t>Un </a:t>
            </a:r>
            <a:r>
              <a:rPr lang="es-ES" altLang="es-MX" sz="2000" dirty="0"/>
              <a:t>real en simple precisión es un número que puede tener un punto decimal y que puede estar comprendido en el rango de</a:t>
            </a:r>
            <a:r>
              <a:rPr lang="es-ES" altLang="es-MX" sz="2000" dirty="0" smtClean="0"/>
              <a:t>:</a:t>
            </a:r>
            <a:endParaRPr lang="es-ES" altLang="es-MX" sz="2000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1" y="3793172"/>
            <a:ext cx="7889918" cy="116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19" y="5077229"/>
            <a:ext cx="2228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3600" b="1" dirty="0" err="1"/>
              <a:t>double</a:t>
            </a:r>
            <a:r>
              <a:rPr lang="es-ES" altLang="es-MX" sz="3600" b="1" dirty="0"/>
              <a:t> (reales en doble precisión - 8 bytes</a:t>
            </a:r>
            <a:r>
              <a:rPr lang="es-ES" altLang="es-MX" sz="3600" b="1" dirty="0" smtClean="0"/>
              <a:t>)</a:t>
            </a:r>
            <a:endParaRPr lang="es-ES" altLang="es-MX" sz="3600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es-ES" altLang="es-MX" sz="2400" dirty="0"/>
              <a:t>Un número real en doble precisión tiene hasta 16 dígitos </a:t>
            </a:r>
            <a:r>
              <a:rPr lang="es-ES" altLang="es-MX" sz="2400" dirty="0" smtClean="0"/>
              <a:t>significativos</a:t>
            </a:r>
          </a:p>
          <a:p>
            <a:pPr lvl="1"/>
            <a:r>
              <a:rPr lang="es-ES" altLang="es-MX" sz="2000" dirty="0" smtClean="0"/>
              <a:t>Esto </a:t>
            </a:r>
            <a:r>
              <a:rPr lang="es-ES" altLang="es-MX" sz="2000" dirty="0"/>
              <a:t>da lugar a cálculos más exactos que en simple precisión</a:t>
            </a:r>
            <a:r>
              <a:rPr lang="es-ES" altLang="es-MX" sz="2000" dirty="0" smtClean="0"/>
              <a:t>.</a:t>
            </a:r>
          </a:p>
          <a:p>
            <a:r>
              <a:rPr lang="es-ES" altLang="es-MX" sz="2400" dirty="0" smtClean="0"/>
              <a:t>Un </a:t>
            </a:r>
            <a:r>
              <a:rPr lang="es-ES" altLang="es-MX" sz="2400" dirty="0"/>
              <a:t>número real en doble precisión es un número que puede tener un punto decimal y puede estar comprendido en el rango de: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34579"/>
            <a:ext cx="7255665" cy="98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292252"/>
            <a:ext cx="2664296" cy="8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3600" b="1" dirty="0" err="1"/>
              <a:t>long</a:t>
            </a:r>
            <a:r>
              <a:rPr lang="es-ES" altLang="es-MX" sz="3600" b="1" dirty="0"/>
              <a:t> </a:t>
            </a:r>
            <a:r>
              <a:rPr lang="es-ES" altLang="es-MX" sz="3600" b="1" dirty="0" err="1"/>
              <a:t>double</a:t>
            </a:r>
            <a:r>
              <a:rPr lang="es-ES" altLang="es-MX" sz="3600" b="1" dirty="0"/>
              <a:t> (reales doble precisión formato largo - 10 bytes</a:t>
            </a:r>
            <a:r>
              <a:rPr lang="es-ES" altLang="es-MX" sz="3600" b="1" dirty="0" smtClean="0"/>
              <a:t>)</a:t>
            </a:r>
            <a:endParaRPr lang="es-ES" altLang="es-MX" sz="3600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es-ES" altLang="es-MX" sz="2000" dirty="0"/>
              <a:t>Los valores para este tipo están comprendidos en el rango de:</a:t>
            </a:r>
          </a:p>
          <a:p>
            <a:pPr lvl="1"/>
            <a:r>
              <a:rPr lang="es-ES" altLang="es-MX" sz="1600" dirty="0" smtClean="0"/>
              <a:t>(-</a:t>
            </a:r>
            <a:r>
              <a:rPr lang="es-ES" altLang="es-MX" sz="1600" dirty="0"/>
              <a:t>1.189731E+4932 a </a:t>
            </a:r>
            <a:r>
              <a:rPr lang="es-ES" altLang="es-MX" sz="1600" dirty="0" smtClean="0"/>
              <a:t>-3.362103E-4932) </a:t>
            </a:r>
            <a:r>
              <a:rPr lang="es-ES" altLang="es-MX" sz="1600" dirty="0"/>
              <a:t>para números negativos 3.362103E-4932 </a:t>
            </a:r>
            <a:r>
              <a:rPr lang="es-ES" altLang="es-MX" sz="1600" dirty="0" smtClean="0"/>
              <a:t>a 1.189731E </a:t>
            </a:r>
            <a:r>
              <a:rPr lang="es-ES" altLang="es-MX" sz="1600" dirty="0"/>
              <a:t>+ 4932 para números positivos</a:t>
            </a:r>
          </a:p>
          <a:p>
            <a:r>
              <a:rPr lang="es-ES" altLang="es-MX" sz="2000" dirty="0"/>
              <a:t>Un número real en doble precisión formato largo no tiene más de 19 dígitos </a:t>
            </a:r>
            <a:r>
              <a:rPr lang="es-ES" altLang="es-MX" sz="2000" dirty="0" smtClean="0"/>
              <a:t>significativos</a:t>
            </a:r>
            <a:endParaRPr lang="es-ES" altLang="es-MX" sz="2000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592228"/>
            <a:ext cx="3455988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9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err="1" smtClean="0"/>
              <a:t>void</a:t>
            </a:r>
            <a:endParaRPr lang="es-ES" altLang="es-MX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000" dirty="0"/>
              <a:t>El tipo </a:t>
            </a:r>
            <a:r>
              <a:rPr lang="es-ES" altLang="es-MX" sz="2000" dirty="0" err="1"/>
              <a:t>void</a:t>
            </a:r>
            <a:r>
              <a:rPr lang="es-ES" altLang="es-MX" sz="2000" dirty="0"/>
              <a:t> se utiliza para declarar funciones que no retornan un valor o para declarar un puntero a un tipo no </a:t>
            </a:r>
            <a:r>
              <a:rPr lang="es-ES" altLang="es-MX" sz="2000" dirty="0" smtClean="0"/>
              <a:t>especificado</a:t>
            </a:r>
            <a:endParaRPr lang="es-ES" altLang="es-MX" sz="2000" dirty="0"/>
          </a:p>
          <a:p>
            <a:pPr>
              <a:lnSpc>
                <a:spcPct val="80000"/>
              </a:lnSpc>
            </a:pPr>
            <a:r>
              <a:rPr lang="es-ES" altLang="es-MX" sz="2000" dirty="0"/>
              <a:t>Si </a:t>
            </a:r>
            <a:r>
              <a:rPr lang="es-ES" altLang="es-MX" sz="2000" dirty="0" err="1"/>
              <a:t>void</a:t>
            </a:r>
            <a:r>
              <a:rPr lang="es-ES" altLang="es-MX" sz="2000" dirty="0"/>
              <a:t> aparece entre paréntesis a continuación del nombre de una </a:t>
            </a:r>
            <a:r>
              <a:rPr lang="es-ES" altLang="es-MX" sz="2000" dirty="0" smtClean="0"/>
              <a:t>función </a:t>
            </a:r>
            <a:r>
              <a:rPr lang="es-ES" altLang="es-MX" sz="2000" dirty="0"/>
              <a:t>no es interpretado como un </a:t>
            </a:r>
            <a:r>
              <a:rPr lang="es-ES" altLang="es-MX" sz="2000" dirty="0" smtClean="0"/>
              <a:t>tipo</a:t>
            </a:r>
            <a:endParaRPr lang="es-ES" altLang="es-MX" sz="2000" dirty="0"/>
          </a:p>
          <a:p>
            <a:pPr>
              <a:lnSpc>
                <a:spcPct val="80000"/>
              </a:lnSpc>
            </a:pPr>
            <a:r>
              <a:rPr lang="es-ES" altLang="es-MX" sz="2000" dirty="0"/>
              <a:t>En este caso indica que la función no acepta </a:t>
            </a:r>
            <a:r>
              <a:rPr lang="es-ES" altLang="es-MX" sz="2000" dirty="0" smtClean="0"/>
              <a:t>argumentos</a:t>
            </a:r>
            <a:endParaRPr lang="es-ES" altLang="es-MX" sz="2000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43" y="3284985"/>
            <a:ext cx="2449513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0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Conversión de </a:t>
            </a:r>
            <a:r>
              <a:rPr lang="es-MX" altLang="es-MX" dirty="0" smtClean="0"/>
              <a:t>Tipos</a:t>
            </a:r>
            <a:endParaRPr lang="es-ES" altLang="es-MX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844675"/>
            <a:ext cx="8385175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Conversión de Tipos.</a:t>
            </a:r>
            <a:endParaRPr lang="es-ES" altLang="es-MX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700213"/>
            <a:ext cx="8355013" cy="40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1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445733"/>
            <a:ext cx="4205288" cy="43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MX" altLang="es-MX" dirty="0"/>
              <a:t>Conversión de </a:t>
            </a:r>
            <a:r>
              <a:rPr lang="es-MX" altLang="es-MX" dirty="0" smtClean="0"/>
              <a:t>Tipos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82274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628800"/>
            <a:ext cx="6336704" cy="47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048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404813"/>
            <a:ext cx="7440612" cy="2705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68638"/>
            <a:ext cx="72009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Tipos derivados</a:t>
            </a:r>
            <a:endParaRPr lang="es-ES" altLang="es-MX" sz="4000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63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1800" dirty="0"/>
              <a:t>Los tipos derivados son construidos a partir de los tipos </a:t>
            </a:r>
            <a:r>
              <a:rPr lang="es-ES" altLang="es-MX" sz="1800" dirty="0" smtClean="0"/>
              <a:t>fundamentales</a:t>
            </a:r>
            <a:endParaRPr lang="es-ES" altLang="es-MX" sz="1800" dirty="0"/>
          </a:p>
          <a:p>
            <a:pPr>
              <a:lnSpc>
                <a:spcPct val="90000"/>
              </a:lnSpc>
            </a:pPr>
            <a:r>
              <a:rPr lang="es-ES" altLang="es-MX" sz="1800" b="1" dirty="0"/>
              <a:t>Punteros: </a:t>
            </a:r>
            <a:r>
              <a:rPr lang="es-ES" altLang="es-MX" sz="1800" dirty="0" smtClean="0"/>
              <a:t>un </a:t>
            </a:r>
            <a:r>
              <a:rPr lang="es-ES" altLang="es-MX" sz="1800" dirty="0"/>
              <a:t>puntero es una dirección de memoria que indica donde se localiza un objeto de un tipo </a:t>
            </a:r>
            <a:r>
              <a:rPr lang="es-ES" altLang="es-MX" sz="1800" dirty="0" smtClean="0"/>
              <a:t>especificado</a:t>
            </a:r>
          </a:p>
          <a:p>
            <a:pPr lvl="1">
              <a:lnSpc>
                <a:spcPct val="90000"/>
              </a:lnSpc>
            </a:pPr>
            <a:r>
              <a:rPr lang="es-ES" altLang="es-MX" sz="1400" dirty="0" smtClean="0"/>
              <a:t>Se </a:t>
            </a:r>
            <a:r>
              <a:rPr lang="es-ES" altLang="es-MX" sz="1400" dirty="0"/>
              <a:t>utiliza el operador de </a:t>
            </a:r>
            <a:r>
              <a:rPr lang="es-ES" altLang="es-MX" sz="1400" dirty="0" err="1"/>
              <a:t>indirección</a:t>
            </a:r>
            <a:r>
              <a:rPr lang="es-ES" altLang="es-MX" sz="1400" dirty="0"/>
              <a:t> </a:t>
            </a:r>
            <a:r>
              <a:rPr lang="es-ES" altLang="es-MX" sz="1400" dirty="0" smtClean="0"/>
              <a:t>*</a:t>
            </a:r>
            <a:endParaRPr lang="es-ES" altLang="es-MX" sz="1400" b="1" dirty="0"/>
          </a:p>
          <a:p>
            <a:pPr>
              <a:lnSpc>
                <a:spcPct val="90000"/>
              </a:lnSpc>
            </a:pPr>
            <a:r>
              <a:rPr lang="es-ES" altLang="es-MX" sz="1800" b="1" dirty="0"/>
              <a:t>Estructuras: </a:t>
            </a:r>
            <a:r>
              <a:rPr lang="es-ES" altLang="es-MX" sz="1800" dirty="0" smtClean="0"/>
              <a:t>una </a:t>
            </a:r>
            <a:r>
              <a:rPr lang="es-ES" altLang="es-MX" sz="1800" dirty="0"/>
              <a:t>estructura es una variable que representa lo que normalmente conocemos como </a:t>
            </a:r>
            <a:r>
              <a:rPr lang="es-ES" altLang="es-MX" sz="1800" dirty="0" smtClean="0"/>
              <a:t>registro</a:t>
            </a:r>
          </a:p>
          <a:p>
            <a:pPr lvl="1">
              <a:lnSpc>
                <a:spcPct val="90000"/>
              </a:lnSpc>
            </a:pPr>
            <a:r>
              <a:rPr lang="es-ES" altLang="es-MX" sz="1400" dirty="0" smtClean="0"/>
              <a:t>Un </a:t>
            </a:r>
            <a:r>
              <a:rPr lang="es-ES" altLang="es-MX" sz="1400" dirty="0"/>
              <a:t>conjunto de uno o más campos de igual o diferentes </a:t>
            </a:r>
            <a:r>
              <a:rPr lang="es-ES" altLang="es-MX" sz="1400" dirty="0" smtClean="0"/>
              <a:t>tipos</a:t>
            </a:r>
          </a:p>
          <a:p>
            <a:pPr>
              <a:lnSpc>
                <a:spcPct val="90000"/>
              </a:lnSpc>
            </a:pPr>
            <a:r>
              <a:rPr lang="es-MX" altLang="es-MX" sz="1800" b="1" dirty="0"/>
              <a:t>Unión: </a:t>
            </a:r>
            <a:r>
              <a:rPr lang="es-MX" altLang="es-MX" sz="1800" dirty="0" smtClean="0"/>
              <a:t>una </a:t>
            </a:r>
            <a:r>
              <a:rPr lang="es-MX" altLang="es-MX" sz="1800" dirty="0"/>
              <a:t>unión tiene la misma forma de definición que una </a:t>
            </a:r>
            <a:r>
              <a:rPr lang="es-MX" altLang="es-MX" sz="1800" dirty="0" smtClean="0"/>
              <a:t>estructura</a:t>
            </a:r>
          </a:p>
          <a:p>
            <a:pPr lvl="1">
              <a:lnSpc>
                <a:spcPct val="90000"/>
              </a:lnSpc>
            </a:pPr>
            <a:r>
              <a:rPr lang="es-MX" altLang="es-MX" sz="1400" dirty="0" smtClean="0"/>
              <a:t>Representan </a:t>
            </a:r>
            <a:r>
              <a:rPr lang="es-MX" altLang="es-MX" sz="1400" dirty="0"/>
              <a:t>registros </a:t>
            </a:r>
            <a:r>
              <a:rPr lang="es-MX" altLang="es-MX" sz="1400" dirty="0" smtClean="0"/>
              <a:t>variables</a:t>
            </a:r>
          </a:p>
          <a:p>
            <a:pPr lvl="1">
              <a:lnSpc>
                <a:spcPct val="90000"/>
              </a:lnSpc>
            </a:pPr>
            <a:r>
              <a:rPr lang="es-MX" altLang="es-MX" sz="1400" dirty="0"/>
              <a:t>P</a:t>
            </a:r>
            <a:r>
              <a:rPr lang="es-MX" altLang="es-MX" sz="1400" dirty="0" smtClean="0"/>
              <a:t>uede </a:t>
            </a:r>
            <a:r>
              <a:rPr lang="es-MX" altLang="es-MX" sz="1400" dirty="0"/>
              <a:t>alternar entre varios </a:t>
            </a:r>
            <a:r>
              <a:rPr lang="es-MX" altLang="es-MX" sz="1400" dirty="0" smtClean="0"/>
              <a:t>tipos</a:t>
            </a:r>
            <a:endParaRPr lang="es-MX" altLang="es-MX" sz="1400" dirty="0"/>
          </a:p>
          <a:p>
            <a:pPr>
              <a:lnSpc>
                <a:spcPct val="90000"/>
              </a:lnSpc>
            </a:pPr>
            <a:r>
              <a:rPr lang="es-MX" altLang="es-MX" sz="1800" b="1" dirty="0" smtClean="0"/>
              <a:t>Arreglos</a:t>
            </a:r>
            <a:r>
              <a:rPr lang="es-MX" altLang="es-MX" sz="1800" dirty="0" smtClean="0"/>
              <a:t>: un  arreglo es </a:t>
            </a:r>
            <a:r>
              <a:rPr lang="es-MX" altLang="es-MX" sz="1800" dirty="0"/>
              <a:t>un conjunto de </a:t>
            </a:r>
            <a:r>
              <a:rPr lang="es-MX" altLang="es-MX" sz="1800" dirty="0" smtClean="0"/>
              <a:t>objetos </a:t>
            </a:r>
            <a:r>
              <a:rPr lang="es-MX" altLang="es-MX" sz="1800" dirty="0"/>
              <a:t>del mismo </a:t>
            </a:r>
            <a:r>
              <a:rPr lang="es-MX" altLang="es-MX" sz="1800" dirty="0" smtClean="0"/>
              <a:t>tipo </a:t>
            </a:r>
            <a:r>
              <a:rPr lang="es-MX" altLang="es-MX" sz="1800" dirty="0"/>
              <a:t>que ocupan posiciones sucesivas en </a:t>
            </a:r>
            <a:r>
              <a:rPr lang="es-MX" altLang="es-MX" sz="1800" dirty="0" smtClean="0"/>
              <a:t>memoria</a:t>
            </a:r>
          </a:p>
          <a:p>
            <a:pPr lvl="1">
              <a:lnSpc>
                <a:spcPct val="90000"/>
              </a:lnSpc>
            </a:pPr>
            <a:r>
              <a:rPr lang="es-MX" altLang="es-MX" sz="1400" dirty="0"/>
              <a:t>S</a:t>
            </a:r>
            <a:r>
              <a:rPr lang="es-MX" altLang="es-MX" sz="1400" dirty="0" smtClean="0"/>
              <a:t>e </a:t>
            </a:r>
            <a:r>
              <a:rPr lang="es-MX" altLang="es-MX" sz="1400" dirty="0"/>
              <a:t>utiliza el operador [ ] después del nombre del </a:t>
            </a:r>
            <a:r>
              <a:rPr lang="es-MX" altLang="es-MX" sz="1400" dirty="0" smtClean="0"/>
              <a:t>arreglo</a:t>
            </a:r>
            <a:endParaRPr lang="es-MX" altLang="es-MX" sz="1400" dirty="0"/>
          </a:p>
          <a:p>
            <a:pPr>
              <a:lnSpc>
                <a:spcPct val="90000"/>
              </a:lnSpc>
            </a:pPr>
            <a:r>
              <a:rPr lang="es-MX" altLang="es-MX" sz="1800" b="1" dirty="0"/>
              <a:t>Funciones</a:t>
            </a:r>
            <a:r>
              <a:rPr lang="es-MX" altLang="es-MX" sz="1800" dirty="0"/>
              <a:t>: </a:t>
            </a:r>
            <a:r>
              <a:rPr lang="es-MX" altLang="es-MX" sz="1800" dirty="0" smtClean="0"/>
              <a:t>son</a:t>
            </a:r>
            <a:r>
              <a:rPr lang="es-MX" altLang="es-MX" sz="1800" dirty="0" smtClean="0"/>
              <a:t> subprogramas que </a:t>
            </a:r>
            <a:r>
              <a:rPr lang="es-MX" altLang="es-MX" sz="1800" dirty="0"/>
              <a:t>toma argumentos </a:t>
            </a:r>
            <a:r>
              <a:rPr lang="es-MX" altLang="es-MX" sz="1800" dirty="0" smtClean="0"/>
              <a:t>de </a:t>
            </a:r>
            <a:r>
              <a:rPr lang="es-MX" altLang="es-MX" sz="1800" dirty="0"/>
              <a:t>tipos dados y retorna un valor de un tipo </a:t>
            </a:r>
            <a:r>
              <a:rPr lang="es-MX" altLang="es-MX" sz="1800" dirty="0" smtClean="0"/>
              <a:t>especificado</a:t>
            </a:r>
          </a:p>
          <a:p>
            <a:pPr lvl="1">
              <a:lnSpc>
                <a:spcPct val="90000"/>
              </a:lnSpc>
            </a:pPr>
            <a:r>
              <a:rPr lang="es-MX" altLang="es-MX" sz="1400" dirty="0"/>
              <a:t>S</a:t>
            </a:r>
            <a:r>
              <a:rPr lang="es-MX" altLang="es-MX" sz="1400" dirty="0" smtClean="0"/>
              <a:t>e </a:t>
            </a:r>
            <a:r>
              <a:rPr lang="es-MX" altLang="es-MX" sz="1400" dirty="0"/>
              <a:t>utiliza el operador ( ) después del nombre de la </a:t>
            </a:r>
            <a:r>
              <a:rPr lang="es-MX" altLang="es-MX" sz="1400" dirty="0" smtClean="0"/>
              <a:t>función</a:t>
            </a:r>
            <a:endParaRPr lang="es-MX" altLang="es-MX" sz="1400" dirty="0"/>
          </a:p>
          <a:p>
            <a:pPr>
              <a:lnSpc>
                <a:spcPct val="90000"/>
              </a:lnSpc>
            </a:pPr>
            <a:endParaRPr lang="es-MX" altLang="es-MX" sz="1800" b="1" dirty="0"/>
          </a:p>
          <a:p>
            <a:pPr>
              <a:lnSpc>
                <a:spcPct val="90000"/>
              </a:lnSpc>
            </a:pPr>
            <a:endParaRPr lang="es-ES" altLang="es-MX" sz="1800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30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Nombres de </a:t>
            </a:r>
            <a:r>
              <a:rPr lang="es-ES" altLang="es-MX" sz="4000" b="1" dirty="0"/>
              <a:t>t</a:t>
            </a:r>
            <a:r>
              <a:rPr lang="es-ES" altLang="es-MX" sz="4000" b="1" dirty="0" smtClean="0"/>
              <a:t>ipos </a:t>
            </a:r>
            <a:r>
              <a:rPr lang="es-ES" altLang="es-MX" sz="4000" b="1" dirty="0" err="1" smtClean="0"/>
              <a:t>typedef</a:t>
            </a:r>
            <a:endParaRPr lang="es-ES" altLang="es-MX" sz="4000" b="1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/>
              <a:t>Permite declarar nuevos nombres de tipos de </a:t>
            </a:r>
            <a:r>
              <a:rPr lang="es-ES" altLang="es-MX" sz="2400" dirty="0" smtClean="0"/>
              <a:t>datos</a:t>
            </a:r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Pueden </a:t>
            </a:r>
            <a:r>
              <a:rPr lang="es-ES" altLang="es-MX" sz="2000" dirty="0"/>
              <a:t>ser utilizados más tarde para declarar variables de esos </a:t>
            </a:r>
            <a:r>
              <a:rPr lang="es-ES" altLang="es-MX" sz="2000" dirty="0" smtClean="0"/>
              <a:t>tipos</a:t>
            </a:r>
            <a:endParaRPr lang="es-ES" altLang="es-MX" sz="2000" dirty="0"/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Permiten </a:t>
            </a:r>
            <a:r>
              <a:rPr lang="es-ES" altLang="es-MX" sz="2000" dirty="0"/>
              <a:t>parametrizar un programa para evitar problemas de </a:t>
            </a:r>
            <a:r>
              <a:rPr lang="es-ES" altLang="es-MX" sz="2000" dirty="0" smtClean="0"/>
              <a:t>portabilidad</a:t>
            </a:r>
            <a:endParaRPr lang="es-ES" altLang="es-MX" sz="2000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7838"/>
            <a:ext cx="74898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81" y="5085184"/>
            <a:ext cx="4886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altLang="es-MX" sz="4000" b="1" dirty="0" smtClean="0"/>
              <a:t>Identificadores</a:t>
            </a:r>
            <a:endParaRPr lang="es-ES" altLang="es-MX" sz="400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0225" y="1183481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000" dirty="0"/>
              <a:t>Los identificadores son nombres dados </a:t>
            </a:r>
            <a:r>
              <a:rPr lang="es-ES" altLang="es-MX" sz="2000" dirty="0" smtClean="0"/>
              <a:t>a: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Constantes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Variables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Tipos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Funciones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/>
              <a:t>E</a:t>
            </a:r>
            <a:r>
              <a:rPr lang="es-ES" altLang="es-MX" sz="1600" dirty="0" smtClean="0"/>
              <a:t>tiquetas </a:t>
            </a:r>
            <a:r>
              <a:rPr lang="es-ES" altLang="es-MX" sz="1600" dirty="0"/>
              <a:t>de un </a:t>
            </a:r>
            <a:r>
              <a:rPr lang="es-ES" altLang="es-MX" sz="1600" dirty="0" smtClean="0"/>
              <a:t>programa</a:t>
            </a:r>
          </a:p>
          <a:p>
            <a:pPr>
              <a:lnSpc>
                <a:spcPct val="80000"/>
              </a:lnSpc>
            </a:pPr>
            <a:r>
              <a:rPr lang="es-ES" altLang="es-MX" sz="2000" dirty="0" smtClean="0"/>
              <a:t>Pueden </a:t>
            </a:r>
            <a:r>
              <a:rPr lang="es-ES" altLang="es-MX" sz="2000" dirty="0"/>
              <a:t>tener cualquier número de caracteres pero solamente los 31 caracteres </a:t>
            </a:r>
            <a:r>
              <a:rPr lang="es-ES" altLang="es-MX" sz="2000" dirty="0" smtClean="0"/>
              <a:t>primeros son significativos</a:t>
            </a:r>
          </a:p>
          <a:p>
            <a:pPr>
              <a:lnSpc>
                <a:spcPct val="80000"/>
              </a:lnSpc>
            </a:pPr>
            <a:r>
              <a:rPr lang="es-ES" altLang="es-MX" sz="2000" dirty="0" smtClean="0"/>
              <a:t>Constan de uno </a:t>
            </a:r>
            <a:r>
              <a:rPr lang="es-ES" altLang="es-MX" sz="2000" dirty="0"/>
              <a:t>o más </a:t>
            </a:r>
            <a:r>
              <a:rPr lang="es-ES" altLang="es-MX" sz="2000" dirty="0" smtClean="0"/>
              <a:t>caracteres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Letras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Dígitos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/>
              <a:t>E</a:t>
            </a:r>
            <a:r>
              <a:rPr lang="es-ES" altLang="es-MX" sz="1600" dirty="0" smtClean="0"/>
              <a:t>l </a:t>
            </a:r>
            <a:r>
              <a:rPr lang="es-ES" altLang="es-MX" sz="1600" dirty="0"/>
              <a:t>carácter de </a:t>
            </a:r>
            <a:r>
              <a:rPr lang="es-ES" altLang="es-MX" sz="1600" dirty="0" smtClean="0"/>
              <a:t>subrayado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 smtClean="0"/>
              <a:t>El </a:t>
            </a:r>
            <a:r>
              <a:rPr lang="es-ES" altLang="es-MX" sz="1600" dirty="0"/>
              <a:t>primer carácter debe ser una letra o el carácter de </a:t>
            </a:r>
            <a:r>
              <a:rPr lang="es-ES" altLang="es-MX" sz="1600" dirty="0" smtClean="0"/>
              <a:t>subrayado</a:t>
            </a:r>
          </a:p>
          <a:p>
            <a:pPr lvl="1">
              <a:lnSpc>
                <a:spcPct val="80000"/>
              </a:lnSpc>
            </a:pPr>
            <a:r>
              <a:rPr lang="es-ES" altLang="es-MX" sz="1600" dirty="0"/>
              <a:t>P</a:t>
            </a:r>
            <a:r>
              <a:rPr lang="es-ES" altLang="es-MX" sz="1600" dirty="0" smtClean="0"/>
              <a:t>ueden ser mayúsculas o minúsculas y se consideran como caracteres diferentes.</a:t>
            </a:r>
          </a:p>
          <a:p>
            <a:pPr>
              <a:lnSpc>
                <a:spcPct val="80000"/>
              </a:lnSpc>
            </a:pPr>
            <a:r>
              <a:rPr lang="es-ES" altLang="es-MX" sz="2000" dirty="0" smtClean="0"/>
              <a:t> La </a:t>
            </a:r>
            <a:r>
              <a:rPr lang="es-ES" altLang="es-MX" sz="2000" dirty="0"/>
              <a:t>sintaxis para formar un identificador es la siguiente:</a:t>
            </a:r>
          </a:p>
          <a:p>
            <a:pPr>
              <a:lnSpc>
                <a:spcPct val="80000"/>
              </a:lnSpc>
            </a:pPr>
            <a:endParaRPr lang="es-MX" altLang="es-MX" sz="2000" dirty="0"/>
          </a:p>
          <a:p>
            <a:pPr>
              <a:lnSpc>
                <a:spcPct val="80000"/>
              </a:lnSpc>
            </a:pPr>
            <a:endParaRPr lang="es-MX" altLang="es-MX" sz="2000" dirty="0"/>
          </a:p>
          <a:p>
            <a:pPr>
              <a:lnSpc>
                <a:spcPct val="80000"/>
              </a:lnSpc>
            </a:pPr>
            <a:endParaRPr lang="es-ES" altLang="es-MX" sz="2000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56" y="5311878"/>
            <a:ext cx="388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34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ES" altLang="es-MX" sz="4000" b="1" dirty="0"/>
              <a:t>P</a:t>
            </a:r>
            <a:r>
              <a:rPr lang="es-ES" altLang="es-MX" sz="4000" b="1" dirty="0" smtClean="0"/>
              <a:t>alabras clave</a:t>
            </a:r>
            <a:endParaRPr lang="es-ES" altLang="es-MX" sz="4000" b="1" dirty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175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725" y="1412776"/>
            <a:ext cx="7869238" cy="3392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88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s-ES" altLang="es-MX" sz="4000" b="1" dirty="0" smtClean="0"/>
              <a:t>Comentarios</a:t>
            </a:r>
            <a:endParaRPr lang="es-ES" altLang="es-MX" sz="4000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31500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000" dirty="0" smtClean="0"/>
              <a:t>Sin</a:t>
            </a:r>
            <a:r>
              <a:rPr lang="es-ES" altLang="es-MX" sz="2000" dirty="0" smtClean="0"/>
              <a:t> secuencias </a:t>
            </a:r>
            <a:r>
              <a:rPr lang="es-ES" altLang="es-MX" sz="2000" dirty="0"/>
              <a:t>de caracteres cualesquiera encerrados entre los símbolos /* y </a:t>
            </a:r>
            <a:r>
              <a:rPr lang="es-ES" altLang="es-MX" sz="2000" dirty="0" smtClean="0"/>
              <a:t>*/</a:t>
            </a:r>
            <a:endParaRPr lang="es-ES" altLang="es-MX" sz="2000" dirty="0"/>
          </a:p>
          <a:p>
            <a:pPr lvl="1">
              <a:lnSpc>
                <a:spcPct val="90000"/>
              </a:lnSpc>
            </a:pPr>
            <a:r>
              <a:rPr lang="es-ES" altLang="es-MX" sz="1800" dirty="0" smtClean="0"/>
              <a:t>Pueden </a:t>
            </a:r>
            <a:r>
              <a:rPr lang="es-ES" altLang="es-MX" sz="1800" dirty="0"/>
              <a:t>ocupar más de una </a:t>
            </a:r>
            <a:r>
              <a:rPr lang="es-ES" altLang="es-MX" sz="1800" dirty="0" smtClean="0"/>
              <a:t>línea</a:t>
            </a:r>
          </a:p>
          <a:p>
            <a:pPr lvl="1">
              <a:lnSpc>
                <a:spcPct val="90000"/>
              </a:lnSpc>
            </a:pPr>
            <a:r>
              <a:rPr lang="es-ES" altLang="es-MX" sz="1800" dirty="0" smtClean="0"/>
              <a:t>No </a:t>
            </a:r>
            <a:r>
              <a:rPr lang="es-ES" altLang="es-MX" sz="1800" dirty="0"/>
              <a:t>pueden </a:t>
            </a:r>
            <a:r>
              <a:rPr lang="es-ES" altLang="es-MX" sz="1800" dirty="0" smtClean="0"/>
              <a:t>anidarse</a:t>
            </a:r>
          </a:p>
          <a:p>
            <a:pPr lvl="1">
              <a:lnSpc>
                <a:spcPct val="90000"/>
              </a:lnSpc>
            </a:pPr>
            <a:r>
              <a:rPr lang="es-MX" altLang="es-MX" sz="1800" dirty="0"/>
              <a:t>P</a:t>
            </a:r>
            <a:r>
              <a:rPr lang="es-MX" altLang="es-MX" sz="1800" dirty="0" smtClean="0"/>
              <a:t>uede </a:t>
            </a:r>
            <a:r>
              <a:rPr lang="es-MX" altLang="es-MX" sz="1800" dirty="0"/>
              <a:t>aparecer en cualquier lugar donde se permita aparecer un espacio en </a:t>
            </a:r>
            <a:r>
              <a:rPr lang="es-MX" altLang="es-MX" sz="1800" dirty="0" smtClean="0"/>
              <a:t>blanco</a:t>
            </a:r>
            <a:endParaRPr lang="es-MX" altLang="es-MX" sz="1800" dirty="0"/>
          </a:p>
          <a:p>
            <a:pPr>
              <a:lnSpc>
                <a:spcPct val="90000"/>
              </a:lnSpc>
            </a:pPr>
            <a:r>
              <a:rPr lang="es-ES" altLang="es-MX" sz="2000" dirty="0" smtClean="0"/>
              <a:t>También se utiliza el estilo </a:t>
            </a:r>
            <a:r>
              <a:rPr lang="es-ES" altLang="es-MX" sz="2000" dirty="0"/>
              <a:t>C</a:t>
            </a:r>
            <a:r>
              <a:rPr lang="es-ES" altLang="es-MX" sz="2000" dirty="0" smtClean="0"/>
              <a:t>++</a:t>
            </a:r>
          </a:p>
          <a:p>
            <a:pPr lvl="1">
              <a:lnSpc>
                <a:spcPct val="90000"/>
              </a:lnSpc>
            </a:pPr>
            <a:r>
              <a:rPr lang="es-ES" altLang="es-MX" sz="1800" dirty="0" smtClean="0"/>
              <a:t>comienza </a:t>
            </a:r>
            <a:r>
              <a:rPr lang="es-ES" altLang="es-MX" sz="1800" dirty="0"/>
              <a:t>con los caracteres // y termina al final de la </a:t>
            </a:r>
            <a:r>
              <a:rPr lang="es-ES" altLang="es-MX" sz="1800" dirty="0" smtClean="0"/>
              <a:t>línea</a:t>
            </a:r>
            <a:endParaRPr lang="es-ES" altLang="es-MX" sz="1800" dirty="0"/>
          </a:p>
          <a:p>
            <a:pPr lvl="1">
              <a:lnSpc>
                <a:spcPct val="90000"/>
              </a:lnSpc>
            </a:pPr>
            <a:r>
              <a:rPr lang="es-ES" altLang="es-MX" sz="1800" dirty="0" smtClean="0"/>
              <a:t>Estos </a:t>
            </a:r>
            <a:r>
              <a:rPr lang="es-ES" altLang="es-MX" sz="1800" dirty="0"/>
              <a:t>comentarios no pueden ocupar más de una </a:t>
            </a:r>
            <a:r>
              <a:rPr lang="es-ES" altLang="es-MX" sz="1800" dirty="0" smtClean="0"/>
              <a:t>línea</a:t>
            </a:r>
          </a:p>
          <a:p>
            <a:pPr>
              <a:lnSpc>
                <a:spcPct val="90000"/>
              </a:lnSpc>
            </a:pPr>
            <a:r>
              <a:rPr lang="es-ES" altLang="es-MX" sz="2000" dirty="0" smtClean="0"/>
              <a:t>El </a:t>
            </a:r>
            <a:r>
              <a:rPr lang="es-ES" altLang="es-MX" sz="2000" dirty="0"/>
              <a:t>compilador trata un comentario como a un espacio en </a:t>
            </a:r>
            <a:r>
              <a:rPr lang="es-ES" altLang="es-MX" sz="2000" dirty="0" smtClean="0"/>
              <a:t>blanco</a:t>
            </a:r>
            <a:endParaRPr lang="es-ES" altLang="es-MX" sz="2000" dirty="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82665"/>
            <a:ext cx="3534162" cy="166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37" y="4929847"/>
            <a:ext cx="4033118" cy="5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37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Variables</a:t>
            </a:r>
            <a:endParaRPr lang="es-ES" altLang="es-MX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s-ES" altLang="es-MX" sz="2400" dirty="0" smtClean="0"/>
              <a:t>Una variable es un recurso de memoria que puede </a:t>
            </a:r>
            <a:r>
              <a:rPr lang="es-ES" altLang="es-MX" sz="2400" dirty="0"/>
              <a:t>cambiar </a:t>
            </a:r>
            <a:r>
              <a:rPr lang="es-ES" altLang="es-MX" sz="2400" dirty="0" smtClean="0"/>
              <a:t>su valor a lo </a:t>
            </a:r>
            <a:r>
              <a:rPr lang="es-ES" altLang="es-MX" sz="2400" dirty="0"/>
              <a:t>largo de la ejecución de un </a:t>
            </a:r>
            <a:r>
              <a:rPr lang="es-ES" altLang="es-MX" sz="2400" dirty="0" smtClean="0"/>
              <a:t>programa</a:t>
            </a:r>
            <a:endParaRPr lang="es-ES" altLang="es-MX" sz="2400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3025082"/>
            <a:ext cx="43926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80" y="3696170"/>
            <a:ext cx="7262640" cy="19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95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altLang="es-MX" sz="4000" b="1" dirty="0"/>
              <a:t>Variables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687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5" y="3173445"/>
            <a:ext cx="6838073" cy="19117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696744" cy="16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9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Variables globales</a:t>
            </a:r>
            <a:endParaRPr lang="es-ES" altLang="es-MX" sz="4000" b="1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800" dirty="0" smtClean="0"/>
              <a:t>Son declaradas </a:t>
            </a:r>
            <a:r>
              <a:rPr lang="es-ES" altLang="es-MX" sz="2800" dirty="0"/>
              <a:t>fuera de todo </a:t>
            </a:r>
            <a:r>
              <a:rPr lang="es-ES" altLang="es-MX" sz="2800" dirty="0" smtClean="0"/>
              <a:t>bloque</a:t>
            </a:r>
          </a:p>
          <a:p>
            <a:pPr lvl="1"/>
            <a:r>
              <a:rPr lang="es-ES" altLang="es-MX" sz="2400" dirty="0" smtClean="0"/>
              <a:t>Es </a:t>
            </a:r>
            <a:r>
              <a:rPr lang="es-ES" altLang="es-MX" sz="2400" dirty="0"/>
              <a:t>accesible en el resto del archivo fuente en el que esta </a:t>
            </a:r>
            <a:r>
              <a:rPr lang="es-ES" altLang="es-MX" sz="2400" dirty="0" smtClean="0"/>
              <a:t>declarada</a:t>
            </a:r>
            <a:endParaRPr lang="es-ES" altLang="es-MX" sz="24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5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Variables locales</a:t>
            </a:r>
            <a:endParaRPr lang="es-ES" altLang="es-MX" sz="4000" b="1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es-ES" altLang="es-MX" sz="2800" dirty="0" smtClean="0"/>
              <a:t>Son declaradas </a:t>
            </a:r>
            <a:r>
              <a:rPr lang="es-ES" altLang="es-MX" sz="2800" dirty="0"/>
              <a:t>dentro de un </a:t>
            </a:r>
            <a:r>
              <a:rPr lang="es-ES" altLang="es-MX" sz="2800" dirty="0" smtClean="0"/>
              <a:t>bloque</a:t>
            </a:r>
          </a:p>
          <a:p>
            <a:pPr lvl="1"/>
            <a:r>
              <a:rPr lang="es-ES" altLang="es-MX" sz="2400" dirty="0" smtClean="0"/>
              <a:t>Es </a:t>
            </a:r>
            <a:r>
              <a:rPr lang="es-ES" altLang="es-MX" sz="2400" dirty="0"/>
              <a:t>accesible solamente dentro de </a:t>
            </a:r>
            <a:r>
              <a:rPr lang="es-ES" altLang="es-MX" sz="2400" dirty="0" smtClean="0"/>
              <a:t>este</a:t>
            </a:r>
            <a:endParaRPr lang="es-ES" altLang="es-MX" sz="2400" dirty="0"/>
          </a:p>
          <a:p>
            <a:r>
              <a:rPr lang="es-ES" altLang="es-MX" sz="2800" dirty="0"/>
              <a:t>Cada variable de un </a:t>
            </a:r>
            <a:r>
              <a:rPr lang="es-ES" altLang="es-MX" sz="2800" dirty="0" smtClean="0"/>
              <a:t>programa </a:t>
            </a:r>
            <a:r>
              <a:rPr lang="es-ES" altLang="es-MX" sz="2800" dirty="0"/>
              <a:t>debe declararse antes de ser </a:t>
            </a:r>
            <a:r>
              <a:rPr lang="es-ES" altLang="es-MX" sz="2800" dirty="0" smtClean="0"/>
              <a:t>utilizada</a:t>
            </a:r>
            <a:endParaRPr lang="es-ES" altLang="es-MX" sz="28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9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Programa18.c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772816"/>
            <a:ext cx="674926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Programa16.c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417638"/>
            <a:ext cx="5904656" cy="50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4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altLang="es-MX" sz="4000" b="1" dirty="0"/>
              <a:t>Nombre de una </a:t>
            </a:r>
            <a:r>
              <a:rPr lang="es-ES" altLang="es-MX" sz="4000" b="1" dirty="0" smtClean="0"/>
              <a:t>función</a:t>
            </a:r>
            <a:endParaRPr lang="es-ES" altLang="es-MX" sz="4000" b="1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1338" y="1066453"/>
            <a:ext cx="8229600" cy="1858491"/>
          </a:xfrm>
        </p:spPr>
        <p:txBody>
          <a:bodyPr/>
          <a:lstStyle/>
          <a:p>
            <a:r>
              <a:rPr lang="es-ES" altLang="es-MX" sz="2800" dirty="0" smtClean="0"/>
              <a:t>El</a:t>
            </a:r>
            <a:r>
              <a:rPr lang="es-ES" altLang="es-MX" sz="2800" dirty="0" smtClean="0"/>
              <a:t> </a:t>
            </a:r>
            <a:r>
              <a:rPr lang="es-ES" altLang="es-MX" sz="2800" dirty="0"/>
              <a:t>nombre de una </a:t>
            </a:r>
            <a:r>
              <a:rPr lang="es-ES" altLang="es-MX" sz="2800" dirty="0" smtClean="0"/>
              <a:t>función:</a:t>
            </a:r>
          </a:p>
          <a:p>
            <a:pPr lvl="1"/>
            <a:r>
              <a:rPr lang="es-ES" altLang="es-MX" sz="2400" dirty="0" smtClean="0"/>
              <a:t>Comienza </a:t>
            </a:r>
            <a:r>
              <a:rPr lang="es-ES" altLang="es-MX" sz="2400" dirty="0"/>
              <a:t>con una letra o un </a:t>
            </a:r>
            <a:r>
              <a:rPr lang="es-ES" altLang="es-MX" sz="2400" dirty="0" smtClean="0"/>
              <a:t>guion bajo</a:t>
            </a:r>
          </a:p>
          <a:p>
            <a:pPr lvl="1"/>
            <a:r>
              <a:rPr lang="es-ES" altLang="es-MX" sz="2400" dirty="0" smtClean="0"/>
              <a:t>Puede contener:</a:t>
            </a:r>
          </a:p>
          <a:p>
            <a:pPr lvl="2"/>
            <a:r>
              <a:rPr lang="es-ES" altLang="es-MX" sz="2000" dirty="0" smtClean="0"/>
              <a:t>Letras</a:t>
            </a:r>
          </a:p>
          <a:p>
            <a:pPr lvl="2"/>
            <a:r>
              <a:rPr lang="es-ES" altLang="es-MX" sz="2000" dirty="0" smtClean="0"/>
              <a:t>Números</a:t>
            </a:r>
          </a:p>
          <a:p>
            <a:pPr lvl="2"/>
            <a:r>
              <a:rPr lang="es-ES" altLang="es-MX" sz="2000" dirty="0" smtClean="0"/>
              <a:t>Subrayados</a:t>
            </a:r>
            <a:endParaRPr lang="es-ES" altLang="es-MX" sz="20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4" y="3645024"/>
            <a:ext cx="5959620" cy="13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4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Tipo de dato de </a:t>
            </a:r>
            <a:r>
              <a:rPr lang="es-ES" altLang="es-MX" b="1" dirty="0" smtClean="0"/>
              <a:t>retorno</a:t>
            </a:r>
            <a:endParaRPr lang="es-ES" altLang="es-MX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 smtClean="0"/>
              <a:t>El tipo de dato por omisión es </a:t>
            </a:r>
            <a:r>
              <a:rPr lang="es-ES" altLang="es-MX" sz="2400" dirty="0" err="1" smtClean="0"/>
              <a:t>int</a:t>
            </a:r>
            <a:endParaRPr lang="es-ES" altLang="es-MX" sz="2400" dirty="0" smtClean="0"/>
          </a:p>
          <a:p>
            <a:pPr>
              <a:lnSpc>
                <a:spcPct val="90000"/>
              </a:lnSpc>
            </a:pPr>
            <a:r>
              <a:rPr lang="es-ES" altLang="es-MX" sz="2400" dirty="0" smtClean="0"/>
              <a:t>El dato </a:t>
            </a:r>
            <a:r>
              <a:rPr lang="es-ES" altLang="es-MX" sz="2400" dirty="0" smtClean="0"/>
              <a:t>devuelto </a:t>
            </a:r>
            <a:r>
              <a:rPr lang="es-ES" altLang="es-MX" sz="2400" dirty="0"/>
              <a:t>(de retorno) por la </a:t>
            </a:r>
            <a:r>
              <a:rPr lang="es-ES" altLang="es-MX" sz="2400" dirty="0" smtClean="0"/>
              <a:t>función puede </a:t>
            </a:r>
            <a:r>
              <a:rPr lang="es-ES" altLang="es-MX" sz="2400" dirty="0" smtClean="0"/>
              <a:t>ser: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Tipos simples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Puntero </a:t>
            </a:r>
            <a:r>
              <a:rPr lang="es-ES" altLang="es-MX" sz="2000" dirty="0"/>
              <a:t>a cualquier </a:t>
            </a:r>
            <a:r>
              <a:rPr lang="es-ES" altLang="es-MX" sz="2000" dirty="0" smtClean="0"/>
              <a:t>tipo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err="1" smtClean="0"/>
              <a:t>struct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400" dirty="0"/>
              <a:t>Si una función no devuelve un </a:t>
            </a:r>
            <a:r>
              <a:rPr lang="es-ES" altLang="es-MX" sz="2400" dirty="0" smtClean="0"/>
              <a:t>resultado </a:t>
            </a:r>
            <a:r>
              <a:rPr lang="es-ES" altLang="es-MX" sz="2400" dirty="0"/>
              <a:t>se utiliza el tipo </a:t>
            </a:r>
            <a:r>
              <a:rPr lang="es-ES" altLang="es-MX" sz="2400" dirty="0" err="1" smtClean="0"/>
              <a:t>void</a:t>
            </a:r>
            <a:endParaRPr lang="es-ES" altLang="es-MX" sz="2400" dirty="0"/>
          </a:p>
          <a:p>
            <a:pPr>
              <a:lnSpc>
                <a:spcPct val="90000"/>
              </a:lnSpc>
            </a:pPr>
            <a:r>
              <a:rPr lang="es-ES" altLang="es-MX" sz="2400" dirty="0"/>
              <a:t>Muchas funciones no devuelven </a:t>
            </a:r>
            <a:r>
              <a:rPr lang="es-ES" altLang="es-MX" sz="2400" dirty="0" smtClean="0"/>
              <a:t>resultados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Se denominan procedimiento</a:t>
            </a:r>
            <a:endParaRPr lang="es-ES" altLang="es-MX" sz="20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8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Tipo de dato de </a:t>
            </a:r>
            <a:r>
              <a:rPr lang="es-ES" altLang="es-MX" b="1" dirty="0" smtClean="0"/>
              <a:t>retorno</a:t>
            </a:r>
            <a:endParaRPr lang="es-ES" altLang="es-MX" b="1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04" y="1772816"/>
            <a:ext cx="8231555" cy="23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7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Resultados de una </a:t>
            </a:r>
            <a:r>
              <a:rPr lang="es-ES" altLang="es-MX" b="1" dirty="0" smtClean="0"/>
              <a:t>función</a:t>
            </a:r>
            <a:endParaRPr lang="es-ES" altLang="es-MX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/>
              <a:t>Una función devuelve un único </a:t>
            </a:r>
            <a:r>
              <a:rPr lang="es-ES" altLang="es-MX" sz="2400" dirty="0" smtClean="0"/>
              <a:t>valor</a:t>
            </a:r>
            <a:endParaRPr lang="es-ES" altLang="es-MX" sz="2400" dirty="0"/>
          </a:p>
          <a:p>
            <a:pPr>
              <a:lnSpc>
                <a:spcPct val="90000"/>
              </a:lnSpc>
            </a:pPr>
            <a:r>
              <a:rPr lang="es-ES" altLang="es-MX" sz="2400" dirty="0"/>
              <a:t>El valor devuelto </a:t>
            </a:r>
            <a:r>
              <a:rPr lang="es-ES" altLang="es-MX" sz="2400" dirty="0" smtClean="0"/>
              <a:t>puede </a:t>
            </a:r>
            <a:r>
              <a:rPr lang="es-ES" altLang="es-MX" sz="2400" dirty="0"/>
              <a:t>ser cualquier tipo de dato conocido por el lenguaje </a:t>
            </a:r>
            <a:r>
              <a:rPr lang="es-ES" altLang="es-MX" sz="2400" dirty="0" smtClean="0"/>
              <a:t>C</a:t>
            </a:r>
          </a:p>
          <a:p>
            <a:pPr>
              <a:lnSpc>
                <a:spcPct val="90000"/>
              </a:lnSpc>
            </a:pPr>
            <a:r>
              <a:rPr lang="es-ES" altLang="es-MX" sz="2400" dirty="0" smtClean="0"/>
              <a:t>Se </a:t>
            </a:r>
            <a:r>
              <a:rPr lang="es-ES" altLang="es-MX" sz="2400" dirty="0"/>
              <a:t>pueden retornar valores múltiples devolviendo un </a:t>
            </a:r>
            <a:r>
              <a:rPr lang="es-ES" altLang="es-MX" sz="2400" dirty="0" smtClean="0"/>
              <a:t>apuntador </a:t>
            </a:r>
            <a:r>
              <a:rPr lang="es-ES" altLang="es-MX" sz="2400" dirty="0"/>
              <a:t>a una estructura o </a:t>
            </a:r>
            <a:r>
              <a:rPr lang="es-ES" altLang="es-MX" sz="2400" dirty="0" smtClean="0"/>
              <a:t>a un arreglo</a:t>
            </a:r>
            <a:endParaRPr lang="es-ES" altLang="es-MX" sz="2400" dirty="0"/>
          </a:p>
          <a:p>
            <a:pPr>
              <a:lnSpc>
                <a:spcPct val="90000"/>
              </a:lnSpc>
            </a:pPr>
            <a:r>
              <a:rPr lang="es-ES" altLang="es-MX" sz="2400" dirty="0"/>
              <a:t>El valor de retorno debe seguir las mismas reglas que se aplican a un operador de </a:t>
            </a:r>
            <a:r>
              <a:rPr lang="es-ES" altLang="es-MX" sz="2400" dirty="0" smtClean="0"/>
              <a:t>asignación</a:t>
            </a:r>
            <a:r>
              <a:rPr lang="es-ES" altLang="es-MX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/>
              <a:t>No se puede devolver un valor </a:t>
            </a:r>
            <a:r>
              <a:rPr lang="es-ES" altLang="es-MX" sz="2000" dirty="0" err="1"/>
              <a:t>int</a:t>
            </a:r>
            <a:r>
              <a:rPr lang="es-ES" altLang="es-MX" sz="2000" dirty="0"/>
              <a:t> si el tipo de retorno de la función es un </a:t>
            </a:r>
            <a:r>
              <a:rPr lang="es-ES" altLang="es-MX" sz="2000" dirty="0" smtClean="0"/>
              <a:t>puntero</a:t>
            </a:r>
            <a:endParaRPr lang="es-ES" altLang="es-MX" sz="2000" dirty="0"/>
          </a:p>
          <a:p>
            <a:pPr lvl="1">
              <a:lnSpc>
                <a:spcPct val="90000"/>
              </a:lnSpc>
            </a:pPr>
            <a:r>
              <a:rPr lang="es-ES" altLang="es-MX" sz="2000" dirty="0"/>
              <a:t>Si se devuelve un </a:t>
            </a:r>
            <a:r>
              <a:rPr lang="es-ES" altLang="es-MX" sz="2000" dirty="0" err="1"/>
              <a:t>int</a:t>
            </a:r>
            <a:r>
              <a:rPr lang="es-ES" altLang="es-MX" sz="2000" dirty="0"/>
              <a:t>  y el tipo de retorno es un </a:t>
            </a:r>
            <a:r>
              <a:rPr lang="es-ES" altLang="es-MX" sz="2000" dirty="0" err="1" smtClean="0"/>
              <a:t>float</a:t>
            </a:r>
            <a:r>
              <a:rPr lang="es-ES" altLang="es-MX" sz="2000" dirty="0" smtClean="0"/>
              <a:t> </a:t>
            </a:r>
            <a:r>
              <a:rPr lang="es-ES" altLang="es-MX" sz="2000" dirty="0"/>
              <a:t>se realiza la conversión </a:t>
            </a:r>
            <a:r>
              <a:rPr lang="es-ES" altLang="es-MX" sz="2000" dirty="0" smtClean="0"/>
              <a:t>automáticamente</a:t>
            </a:r>
            <a:endParaRPr lang="es-ES" altLang="es-MX" sz="2000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27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Resultados de una </a:t>
            </a:r>
            <a:r>
              <a:rPr lang="es-ES" altLang="es-MX" b="1" dirty="0" smtClean="0"/>
              <a:t>función</a:t>
            </a:r>
            <a:endParaRPr lang="es-ES" altLang="es-MX" b="1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946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2781300"/>
            <a:ext cx="4032250" cy="1395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4213" y="1628801"/>
            <a:ext cx="7488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altLang="es-MX" sz="2000" dirty="0"/>
              <a:t>Una función puede tener cualquier número de sentencias </a:t>
            </a:r>
            <a:r>
              <a:rPr lang="es-ES" altLang="es-MX" sz="2000" dirty="0" err="1" smtClean="0"/>
              <a:t>return</a:t>
            </a:r>
            <a:r>
              <a:rPr lang="es-ES" altLang="es-MX" sz="2000" dirty="0" smtClean="0"/>
              <a:t> </a:t>
            </a:r>
            <a:endParaRPr lang="es-ES" altLang="es-MX" sz="2000" dirty="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84213" y="4652963"/>
            <a:ext cx="800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MX" dirty="0"/>
              <a:t>El valor devuelto se suele encerrar entre </a:t>
            </a:r>
            <a:r>
              <a:rPr lang="es-ES" altLang="es-MX" dirty="0" smtClean="0"/>
              <a:t>paréntesis </a:t>
            </a:r>
            <a:r>
              <a:rPr lang="es-ES" altLang="es-MX" dirty="0"/>
              <a:t>pero su uso es </a:t>
            </a:r>
            <a:r>
              <a:rPr lang="es-ES" altLang="es-MX" dirty="0" smtClean="0"/>
              <a:t>opcional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52896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Llamada a una </a:t>
            </a:r>
            <a:r>
              <a:rPr lang="es-ES" altLang="es-MX" b="1" dirty="0" smtClean="0"/>
              <a:t>función</a:t>
            </a:r>
            <a:endParaRPr lang="es-ES" altLang="es-MX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r>
              <a:rPr lang="es-ES" altLang="es-MX" sz="2800" dirty="0"/>
              <a:t>Las </a:t>
            </a:r>
            <a:r>
              <a:rPr lang="es-ES" altLang="es-MX" sz="2800" dirty="0" smtClean="0"/>
              <a:t>funciones han </a:t>
            </a:r>
            <a:r>
              <a:rPr lang="es-ES" altLang="es-MX" sz="2800" dirty="0"/>
              <a:t>de ser llamadas o </a:t>
            </a:r>
            <a:r>
              <a:rPr lang="es-ES" altLang="es-MX" sz="2800" dirty="0" smtClean="0"/>
              <a:t>invocadas</a:t>
            </a:r>
            <a:endParaRPr lang="es-ES" altLang="es-MX" sz="2800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68" y="2132856"/>
            <a:ext cx="4392613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1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Programa19.c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268760"/>
            <a:ext cx="6336704" cy="53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P</a:t>
            </a:r>
            <a:r>
              <a:rPr lang="es-ES" altLang="es-MX" sz="4000" b="1" dirty="0" smtClean="0"/>
              <a:t>rototipos de funciones</a:t>
            </a:r>
            <a:endParaRPr lang="es-ES" altLang="es-MX" sz="40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2252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000" dirty="0"/>
              <a:t>La declaración de una función se denomina </a:t>
            </a:r>
            <a:r>
              <a:rPr lang="es-ES" altLang="es-MX" sz="2000" dirty="0" smtClean="0"/>
              <a:t>prototipo </a:t>
            </a:r>
            <a:endParaRPr lang="es-ES" altLang="es-MX" sz="2000" dirty="0"/>
          </a:p>
          <a:p>
            <a:pPr>
              <a:lnSpc>
                <a:spcPct val="80000"/>
              </a:lnSpc>
            </a:pPr>
            <a:r>
              <a:rPr lang="es-ES" altLang="es-MX" sz="2000" dirty="0" smtClean="0"/>
              <a:t>El prototipo </a:t>
            </a:r>
            <a:r>
              <a:rPr lang="es-ES" altLang="es-MX" sz="2000" dirty="0"/>
              <a:t>de una función </a:t>
            </a:r>
            <a:r>
              <a:rPr lang="es-ES" altLang="es-MX" sz="2000" dirty="0" smtClean="0"/>
              <a:t>contiene </a:t>
            </a:r>
            <a:r>
              <a:rPr lang="es-ES" altLang="es-MX" sz="2000" dirty="0"/>
              <a:t>la cabecera de la </a:t>
            </a:r>
            <a:r>
              <a:rPr lang="es-ES" altLang="es-MX" sz="2000" dirty="0" smtClean="0"/>
              <a:t>función </a:t>
            </a:r>
            <a:r>
              <a:rPr lang="es-ES" altLang="es-MX" sz="2000" dirty="0"/>
              <a:t>con la diferencia de que los prototipos terminan con un punto y </a:t>
            </a:r>
            <a:r>
              <a:rPr lang="es-ES" altLang="es-MX" sz="2000" dirty="0" smtClean="0"/>
              <a:t>coma</a:t>
            </a:r>
            <a:endParaRPr lang="es-ES" altLang="es-MX" sz="2000" dirty="0"/>
          </a:p>
          <a:p>
            <a:pPr>
              <a:lnSpc>
                <a:spcPct val="80000"/>
              </a:lnSpc>
            </a:pPr>
            <a:r>
              <a:rPr lang="es-ES" altLang="es-MX" sz="2000" dirty="0" smtClean="0"/>
              <a:t>Se </a:t>
            </a:r>
            <a:r>
              <a:rPr lang="es-ES" altLang="es-MX" sz="2000" dirty="0"/>
              <a:t>incluyen en la cabecera del programa para que así sean reconocidas en todo el </a:t>
            </a:r>
            <a:r>
              <a:rPr lang="es-ES" altLang="es-MX" sz="2000" dirty="0" smtClean="0"/>
              <a:t>programa</a:t>
            </a:r>
            <a:endParaRPr lang="es-ES" altLang="es-MX" sz="2000" b="1" dirty="0"/>
          </a:p>
          <a:p>
            <a:pPr>
              <a:lnSpc>
                <a:spcPct val="80000"/>
              </a:lnSpc>
            </a:pPr>
            <a:r>
              <a:rPr lang="es-ES" altLang="es-MX" sz="2000" dirty="0"/>
              <a:t>C recomienda que se declare una función si se llama a ella antes de que se </a:t>
            </a:r>
            <a:r>
              <a:rPr lang="es-ES" altLang="es-MX" sz="2000" dirty="0" smtClean="0"/>
              <a:t>defina</a:t>
            </a:r>
            <a:endParaRPr lang="es-ES" altLang="es-MX" sz="2000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3622676"/>
            <a:ext cx="7134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1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Programa20.c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340768"/>
            <a:ext cx="5760640" cy="52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6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Programa21.c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06" y="1556792"/>
            <a:ext cx="3893501" cy="3523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07" y="3169737"/>
            <a:ext cx="4268041" cy="29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P</a:t>
            </a:r>
            <a:r>
              <a:rPr lang="es-ES" altLang="es-MX" sz="4000" b="1" dirty="0" smtClean="0"/>
              <a:t>rioridad y orden de evaluación</a:t>
            </a:r>
            <a:endParaRPr lang="es-ES" altLang="es-MX" sz="4000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9" y="1297781"/>
            <a:ext cx="7307262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25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4875"/>
          </a:xfrm>
        </p:spPr>
        <p:txBody>
          <a:bodyPr/>
          <a:lstStyle/>
          <a:p>
            <a:r>
              <a:rPr lang="es-ES" altLang="es-MX" sz="4000" b="1" dirty="0"/>
              <a:t>Paso de parámetros por </a:t>
            </a:r>
            <a:r>
              <a:rPr lang="es-ES" altLang="es-MX" sz="4000" b="1" dirty="0" smtClean="0"/>
              <a:t>valor</a:t>
            </a:r>
            <a:endParaRPr lang="es-ES" altLang="es-MX" sz="4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65838"/>
            <a:ext cx="8229600" cy="25511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 smtClean="0"/>
              <a:t>El paso </a:t>
            </a:r>
            <a:r>
              <a:rPr lang="es-ES" altLang="es-MX" sz="2400" dirty="0"/>
              <a:t>por valor (también llamado paso por copia) </a:t>
            </a:r>
            <a:r>
              <a:rPr lang="es-ES" altLang="es-MX" sz="2400" dirty="0" smtClean="0"/>
              <a:t>hace</a:t>
            </a:r>
            <a:r>
              <a:rPr lang="es-ES" altLang="es-MX" sz="2400" dirty="0" smtClean="0"/>
              <a:t> que la función reciba </a:t>
            </a:r>
            <a:r>
              <a:rPr lang="es-ES" altLang="es-MX" sz="2400" dirty="0"/>
              <a:t>una copia de los valores de los </a:t>
            </a:r>
            <a:r>
              <a:rPr lang="es-ES" altLang="es-MX" sz="2400" dirty="0" smtClean="0"/>
              <a:t>parámetros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Si se cambia el valor de un </a:t>
            </a:r>
            <a:r>
              <a:rPr lang="es-ES" altLang="es-MX" sz="2400" dirty="0" smtClean="0"/>
              <a:t>parámetro </a:t>
            </a:r>
            <a:r>
              <a:rPr lang="es-ES" altLang="es-MX" sz="2400" dirty="0"/>
              <a:t>el cambio solo afecta a la función y no tiene efecto fuera de </a:t>
            </a:r>
            <a:r>
              <a:rPr lang="es-ES" altLang="es-MX" sz="2400" dirty="0" smtClean="0"/>
              <a:t>ella</a:t>
            </a:r>
            <a:endParaRPr lang="es-ES" altLang="es-MX" sz="2400" dirty="0"/>
          </a:p>
          <a:p>
            <a:pPr lvl="1">
              <a:lnSpc>
                <a:spcPct val="80000"/>
              </a:lnSpc>
            </a:pPr>
            <a:r>
              <a:rPr lang="es-ES" altLang="es-MX" sz="1800" dirty="0" smtClean="0"/>
              <a:t>No aplica cuando se pasan </a:t>
            </a:r>
            <a:r>
              <a:rPr lang="es-ES" altLang="es-MX" sz="1800" dirty="0" smtClean="0"/>
              <a:t>arreglos</a:t>
            </a:r>
            <a:endParaRPr lang="es-ES" altLang="es-MX" sz="1800" dirty="0" smtClean="0"/>
          </a:p>
          <a:p>
            <a:pPr lvl="2">
              <a:lnSpc>
                <a:spcPct val="80000"/>
              </a:lnSpc>
            </a:pPr>
            <a:r>
              <a:rPr lang="es-ES" altLang="es-MX" sz="1400" dirty="0" smtClean="0"/>
              <a:t>Los </a:t>
            </a:r>
            <a:r>
              <a:rPr lang="es-ES" altLang="es-MX" sz="1400" dirty="0" smtClean="0"/>
              <a:t>arreglos </a:t>
            </a:r>
            <a:r>
              <a:rPr lang="es-ES" altLang="es-MX" sz="1400" dirty="0" smtClean="0"/>
              <a:t>se pasan siempre por dirección</a:t>
            </a:r>
            <a:endParaRPr lang="es-ES" altLang="es-MX" sz="1400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84" y="3324874"/>
            <a:ext cx="5687519" cy="298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17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Programa22.c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52635"/>
            <a:ext cx="7632848" cy="4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7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Paso de parámetros por </a:t>
            </a:r>
            <a:r>
              <a:rPr lang="es-ES" altLang="es-MX" sz="4000" b="1" dirty="0" smtClean="0"/>
              <a:t>referencia</a:t>
            </a:r>
            <a:endParaRPr lang="es-ES" altLang="es-MX" sz="40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6314" y="1887538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 smtClean="0"/>
              <a:t>Se utiliza cuando </a:t>
            </a:r>
            <a:r>
              <a:rPr lang="es-ES" altLang="es-MX" sz="2400" dirty="0"/>
              <a:t>una función debe modificar el valor del parámetro pasado y devolver este valor modificado a la función </a:t>
            </a:r>
            <a:r>
              <a:rPr lang="es-ES" altLang="es-MX" sz="2400" dirty="0" smtClean="0"/>
              <a:t>que </a:t>
            </a:r>
            <a:r>
              <a:rPr lang="es-ES" altLang="es-MX" sz="2400" dirty="0" smtClean="0"/>
              <a:t>la llama</a:t>
            </a:r>
            <a:endParaRPr lang="es-ES" altLang="es-MX" sz="2400" dirty="0" smtClean="0"/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Se </a:t>
            </a:r>
            <a:r>
              <a:rPr lang="es-ES" altLang="es-MX" sz="2000" dirty="0"/>
              <a:t>pasa la dirección de memoria del valor del parámetro a la </a:t>
            </a:r>
            <a:r>
              <a:rPr lang="es-ES" altLang="es-MX" sz="2000" dirty="0" smtClean="0"/>
              <a:t>función</a:t>
            </a:r>
            <a:endParaRPr lang="es-ES" altLang="es-MX" sz="2000" dirty="0"/>
          </a:p>
          <a:p>
            <a:pPr lvl="1">
              <a:lnSpc>
                <a:spcPct val="80000"/>
              </a:lnSpc>
            </a:pPr>
            <a:r>
              <a:rPr lang="es-ES" altLang="es-MX" sz="2000" dirty="0"/>
              <a:t>Cuando se modifica el valor del </a:t>
            </a:r>
            <a:r>
              <a:rPr lang="es-ES" altLang="es-MX" sz="2000" dirty="0" smtClean="0"/>
              <a:t>parámetro </a:t>
            </a:r>
            <a:r>
              <a:rPr lang="es-ES" altLang="es-MX" sz="2000" dirty="0"/>
              <a:t>queda almacenado en la misma dirección de </a:t>
            </a:r>
            <a:r>
              <a:rPr lang="es-ES" altLang="es-MX" sz="2000" dirty="0" smtClean="0"/>
              <a:t>memoria</a:t>
            </a:r>
          </a:p>
          <a:p>
            <a:pPr>
              <a:lnSpc>
                <a:spcPct val="80000"/>
              </a:lnSpc>
            </a:pPr>
            <a:r>
              <a:rPr lang="es-ES" altLang="es-MX" sz="2400" dirty="0" smtClean="0"/>
              <a:t>Para pasar una variable por referencia se usa el operador &amp;</a:t>
            </a:r>
            <a:endParaRPr lang="es-ES" altLang="es-MX" sz="2400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045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Programa23.c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17638"/>
            <a:ext cx="7488832" cy="48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77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</a:t>
            </a:r>
            <a:r>
              <a:rPr lang="es-ES" altLang="es-MX" sz="4000" b="1" dirty="0" smtClean="0"/>
              <a:t>unciones en línea y macros con argumentos</a:t>
            </a:r>
            <a:endParaRPr lang="es-ES" altLang="es-MX" sz="4000" b="1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800" dirty="0"/>
              <a:t>Las funciones en línea sirven para aumentar la velocidad </a:t>
            </a:r>
            <a:r>
              <a:rPr lang="es-ES" altLang="es-MX" sz="2800" dirty="0" smtClean="0"/>
              <a:t>del programa</a:t>
            </a:r>
            <a:endParaRPr lang="es-ES" altLang="es-MX" sz="2800" dirty="0"/>
          </a:p>
          <a:p>
            <a:pPr lvl="1"/>
            <a:r>
              <a:rPr lang="es-ES" altLang="es-MX" sz="2400" dirty="0"/>
              <a:t>C</a:t>
            </a:r>
            <a:r>
              <a:rPr lang="es-ES" altLang="es-MX" sz="2400" dirty="0" smtClean="0"/>
              <a:t>onveniente cuando:</a:t>
            </a:r>
          </a:p>
          <a:p>
            <a:pPr lvl="2"/>
            <a:r>
              <a:rPr lang="es-ES" altLang="es-MX" sz="2000" dirty="0"/>
              <a:t>L</a:t>
            </a:r>
            <a:r>
              <a:rPr lang="es-ES" altLang="es-MX" sz="2000" dirty="0" smtClean="0"/>
              <a:t>a </a:t>
            </a:r>
            <a:r>
              <a:rPr lang="es-ES" altLang="es-MX" sz="2000" dirty="0"/>
              <a:t>función es una </a:t>
            </a:r>
            <a:r>
              <a:rPr lang="es-ES" altLang="es-MX" sz="2000" dirty="0" smtClean="0"/>
              <a:t>expresión</a:t>
            </a:r>
          </a:p>
          <a:p>
            <a:pPr lvl="2"/>
            <a:r>
              <a:rPr lang="es-ES" altLang="es-MX" sz="2000" dirty="0"/>
              <a:t>S</a:t>
            </a:r>
            <a:r>
              <a:rPr lang="es-ES" altLang="es-MX" sz="2000" dirty="0" smtClean="0"/>
              <a:t>u </a:t>
            </a:r>
            <a:r>
              <a:rPr lang="es-ES" altLang="es-MX" sz="2000" dirty="0"/>
              <a:t>código es </a:t>
            </a:r>
            <a:r>
              <a:rPr lang="es-ES" altLang="es-MX" sz="2000" dirty="0" smtClean="0"/>
              <a:t>pequeño</a:t>
            </a:r>
          </a:p>
          <a:p>
            <a:pPr lvl="2"/>
            <a:r>
              <a:rPr lang="es-ES" altLang="es-MX" sz="2000" dirty="0" smtClean="0"/>
              <a:t>Se </a:t>
            </a:r>
            <a:r>
              <a:rPr lang="es-ES" altLang="es-MX" sz="2000" dirty="0"/>
              <a:t>utiliza muchas veces en el </a:t>
            </a:r>
            <a:r>
              <a:rPr lang="es-ES" altLang="es-MX" sz="2000" dirty="0" smtClean="0"/>
              <a:t>programa</a:t>
            </a:r>
          </a:p>
          <a:p>
            <a:r>
              <a:rPr lang="es-ES" altLang="es-MX" sz="2800" dirty="0" smtClean="0"/>
              <a:t>Los macros son fragmentos de código que tienen un nombre</a:t>
            </a:r>
          </a:p>
          <a:p>
            <a:pPr lvl="1"/>
            <a:r>
              <a:rPr lang="es-ES" altLang="es-MX" sz="2400" dirty="0" smtClean="0"/>
              <a:t>Cada vez que se use ese nombre se sustituye por el contenido del macro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437564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28800"/>
            <a:ext cx="84342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9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Ejercicio3.c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Realice un programa con funciones y parámetros de funciones que resuelva el problema del Ejercicio2.c</a:t>
            </a:r>
          </a:p>
          <a:p>
            <a:r>
              <a:rPr lang="es-MX" dirty="0" smtClean="0"/>
              <a:t>En esta ocasión el usuario debe introducir los valores de las fórmulas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331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Prioridad y orden de evaluación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7638"/>
            <a:ext cx="7332662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T</a:t>
            </a:r>
            <a:r>
              <a:rPr lang="es-ES" altLang="es-MX" sz="4000" b="1" dirty="0" smtClean="0"/>
              <a:t>ipos de datos</a:t>
            </a:r>
            <a:endParaRPr lang="es-ES" altLang="es-MX" sz="4000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dirty="0"/>
              <a:t>Los </a:t>
            </a:r>
            <a:r>
              <a:rPr lang="es-ES" altLang="es-MX" dirty="0" smtClean="0"/>
              <a:t>archivos </a:t>
            </a:r>
            <a:r>
              <a:rPr lang="es-ES" altLang="es-MX" dirty="0"/>
              <a:t>de cabecera </a:t>
            </a:r>
            <a:r>
              <a:rPr lang="es-ES" altLang="es-MX" dirty="0" err="1"/>
              <a:t>limits.h</a:t>
            </a:r>
            <a:r>
              <a:rPr lang="es-ES" altLang="es-MX" dirty="0"/>
              <a:t> y </a:t>
            </a:r>
            <a:r>
              <a:rPr lang="es-ES" altLang="es-MX" dirty="0" err="1"/>
              <a:t>float.h</a:t>
            </a:r>
            <a:r>
              <a:rPr lang="es-ES" altLang="es-MX" dirty="0"/>
              <a:t> especifican los valores máximo y mínimo para cada </a:t>
            </a:r>
            <a:r>
              <a:rPr lang="es-ES" altLang="es-MX" dirty="0" smtClean="0"/>
              <a:t>tipo</a:t>
            </a:r>
            <a:endParaRPr lang="es-ES" altLang="es-MX" dirty="0"/>
          </a:p>
          <a:p>
            <a:r>
              <a:rPr lang="es-ES" altLang="es-MX" dirty="0"/>
              <a:t>Los podemos clasificar en: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3181"/>
            <a:ext cx="7072703" cy="143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9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Tipos de datos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s-ES" altLang="es-MX" sz="2800" dirty="0"/>
              <a:t>Cada tipo entero puede ser calificado por las palabras clave </a:t>
            </a:r>
            <a:r>
              <a:rPr lang="es-ES" altLang="es-MX" sz="2800" dirty="0" err="1"/>
              <a:t>signed</a:t>
            </a:r>
            <a:r>
              <a:rPr lang="es-ES" altLang="es-MX" sz="2800" dirty="0"/>
              <a:t> o </a:t>
            </a:r>
            <a:r>
              <a:rPr lang="es-ES" altLang="es-MX" sz="2800" dirty="0" err="1" smtClean="0"/>
              <a:t>unsigned</a:t>
            </a:r>
            <a:endParaRPr lang="es-ES" altLang="es-MX" sz="28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5904656" cy="22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8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err="1"/>
              <a:t>char</a:t>
            </a:r>
            <a:r>
              <a:rPr lang="es-ES" altLang="es-MX" b="1" dirty="0"/>
              <a:t> (</a:t>
            </a:r>
            <a:r>
              <a:rPr lang="es-ES" altLang="es-MX" b="1" dirty="0" err="1" smtClean="0"/>
              <a:t>caracter</a:t>
            </a:r>
            <a:r>
              <a:rPr lang="es-ES" altLang="es-MX" b="1" dirty="0" smtClean="0"/>
              <a:t> </a:t>
            </a:r>
            <a:r>
              <a:rPr lang="es-ES" altLang="es-MX" b="1" dirty="0"/>
              <a:t>- 1 byte</a:t>
            </a:r>
            <a:r>
              <a:rPr lang="es-ES" altLang="es-MX" b="1" dirty="0" smtClean="0"/>
              <a:t>)</a:t>
            </a:r>
            <a:endParaRPr lang="es-ES" altLang="es-MX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831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000" dirty="0"/>
              <a:t>El tipo </a:t>
            </a:r>
            <a:r>
              <a:rPr lang="es-ES" altLang="es-MX" sz="2000" dirty="0" err="1"/>
              <a:t>char</a:t>
            </a:r>
            <a:r>
              <a:rPr lang="es-ES" altLang="es-MX" sz="2000" dirty="0"/>
              <a:t> es utilizado para almacenar un valor entero en el rango -128 a </a:t>
            </a:r>
            <a:r>
              <a:rPr lang="es-ES" altLang="es-MX" sz="2000" dirty="0" smtClean="0"/>
              <a:t>127</a:t>
            </a:r>
          </a:p>
          <a:p>
            <a:pPr lvl="1">
              <a:lnSpc>
                <a:spcPct val="80000"/>
              </a:lnSpc>
            </a:pPr>
            <a:r>
              <a:rPr lang="es-ES" altLang="es-MX" sz="1800" dirty="0"/>
              <a:t>C</a:t>
            </a:r>
            <a:r>
              <a:rPr lang="es-ES" altLang="es-MX" sz="1800" dirty="0" smtClean="0"/>
              <a:t>orrespondiente </a:t>
            </a:r>
            <a:r>
              <a:rPr lang="es-ES" altLang="es-MX" sz="1800" dirty="0"/>
              <a:t>a un carácter del código </a:t>
            </a:r>
            <a:r>
              <a:rPr lang="es-ES" altLang="es-MX" sz="1800" dirty="0" smtClean="0"/>
              <a:t>ASCII</a:t>
            </a:r>
            <a:endParaRPr lang="es-ES" altLang="es-MX" sz="1800" dirty="0"/>
          </a:p>
          <a:p>
            <a:pPr>
              <a:lnSpc>
                <a:spcPct val="80000"/>
              </a:lnSpc>
            </a:pPr>
            <a:r>
              <a:rPr lang="es-ES" altLang="es-MX" sz="2000" dirty="0"/>
              <a:t>Solamente los valores 0 a 127 son equivalentes a un </a:t>
            </a:r>
            <a:r>
              <a:rPr lang="es-ES" altLang="es-MX" sz="2000" dirty="0" smtClean="0"/>
              <a:t>carácter</a:t>
            </a:r>
            <a:endParaRPr lang="es-ES" altLang="es-MX" sz="20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984776" cy="34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90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short (entero formato corto - 2 bytes</a:t>
            </a:r>
            <a:r>
              <a:rPr lang="es-ES" altLang="es-MX" sz="4000" b="1" dirty="0" smtClean="0"/>
              <a:t>)</a:t>
            </a:r>
            <a:endParaRPr lang="es-ES" altLang="es-MX" sz="4000" b="1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000" dirty="0" smtClean="0"/>
              <a:t>-32768 </a:t>
            </a:r>
            <a:r>
              <a:rPr lang="es-ES" altLang="es-MX" sz="2000" dirty="0"/>
              <a:t>a 32767 (-2E15 a 2E15-1</a:t>
            </a:r>
            <a:r>
              <a:rPr lang="es-ES" altLang="es-MX" sz="2000" dirty="0" smtClean="0"/>
              <a:t>)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000" dirty="0" smtClean="0"/>
              <a:t>El </a:t>
            </a:r>
            <a:r>
              <a:rPr lang="es-ES" altLang="es-MX" sz="2000" dirty="0"/>
              <a:t>tipo </a:t>
            </a:r>
            <a:r>
              <a:rPr lang="es-ES" altLang="es-MX" sz="2000" dirty="0" err="1"/>
              <a:t>unsigned</a:t>
            </a:r>
            <a:r>
              <a:rPr lang="es-ES" altLang="es-MX" sz="2000" dirty="0"/>
              <a:t> short </a:t>
            </a:r>
            <a:r>
              <a:rPr lang="es-ES" altLang="es-MX" sz="2000" dirty="0" smtClean="0"/>
              <a:t>tiene un rango </a:t>
            </a:r>
            <a:r>
              <a:rPr lang="es-ES" altLang="es-MX" sz="2000" dirty="0"/>
              <a:t>de 0 a 65535 (0 a 2E16-1</a:t>
            </a:r>
            <a:r>
              <a:rPr lang="es-ES" altLang="es-MX" sz="2000" dirty="0" smtClean="0"/>
              <a:t>)</a:t>
            </a:r>
            <a:endParaRPr lang="es-ES" altLang="es-MX" sz="2000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536976"/>
            <a:ext cx="72707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2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1389</Words>
  <Application>Microsoft Office PowerPoint</Application>
  <PresentationFormat>Presentación en pantalla (4:3)</PresentationFormat>
  <Paragraphs>163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8" baseType="lpstr">
      <vt:lpstr>Arial</vt:lpstr>
      <vt:lpstr>Diseño predeterminado</vt:lpstr>
      <vt:lpstr>Programación básica en Lenguaje C</vt:lpstr>
      <vt:lpstr>Presentación de PowerPoint</vt:lpstr>
      <vt:lpstr>Programa16.c</vt:lpstr>
      <vt:lpstr>Prioridad y orden de evaluación</vt:lpstr>
      <vt:lpstr>Prioridad y orden de evaluación</vt:lpstr>
      <vt:lpstr>Tipos de datos</vt:lpstr>
      <vt:lpstr>Tipos de datos</vt:lpstr>
      <vt:lpstr>char (caracter - 1 byte)</vt:lpstr>
      <vt:lpstr>short (entero formato corto - 2 bytes)</vt:lpstr>
      <vt:lpstr>int (entero)</vt:lpstr>
      <vt:lpstr>long (entero formato largo - 4 bytes)</vt:lpstr>
      <vt:lpstr>float (reales en simple precisión - 4 bytes)</vt:lpstr>
      <vt:lpstr>double (reales en doble precisión - 8 bytes)</vt:lpstr>
      <vt:lpstr>long double (reales doble precisión formato largo - 10 bytes)</vt:lpstr>
      <vt:lpstr>void</vt:lpstr>
      <vt:lpstr>Conversión de Tipos</vt:lpstr>
      <vt:lpstr>Conversión de Tipos.</vt:lpstr>
      <vt:lpstr>Conversión de Tipos</vt:lpstr>
      <vt:lpstr>Programa17.c</vt:lpstr>
      <vt:lpstr>Tipos derivados</vt:lpstr>
      <vt:lpstr>Nombres de tipos typedef</vt:lpstr>
      <vt:lpstr>Identificadores</vt:lpstr>
      <vt:lpstr>Palabras clave</vt:lpstr>
      <vt:lpstr>Comentarios</vt:lpstr>
      <vt:lpstr>Variables</vt:lpstr>
      <vt:lpstr>Variables</vt:lpstr>
      <vt:lpstr>Variables globales</vt:lpstr>
      <vt:lpstr>Variables locales</vt:lpstr>
      <vt:lpstr>Programa18.c</vt:lpstr>
      <vt:lpstr>Nombre de una función</vt:lpstr>
      <vt:lpstr>Tipo de dato de retorno</vt:lpstr>
      <vt:lpstr>Tipo de dato de retorno</vt:lpstr>
      <vt:lpstr>Resultados de una función</vt:lpstr>
      <vt:lpstr>Resultados de una función</vt:lpstr>
      <vt:lpstr>Llamada a una función</vt:lpstr>
      <vt:lpstr>Programa19.c</vt:lpstr>
      <vt:lpstr>Prototipos de funciones</vt:lpstr>
      <vt:lpstr>Programa20.c</vt:lpstr>
      <vt:lpstr>Programa21.c</vt:lpstr>
      <vt:lpstr>Paso de parámetros por valor</vt:lpstr>
      <vt:lpstr>Programa22.c</vt:lpstr>
      <vt:lpstr>Paso de parámetros por referencia</vt:lpstr>
      <vt:lpstr>Programa23.c</vt:lpstr>
      <vt:lpstr>Funciones en línea y macros con argumentos</vt:lpstr>
      <vt:lpstr>Programa24.c</vt:lpstr>
      <vt:lpstr>Ejercicio3.c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José Alfredo Jiménez Benítez</cp:lastModifiedBy>
  <cp:revision>48</cp:revision>
  <dcterms:created xsi:type="dcterms:W3CDTF">2008-06-15T17:42:21Z</dcterms:created>
  <dcterms:modified xsi:type="dcterms:W3CDTF">2016-06-07T17:30:35Z</dcterms:modified>
</cp:coreProperties>
</file>