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C5105-52C6-4E17-B615-9178BCDDE24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05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5DC50-BA28-452F-8161-F589897041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3467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B2A0-A46C-41D9-9F82-836751AFBFE3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599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EA04-98DB-4BB7-8282-3A7F09A3D2FD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968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3AC3B-3F82-4480-9DDC-5F967DAE2F9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03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6E72E-E176-42DD-855D-1FA615BC44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6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C4A0E-B2F3-40C1-B6AE-75164D9FE4E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5154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C329C-08CC-4E9E-8F0D-5C59183AB5C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90311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922DC-9942-4C21-8F74-0831D81FEB09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54208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2811-14AC-463D-9531-6A8F09A24ED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464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3902-7D9A-450E-9C0E-F50945F062D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7345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323391F-4AC6-4BB5-8A23-60D24E745C4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MX" altLang="es-MX" sz="4400" smtClean="0">
                <a:solidFill>
                  <a:schemeClr val="hlink"/>
                </a:solidFill>
              </a:rPr>
              <a:t>Programación básica en Lenguaje C</a:t>
            </a:r>
            <a:endParaRPr lang="es-ES" altLang="es-MX" sz="4400" smtClean="0">
              <a:solidFill>
                <a:schemeClr val="hlink"/>
              </a:solidFill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s-MX" altLang="es-MX" sz="3200" dirty="0" smtClean="0">
                <a:solidFill>
                  <a:schemeClr val="hlink"/>
                </a:solidFill>
              </a:rPr>
              <a:t>Clase 4</a:t>
            </a:r>
            <a:r>
              <a:rPr lang="es-ES" altLang="es-MX" sz="3200" dirty="0" smtClean="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2413" y="188913"/>
            <a:ext cx="8642350" cy="6480175"/>
          </a:xfrm>
          <a:prstGeom prst="rect">
            <a:avLst/>
          </a:prstGeom>
          <a:noFill/>
          <a:ln w="7620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006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Proyecto1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781175"/>
            <a:ext cx="4383141" cy="20113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356992"/>
            <a:ext cx="3589154" cy="18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Programa27.c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493" y="1700808"/>
            <a:ext cx="6555013" cy="37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Programa28.c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988840"/>
            <a:ext cx="6480720" cy="25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664"/>
          </a:xfrm>
        </p:spPr>
        <p:txBody>
          <a:bodyPr/>
          <a:lstStyle/>
          <a:p>
            <a:r>
              <a:rPr lang="es-MX" dirty="0" err="1" smtClean="0"/>
              <a:t>DevC</a:t>
            </a:r>
            <a:r>
              <a:rPr lang="es-MX" dirty="0" smtClean="0"/>
              <a:t>++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45432"/>
            <a:ext cx="4295775" cy="1400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068960"/>
            <a:ext cx="52197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Proyecto1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319" y="1600200"/>
            <a:ext cx="612336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Proyecto1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52" y="1844824"/>
            <a:ext cx="4968552" cy="32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Variables </a:t>
            </a:r>
            <a:r>
              <a:rPr lang="es-ES" altLang="es-MX" b="1" dirty="0" smtClean="0"/>
              <a:t>registro</a:t>
            </a:r>
            <a:endParaRPr lang="es-ES" altLang="es-MX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dirty="0"/>
              <a:t>Otro tipo de variable C es la variable </a:t>
            </a:r>
            <a:r>
              <a:rPr lang="es-ES" altLang="es-MX" dirty="0" smtClean="0"/>
              <a:t>registro </a:t>
            </a:r>
            <a:endParaRPr lang="es-ES" altLang="es-MX" dirty="0"/>
          </a:p>
          <a:p>
            <a:pPr lvl="1">
              <a:lnSpc>
                <a:spcPct val="80000"/>
              </a:lnSpc>
            </a:pPr>
            <a:r>
              <a:rPr lang="es-ES" altLang="es-MX" dirty="0" smtClean="0"/>
              <a:t>Se </a:t>
            </a:r>
            <a:r>
              <a:rPr lang="es-ES" altLang="es-MX" dirty="0"/>
              <a:t>sugiere al compilador que la variable se almacene en uno de los registros hardware del </a:t>
            </a:r>
            <a:r>
              <a:rPr lang="es-ES" altLang="es-MX" dirty="0" smtClean="0"/>
              <a:t>microprocesador</a:t>
            </a:r>
            <a:endParaRPr lang="es-ES" altLang="es-MX" dirty="0"/>
          </a:p>
          <a:p>
            <a:pPr lvl="1">
              <a:lnSpc>
                <a:spcPct val="80000"/>
              </a:lnSpc>
            </a:pPr>
            <a:r>
              <a:rPr lang="es-ES" altLang="es-MX" dirty="0" smtClean="0"/>
              <a:t>El compilador puede </a:t>
            </a:r>
            <a:r>
              <a:rPr lang="es-ES" altLang="es-MX" dirty="0"/>
              <a:t>decidir ignorar sus </a:t>
            </a:r>
            <a:r>
              <a:rPr lang="es-ES" altLang="es-MX" dirty="0" smtClean="0"/>
              <a:t>sugerencias</a:t>
            </a:r>
            <a:endParaRPr lang="es-ES" altLang="es-MX" dirty="0"/>
          </a:p>
          <a:p>
            <a:pPr lvl="1">
              <a:lnSpc>
                <a:spcPct val="80000"/>
              </a:lnSpc>
            </a:pPr>
            <a:r>
              <a:rPr lang="es-ES" altLang="es-MX" dirty="0" smtClean="0"/>
              <a:t>Debe </a:t>
            </a:r>
            <a:r>
              <a:rPr lang="es-ES" altLang="es-MX" dirty="0"/>
              <a:t>ser local a una </a:t>
            </a:r>
            <a:r>
              <a:rPr lang="es-ES" altLang="es-MX" dirty="0" smtClean="0"/>
              <a:t>función y </a:t>
            </a:r>
            <a:r>
              <a:rPr lang="es-ES" altLang="es-MX" dirty="0"/>
              <a:t>nunca puede ser global al programa </a:t>
            </a:r>
            <a:r>
              <a:rPr lang="es-ES" altLang="es-MX" dirty="0" smtClean="0"/>
              <a:t>completo</a:t>
            </a:r>
            <a:endParaRPr lang="es-ES" altLang="es-MX" dirty="0"/>
          </a:p>
          <a:p>
            <a:pPr lvl="1">
              <a:lnSpc>
                <a:spcPct val="80000"/>
              </a:lnSpc>
            </a:pPr>
            <a:r>
              <a:rPr lang="es-ES" altLang="es-MX" dirty="0"/>
              <a:t>Una aplicación típica de una variable registro es como variable de control de un </a:t>
            </a:r>
            <a:r>
              <a:rPr lang="es-ES" altLang="es-MX" dirty="0" smtClean="0"/>
              <a:t>bucle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3086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482285" y="476672"/>
            <a:ext cx="8229600" cy="753628"/>
          </a:xfrm>
        </p:spPr>
        <p:txBody>
          <a:bodyPr/>
          <a:lstStyle/>
          <a:p>
            <a:r>
              <a:rPr lang="es-ES" altLang="es-MX" sz="4000" b="1" dirty="0"/>
              <a:t>Variables </a:t>
            </a:r>
            <a:r>
              <a:rPr lang="es-ES" altLang="es-MX" sz="4000" b="1" dirty="0" smtClean="0"/>
              <a:t>estáticas</a:t>
            </a:r>
            <a:endParaRPr lang="es-ES" altLang="es-MX" sz="40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800" dirty="0"/>
              <a:t>Las variables estáticas son </a:t>
            </a:r>
            <a:r>
              <a:rPr lang="es-ES" altLang="es-MX" sz="2800" dirty="0" smtClean="0"/>
              <a:t>opuestas </a:t>
            </a:r>
            <a:r>
              <a:rPr lang="es-ES" altLang="es-MX" sz="2800" dirty="0"/>
              <a:t>a las variables automáticas (auto</a:t>
            </a:r>
            <a:r>
              <a:rPr lang="es-ES" altLang="es-MX" sz="2800" dirty="0" smtClean="0"/>
              <a:t>)</a:t>
            </a:r>
            <a:endParaRPr lang="es-ES" altLang="es-MX" sz="2800" dirty="0"/>
          </a:p>
          <a:p>
            <a:r>
              <a:rPr lang="es-ES" altLang="es-MX" sz="2800" dirty="0"/>
              <a:t>Las variables estáticas no se borran (no se pierde su valor) cuando la función </a:t>
            </a:r>
            <a:r>
              <a:rPr lang="es-ES" altLang="es-MX" sz="2800" dirty="0" smtClean="0"/>
              <a:t>termina</a:t>
            </a:r>
          </a:p>
          <a:p>
            <a:pPr lvl="1"/>
            <a:r>
              <a:rPr lang="es-ES" altLang="es-MX" sz="2400" dirty="0" smtClean="0"/>
              <a:t>Retienen </a:t>
            </a:r>
            <a:r>
              <a:rPr lang="es-ES" altLang="es-MX" sz="2400" dirty="0"/>
              <a:t>sus valores entre llamadas a una </a:t>
            </a:r>
            <a:r>
              <a:rPr lang="es-ES" altLang="es-MX" sz="2400" dirty="0" smtClean="0"/>
              <a:t>función</a:t>
            </a:r>
            <a:endParaRPr lang="es-ES" altLang="es-MX" sz="2400" dirty="0"/>
          </a:p>
          <a:p>
            <a:r>
              <a:rPr lang="es-ES" altLang="es-MX" sz="2800" dirty="0"/>
              <a:t>Al contrario que las variables locales </a:t>
            </a:r>
            <a:r>
              <a:rPr lang="es-ES" altLang="es-MX" sz="2800" dirty="0" smtClean="0"/>
              <a:t>normales una </a:t>
            </a:r>
            <a:r>
              <a:rPr lang="es-ES" altLang="es-MX" sz="2800" dirty="0"/>
              <a:t>variable </a:t>
            </a:r>
            <a:r>
              <a:rPr lang="es-ES" altLang="es-MX" sz="2800" dirty="0" err="1"/>
              <a:t>static</a:t>
            </a:r>
            <a:r>
              <a:rPr lang="es-ES" altLang="es-MX" sz="2800" dirty="0"/>
              <a:t> se inicializa solo una </a:t>
            </a:r>
            <a:r>
              <a:rPr lang="es-ES" altLang="es-MX" sz="2800" dirty="0" smtClean="0"/>
              <a:t>vez</a:t>
            </a:r>
            <a:endParaRPr lang="es-E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21612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Programa29.c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17638"/>
            <a:ext cx="7427168" cy="51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Funciones de biblioteca</a:t>
            </a:r>
            <a:endParaRPr lang="es-ES" altLang="es-MX" sz="4000" dirty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/>
              <a:t>Todas las versiones del lenguaje C ofrecen una biblioteca estándar de funciones que proporcionan soporte para operaciones utilizadas con más </a:t>
            </a:r>
            <a:r>
              <a:rPr lang="es-ES" altLang="es-MX" sz="2400" dirty="0" smtClean="0"/>
              <a:t>frecuencia 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Estas funciones permiten realizar una operación con solo una llamada a la función (sin necesidad de escribir su código fuente</a:t>
            </a:r>
            <a:r>
              <a:rPr lang="es-ES" altLang="es-MX" sz="2400" dirty="0" smtClean="0"/>
              <a:t>)</a:t>
            </a:r>
            <a:endParaRPr lang="es-ES" altLang="es-MX" sz="24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Las funciones estándar o </a:t>
            </a:r>
            <a:r>
              <a:rPr lang="es-ES" altLang="es-MX" sz="2400" dirty="0" smtClean="0"/>
              <a:t>predefinidas pertenecientes </a:t>
            </a:r>
            <a:r>
              <a:rPr lang="es-ES" altLang="es-MX" sz="2400" dirty="0"/>
              <a:t>a la biblioteca </a:t>
            </a:r>
            <a:r>
              <a:rPr lang="es-ES" altLang="es-MX" sz="2400" dirty="0" smtClean="0"/>
              <a:t>estándar </a:t>
            </a:r>
            <a:r>
              <a:rPr lang="es-ES" altLang="es-MX" sz="2400" dirty="0"/>
              <a:t>se dividen en </a:t>
            </a:r>
            <a:r>
              <a:rPr lang="es-ES" altLang="es-MX" sz="2400" dirty="0" smtClean="0"/>
              <a:t>grupos</a:t>
            </a:r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Todas </a:t>
            </a:r>
            <a:r>
              <a:rPr lang="es-ES" altLang="es-MX" sz="2000" dirty="0"/>
              <a:t>las funciones que pertenecen al mismo grupo se declaran en el mismo archivo de </a:t>
            </a:r>
            <a:r>
              <a:rPr lang="es-ES" altLang="es-MX" sz="2000" dirty="0" smtClean="0"/>
              <a:t>cabecera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31274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Programa25.c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8800"/>
            <a:ext cx="818763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de biblioteca</a:t>
            </a:r>
          </a:p>
        </p:txBody>
      </p:sp>
      <p:pic>
        <p:nvPicPr>
          <p:cNvPr id="5837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09332"/>
            <a:ext cx="8239125" cy="1471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Comprobación alfabética y de </a:t>
            </a:r>
            <a:r>
              <a:rPr lang="es-ES" altLang="es-MX" sz="4000" b="1" dirty="0" smtClean="0"/>
              <a:t>dígitos</a:t>
            </a:r>
            <a:endParaRPr lang="es-ES" altLang="es-MX" sz="4000" b="1" dirty="0"/>
          </a:p>
        </p:txBody>
      </p:sp>
      <p:pic>
        <p:nvPicPr>
          <p:cNvPr id="5939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8064500" cy="1873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73463"/>
            <a:ext cx="80645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941888"/>
            <a:ext cx="792003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de prueba de caracteres </a:t>
            </a:r>
            <a:r>
              <a:rPr lang="es-ES" altLang="es-MX" sz="4000" b="1" dirty="0" smtClean="0"/>
              <a:t>especiales</a:t>
            </a:r>
            <a:endParaRPr lang="es-ES" altLang="es-MX" sz="4000" b="1" dirty="0"/>
          </a:p>
        </p:txBody>
      </p:sp>
      <p:pic>
        <p:nvPicPr>
          <p:cNvPr id="5427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075" y="1916113"/>
            <a:ext cx="8202613" cy="3248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6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de conversión de </a:t>
            </a:r>
            <a:r>
              <a:rPr lang="es-ES" altLang="es-MX" sz="4000" b="1" dirty="0" smtClean="0"/>
              <a:t>caracteres</a:t>
            </a:r>
            <a:endParaRPr lang="es-ES" altLang="es-MX" sz="4000" b="1" dirty="0"/>
          </a:p>
        </p:txBody>
      </p:sp>
      <p:pic>
        <p:nvPicPr>
          <p:cNvPr id="3379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1125" y="2349500"/>
            <a:ext cx="6070600" cy="161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matemáticas de carácter </a:t>
            </a:r>
            <a:r>
              <a:rPr lang="es-ES" altLang="es-MX" sz="4000" b="1" dirty="0" smtClean="0"/>
              <a:t>general</a:t>
            </a:r>
            <a:endParaRPr lang="es-ES" altLang="es-MX" sz="4000" b="1" dirty="0"/>
          </a:p>
        </p:txBody>
      </p:sp>
      <p:pic>
        <p:nvPicPr>
          <p:cNvPr id="3482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557338"/>
            <a:ext cx="8353425" cy="3875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matemáticas de carácter </a:t>
            </a:r>
            <a:r>
              <a:rPr lang="es-ES" altLang="es-MX" sz="4000" b="1" dirty="0" smtClean="0"/>
              <a:t>general</a:t>
            </a:r>
            <a:endParaRPr lang="es-ES" altLang="es-MX" sz="4000" b="1" dirty="0"/>
          </a:p>
        </p:txBody>
      </p:sp>
      <p:pic>
        <p:nvPicPr>
          <p:cNvPr id="3584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2133600"/>
            <a:ext cx="8351838" cy="2574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Funciones </a:t>
            </a:r>
            <a:r>
              <a:rPr lang="es-ES" altLang="es-MX" b="1" dirty="0" smtClean="0"/>
              <a:t>trigonométricas</a:t>
            </a:r>
            <a:endParaRPr lang="es-ES" altLang="es-MX" b="1" dirty="0"/>
          </a:p>
        </p:txBody>
      </p:sp>
      <p:pic>
        <p:nvPicPr>
          <p:cNvPr id="62471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12875"/>
            <a:ext cx="7993062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3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Funciones </a:t>
            </a:r>
            <a:r>
              <a:rPr lang="es-ES" altLang="es-MX" b="1" dirty="0" smtClean="0"/>
              <a:t>trigonométricas</a:t>
            </a:r>
            <a:endParaRPr lang="es-ES" altLang="es-MX" b="1" dirty="0"/>
          </a:p>
        </p:txBody>
      </p:sp>
      <p:pic>
        <p:nvPicPr>
          <p:cNvPr id="6349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3813" y="1557338"/>
            <a:ext cx="6302375" cy="4195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Funciones logarítmicas y </a:t>
            </a:r>
            <a:r>
              <a:rPr lang="es-ES" altLang="es-MX" sz="4000" b="1" dirty="0" smtClean="0"/>
              <a:t>exponenciales</a:t>
            </a:r>
            <a:endParaRPr lang="es-ES" altLang="es-MX" sz="4000" b="1" dirty="0"/>
          </a:p>
        </p:txBody>
      </p:sp>
      <p:pic>
        <p:nvPicPr>
          <p:cNvPr id="64518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8" y="2168525"/>
            <a:ext cx="8312150" cy="2197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Funciones </a:t>
            </a:r>
            <a:r>
              <a:rPr lang="es-ES" altLang="es-MX" sz="4000" b="1" dirty="0" smtClean="0"/>
              <a:t>aleatorias</a:t>
            </a:r>
            <a:endParaRPr lang="es-ES" altLang="es-MX" b="1" dirty="0"/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8280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5113"/>
            <a:ext cx="83518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804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176838"/>
            <a:ext cx="734377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3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Programa26.c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312" y="1556792"/>
            <a:ext cx="777137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altLang="es-MX" sz="4000" b="1" dirty="0" smtClean="0"/>
              <a:t>Funciones de fecha y hora</a:t>
            </a:r>
            <a:endParaRPr lang="es-ES" altLang="es-MX" sz="4000" b="1" dirty="0"/>
          </a:p>
        </p:txBody>
      </p:sp>
      <p:pic>
        <p:nvPicPr>
          <p:cNvPr id="6656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341438"/>
            <a:ext cx="7921625" cy="2744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80645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</a:t>
            </a:r>
            <a:r>
              <a:rPr lang="es-ES" altLang="es-MX" b="1" dirty="0" smtClean="0"/>
              <a:t>unciones de utilidad</a:t>
            </a:r>
            <a:endParaRPr lang="es-ES" altLang="es-MX" b="1" dirty="0"/>
          </a:p>
        </p:txBody>
      </p:sp>
      <p:pic>
        <p:nvPicPr>
          <p:cNvPr id="67590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090738"/>
            <a:ext cx="6192837" cy="1704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48088"/>
            <a:ext cx="7632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8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Funciones de utilidad</a:t>
            </a:r>
          </a:p>
        </p:txBody>
      </p:sp>
      <p:pic>
        <p:nvPicPr>
          <p:cNvPr id="6861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500" y="1628775"/>
            <a:ext cx="7727950" cy="22463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860800"/>
            <a:ext cx="7920038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6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Ejercicio5.c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Escriba un programa en Lenguaje C donde el usuario introducirá dos números reales A y B</a:t>
            </a:r>
          </a:p>
          <a:p>
            <a:r>
              <a:rPr lang="es-MX" sz="2800" dirty="0" smtClean="0"/>
              <a:t>Con estos números debe hacer una calculadora de las siguientes funciones:</a:t>
            </a:r>
          </a:p>
          <a:p>
            <a:pPr lvl="1"/>
            <a:r>
              <a:rPr lang="es-MX" sz="2400" dirty="0" err="1" smtClean="0"/>
              <a:t>cos</a:t>
            </a:r>
            <a:r>
              <a:rPr lang="es-MX" sz="2400" dirty="0" smtClean="0"/>
              <a:t>(A)</a:t>
            </a:r>
          </a:p>
          <a:p>
            <a:pPr lvl="1"/>
            <a:r>
              <a:rPr lang="es-MX" sz="2400" dirty="0" smtClean="0"/>
              <a:t>sin(A)</a:t>
            </a:r>
          </a:p>
          <a:p>
            <a:pPr lvl="1"/>
            <a:r>
              <a:rPr lang="es-MX" sz="2400" dirty="0"/>
              <a:t>t</a:t>
            </a:r>
            <a:r>
              <a:rPr lang="es-MX" sz="2400" dirty="0" smtClean="0"/>
              <a:t>an(A)</a:t>
            </a:r>
          </a:p>
          <a:p>
            <a:pPr lvl="1"/>
            <a:r>
              <a:rPr lang="es-MX" sz="2400" dirty="0" err="1"/>
              <a:t>p</a:t>
            </a:r>
            <a:r>
              <a:rPr lang="es-MX" sz="2400" dirty="0" err="1" smtClean="0"/>
              <a:t>ow</a:t>
            </a:r>
            <a:r>
              <a:rPr lang="es-MX" sz="2400" dirty="0" smtClean="0"/>
              <a:t>(A,B)</a:t>
            </a:r>
          </a:p>
          <a:p>
            <a:pPr lvl="1"/>
            <a:r>
              <a:rPr lang="es-MX" sz="2400" dirty="0"/>
              <a:t>l</a:t>
            </a:r>
            <a:r>
              <a:rPr lang="es-MX" sz="2400" dirty="0" smtClean="0"/>
              <a:t>og(A)</a:t>
            </a:r>
          </a:p>
          <a:p>
            <a:pPr lvl="1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6157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E</a:t>
            </a:r>
            <a:r>
              <a:rPr lang="es-ES" altLang="es-MX" sz="4000" b="1" dirty="0" smtClean="0"/>
              <a:t>structuras de control</a:t>
            </a:r>
            <a:endParaRPr lang="es-ES" altLang="es-MX" sz="40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400" dirty="0"/>
              <a:t>Las estructuras de </a:t>
            </a:r>
            <a:r>
              <a:rPr lang="es-ES" altLang="es-MX" sz="2400" dirty="0" smtClean="0"/>
              <a:t>control:</a:t>
            </a:r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Controlan </a:t>
            </a:r>
            <a:r>
              <a:rPr lang="es-ES" altLang="es-MX" sz="2000" dirty="0"/>
              <a:t>el flujo de ejecución de un programa o </a:t>
            </a:r>
            <a:r>
              <a:rPr lang="es-ES" altLang="es-MX" sz="2000" dirty="0" smtClean="0"/>
              <a:t>función</a:t>
            </a:r>
            <a:endParaRPr lang="es-ES" altLang="es-MX" sz="2000" dirty="0"/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Permiten </a:t>
            </a:r>
            <a:r>
              <a:rPr lang="es-ES" altLang="es-MX" sz="2000" dirty="0"/>
              <a:t>combinar instrucciones o sentencias individuales en una simple unidad lógica con un punto de entrada y un punto de </a:t>
            </a:r>
            <a:r>
              <a:rPr lang="es-ES" altLang="es-MX" sz="2000" dirty="0" smtClean="0"/>
              <a:t>salida</a:t>
            </a:r>
            <a:endParaRPr lang="es-ES" altLang="es-MX" sz="2000" dirty="0"/>
          </a:p>
          <a:p>
            <a:pPr lvl="1">
              <a:lnSpc>
                <a:spcPct val="80000"/>
              </a:lnSpc>
            </a:pPr>
            <a:r>
              <a:rPr lang="es-ES" altLang="es-MX" sz="2000" dirty="0" smtClean="0"/>
              <a:t>Se </a:t>
            </a:r>
            <a:r>
              <a:rPr lang="es-ES" altLang="es-MX" sz="2000" dirty="0"/>
              <a:t>organizan en tres tipos </a:t>
            </a:r>
            <a:endParaRPr lang="es-ES" altLang="es-MX" sz="2000" dirty="0" smtClean="0"/>
          </a:p>
          <a:p>
            <a:pPr lvl="2">
              <a:lnSpc>
                <a:spcPct val="80000"/>
              </a:lnSpc>
            </a:pPr>
            <a:r>
              <a:rPr lang="es-ES" altLang="es-MX" sz="1600" dirty="0" smtClean="0"/>
              <a:t>Secuencia</a:t>
            </a:r>
          </a:p>
          <a:p>
            <a:pPr lvl="2">
              <a:lnSpc>
                <a:spcPct val="80000"/>
              </a:lnSpc>
            </a:pPr>
            <a:r>
              <a:rPr lang="es-ES" altLang="es-MX" sz="1600" dirty="0"/>
              <a:t>S</a:t>
            </a:r>
            <a:r>
              <a:rPr lang="es-ES" altLang="es-MX" sz="1600" dirty="0" smtClean="0"/>
              <a:t>elección </a:t>
            </a:r>
            <a:r>
              <a:rPr lang="es-ES" altLang="es-MX" sz="1600" dirty="0"/>
              <a:t>(</a:t>
            </a:r>
            <a:r>
              <a:rPr lang="es-ES" altLang="es-MX" sz="1600" dirty="0" smtClean="0"/>
              <a:t>decisión)</a:t>
            </a:r>
          </a:p>
          <a:p>
            <a:pPr lvl="2">
              <a:lnSpc>
                <a:spcPct val="80000"/>
              </a:lnSpc>
            </a:pPr>
            <a:r>
              <a:rPr lang="es-ES" altLang="es-MX" sz="1600" dirty="0" smtClean="0"/>
              <a:t>Repetición</a:t>
            </a:r>
            <a:endParaRPr lang="es-ES" altLang="es-MX" sz="1600" dirty="0"/>
          </a:p>
          <a:p>
            <a:pPr>
              <a:lnSpc>
                <a:spcPct val="80000"/>
              </a:lnSpc>
            </a:pPr>
            <a:r>
              <a:rPr lang="es-ES" altLang="es-MX" sz="2400" dirty="0"/>
              <a:t>Una sentencia compuesta es un conjunto de sentencias encerradas entre llaves </a:t>
            </a:r>
            <a:r>
              <a:rPr lang="es-ES" altLang="es-MX" sz="2400" dirty="0" smtClean="0"/>
              <a:t>{ } </a:t>
            </a:r>
            <a:r>
              <a:rPr lang="es-ES" altLang="es-MX" sz="2400" dirty="0"/>
              <a:t>que se utiliza para especificar un flujo </a:t>
            </a:r>
            <a:r>
              <a:rPr lang="es-ES" altLang="es-MX" sz="2400" dirty="0" smtClean="0"/>
              <a:t>secuencial</a:t>
            </a:r>
            <a:endParaRPr lang="es-E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16071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L</a:t>
            </a:r>
            <a:r>
              <a:rPr lang="es-ES" altLang="es-MX" b="1" dirty="0" smtClean="0"/>
              <a:t>a sentencia </a:t>
            </a:r>
            <a:r>
              <a:rPr lang="es-ES" altLang="es-MX" b="1" dirty="0" err="1" smtClean="0"/>
              <a:t>if</a:t>
            </a:r>
            <a:endParaRPr lang="es-ES" altLang="es-MX" b="1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1108720"/>
          </a:xfrm>
        </p:spPr>
        <p:txBody>
          <a:bodyPr/>
          <a:lstStyle/>
          <a:p>
            <a:r>
              <a:rPr lang="es-ES" altLang="es-MX" dirty="0" smtClean="0"/>
              <a:t>Es la estructura </a:t>
            </a:r>
            <a:r>
              <a:rPr lang="es-ES" altLang="es-MX" dirty="0"/>
              <a:t>de control de selección </a:t>
            </a:r>
            <a:r>
              <a:rPr lang="es-ES" altLang="es-MX" dirty="0" smtClean="0"/>
              <a:t>principal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" y="2332780"/>
            <a:ext cx="7451725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57" y="3464238"/>
            <a:ext cx="3022773" cy="274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3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Sentencia </a:t>
            </a:r>
            <a:r>
              <a:rPr lang="es-ES" altLang="es-MX" sz="4000" b="1" dirty="0" err="1" smtClean="0"/>
              <a:t>if-else</a:t>
            </a:r>
            <a:endParaRPr lang="es-ES" altLang="es-MX" sz="4000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7" y="3024693"/>
            <a:ext cx="5040313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0" y="1476881"/>
            <a:ext cx="770413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 smtClean="0"/>
              <a:t>Sentencias </a:t>
            </a:r>
            <a:r>
              <a:rPr lang="es-ES" altLang="es-MX" sz="4000" b="1" dirty="0" err="1"/>
              <a:t>if-else</a:t>
            </a:r>
            <a:r>
              <a:rPr lang="es-ES" altLang="es-MX" sz="4000" b="1" dirty="0"/>
              <a:t> </a:t>
            </a:r>
            <a:r>
              <a:rPr lang="es-ES" altLang="es-MX" sz="4000" b="1" dirty="0" smtClean="0"/>
              <a:t>anidadas</a:t>
            </a:r>
            <a:endParaRPr lang="es-ES" altLang="es-MX" sz="4000" b="1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144" y="1476375"/>
            <a:ext cx="3600400" cy="44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Sangría en las sentencias </a:t>
            </a:r>
            <a:r>
              <a:rPr lang="es-ES" altLang="es-MX" sz="4000" b="1" dirty="0" err="1"/>
              <a:t>if</a:t>
            </a:r>
            <a:r>
              <a:rPr lang="es-ES" altLang="es-MX" sz="4000" b="1" dirty="0"/>
              <a:t> </a:t>
            </a:r>
            <a:r>
              <a:rPr lang="es-ES" altLang="es-MX" sz="4000" b="1" dirty="0" smtClean="0"/>
              <a:t>anidadas</a:t>
            </a:r>
            <a:endParaRPr lang="es-ES" altLang="es-MX" sz="4000" b="1" dirty="0"/>
          </a:p>
        </p:txBody>
      </p:sp>
      <p:pic>
        <p:nvPicPr>
          <p:cNvPr id="24582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8064500" cy="3675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8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10952"/>
          </a:xfrm>
        </p:spPr>
        <p:txBody>
          <a:bodyPr/>
          <a:lstStyle/>
          <a:p>
            <a:r>
              <a:rPr lang="es-MX" dirty="0" smtClean="0"/>
              <a:t>Programa30.c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908720"/>
            <a:ext cx="6480720" cy="57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Ejercicio4.c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Realice el programa </a:t>
            </a:r>
            <a:r>
              <a:rPr lang="es-MX" dirty="0" smtClean="0"/>
              <a:t>Ejercicio4.c </a:t>
            </a:r>
            <a:r>
              <a:rPr lang="es-MX" dirty="0" smtClean="0"/>
              <a:t>donde se pueda calcular el volumen de un cono</a:t>
            </a:r>
          </a:p>
          <a:p>
            <a:r>
              <a:rPr lang="es-MX" dirty="0" smtClean="0"/>
              <a:t>Los datos los debe introducir el usuario</a:t>
            </a:r>
          </a:p>
          <a:p>
            <a:r>
              <a:rPr lang="es-MX" dirty="0" smtClean="0"/>
              <a:t>Utilice un macro para la fórmula del volumen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20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Ejercicio6.c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Programa30.c tiene algunas deficiencias</a:t>
            </a:r>
          </a:p>
          <a:p>
            <a:pPr lvl="1"/>
            <a:r>
              <a:rPr lang="es-MX" dirty="0" smtClean="0"/>
              <a:t>¿</a:t>
            </a:r>
            <a:r>
              <a:rPr lang="es-MX" dirty="0"/>
              <a:t>Qué pasa con el 1, el 2 y el 3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¿</a:t>
            </a:r>
            <a:r>
              <a:rPr lang="es-MX" dirty="0"/>
              <a:t>Qué pasa con números negativos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¿Cómo se puede mejorar el algoritmo anterior?</a:t>
            </a:r>
          </a:p>
          <a:p>
            <a:r>
              <a:rPr lang="es-MX" dirty="0" smtClean="0"/>
              <a:t>Realice el </a:t>
            </a:r>
            <a:r>
              <a:rPr lang="es-MX" dirty="0" smtClean="0"/>
              <a:t>Ejercicio6.c </a:t>
            </a:r>
            <a:r>
              <a:rPr lang="es-MX" dirty="0" smtClean="0"/>
              <a:t>de forma que se corrijan los puntos anteriores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12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 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/>
          <a:lstStyle/>
          <a:p>
            <a:r>
              <a:rPr lang="es-MX" sz="2400" dirty="0" smtClean="0"/>
              <a:t>Usar la sentencias: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if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if-else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 smtClean="0"/>
              <a:t>if-if</a:t>
            </a:r>
            <a:r>
              <a:rPr lang="es-MX" sz="2000" dirty="0" smtClean="0"/>
              <a:t> </a:t>
            </a:r>
            <a:r>
              <a:rPr lang="es-MX" sz="2000" dirty="0" err="1" smtClean="0"/>
              <a:t>else-else</a:t>
            </a:r>
            <a:endParaRPr lang="es-MX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Para resolver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Programa31.c El usuario introduce la calificación de un alumno (con un decimal) y el programa decide si es aprobado o reprobado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Programa32.c El usuario introduce un número y el programa le responde si es mayor, igual o menor a cero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Programa33.c El usuario introduce dos números y el programa le muestra cuál es el menor y cuál es el mayor</a:t>
            </a:r>
          </a:p>
        </p:txBody>
      </p:sp>
    </p:spTree>
    <p:extLst>
      <p:ext uri="{BB962C8B-B14F-4D97-AF65-F5344CB8AC3E}">
        <p14:creationId xmlns:p14="http://schemas.microsoft.com/office/powerpoint/2010/main" val="764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Programas</a:t>
            </a:r>
            <a:r>
              <a:rPr lang="es-MX" dirty="0" smtClean="0"/>
              <a:t> </a:t>
            </a:r>
            <a:r>
              <a:rPr lang="es-MX" dirty="0" smtClean="0"/>
              <a:t>para hacer en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 smtClean="0"/>
              <a:t>Resuelva los siguientes problemas: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Programa34.c El usuario introduce los coeficientes de una ecuación de segundo grado y el programa calcula las soluciones de dicha ecuación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smtClean="0"/>
              <a:t>Programa35.c </a:t>
            </a:r>
            <a:r>
              <a:rPr lang="es-MX" sz="2000" dirty="0"/>
              <a:t>El usuario introduce </a:t>
            </a:r>
            <a:r>
              <a:rPr lang="es-MX" sz="2000" dirty="0" smtClean="0"/>
              <a:t>tres </a:t>
            </a:r>
            <a:r>
              <a:rPr lang="es-MX" sz="2000" dirty="0"/>
              <a:t>números y el programa </a:t>
            </a:r>
            <a:r>
              <a:rPr lang="es-MX" sz="2000" dirty="0" smtClean="0"/>
              <a:t>los muestra ordenados de </a:t>
            </a:r>
            <a:r>
              <a:rPr lang="es-MX" sz="2000" dirty="0"/>
              <a:t>menor </a:t>
            </a:r>
            <a:r>
              <a:rPr lang="es-MX" sz="2000" dirty="0" smtClean="0"/>
              <a:t>a mayor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1904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Á</a:t>
            </a:r>
            <a:r>
              <a:rPr lang="es-ES" altLang="es-MX" sz="4000" b="1" dirty="0" smtClean="0"/>
              <a:t>mbito o alcance de una variable</a:t>
            </a:r>
            <a:endParaRPr lang="es-ES" altLang="es-MX" sz="4000" b="1" dirty="0"/>
          </a:p>
        </p:txBody>
      </p:sp>
      <p:pic>
        <p:nvPicPr>
          <p:cNvPr id="4813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688" y="1916113"/>
            <a:ext cx="7116762" cy="287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9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sz="4000" b="1" dirty="0"/>
              <a:t>C</a:t>
            </a:r>
            <a:r>
              <a:rPr lang="es-ES" altLang="es-MX" sz="4000" b="1" dirty="0" smtClean="0"/>
              <a:t>lases de almacenamiento</a:t>
            </a:r>
            <a:endParaRPr lang="es-ES" altLang="es-MX" sz="4000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dirty="0"/>
              <a:t>Los especificadores de clases (tipos) de almacenamiento permiten modificar el ámbito de una </a:t>
            </a:r>
            <a:r>
              <a:rPr lang="es-ES" altLang="es-MX" dirty="0" smtClean="0"/>
              <a:t>variable</a:t>
            </a:r>
            <a:endParaRPr lang="es-ES" altLang="es-MX" dirty="0"/>
          </a:p>
          <a:p>
            <a:r>
              <a:rPr lang="es-ES" altLang="es-MX" dirty="0"/>
              <a:t>Los especificadores pueden </a:t>
            </a:r>
            <a:r>
              <a:rPr lang="es-ES" altLang="es-MX" dirty="0" smtClean="0"/>
              <a:t>ser:</a:t>
            </a:r>
          </a:p>
          <a:p>
            <a:pPr lvl="1"/>
            <a:r>
              <a:rPr lang="es-ES" altLang="es-MX" dirty="0" smtClean="0"/>
              <a:t>auto</a:t>
            </a:r>
          </a:p>
          <a:p>
            <a:pPr lvl="1"/>
            <a:r>
              <a:rPr lang="es-ES" altLang="es-MX" dirty="0" err="1" smtClean="0"/>
              <a:t>extern</a:t>
            </a:r>
            <a:endParaRPr lang="es-ES" altLang="es-MX" dirty="0" smtClean="0"/>
          </a:p>
          <a:p>
            <a:pPr lvl="1"/>
            <a:r>
              <a:rPr lang="es-ES" altLang="es-MX" dirty="0" err="1" smtClean="0"/>
              <a:t>register</a:t>
            </a:r>
            <a:endParaRPr lang="es-ES" altLang="es-MX" dirty="0" smtClean="0"/>
          </a:p>
          <a:p>
            <a:pPr lvl="1"/>
            <a:r>
              <a:rPr lang="es-ES" altLang="es-MX" dirty="0" err="1"/>
              <a:t>s</a:t>
            </a:r>
            <a:r>
              <a:rPr lang="es-ES" altLang="es-MX" dirty="0" err="1" smtClean="0"/>
              <a:t>tatic</a:t>
            </a:r>
            <a:r>
              <a:rPr lang="es-ES" altLang="es-MX" dirty="0" smtClean="0"/>
              <a:t> 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2426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Variables </a:t>
            </a:r>
            <a:r>
              <a:rPr lang="es-ES" altLang="es-MX" b="1" dirty="0" smtClean="0"/>
              <a:t>automáticas</a:t>
            </a:r>
            <a:endParaRPr lang="es-ES" altLang="es-MX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/>
              <a:t>Las variables que se declaran dentro de una función </a:t>
            </a:r>
            <a:r>
              <a:rPr lang="es-ES" altLang="es-MX" dirty="0" smtClean="0"/>
              <a:t>son </a:t>
            </a:r>
            <a:r>
              <a:rPr lang="es-ES" altLang="es-MX" dirty="0"/>
              <a:t>automáticas (</a:t>
            </a:r>
            <a:r>
              <a:rPr lang="es-ES" altLang="es-MX" dirty="0" smtClean="0"/>
              <a:t>auto)</a:t>
            </a:r>
          </a:p>
          <a:p>
            <a:pPr lvl="1">
              <a:lnSpc>
                <a:spcPct val="90000"/>
              </a:lnSpc>
            </a:pPr>
            <a:r>
              <a:rPr lang="es-ES" altLang="es-MX" dirty="0" smtClean="0"/>
              <a:t>Se </a:t>
            </a:r>
            <a:r>
              <a:rPr lang="es-ES" altLang="es-MX" dirty="0"/>
              <a:t>les asigna espacio en memoria </a:t>
            </a:r>
            <a:r>
              <a:rPr lang="es-ES" altLang="es-MX" dirty="0" smtClean="0"/>
              <a:t>automáticamente </a:t>
            </a:r>
            <a:r>
              <a:rPr lang="es-ES" altLang="es-MX" dirty="0"/>
              <a:t>a la entrada de la función y se les libera el espacio tan pronto como se sale de dicha </a:t>
            </a:r>
            <a:r>
              <a:rPr lang="es-ES" altLang="es-MX" dirty="0" smtClean="0"/>
              <a:t>función</a:t>
            </a:r>
            <a:endParaRPr lang="es-ES" altLang="es-MX" dirty="0"/>
          </a:p>
          <a:p>
            <a:pPr>
              <a:lnSpc>
                <a:spcPct val="90000"/>
              </a:lnSpc>
            </a:pPr>
            <a:r>
              <a:rPr lang="es-ES" altLang="es-MX" dirty="0"/>
              <a:t>La palabra reservada auto es </a:t>
            </a:r>
            <a:r>
              <a:rPr lang="es-ES" altLang="es-MX" dirty="0" smtClean="0"/>
              <a:t>opcional:</a:t>
            </a:r>
          </a:p>
          <a:p>
            <a:pPr lvl="1">
              <a:lnSpc>
                <a:spcPct val="90000"/>
              </a:lnSpc>
            </a:pPr>
            <a:r>
              <a:rPr lang="es-ES" altLang="es-MX" dirty="0"/>
              <a:t>a</a:t>
            </a:r>
            <a:r>
              <a:rPr lang="es-ES" altLang="es-MX" dirty="0" smtClean="0"/>
              <a:t>uto </a:t>
            </a:r>
            <a:r>
              <a:rPr lang="es-ES" altLang="es-MX" dirty="0" err="1"/>
              <a:t>int</a:t>
            </a:r>
            <a:r>
              <a:rPr lang="es-ES" altLang="es-MX" dirty="0"/>
              <a:t> </a:t>
            </a:r>
            <a:r>
              <a:rPr lang="es-ES" altLang="es-MX" dirty="0" smtClean="0"/>
              <a:t>Total;</a:t>
            </a:r>
          </a:p>
          <a:p>
            <a:pPr lvl="1">
              <a:lnSpc>
                <a:spcPct val="90000"/>
              </a:lnSpc>
            </a:pPr>
            <a:r>
              <a:rPr lang="es-ES" altLang="es-MX" dirty="0" err="1" smtClean="0"/>
              <a:t>int</a:t>
            </a:r>
            <a:r>
              <a:rPr lang="es-ES" altLang="es-MX" dirty="0" smtClean="0"/>
              <a:t> </a:t>
            </a:r>
            <a:r>
              <a:rPr lang="es-ES" altLang="es-MX" dirty="0"/>
              <a:t>Total;</a:t>
            </a:r>
          </a:p>
        </p:txBody>
      </p:sp>
    </p:spTree>
    <p:extLst>
      <p:ext uri="{BB962C8B-B14F-4D97-AF65-F5344CB8AC3E}">
        <p14:creationId xmlns:p14="http://schemas.microsoft.com/office/powerpoint/2010/main" val="6886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b="1" dirty="0"/>
              <a:t>Variables </a:t>
            </a:r>
            <a:r>
              <a:rPr lang="es-ES" altLang="es-MX" b="1" dirty="0" smtClean="0"/>
              <a:t>externas</a:t>
            </a:r>
            <a:endParaRPr lang="es-ES" altLang="es-MX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MX" dirty="0" smtClean="0"/>
              <a:t>Se usan cuando se necesita </a:t>
            </a:r>
            <a:r>
              <a:rPr lang="es-ES" altLang="es-MX" dirty="0"/>
              <a:t>utilizar una variable que otra función </a:t>
            </a:r>
            <a:r>
              <a:rPr lang="es-ES" altLang="es-MX" dirty="0" smtClean="0"/>
              <a:t>inicializa</a:t>
            </a:r>
            <a:endParaRPr lang="es-ES" altLang="es-MX" dirty="0"/>
          </a:p>
          <a:p>
            <a:pPr lvl="1">
              <a:lnSpc>
                <a:spcPct val="90000"/>
              </a:lnSpc>
            </a:pPr>
            <a:r>
              <a:rPr lang="es-ES" altLang="es-MX" dirty="0"/>
              <a:t>Como las variables locales solo existen temporalmente mientras se esta ejecutando su </a:t>
            </a:r>
            <a:r>
              <a:rPr lang="es-ES" altLang="es-MX" dirty="0" smtClean="0"/>
              <a:t>función</a:t>
            </a:r>
            <a:endParaRPr lang="es-ES" altLang="es-MX" dirty="0"/>
          </a:p>
          <a:p>
            <a:pPr lvl="1">
              <a:lnSpc>
                <a:spcPct val="90000"/>
              </a:lnSpc>
            </a:pPr>
            <a:r>
              <a:rPr lang="es-ES" altLang="es-MX" dirty="0" smtClean="0"/>
              <a:t>La </a:t>
            </a:r>
            <a:r>
              <a:rPr lang="es-ES" altLang="es-MX" dirty="0"/>
              <a:t>solución es declarar la variable con la palabra reservada </a:t>
            </a:r>
            <a:r>
              <a:rPr lang="es-ES" altLang="es-MX" dirty="0" err="1" smtClean="0"/>
              <a:t>extern</a:t>
            </a:r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8259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98854"/>
            <a:ext cx="8229600" cy="473962"/>
          </a:xfrm>
        </p:spPr>
        <p:txBody>
          <a:bodyPr/>
          <a:lstStyle/>
          <a:p>
            <a:r>
              <a:rPr lang="es-MX" dirty="0" err="1" smtClean="0"/>
              <a:t>Code</a:t>
            </a:r>
            <a:r>
              <a:rPr lang="es-MX" dirty="0" smtClean="0"/>
              <a:t>::Blocks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7" y="1916832"/>
            <a:ext cx="5267325" cy="2152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40968"/>
            <a:ext cx="4608512" cy="34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732</Words>
  <Application>Microsoft Office PowerPoint</Application>
  <PresentationFormat>Presentación en pantalla (4:3)</PresentationFormat>
  <Paragraphs>107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4" baseType="lpstr">
      <vt:lpstr>Arial</vt:lpstr>
      <vt:lpstr>Diseño predeterminado</vt:lpstr>
      <vt:lpstr>Programación básica en Lenguaje C</vt:lpstr>
      <vt:lpstr>Programa25.c</vt:lpstr>
      <vt:lpstr>Programa26.c</vt:lpstr>
      <vt:lpstr>Ejercicio4.c</vt:lpstr>
      <vt:lpstr>Ámbito o alcance de una variable</vt:lpstr>
      <vt:lpstr>Clases de almacenamiento</vt:lpstr>
      <vt:lpstr>Variables automáticas</vt:lpstr>
      <vt:lpstr>Variables externas</vt:lpstr>
      <vt:lpstr>Proyecto1</vt:lpstr>
      <vt:lpstr>Proyecto1</vt:lpstr>
      <vt:lpstr>Programa27.c</vt:lpstr>
      <vt:lpstr>Programa28.c</vt:lpstr>
      <vt:lpstr>Proyecto1</vt:lpstr>
      <vt:lpstr>Proyecto1</vt:lpstr>
      <vt:lpstr>Proyecto1</vt:lpstr>
      <vt:lpstr>Variables registro</vt:lpstr>
      <vt:lpstr>Variables estáticas</vt:lpstr>
      <vt:lpstr>Programa29.c</vt:lpstr>
      <vt:lpstr>Funciones de biblioteca</vt:lpstr>
      <vt:lpstr>Funciones de biblioteca</vt:lpstr>
      <vt:lpstr>Comprobación alfabética y de dígitos</vt:lpstr>
      <vt:lpstr>Funciones de prueba de caracteres especiales</vt:lpstr>
      <vt:lpstr>Funciones de conversión de caracteres</vt:lpstr>
      <vt:lpstr>Funciones matemáticas de carácter general</vt:lpstr>
      <vt:lpstr>Funciones matemáticas de carácter general</vt:lpstr>
      <vt:lpstr>Funciones trigonométricas</vt:lpstr>
      <vt:lpstr>Funciones trigonométricas</vt:lpstr>
      <vt:lpstr>Funciones logarítmicas y exponenciales</vt:lpstr>
      <vt:lpstr>Funciones aleatorias</vt:lpstr>
      <vt:lpstr>Funciones de fecha y hora</vt:lpstr>
      <vt:lpstr>Funciones de utilidad</vt:lpstr>
      <vt:lpstr>Funciones de utilidad</vt:lpstr>
      <vt:lpstr>Ejercicio5.c</vt:lpstr>
      <vt:lpstr>Estructuras de control</vt:lpstr>
      <vt:lpstr>La sentencia if</vt:lpstr>
      <vt:lpstr>Sentencia if-else</vt:lpstr>
      <vt:lpstr>Sentencias if-else anidadas</vt:lpstr>
      <vt:lpstr>Sangría en las sentencias if anidadas</vt:lpstr>
      <vt:lpstr>Programa30.c</vt:lpstr>
      <vt:lpstr>Ejercicio6.c</vt:lpstr>
      <vt:lpstr>Ejercicios para hacer en clase</vt:lpstr>
      <vt:lpstr>Programas para hacer en clase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Alfredo Jiménez</dc:creator>
  <cp:lastModifiedBy>alumno</cp:lastModifiedBy>
  <cp:revision>31</cp:revision>
  <dcterms:created xsi:type="dcterms:W3CDTF">2008-06-15T17:42:21Z</dcterms:created>
  <dcterms:modified xsi:type="dcterms:W3CDTF">2016-06-11T17:36:31Z</dcterms:modified>
</cp:coreProperties>
</file>