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9" r:id="rId4"/>
    <p:sldId id="260" r:id="rId5"/>
    <p:sldId id="269" r:id="rId6"/>
    <p:sldId id="271" r:id="rId7"/>
    <p:sldId id="270" r:id="rId8"/>
    <p:sldId id="268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00"/>
    <a:srgbClr val="66FF33"/>
    <a:srgbClr val="33CC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E863-A039-4B08-89C6-44D55B0AFB31}" type="datetimeFigureOut">
              <a:rPr lang="es-MX" smtClean="0"/>
              <a:t>21/05/2017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AF61-0078-44DE-8E11-E428CA78BA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48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E863-A039-4B08-89C6-44D55B0AFB31}" type="datetimeFigureOut">
              <a:rPr lang="es-MX" smtClean="0"/>
              <a:t>21/05/2017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AF61-0078-44DE-8E11-E428CA78BA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171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E863-A039-4B08-89C6-44D55B0AFB31}" type="datetimeFigureOut">
              <a:rPr lang="es-MX" smtClean="0"/>
              <a:t>21/05/2017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AF61-0078-44DE-8E11-E428CA78BA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80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E863-A039-4B08-89C6-44D55B0AFB31}" type="datetimeFigureOut">
              <a:rPr lang="es-MX" smtClean="0"/>
              <a:t>21/05/2017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AF61-0078-44DE-8E11-E428CA78BA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151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E863-A039-4B08-89C6-44D55B0AFB31}" type="datetimeFigureOut">
              <a:rPr lang="es-MX" smtClean="0"/>
              <a:t>21/05/2017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AF61-0078-44DE-8E11-E428CA78BA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838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E863-A039-4B08-89C6-44D55B0AFB31}" type="datetimeFigureOut">
              <a:rPr lang="es-MX" smtClean="0"/>
              <a:t>21/05/2017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AF61-0078-44DE-8E11-E428CA78BA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073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E863-A039-4B08-89C6-44D55B0AFB31}" type="datetimeFigureOut">
              <a:rPr lang="es-MX" smtClean="0"/>
              <a:t>21/05/2017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AF61-0078-44DE-8E11-E428CA78BA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987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E863-A039-4B08-89C6-44D55B0AFB31}" type="datetimeFigureOut">
              <a:rPr lang="es-MX" smtClean="0"/>
              <a:t>21/05/2017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AF61-0078-44DE-8E11-E428CA78BA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589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E863-A039-4B08-89C6-44D55B0AFB31}" type="datetimeFigureOut">
              <a:rPr lang="es-MX" smtClean="0"/>
              <a:t>21/05/2017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AF61-0078-44DE-8E11-E428CA78BA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731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E863-A039-4B08-89C6-44D55B0AFB31}" type="datetimeFigureOut">
              <a:rPr lang="es-MX" smtClean="0"/>
              <a:t>21/05/2017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AF61-0078-44DE-8E11-E428CA78BA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618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E863-A039-4B08-89C6-44D55B0AFB31}" type="datetimeFigureOut">
              <a:rPr lang="es-MX" smtClean="0"/>
              <a:t>21/05/2017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AF61-0078-44DE-8E11-E428CA78BA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990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FE863-A039-4B08-89C6-44D55B0AFB31}" type="datetimeFigureOut">
              <a:rPr lang="es-MX" smtClean="0"/>
              <a:t>21/05/2017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9AF61-0078-44DE-8E11-E428CA78BA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0585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es/gp/product/0321150783/ref=as_li_tf_tl?ie=UTF8&amp;tag=wwwjaviergarz-21&amp;linkCode=as2&amp;camp=3626&amp;creative=24790&amp;creativeASIN=0321150783" TargetMode="External"/><Relationship Id="rId2" Type="http://schemas.openxmlformats.org/officeDocument/2006/relationships/hyperlink" Target="http://www.amazon.es/gp/product/0006387780/ref=as_li_tf_tl?ie=UTF8&amp;tag=wwwjaviergarz-21&amp;linkCode=as2&amp;camp=3626&amp;creative=24790&amp;creativeASIN=000638778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6000">
              <a:srgbClr val="00CC00"/>
            </a:gs>
            <a:gs pos="87000">
              <a:schemeClr val="bg1"/>
            </a:gs>
            <a:gs pos="69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35647" y="726723"/>
            <a:ext cx="5291526" cy="511565"/>
          </a:xfrm>
        </p:spPr>
        <p:txBody>
          <a:bodyPr>
            <a:normAutofit/>
          </a:bodyPr>
          <a:lstStyle/>
          <a:p>
            <a:r>
              <a:rPr lang="es-MX" sz="2800" b="1" dirty="0">
                <a:solidFill>
                  <a:schemeClr val="bg1"/>
                </a:solidFill>
              </a:rPr>
              <a:t>Arenas Carrillo Ricardo Xochipilli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8931" y="4096714"/>
            <a:ext cx="9144000" cy="1655762"/>
          </a:xfrm>
        </p:spPr>
        <p:txBody>
          <a:bodyPr>
            <a:normAutofit/>
          </a:bodyPr>
          <a:lstStyle/>
          <a:p>
            <a:r>
              <a:rPr lang="es-MX" sz="5400" dirty="0"/>
              <a:t>Lean Software Development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635647" y="1238288"/>
            <a:ext cx="5291526" cy="5115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b="1" dirty="0">
                <a:solidFill>
                  <a:schemeClr val="bg1"/>
                </a:solidFill>
              </a:rPr>
              <a:t>Mora Guerrero Leon Sergio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635647" y="1749853"/>
            <a:ext cx="5291526" cy="5115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b="1" dirty="0">
                <a:solidFill>
                  <a:schemeClr val="bg1"/>
                </a:solidFill>
              </a:rPr>
              <a:t>Zapata Manilla Carol Michelle</a:t>
            </a:r>
          </a:p>
        </p:txBody>
      </p:sp>
      <p:pic>
        <p:nvPicPr>
          <p:cNvPr id="2050" name="Picture 2" descr="Resultado de imagen para mega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50083" y="32110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49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5067"/>
          </a:xfrm>
          <a:solidFill>
            <a:srgbClr val="00CC00"/>
          </a:solidFill>
        </p:spPr>
        <p:txBody>
          <a:bodyPr/>
          <a:lstStyle/>
          <a:p>
            <a:r>
              <a:rPr lang="es-MX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915478" y="318970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Después de una serie de iteraciones, dispondrás de un producto muy definido y que ha sido diseñado específicamente para cumplir el objetivo con el que fue concebido en función de las opiniones de los propios clientes finales.</a:t>
            </a:r>
          </a:p>
        </p:txBody>
      </p:sp>
      <p:sp>
        <p:nvSpPr>
          <p:cNvPr id="5" name="Flecha: a la derecha 4"/>
          <p:cNvSpPr/>
          <p:nvPr/>
        </p:nvSpPr>
        <p:spPr>
          <a:xfrm>
            <a:off x="0" y="877083"/>
            <a:ext cx="11396869" cy="2580723"/>
          </a:xfrm>
          <a:prstGeom prst="rightArrow">
            <a:avLst/>
          </a:prstGeom>
          <a:solidFill>
            <a:srgbClr val="000000"/>
          </a:solidFill>
          <a:ln w="28575">
            <a:solidFill>
              <a:srgbClr val="00CC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r>
              <a:rPr lang="es-MX" dirty="0"/>
              <a:t>Sabes que tu producto final funciona como a los usuarios les gustaría porque ya has probado su comportamiento y operado los cambios oportunos en el propio proceso de desarrollo. Dispones de un producto de software terminado y vendible que sabes que gusta a tu público.</a:t>
            </a:r>
          </a:p>
          <a:p>
            <a:pPr algn="ctr"/>
            <a:endParaRPr lang="es-MX" dirty="0"/>
          </a:p>
        </p:txBody>
      </p:sp>
      <p:sp>
        <p:nvSpPr>
          <p:cNvPr id="9" name="Flecha: a la derecha 8"/>
          <p:cNvSpPr/>
          <p:nvPr/>
        </p:nvSpPr>
        <p:spPr>
          <a:xfrm rot="10800000">
            <a:off x="609600" y="4253945"/>
            <a:ext cx="11582399" cy="2448708"/>
          </a:xfrm>
          <a:prstGeom prst="rightArrow">
            <a:avLst/>
          </a:prstGeom>
          <a:solidFill>
            <a:srgbClr val="000000"/>
          </a:solidFill>
          <a:ln w="28575">
            <a:solidFill>
              <a:srgbClr val="00CC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1961322" y="4946179"/>
            <a:ext cx="9780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Te has dado cuenta de que tu idea nunca funcionará porque has comprobado que no tiene buena aceptación entre los usuarios y decides abandonar el proyecto. En este caso has ahorrado dinero porque</a:t>
            </a:r>
            <a:r>
              <a:rPr lang="es-MX" b="1" dirty="0"/>
              <a:t> has podido abandonar el proyecto</a:t>
            </a:r>
            <a:r>
              <a:rPr lang="es-MX" dirty="0"/>
              <a:t> en menos tiempo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82607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5067"/>
          </a:xfrm>
          <a:solidFill>
            <a:srgbClr val="00CC00"/>
          </a:solidFill>
        </p:spPr>
        <p:txBody>
          <a:bodyPr/>
          <a:lstStyle/>
          <a:p>
            <a:r>
              <a:rPr lang="es-MX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Ventajas y Desventajas</a:t>
            </a:r>
          </a:p>
        </p:txBody>
      </p:sp>
      <p:sp>
        <p:nvSpPr>
          <p:cNvPr id="2" name="Diagrama de flujo: retraso 1"/>
          <p:cNvSpPr/>
          <p:nvPr/>
        </p:nvSpPr>
        <p:spPr>
          <a:xfrm rot="10800000">
            <a:off x="3405806" y="745067"/>
            <a:ext cx="8786191" cy="6112933"/>
          </a:xfrm>
          <a:prstGeom prst="flowChartDelay">
            <a:avLst/>
          </a:prstGeom>
          <a:solidFill>
            <a:srgbClr val="00CC00"/>
          </a:solidFill>
          <a:ln w="1905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0" y="1696279"/>
            <a:ext cx="36310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Ventajas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/>
              <a:t>La eliminación de los residuos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/>
              <a:t>La entrega temprana del producto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/>
              <a:t>El empoderamiento del equipo de desarrollo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5420138" y="1234614"/>
            <a:ext cx="66658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Desventajas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El proyecto depende en gran medida la cohesión del equipo y los compromisos individuales de los miembros del equipo.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El éxito del proyecto depende de la disciplina de los miembros del equipo y exige grandes habilidades técnicas.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Los patrocinadores del proyecto y los clientes necesitan saber lo que quieren y tomar las decisiones pertinentes.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El papel de un analista de negocios es de vital importancia para garantizar la documentación de los requerimientos del negocio</a:t>
            </a:r>
          </a:p>
        </p:txBody>
      </p:sp>
    </p:spTree>
    <p:extLst>
      <p:ext uri="{BB962C8B-B14F-4D97-AF65-F5344CB8AC3E}">
        <p14:creationId xmlns:p14="http://schemas.microsoft.com/office/powerpoint/2010/main" val="3827026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1695"/>
            <a:ext cx="12192000" cy="1325563"/>
          </a:xfrm>
        </p:spPr>
        <p:txBody>
          <a:bodyPr/>
          <a:lstStyle/>
          <a:p>
            <a:r>
              <a:rPr lang="es-MX" dirty="0"/>
              <a:t>El camino hacia LSD. Historia de Lean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303868"/>
            <a:ext cx="12192000" cy="555413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MX" dirty="0"/>
              <a:t>Lean o Lean </a:t>
            </a:r>
            <a:r>
              <a:rPr lang="es-MX" dirty="0" err="1"/>
              <a:t>Manufactoring</a:t>
            </a:r>
            <a:r>
              <a:rPr lang="es-MX" dirty="0"/>
              <a:t> tiene su origen en Toyota</a:t>
            </a:r>
          </a:p>
          <a:p>
            <a:pPr marL="0" indent="0">
              <a:buNone/>
            </a:pPr>
            <a:r>
              <a:rPr lang="es-MX" dirty="0"/>
              <a:t>Toyota </a:t>
            </a:r>
            <a:r>
              <a:rPr lang="es-MX" dirty="0" err="1"/>
              <a:t>Production</a:t>
            </a:r>
            <a:r>
              <a:rPr lang="es-MX" dirty="0"/>
              <a:t> </a:t>
            </a:r>
            <a:r>
              <a:rPr lang="es-MX" dirty="0" err="1"/>
              <a:t>System</a:t>
            </a:r>
            <a:r>
              <a:rPr lang="es-MX" dirty="0"/>
              <a:t>, estrategia de fabricación aplicada con mucho éxito en </a:t>
            </a:r>
            <a:r>
              <a:rPr lang="es-MX" dirty="0" err="1"/>
              <a:t>Japon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En los 50  Japón se recuperaba de la segunda guerras y logro aplicar las estrategias de producción de EUA</a:t>
            </a:r>
          </a:p>
          <a:p>
            <a:pPr marL="0" indent="0">
              <a:buNone/>
            </a:pPr>
            <a:r>
              <a:rPr lang="es-MX" dirty="0"/>
              <a:t>El artífice de Lean, quien la introdujo a Toyota fue </a:t>
            </a:r>
            <a:r>
              <a:rPr lang="es-MX" dirty="0" err="1"/>
              <a:t>Taiichi</a:t>
            </a:r>
            <a:r>
              <a:rPr lang="es-MX" dirty="0"/>
              <a:t> </a:t>
            </a:r>
            <a:r>
              <a:rPr lang="es-MX" dirty="0" err="1"/>
              <a:t>Ohno</a:t>
            </a:r>
            <a:r>
              <a:rPr lang="es-MX" dirty="0"/>
              <a:t>  (1912-1990)</a:t>
            </a:r>
          </a:p>
          <a:p>
            <a:pPr marL="0" indent="0">
              <a:buNone/>
            </a:pPr>
            <a:r>
              <a:rPr lang="es-MX" dirty="0"/>
              <a:t>Lean </a:t>
            </a:r>
          </a:p>
          <a:p>
            <a:pPr marL="0" indent="0">
              <a:buNone/>
            </a:pPr>
            <a:r>
              <a:rPr lang="es-MX" dirty="0"/>
              <a:t>El termino Lean no fue popularizado por los Japoneses sino por el </a:t>
            </a:r>
            <a:r>
              <a:rPr lang="es-MX" dirty="0" err="1"/>
              <a:t>best-seller</a:t>
            </a:r>
            <a:r>
              <a:rPr lang="es-MX" dirty="0"/>
              <a:t> estadounidense “La maquina que cambio al mundo” (1990)</a:t>
            </a:r>
          </a:p>
          <a:p>
            <a:pPr marL="0" indent="0">
              <a:buNone/>
            </a:pPr>
            <a:r>
              <a:rPr lang="es-MX" dirty="0"/>
              <a:t>Aquí se uso lean (esbelto) para describir cualquier </a:t>
            </a:r>
            <a:r>
              <a:rPr lang="es-MX" dirty="0" err="1"/>
              <a:t>practiuca</a:t>
            </a:r>
            <a:r>
              <a:rPr lang="es-MX" dirty="0"/>
              <a:t> eficiente de </a:t>
            </a:r>
            <a:r>
              <a:rPr lang="es-MX" dirty="0" err="1"/>
              <a:t>gewstion</a:t>
            </a:r>
            <a:r>
              <a:rPr lang="es-MX" dirty="0"/>
              <a:t> que minimice el </a:t>
            </a:r>
            <a:r>
              <a:rPr lang="es-MX" dirty="0" err="1"/>
              <a:t>desperdidcio</a:t>
            </a:r>
            <a:r>
              <a:rPr lang="es-MX" dirty="0"/>
              <a:t> (técnicas japonesas)</a:t>
            </a:r>
          </a:p>
          <a:p>
            <a:pPr marL="0" indent="0">
              <a:buNone/>
            </a:pPr>
            <a:r>
              <a:rPr lang="es-MX" dirty="0"/>
              <a:t>Fueron los autores de aquel libro los que usaron el término “lean” para describir cualquier práctica eficiente de gestión que minimice el desperdicio (</a:t>
            </a:r>
            <a:r>
              <a:rPr lang="es-MX" dirty="0" err="1"/>
              <a:t>waste</a:t>
            </a:r>
            <a:r>
              <a:rPr lang="es-MX" dirty="0"/>
              <a:t>), lo que incluía a las técnicas de desarrollo de productos japonesas, con las que los fabricantes de automóviles japoneses habían logrado recortar mucho los tiempos (alrededor de un tercio) y las horas de ingeniería (aproximadamente a la mitad) en comparación Estados Unidos y Europa, hasta tal punto fue el paralelismo que hoy lean es sinónimo del método de fabricación de Toyota.</a:t>
            </a:r>
          </a:p>
          <a:p>
            <a:pPr marL="0" indent="0">
              <a:buNone/>
            </a:pPr>
            <a:r>
              <a:rPr lang="es-MX" b="1" u="sng" dirty="0"/>
              <a:t>En el mundo del software, fue el libro </a:t>
            </a:r>
            <a:r>
              <a:rPr lang="es-MX" b="1" u="sng" dirty="0">
                <a:hlinkClick r:id="rId2"/>
              </a:rPr>
              <a:t>“Microsoft </a:t>
            </a:r>
            <a:r>
              <a:rPr lang="es-MX" b="1" u="sng" dirty="0" err="1">
                <a:hlinkClick r:id="rId2"/>
              </a:rPr>
              <a:t>Secrets</a:t>
            </a:r>
            <a:r>
              <a:rPr lang="es-MX" b="1" u="sng" dirty="0">
                <a:hlinkClick r:id="rId2"/>
              </a:rPr>
              <a:t>”</a:t>
            </a:r>
            <a:r>
              <a:rPr lang="es-MX" b="1" u="sng" dirty="0"/>
              <a:t> el que primero habló de la similitud de la estrategia de “</a:t>
            </a:r>
            <a:r>
              <a:rPr lang="es-MX" b="1" u="sng" dirty="0" err="1"/>
              <a:t>daily</a:t>
            </a:r>
            <a:r>
              <a:rPr lang="es-MX" b="1" u="sng" dirty="0"/>
              <a:t> </a:t>
            </a:r>
            <a:r>
              <a:rPr lang="es-MX" b="1" u="sng" dirty="0" err="1"/>
              <a:t>builds</a:t>
            </a:r>
            <a:r>
              <a:rPr lang="es-MX" b="1" u="sng" dirty="0"/>
              <a:t>” que usaba Microsoft aunque nunca usaron el termino lean</a:t>
            </a:r>
          </a:p>
          <a:p>
            <a:pPr marL="0" indent="0">
              <a:buNone/>
            </a:pPr>
            <a:endParaRPr lang="es-MX" b="1" u="sng" dirty="0"/>
          </a:p>
          <a:p>
            <a:pPr marL="0" indent="0">
              <a:buNone/>
            </a:pPr>
            <a:r>
              <a:rPr lang="es-MX" b="1" u="sng" dirty="0"/>
              <a:t>Hay claramente muchos elementos comunes entre estilo el de producción de Toyota, el estilo iterativo de Microsoft y el desarrollo ágil</a:t>
            </a:r>
          </a:p>
          <a:p>
            <a:pPr marL="0" indent="0">
              <a:buNone/>
            </a:pPr>
            <a:r>
              <a:rPr lang="es-MX" dirty="0"/>
              <a:t>La popularización del término </a:t>
            </a:r>
            <a:r>
              <a:rPr lang="es-MX" b="1" u="sng" dirty="0"/>
              <a:t>“lean” aplicado al software, el lean software </a:t>
            </a:r>
            <a:r>
              <a:rPr lang="es-MX" b="1" u="sng" dirty="0" err="1"/>
              <a:t>development</a:t>
            </a:r>
            <a:r>
              <a:rPr lang="es-MX" b="1" u="sng" dirty="0"/>
              <a:t>, y su asociación a lo “ágil” aparece principalmente con </a:t>
            </a:r>
            <a:r>
              <a:rPr lang="es-MX" b="1" u="sng" dirty="0">
                <a:hlinkClick r:id="rId3"/>
              </a:rPr>
              <a:t>el libro “Lean Software Development”</a:t>
            </a:r>
            <a:r>
              <a:rPr lang="es-MX" b="1" u="sng" dirty="0"/>
              <a:t> de Mary y Tom </a:t>
            </a:r>
            <a:r>
              <a:rPr lang="es-MX" b="1" u="sng" dirty="0" err="1"/>
              <a:t>Poppendieck</a:t>
            </a:r>
            <a:r>
              <a:rPr lang="es-MX" b="1" u="sng" dirty="0"/>
              <a:t>.</a:t>
            </a:r>
          </a:p>
          <a:p>
            <a:pPr marL="0" indent="0">
              <a:buNone/>
            </a:pPr>
            <a:endParaRPr lang="es-MX" b="1" u="sng" dirty="0"/>
          </a:p>
          <a:p>
            <a:pPr marL="0" indent="0">
              <a:buNone/>
            </a:pPr>
            <a:endParaRPr lang="es-MX" b="1" u="sng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4562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5067"/>
          </a:xfrm>
          <a:solidFill>
            <a:srgbClr val="00CC00"/>
          </a:solidFill>
        </p:spPr>
        <p:txBody>
          <a:bodyPr/>
          <a:lstStyle/>
          <a:p>
            <a:r>
              <a:rPr lang="es-MX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 camino hacia LSD. Historia de Lean</a:t>
            </a:r>
          </a:p>
        </p:txBody>
      </p:sp>
      <p:sp>
        <p:nvSpPr>
          <p:cNvPr id="5" name="Flecha a la derecha con muesca 4"/>
          <p:cNvSpPr/>
          <p:nvPr/>
        </p:nvSpPr>
        <p:spPr>
          <a:xfrm>
            <a:off x="372533" y="3064933"/>
            <a:ext cx="11599334" cy="1185334"/>
          </a:xfrm>
          <a:prstGeom prst="notchedRightArrow">
            <a:avLst/>
          </a:prstGeom>
          <a:solidFill>
            <a:srgbClr val="00CC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500" dist="1016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redondeado 6"/>
          <p:cNvSpPr/>
          <p:nvPr/>
        </p:nvSpPr>
        <p:spPr>
          <a:xfrm>
            <a:off x="263611" y="1952368"/>
            <a:ext cx="2010032" cy="9555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50´s </a:t>
            </a:r>
          </a:p>
          <a:p>
            <a:pPr algn="ctr"/>
            <a:r>
              <a:rPr lang="es-MX" dirty="0"/>
              <a:t>Toyota </a:t>
            </a:r>
            <a:r>
              <a:rPr lang="es-MX" dirty="0" err="1"/>
              <a:t>Production</a:t>
            </a:r>
            <a:r>
              <a:rPr lang="es-MX" dirty="0"/>
              <a:t> </a:t>
            </a:r>
            <a:r>
              <a:rPr lang="es-MX" dirty="0" err="1"/>
              <a:t>System</a:t>
            </a:r>
            <a:endParaRPr lang="es-MX" dirty="0"/>
          </a:p>
        </p:txBody>
      </p:sp>
      <p:sp>
        <p:nvSpPr>
          <p:cNvPr id="7" name="Rectángulo redondeado 15"/>
          <p:cNvSpPr/>
          <p:nvPr/>
        </p:nvSpPr>
        <p:spPr>
          <a:xfrm>
            <a:off x="1800954" y="4426461"/>
            <a:ext cx="2356916" cy="12791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Taiichi</a:t>
            </a:r>
            <a:r>
              <a:rPr lang="es-MX" dirty="0"/>
              <a:t> </a:t>
            </a:r>
            <a:r>
              <a:rPr lang="es-MX" dirty="0" err="1"/>
              <a:t>Ohno</a:t>
            </a:r>
            <a:r>
              <a:rPr lang="es-MX" dirty="0"/>
              <a:t> (1912-1990) introduce a Toyota el Lean </a:t>
            </a:r>
            <a:r>
              <a:rPr lang="es-MX" dirty="0" err="1"/>
              <a:t>Manufacturing</a:t>
            </a:r>
            <a:endParaRPr lang="es-MX" dirty="0"/>
          </a:p>
        </p:txBody>
      </p:sp>
      <p:sp>
        <p:nvSpPr>
          <p:cNvPr id="8" name="Rectángulo redondeado 15"/>
          <p:cNvSpPr/>
          <p:nvPr/>
        </p:nvSpPr>
        <p:spPr>
          <a:xfrm>
            <a:off x="4627513" y="1463436"/>
            <a:ext cx="3884501" cy="147396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1990</a:t>
            </a:r>
          </a:p>
          <a:p>
            <a:pPr algn="ctr"/>
            <a:r>
              <a:rPr lang="es-MX" dirty="0"/>
              <a:t>El </a:t>
            </a:r>
            <a:r>
              <a:rPr lang="es-MX" dirty="0" err="1"/>
              <a:t>best-seller</a:t>
            </a:r>
            <a:r>
              <a:rPr lang="es-MX" dirty="0"/>
              <a:t> estadounidense “La maquina que cambio al mundo” populariza el termino Lean </a:t>
            </a:r>
          </a:p>
        </p:txBody>
      </p:sp>
      <p:sp>
        <p:nvSpPr>
          <p:cNvPr id="9" name="Rectángulo redondeado 15"/>
          <p:cNvSpPr/>
          <p:nvPr/>
        </p:nvSpPr>
        <p:spPr>
          <a:xfrm>
            <a:off x="7683394" y="4426461"/>
            <a:ext cx="2696461" cy="145064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 libro Microsoft </a:t>
            </a:r>
            <a:r>
              <a:rPr lang="es-MX" dirty="0" err="1"/>
              <a:t>Secrets</a:t>
            </a:r>
            <a:r>
              <a:rPr lang="es-MX" dirty="0"/>
              <a:t> fue el primero que introdujo el concepto al mundo del SW</a:t>
            </a:r>
          </a:p>
        </p:txBody>
      </p:sp>
      <p:cxnSp>
        <p:nvCxnSpPr>
          <p:cNvPr id="10" name="Conector recto 9"/>
          <p:cNvCxnSpPr/>
          <p:nvPr/>
        </p:nvCxnSpPr>
        <p:spPr>
          <a:xfrm flipV="1">
            <a:off x="1268627" y="2907958"/>
            <a:ext cx="0" cy="477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2989261" y="3948668"/>
            <a:ext cx="0" cy="477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cxnSpLocks/>
          </p:cNvCxnSpPr>
          <p:nvPr/>
        </p:nvCxnSpPr>
        <p:spPr>
          <a:xfrm flipV="1">
            <a:off x="6569764" y="2937399"/>
            <a:ext cx="0" cy="448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9031625" y="3948668"/>
            <a:ext cx="0" cy="477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esultado de imagen para taichii ihn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5" t="1425" r="55327" b="-1532"/>
          <a:stretch/>
        </p:blipFill>
        <p:spPr bwMode="auto">
          <a:xfrm>
            <a:off x="4366502" y="4256664"/>
            <a:ext cx="1340301" cy="164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la maquina que cambio al mund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471" y="1008104"/>
            <a:ext cx="1375335" cy="21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923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5067"/>
          </a:xfrm>
          <a:solidFill>
            <a:srgbClr val="00CC00"/>
          </a:solidFill>
        </p:spPr>
        <p:txBody>
          <a:bodyPr/>
          <a:lstStyle/>
          <a:p>
            <a:r>
              <a:rPr lang="es-MX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 Lean a Lean Software Development</a:t>
            </a:r>
          </a:p>
        </p:txBody>
      </p:sp>
      <p:sp>
        <p:nvSpPr>
          <p:cNvPr id="2" name="Elipse 1"/>
          <p:cNvSpPr/>
          <p:nvPr/>
        </p:nvSpPr>
        <p:spPr>
          <a:xfrm>
            <a:off x="357808" y="2474843"/>
            <a:ext cx="3458816" cy="218992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CC00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Aplicar la Filosofía Lean es aplicar la Filosofía Ágil</a:t>
            </a:r>
          </a:p>
        </p:txBody>
      </p:sp>
      <p:sp>
        <p:nvSpPr>
          <p:cNvPr id="14" name="Elipse 13"/>
          <p:cNvSpPr/>
          <p:nvPr/>
        </p:nvSpPr>
        <p:spPr>
          <a:xfrm>
            <a:off x="4359965" y="2474843"/>
            <a:ext cx="3525077" cy="21435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CC00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Mary y Tom </a:t>
            </a:r>
            <a:r>
              <a:rPr lang="es-MX" dirty="0" err="1"/>
              <a:t>Poppendieck</a:t>
            </a:r>
            <a:endParaRPr lang="es-MX" dirty="0"/>
          </a:p>
        </p:txBody>
      </p:sp>
      <p:sp>
        <p:nvSpPr>
          <p:cNvPr id="15" name="Elipse 14"/>
          <p:cNvSpPr/>
          <p:nvPr/>
        </p:nvSpPr>
        <p:spPr>
          <a:xfrm>
            <a:off x="8428384" y="2474843"/>
            <a:ext cx="3472068" cy="21435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CC00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Lean Software Development </a:t>
            </a:r>
            <a:r>
              <a:rPr lang="es-MX" dirty="0" err="1"/>
              <a:t>An</a:t>
            </a:r>
            <a:r>
              <a:rPr lang="es-MX" dirty="0"/>
              <a:t> Agile </a:t>
            </a:r>
            <a:r>
              <a:rPr lang="es-MX" dirty="0" err="1"/>
              <a:t>Toolkit</a:t>
            </a:r>
            <a:r>
              <a:rPr lang="es-MX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9530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715087"/>
            <a:ext cx="5846164" cy="6142913"/>
          </a:xfrm>
          <a:custGeom>
            <a:avLst/>
            <a:gdLst>
              <a:gd name="connsiteX0" fmla="*/ 0 w 5816184"/>
              <a:gd name="connsiteY0" fmla="*/ 0 h 6112933"/>
              <a:gd name="connsiteX1" fmla="*/ 5816184 w 5816184"/>
              <a:gd name="connsiteY1" fmla="*/ 0 h 6112933"/>
              <a:gd name="connsiteX2" fmla="*/ 5816184 w 5816184"/>
              <a:gd name="connsiteY2" fmla="*/ 6112933 h 6112933"/>
              <a:gd name="connsiteX3" fmla="*/ 0 w 5816184"/>
              <a:gd name="connsiteY3" fmla="*/ 6112933 h 6112933"/>
              <a:gd name="connsiteX4" fmla="*/ 0 w 5816184"/>
              <a:gd name="connsiteY4" fmla="*/ 0 h 6112933"/>
              <a:gd name="connsiteX0" fmla="*/ 0 w 5816184"/>
              <a:gd name="connsiteY0" fmla="*/ 29980 h 6142913"/>
              <a:gd name="connsiteX1" fmla="*/ 5801193 w 5816184"/>
              <a:gd name="connsiteY1" fmla="*/ 0 h 6142913"/>
              <a:gd name="connsiteX2" fmla="*/ 5816184 w 5816184"/>
              <a:gd name="connsiteY2" fmla="*/ 6142913 h 6142913"/>
              <a:gd name="connsiteX3" fmla="*/ 0 w 5816184"/>
              <a:gd name="connsiteY3" fmla="*/ 6142913 h 6142913"/>
              <a:gd name="connsiteX4" fmla="*/ 0 w 5816184"/>
              <a:gd name="connsiteY4" fmla="*/ 29980 h 6142913"/>
              <a:gd name="connsiteX0" fmla="*/ 0 w 5816184"/>
              <a:gd name="connsiteY0" fmla="*/ 29980 h 6142913"/>
              <a:gd name="connsiteX1" fmla="*/ 5801193 w 5816184"/>
              <a:gd name="connsiteY1" fmla="*/ 0 h 6142913"/>
              <a:gd name="connsiteX2" fmla="*/ 5816184 w 5816184"/>
              <a:gd name="connsiteY2" fmla="*/ 6142913 h 6142913"/>
              <a:gd name="connsiteX3" fmla="*/ 0 w 5816184"/>
              <a:gd name="connsiteY3" fmla="*/ 6142913 h 6142913"/>
              <a:gd name="connsiteX4" fmla="*/ 0 w 5816184"/>
              <a:gd name="connsiteY4" fmla="*/ 29980 h 614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6184" h="6142913">
                <a:moveTo>
                  <a:pt x="0" y="29980"/>
                </a:moveTo>
                <a:lnTo>
                  <a:pt x="5801193" y="0"/>
                </a:lnTo>
                <a:lnTo>
                  <a:pt x="5816184" y="6142913"/>
                </a:lnTo>
                <a:lnTo>
                  <a:pt x="0" y="6142913"/>
                </a:lnTo>
                <a:lnTo>
                  <a:pt x="0" y="29980"/>
                </a:lnTo>
                <a:close/>
              </a:path>
            </a:pathLst>
          </a:cu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/>
              <a:t>Es una adaptación del “Lean </a:t>
            </a:r>
            <a:r>
              <a:rPr lang="es-MX" sz="3200" dirty="0" err="1"/>
              <a:t>Manufacturing</a:t>
            </a:r>
            <a:r>
              <a:rPr lang="es-MX" sz="3200" dirty="0"/>
              <a:t>” de Toyota al desarrollo software ágil. Lean Software Development es una metodología ágil desarrollada por Mary and Tom </a:t>
            </a:r>
            <a:r>
              <a:rPr lang="es-MX" sz="3200" dirty="0" err="1"/>
              <a:t>Poppendieck</a:t>
            </a:r>
            <a:endParaRPr lang="es-MX" sz="32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5067"/>
          </a:xfrm>
          <a:solidFill>
            <a:schemeClr val="bg1"/>
          </a:solidFill>
        </p:spPr>
        <p:txBody>
          <a:bodyPr/>
          <a:lstStyle/>
          <a:p>
            <a:r>
              <a:rPr lang="es-MX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¿Qué es Lean Software Development?</a:t>
            </a:r>
          </a:p>
        </p:txBody>
      </p:sp>
      <p:sp>
        <p:nvSpPr>
          <p:cNvPr id="7" name="Rectángulo 2"/>
          <p:cNvSpPr/>
          <p:nvPr/>
        </p:nvSpPr>
        <p:spPr>
          <a:xfrm>
            <a:off x="5846164" y="715087"/>
            <a:ext cx="6345836" cy="6142913"/>
          </a:xfrm>
          <a:custGeom>
            <a:avLst/>
            <a:gdLst>
              <a:gd name="connsiteX0" fmla="*/ 0 w 5816184"/>
              <a:gd name="connsiteY0" fmla="*/ 0 h 6112933"/>
              <a:gd name="connsiteX1" fmla="*/ 5816184 w 5816184"/>
              <a:gd name="connsiteY1" fmla="*/ 0 h 6112933"/>
              <a:gd name="connsiteX2" fmla="*/ 5816184 w 5816184"/>
              <a:gd name="connsiteY2" fmla="*/ 6112933 h 6112933"/>
              <a:gd name="connsiteX3" fmla="*/ 0 w 5816184"/>
              <a:gd name="connsiteY3" fmla="*/ 6112933 h 6112933"/>
              <a:gd name="connsiteX4" fmla="*/ 0 w 5816184"/>
              <a:gd name="connsiteY4" fmla="*/ 0 h 6112933"/>
              <a:gd name="connsiteX0" fmla="*/ 0 w 5816184"/>
              <a:gd name="connsiteY0" fmla="*/ 29980 h 6142913"/>
              <a:gd name="connsiteX1" fmla="*/ 5801193 w 5816184"/>
              <a:gd name="connsiteY1" fmla="*/ 0 h 6142913"/>
              <a:gd name="connsiteX2" fmla="*/ 5816184 w 5816184"/>
              <a:gd name="connsiteY2" fmla="*/ 6142913 h 6142913"/>
              <a:gd name="connsiteX3" fmla="*/ 0 w 5816184"/>
              <a:gd name="connsiteY3" fmla="*/ 6142913 h 6142913"/>
              <a:gd name="connsiteX4" fmla="*/ 0 w 5816184"/>
              <a:gd name="connsiteY4" fmla="*/ 29980 h 6142913"/>
              <a:gd name="connsiteX0" fmla="*/ 0 w 5816184"/>
              <a:gd name="connsiteY0" fmla="*/ 29980 h 6142913"/>
              <a:gd name="connsiteX1" fmla="*/ 5801193 w 5816184"/>
              <a:gd name="connsiteY1" fmla="*/ 0 h 6142913"/>
              <a:gd name="connsiteX2" fmla="*/ 5816184 w 5816184"/>
              <a:gd name="connsiteY2" fmla="*/ 6142913 h 6142913"/>
              <a:gd name="connsiteX3" fmla="*/ 0 w 5816184"/>
              <a:gd name="connsiteY3" fmla="*/ 6142913 h 6142913"/>
              <a:gd name="connsiteX4" fmla="*/ 0 w 5816184"/>
              <a:gd name="connsiteY4" fmla="*/ 29980 h 614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6184" h="6142913">
                <a:moveTo>
                  <a:pt x="0" y="29980"/>
                </a:moveTo>
                <a:lnTo>
                  <a:pt x="5801193" y="0"/>
                </a:lnTo>
                <a:lnTo>
                  <a:pt x="5816184" y="6142913"/>
                </a:lnTo>
                <a:lnTo>
                  <a:pt x="0" y="6142913"/>
                </a:lnTo>
                <a:lnTo>
                  <a:pt x="0" y="29980"/>
                </a:lnTo>
                <a:close/>
              </a:path>
            </a:pathLst>
          </a:cu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/>
              <a:t>La metodología tiene como objetivo eliminar desperdicios, seleccionando aquellas características que realmente aportan valor, y da especial importancia a la velocidad y la eficiencia.</a:t>
            </a:r>
          </a:p>
        </p:txBody>
      </p:sp>
    </p:spTree>
    <p:extLst>
      <p:ext uri="{BB962C8B-B14F-4D97-AF65-F5344CB8AC3E}">
        <p14:creationId xmlns:p14="http://schemas.microsoft.com/office/powerpoint/2010/main" val="4277428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5067"/>
          </a:xfrm>
          <a:solidFill>
            <a:srgbClr val="00CC00"/>
          </a:solidFill>
        </p:spPr>
        <p:txBody>
          <a:bodyPr/>
          <a:lstStyle/>
          <a:p>
            <a:r>
              <a:rPr lang="es-MX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57807" y="1485492"/>
            <a:ext cx="3458816" cy="2189923"/>
          </a:xfrm>
          <a:prstGeom prst="rect">
            <a:avLst/>
          </a:prstGeom>
          <a:solidFill>
            <a:schemeClr val="bg1"/>
          </a:solidFill>
          <a:ln w="28575">
            <a:solidFill>
              <a:srgbClr val="00CC00"/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Construir sólo lo necesario.</a:t>
            </a:r>
          </a:p>
          <a:p>
            <a:pPr algn="ctr"/>
            <a:endParaRPr lang="es-MX" dirty="0"/>
          </a:p>
        </p:txBody>
      </p:sp>
      <p:sp>
        <p:nvSpPr>
          <p:cNvPr id="14" name="Rectángulo 13"/>
          <p:cNvSpPr/>
          <p:nvPr/>
        </p:nvSpPr>
        <p:spPr>
          <a:xfrm>
            <a:off x="4333461" y="2864587"/>
            <a:ext cx="3525077" cy="2143539"/>
          </a:xfrm>
          <a:prstGeom prst="rect">
            <a:avLst/>
          </a:prstGeom>
          <a:solidFill>
            <a:schemeClr val="bg1"/>
          </a:solidFill>
          <a:ln w="28575">
            <a:solidFill>
              <a:srgbClr val="00CC00"/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 todo aquello que no añade valor.</a:t>
            </a:r>
          </a:p>
          <a:p>
            <a:pPr algn="ctr"/>
            <a:endParaRPr lang="es-MX" dirty="0"/>
          </a:p>
        </p:txBody>
      </p:sp>
      <p:sp>
        <p:nvSpPr>
          <p:cNvPr id="15" name="Rectángulo 14"/>
          <p:cNvSpPr/>
          <p:nvPr/>
        </p:nvSpPr>
        <p:spPr>
          <a:xfrm>
            <a:off x="8375376" y="4393584"/>
            <a:ext cx="3472068" cy="2143538"/>
          </a:xfrm>
          <a:prstGeom prst="rect">
            <a:avLst/>
          </a:prstGeom>
          <a:solidFill>
            <a:schemeClr val="bg1"/>
          </a:solidFill>
          <a:ln w="28575">
            <a:solidFill>
              <a:srgbClr val="00CC00"/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Parar si algo no va bien (lo que está relacionado con el principio de cero defectos).</a:t>
            </a:r>
          </a:p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9584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5067"/>
          </a:xfrm>
          <a:solidFill>
            <a:schemeClr val="bg1"/>
          </a:solidFill>
        </p:spPr>
        <p:txBody>
          <a:bodyPr/>
          <a:lstStyle/>
          <a:p>
            <a:r>
              <a:rPr lang="es-MX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Valores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0" y="799059"/>
            <a:ext cx="12192000" cy="943689"/>
          </a:xfrm>
          <a:prstGeom prst="rect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i="1" dirty="0"/>
              <a:t>1.-Eliminar desperdicios 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0" y="1700793"/>
            <a:ext cx="12192000" cy="955510"/>
          </a:xfrm>
          <a:prstGeom prst="rect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i="1" dirty="0"/>
              <a:t>2.-Amplificar el aprendizaje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0" y="2673679"/>
            <a:ext cx="12192000" cy="842084"/>
          </a:xfrm>
          <a:prstGeom prst="rect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i="1" dirty="0"/>
              <a:t>3.-Decidir lo más tarde posible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0" y="3492958"/>
            <a:ext cx="12192000" cy="859869"/>
          </a:xfrm>
          <a:prstGeom prst="rect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i="1" dirty="0"/>
              <a:t>4.-Entrega lo más rápido posible</a:t>
            </a:r>
          </a:p>
          <a:p>
            <a:pPr algn="ctr"/>
            <a:endParaRPr lang="es-MX" dirty="0"/>
          </a:p>
        </p:txBody>
      </p:sp>
      <p:sp>
        <p:nvSpPr>
          <p:cNvPr id="14" name="Rectángulo 13"/>
          <p:cNvSpPr/>
          <p:nvPr/>
        </p:nvSpPr>
        <p:spPr>
          <a:xfrm>
            <a:off x="0" y="4290070"/>
            <a:ext cx="12192000" cy="899411"/>
          </a:xfrm>
          <a:prstGeom prst="rect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i="1" dirty="0"/>
              <a:t>5.-Capacitar, potenciar, al equipo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0" y="5186685"/>
            <a:ext cx="12192000" cy="794478"/>
          </a:xfrm>
          <a:prstGeom prst="rect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i="1" dirty="0"/>
              <a:t>6.-Construir con integridad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0" y="5981162"/>
            <a:ext cx="12192000" cy="876837"/>
          </a:xfrm>
          <a:prstGeom prst="rect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i="1" dirty="0"/>
              <a:t>7.-Ver el todo</a:t>
            </a:r>
          </a:p>
        </p:txBody>
      </p:sp>
    </p:spTree>
    <p:extLst>
      <p:ext uri="{BB962C8B-B14F-4D97-AF65-F5344CB8AC3E}">
        <p14:creationId xmlns:p14="http://schemas.microsoft.com/office/powerpoint/2010/main" val="2331328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>
          <a:xfrm>
            <a:off x="538396" y="1495841"/>
            <a:ext cx="5181600" cy="4351338"/>
          </a:xfrm>
          <a:ln w="19050">
            <a:solidFill>
              <a:srgbClr val="00CC00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MX" dirty="0"/>
              <a:t>Diagramas de flujo acumulativos.</a:t>
            </a:r>
          </a:p>
          <a:p>
            <a:pPr>
              <a:lnSpc>
                <a:spcPct val="150000"/>
              </a:lnSpc>
            </a:pPr>
            <a:r>
              <a:rPr lang="es-MX" dirty="0"/>
              <a:t>Controles visuales</a:t>
            </a:r>
          </a:p>
          <a:p>
            <a:pPr>
              <a:lnSpc>
                <a:spcPct val="150000"/>
              </a:lnSpc>
            </a:pPr>
            <a:r>
              <a:rPr lang="es-MX" dirty="0"/>
              <a:t>Sistemas Kanban virtuales.</a:t>
            </a:r>
          </a:p>
          <a:p>
            <a:pPr>
              <a:lnSpc>
                <a:spcPct val="150000"/>
              </a:lnSpc>
            </a:pPr>
            <a:r>
              <a:rPr lang="es-MX" dirty="0"/>
              <a:t>Tamaños pequeños de lote/flujo de parte única.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442023" y="1495841"/>
            <a:ext cx="5181600" cy="4351338"/>
          </a:xfrm>
          <a:ln w="19050">
            <a:solidFill>
              <a:srgbClr val="00CC00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MX" dirty="0"/>
              <a:t>Eventos de </a:t>
            </a:r>
            <a:r>
              <a:rPr lang="es-MX" dirty="0" err="1"/>
              <a:t>Kaizen</a:t>
            </a:r>
            <a:r>
              <a:rPr lang="es-MX" dirty="0"/>
              <a:t>: Mejora continua.</a:t>
            </a:r>
          </a:p>
          <a:p>
            <a:pPr>
              <a:lnSpc>
                <a:spcPct val="150000"/>
              </a:lnSpc>
            </a:pPr>
            <a:r>
              <a:rPr lang="es-MX" dirty="0"/>
              <a:t>Reuniones informales diarias.</a:t>
            </a:r>
          </a:p>
          <a:p>
            <a:pPr>
              <a:lnSpc>
                <a:spcPct val="150000"/>
              </a:lnSpc>
            </a:pPr>
            <a:r>
              <a:rPr lang="es-MX" dirty="0"/>
              <a:t>Retrospectivas.</a:t>
            </a:r>
          </a:p>
          <a:p>
            <a:pPr>
              <a:lnSpc>
                <a:spcPct val="150000"/>
              </a:lnSpc>
            </a:pPr>
            <a:r>
              <a:rPr lang="es-MX" dirty="0"/>
              <a:t>Revisiones de operaciones.</a:t>
            </a:r>
          </a:p>
          <a:p>
            <a:endParaRPr lang="es-MX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5067"/>
          </a:xfrm>
          <a:solidFill>
            <a:srgbClr val="00CC00"/>
          </a:solidFill>
        </p:spPr>
        <p:txBody>
          <a:bodyPr/>
          <a:lstStyle/>
          <a:p>
            <a:r>
              <a:rPr lang="es-MX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Procedimientos</a:t>
            </a:r>
          </a:p>
        </p:txBody>
      </p:sp>
    </p:spTree>
    <p:extLst>
      <p:ext uri="{BB962C8B-B14F-4D97-AF65-F5344CB8AC3E}">
        <p14:creationId xmlns:p14="http://schemas.microsoft.com/office/powerpoint/2010/main" val="299268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5067"/>
          </a:xfrm>
          <a:solidFill>
            <a:srgbClr val="00CC00"/>
          </a:solidFill>
        </p:spPr>
        <p:txBody>
          <a:bodyPr/>
          <a:lstStyle/>
          <a:p>
            <a:r>
              <a:rPr lang="es-MX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Proceso de Lean Software Development </a:t>
            </a:r>
          </a:p>
        </p:txBody>
      </p:sp>
      <p:sp>
        <p:nvSpPr>
          <p:cNvPr id="3" name="Pergamino: horizontal 2"/>
          <p:cNvSpPr/>
          <p:nvPr/>
        </p:nvSpPr>
        <p:spPr>
          <a:xfrm>
            <a:off x="477078" y="901149"/>
            <a:ext cx="11131826" cy="2584174"/>
          </a:xfrm>
          <a:prstGeom prst="horizontalScroll">
            <a:avLst/>
          </a:prstGeom>
          <a:solidFill>
            <a:srgbClr val="0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 es una metodología de ingeniería de software en el sentido convencional. Es más una síntesis de principios y una la filosofía para construir sistemas de software.</a:t>
            </a:r>
          </a:p>
        </p:txBody>
      </p:sp>
      <p:sp>
        <p:nvSpPr>
          <p:cNvPr id="8" name="Pergamino: horizontal 7"/>
          <p:cNvSpPr/>
          <p:nvPr/>
        </p:nvSpPr>
        <p:spPr>
          <a:xfrm>
            <a:off x="477078" y="3392558"/>
            <a:ext cx="11131826" cy="3226904"/>
          </a:xfrm>
          <a:prstGeom prst="horizontalScroll">
            <a:avLst/>
          </a:prstGeom>
          <a:solidFill>
            <a:srgbClr val="0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/>
              <a:t>Se concibe una idea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/>
              <a:t>Se programa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/>
              <a:t>Se lanza un prototipo que se ofrece a un conjunto de personas para que lo prueben y poder analizar su comportamiento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/>
              <a:t>Se analiza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/>
              <a:t>Se toman decisiones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/>
              <a:t>Se varia el rumbo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/>
              <a:t>Se re-</a:t>
            </a:r>
            <a:r>
              <a:rPr lang="es-MX" dirty="0" err="1"/>
              <a:t>desarolla</a:t>
            </a:r>
            <a:r>
              <a:rPr lang="es-MX" dirty="0"/>
              <a:t> rápidamente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/>
              <a:t>Se repite el análisis con un nuevo prototipo</a:t>
            </a:r>
          </a:p>
        </p:txBody>
      </p:sp>
    </p:spTree>
    <p:extLst>
      <p:ext uri="{BB962C8B-B14F-4D97-AF65-F5344CB8AC3E}">
        <p14:creationId xmlns:p14="http://schemas.microsoft.com/office/powerpoint/2010/main" val="3751927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4975</TotalTime>
  <Words>767</Words>
  <Application>Microsoft Office PowerPoint</Application>
  <PresentationFormat>Panorámica</PresentationFormat>
  <Paragraphs>80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Arenas Carrillo Ricardo Xochipilli</vt:lpstr>
      <vt:lpstr>El camino hacia LSD. Historia de Lean</vt:lpstr>
      <vt:lpstr>El camino hacia LSD. Historia de Lean</vt:lpstr>
      <vt:lpstr>De Lean a Lean Software Development</vt:lpstr>
      <vt:lpstr>¿Qué es Lean Software Development?</vt:lpstr>
      <vt:lpstr>Características</vt:lpstr>
      <vt:lpstr>Valores</vt:lpstr>
      <vt:lpstr>Procedimientos</vt:lpstr>
      <vt:lpstr>Proceso de Lean Software Development </vt:lpstr>
      <vt:lpstr>Resultados</vt:lpstr>
      <vt:lpstr>Ventajas y Desventajas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</dc:creator>
  <cp:lastModifiedBy>Leon S Mora</cp:lastModifiedBy>
  <cp:revision>27</cp:revision>
  <dcterms:created xsi:type="dcterms:W3CDTF">2017-05-17T20:07:57Z</dcterms:created>
  <dcterms:modified xsi:type="dcterms:W3CDTF">2017-05-25T04:45:45Z</dcterms:modified>
</cp:coreProperties>
</file>