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308" r:id="rId11"/>
    <p:sldId id="264" r:id="rId12"/>
    <p:sldId id="267" r:id="rId13"/>
    <p:sldId id="298" r:id="rId14"/>
    <p:sldId id="299" r:id="rId15"/>
    <p:sldId id="271" r:id="rId16"/>
    <p:sldId id="272" r:id="rId17"/>
    <p:sldId id="273" r:id="rId18"/>
    <p:sldId id="274" r:id="rId19"/>
    <p:sldId id="275" r:id="rId20"/>
    <p:sldId id="287" r:id="rId21"/>
    <p:sldId id="276" r:id="rId22"/>
    <p:sldId id="277" r:id="rId23"/>
    <p:sldId id="278" r:id="rId24"/>
    <p:sldId id="280" r:id="rId25"/>
    <p:sldId id="285" r:id="rId26"/>
    <p:sldId id="286" r:id="rId27"/>
    <p:sldId id="300" r:id="rId28"/>
    <p:sldId id="307" r:id="rId29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C5105-52C6-4E17-B615-9178BCDDE242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005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5DC50-BA28-452F-8161-F5898970416B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34671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1B2A0-A46C-41D9-9F82-836751AFBFE3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85994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BEA04-98DB-4BB7-8282-3A7F09A3D2FD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79689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3AC3B-3F82-4480-9DDC-5F967DAE2F99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06034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6E72E-E176-42DD-855D-1FA615BC446C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3464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C4A0E-B2F3-40C1-B6AE-75164D9FE4E8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95154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C329C-08CC-4E9E-8F0D-5C59183AB5C7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90311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922DC-9942-4C21-8F74-0831D81FEB09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54208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32811-14AC-463D-9531-6A8F09A24ED7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44644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B3902-7D9A-450E-9C0E-F50945F062D8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67345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texto del patrón</a:t>
            </a:r>
          </a:p>
          <a:p>
            <a:pPr lvl="1"/>
            <a:r>
              <a:rPr lang="es-ES" altLang="es-MX" smtClean="0"/>
              <a:t>Segundo nivel</a:t>
            </a:r>
          </a:p>
          <a:p>
            <a:pPr lvl="2"/>
            <a:r>
              <a:rPr lang="es-ES" altLang="es-MX" smtClean="0"/>
              <a:t>Tercer nivel</a:t>
            </a:r>
          </a:p>
          <a:p>
            <a:pPr lvl="3"/>
            <a:r>
              <a:rPr lang="es-ES" altLang="es-MX" smtClean="0"/>
              <a:t>Cuarto nivel</a:t>
            </a:r>
          </a:p>
          <a:p>
            <a:pPr lvl="4"/>
            <a:r>
              <a:rPr lang="es-ES" altLang="es-MX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4323391F-4AC6-4BB5-8A23-60D24E745C4B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oli8"/>
          <p:cNvPicPr>
            <a:picLocks noChangeAspect="1" noChangeArrowheads="1"/>
          </p:cNvPicPr>
          <p:nvPr/>
        </p:nvPicPr>
        <p:blipFill>
          <a:blip r:embed="rId2">
            <a:lum bright="88000" contrast="-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3375"/>
            <a:ext cx="4519612" cy="623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s-MX" altLang="es-MX" sz="4400" smtClean="0">
                <a:solidFill>
                  <a:schemeClr val="hlink"/>
                </a:solidFill>
              </a:rPr>
              <a:t>Programación básica en Lenguaje C</a:t>
            </a:r>
            <a:endParaRPr lang="es-ES" altLang="es-MX" sz="4400" smtClean="0">
              <a:solidFill>
                <a:schemeClr val="hlink"/>
              </a:solidFill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s-MX" altLang="es-MX" sz="3200" smtClean="0">
                <a:solidFill>
                  <a:schemeClr val="hlink"/>
                </a:solidFill>
              </a:rPr>
              <a:t>Clase 1</a:t>
            </a:r>
            <a:r>
              <a:rPr lang="es-ES" altLang="es-MX" sz="3200" smtClean="0">
                <a:solidFill>
                  <a:schemeClr val="hlink"/>
                </a:solidFill>
              </a:rPr>
              <a:t>	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dirty="0" err="1"/>
              <a:t>The</a:t>
            </a:r>
            <a:r>
              <a:rPr lang="es-ES" altLang="es-MX" dirty="0"/>
              <a:t> C </a:t>
            </a:r>
            <a:r>
              <a:rPr lang="es-ES" altLang="es-MX" dirty="0" err="1"/>
              <a:t>Programming</a:t>
            </a:r>
            <a:r>
              <a:rPr lang="es-ES" altLang="es-MX" dirty="0"/>
              <a:t> </a:t>
            </a:r>
            <a:r>
              <a:rPr lang="es-ES" altLang="es-MX" dirty="0" err="1" smtClean="0"/>
              <a:t>Language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1700808"/>
            <a:ext cx="2665648" cy="3744416"/>
          </a:xfrm>
          <a:prstGeom prst="rect">
            <a:avLst/>
          </a:prstGeom>
        </p:spPr>
      </p:pic>
      <p:pic>
        <p:nvPicPr>
          <p:cNvPr id="1026" name="Picture 2" descr="https://upload.wikimedia.org/wikipedia/en/thumb/5/5e/The_C_Programming_Language_cover.svg/792px-The_C_Programming_Language_cover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700578"/>
            <a:ext cx="2952328" cy="381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201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poli8"/>
          <p:cNvPicPr>
            <a:picLocks noChangeAspect="1" noChangeArrowheads="1"/>
          </p:cNvPicPr>
          <p:nvPr/>
        </p:nvPicPr>
        <p:blipFill>
          <a:blip r:embed="rId2">
            <a:lum bright="88000" contrast="-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3375"/>
            <a:ext cx="4519612" cy="623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b="1" smtClean="0"/>
              <a:t>Ventajas</a:t>
            </a:r>
            <a:endParaRPr lang="es-ES" altLang="es-MX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5613" y="1398588"/>
            <a:ext cx="8229600" cy="49831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" altLang="es-MX" sz="2000" dirty="0" smtClean="0"/>
              <a:t>Se utiliza para desarrollar software en la mayoría de los modernos sistemas de cómputo</a:t>
            </a:r>
          </a:p>
          <a:p>
            <a:pPr lvl="1" eaLnBrk="1" hangingPunct="1">
              <a:lnSpc>
                <a:spcPct val="80000"/>
              </a:lnSpc>
            </a:pPr>
            <a:r>
              <a:rPr lang="es-ES" altLang="es-MX" sz="1800" dirty="0" smtClean="0"/>
              <a:t>Sistemas operativos</a:t>
            </a:r>
          </a:p>
          <a:p>
            <a:pPr lvl="1" eaLnBrk="1" hangingPunct="1">
              <a:lnSpc>
                <a:spcPct val="80000"/>
              </a:lnSpc>
            </a:pPr>
            <a:r>
              <a:rPr lang="es-ES" altLang="es-MX" sz="1800" dirty="0" smtClean="0"/>
              <a:t>Compiladores</a:t>
            </a:r>
          </a:p>
          <a:p>
            <a:pPr lvl="1" eaLnBrk="1" hangingPunct="1">
              <a:lnSpc>
                <a:spcPct val="80000"/>
              </a:lnSpc>
            </a:pPr>
            <a:r>
              <a:rPr lang="es-ES" altLang="es-MX" sz="1800" dirty="0" smtClean="0"/>
              <a:t>Sistemas de tiempo real</a:t>
            </a:r>
          </a:p>
          <a:p>
            <a:pPr lvl="1" eaLnBrk="1" hangingPunct="1">
              <a:lnSpc>
                <a:spcPct val="80000"/>
              </a:lnSpc>
            </a:pPr>
            <a:r>
              <a:rPr lang="es-ES" altLang="es-MX" sz="1800" dirty="0" smtClean="0"/>
              <a:t>Aplicaciones de comunicaciones</a:t>
            </a:r>
          </a:p>
          <a:p>
            <a:pPr eaLnBrk="1" hangingPunct="1">
              <a:lnSpc>
                <a:spcPct val="80000"/>
              </a:lnSpc>
            </a:pPr>
            <a:r>
              <a:rPr lang="es-ES" altLang="es-MX" sz="2000" dirty="0" smtClean="0"/>
              <a:t>Existen compiladores para los sistemas operativos:</a:t>
            </a:r>
          </a:p>
          <a:p>
            <a:pPr lvl="1" eaLnBrk="1" hangingPunct="1">
              <a:lnSpc>
                <a:spcPct val="80000"/>
              </a:lnSpc>
            </a:pPr>
            <a:r>
              <a:rPr lang="es-ES" altLang="es-MX" sz="1800" dirty="0" smtClean="0"/>
              <a:t>Windows</a:t>
            </a:r>
          </a:p>
          <a:p>
            <a:pPr lvl="1" eaLnBrk="1" hangingPunct="1">
              <a:lnSpc>
                <a:spcPct val="80000"/>
              </a:lnSpc>
            </a:pPr>
            <a:r>
              <a:rPr lang="es-ES" altLang="es-MX" sz="1800" dirty="0" smtClean="0"/>
              <a:t>Linux</a:t>
            </a:r>
          </a:p>
          <a:p>
            <a:pPr lvl="1" eaLnBrk="1" hangingPunct="1">
              <a:lnSpc>
                <a:spcPct val="80000"/>
              </a:lnSpc>
            </a:pPr>
            <a:r>
              <a:rPr lang="es-ES" altLang="es-MX" sz="1800" dirty="0" smtClean="0"/>
              <a:t>Unix</a:t>
            </a:r>
          </a:p>
          <a:p>
            <a:pPr lvl="1" eaLnBrk="1" hangingPunct="1">
              <a:lnSpc>
                <a:spcPct val="80000"/>
              </a:lnSpc>
            </a:pPr>
            <a:r>
              <a:rPr lang="es-ES" altLang="es-MX" sz="1800" dirty="0" smtClean="0"/>
              <a:t>Mac Os </a:t>
            </a:r>
          </a:p>
          <a:p>
            <a:pPr eaLnBrk="1" hangingPunct="1">
              <a:lnSpc>
                <a:spcPct val="80000"/>
              </a:lnSpc>
            </a:pPr>
            <a:r>
              <a:rPr lang="es-ES" altLang="es-MX" sz="2000" dirty="0" smtClean="0"/>
              <a:t>Es portable</a:t>
            </a:r>
          </a:p>
          <a:p>
            <a:pPr eaLnBrk="1" hangingPunct="1">
              <a:lnSpc>
                <a:spcPct val="80000"/>
              </a:lnSpc>
            </a:pPr>
            <a:r>
              <a:rPr lang="es-ES" altLang="es-MX" sz="2000" dirty="0" smtClean="0"/>
              <a:t>Su velocidad de ejecución es muy alta</a:t>
            </a:r>
          </a:p>
          <a:p>
            <a:pPr eaLnBrk="1" hangingPunct="1">
              <a:lnSpc>
                <a:spcPct val="80000"/>
              </a:lnSpc>
            </a:pPr>
            <a:r>
              <a:rPr lang="es-ES" altLang="es-MX" sz="2000" dirty="0" smtClean="0"/>
              <a:t>Se han creado numerosas bibliotecas</a:t>
            </a:r>
          </a:p>
          <a:p>
            <a:pPr lvl="1" eaLnBrk="1" hangingPunct="1">
              <a:lnSpc>
                <a:spcPct val="80000"/>
              </a:lnSpc>
            </a:pPr>
            <a:r>
              <a:rPr lang="es-ES" altLang="es-MX" sz="1800" dirty="0" smtClean="0"/>
              <a:t>Se pueden utilizar para escribir la mayoría de los programas que corren en la computadora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poli8"/>
          <p:cNvPicPr>
            <a:picLocks noChangeAspect="1" noChangeArrowheads="1"/>
          </p:cNvPicPr>
          <p:nvPr/>
        </p:nvPicPr>
        <p:blipFill>
          <a:blip r:embed="rId2">
            <a:lum bright="88000" contrast="-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3375"/>
            <a:ext cx="4519612" cy="623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sz="4000" b="1" smtClean="0"/>
              <a:t>Edición, compilación y enlazado</a:t>
            </a: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12293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39963" y="1708150"/>
            <a:ext cx="4664075" cy="4310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Programa1.c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924" y="1417638"/>
            <a:ext cx="5940152" cy="410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9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Sin comentarios</a:t>
            </a:r>
            <a:endParaRPr lang="es-MX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884" y="2060848"/>
            <a:ext cx="5918231" cy="236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poli8"/>
          <p:cNvPicPr>
            <a:picLocks noChangeAspect="1" noChangeArrowheads="1"/>
          </p:cNvPicPr>
          <p:nvPr/>
        </p:nvPicPr>
        <p:blipFill>
          <a:blip r:embed="rId2">
            <a:lum bright="88000" contrast="-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3375"/>
            <a:ext cx="4519612" cy="623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13316" name="Picture 8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476250"/>
            <a:ext cx="7024687" cy="48085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7" name="Rectangle 9"/>
          <p:cNvSpPr>
            <a:spLocks noChangeArrowheads="1"/>
          </p:cNvSpPr>
          <p:nvPr/>
        </p:nvSpPr>
        <p:spPr bwMode="auto">
          <a:xfrm>
            <a:off x="971550" y="5734050"/>
            <a:ext cx="655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MX"/>
              <a:t>El compilador C trata las letras mayúsculas y minúsculas como carac­teres diferentes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poli8"/>
          <p:cNvPicPr>
            <a:picLocks noChangeAspect="1" noChangeArrowheads="1"/>
          </p:cNvPicPr>
          <p:nvPr/>
        </p:nvPicPr>
        <p:blipFill>
          <a:blip r:embed="rId2">
            <a:lum bright="88000" contrast="-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3375"/>
            <a:ext cx="4519612" cy="623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14340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7413" y="2205038"/>
            <a:ext cx="7356475" cy="2025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poli8"/>
          <p:cNvPicPr>
            <a:picLocks noChangeAspect="1" noChangeArrowheads="1"/>
          </p:cNvPicPr>
          <p:nvPr/>
        </p:nvPicPr>
        <p:blipFill>
          <a:blip r:embed="rId2">
            <a:lum bright="88000" contrast="-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3375"/>
            <a:ext cx="4519612" cy="623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b="1" smtClean="0"/>
              <a:t>Secuencias de escape</a:t>
            </a:r>
            <a:endParaRPr lang="es-ES" altLang="es-MX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altLang="es-MX" sz="2800" dirty="0" smtClean="0"/>
              <a:t>Una secuencia de escape esta formada por el carácter \ seguido de una letra o de una combinación de dígitos</a:t>
            </a:r>
          </a:p>
          <a:p>
            <a:pPr eaLnBrk="1" hangingPunct="1"/>
            <a:r>
              <a:rPr lang="es-ES" altLang="es-MX" sz="2800" dirty="0" smtClean="0"/>
              <a:t>Son utilizadas para acciones como:</a:t>
            </a:r>
          </a:p>
          <a:p>
            <a:pPr lvl="1" eaLnBrk="1" hangingPunct="1"/>
            <a:r>
              <a:rPr lang="es-ES" altLang="es-MX" sz="2400" dirty="0" smtClean="0"/>
              <a:t>Nueva línea</a:t>
            </a:r>
          </a:p>
          <a:p>
            <a:pPr lvl="1" eaLnBrk="1" hangingPunct="1"/>
            <a:r>
              <a:rPr lang="es-ES" altLang="es-MX" sz="2400" dirty="0" smtClean="0"/>
              <a:t>Tabulación</a:t>
            </a:r>
          </a:p>
          <a:p>
            <a:pPr lvl="1" eaLnBrk="1" hangingPunct="1"/>
            <a:r>
              <a:rPr lang="es-ES" altLang="es-MX" sz="2400" dirty="0" smtClean="0"/>
              <a:t>Para representar caracteres no imprimibles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poli8"/>
          <p:cNvPicPr>
            <a:picLocks noChangeAspect="1" noChangeArrowheads="1"/>
          </p:cNvPicPr>
          <p:nvPr/>
        </p:nvPicPr>
        <p:blipFill>
          <a:blip r:embed="rId2">
            <a:lum bright="88000" contrast="-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3375"/>
            <a:ext cx="4519612" cy="623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b="1" smtClean="0"/>
              <a:t>Secuencias de escape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16389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5363" y="1700213"/>
            <a:ext cx="660082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poli8"/>
          <p:cNvPicPr>
            <a:picLocks noChangeAspect="1" noChangeArrowheads="1"/>
          </p:cNvPicPr>
          <p:nvPr/>
        </p:nvPicPr>
        <p:blipFill>
          <a:blip r:embed="rId2">
            <a:lum bright="88000" contrast="-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3375"/>
            <a:ext cx="4519612" cy="623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b="1" smtClean="0"/>
              <a:t>CONSTANTES</a:t>
            </a:r>
            <a:endParaRPr lang="es-ES" altLang="es-MX" smtClean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altLang="es-MX" sz="2800" dirty="0" smtClean="0"/>
              <a:t>Una constante es un valor que una vez fijado por el compilador no cambia durante la ejecución del programa</a:t>
            </a:r>
          </a:p>
          <a:p>
            <a:pPr eaLnBrk="1" hangingPunct="1"/>
            <a:r>
              <a:rPr lang="es-ES" altLang="es-MX" sz="2800" dirty="0" smtClean="0"/>
              <a:t>Una constante puede ser:</a:t>
            </a:r>
          </a:p>
          <a:p>
            <a:pPr lvl="1" eaLnBrk="1" hangingPunct="1"/>
            <a:r>
              <a:rPr lang="es-ES" altLang="es-MX" sz="2400" dirty="0" smtClean="0"/>
              <a:t>Un número</a:t>
            </a:r>
          </a:p>
          <a:p>
            <a:pPr lvl="1" eaLnBrk="1" hangingPunct="1"/>
            <a:r>
              <a:rPr lang="es-ES" altLang="es-MX" sz="2400" dirty="0" smtClean="0"/>
              <a:t>Un carácter</a:t>
            </a:r>
          </a:p>
          <a:p>
            <a:pPr lvl="1" eaLnBrk="1" hangingPunct="1"/>
            <a:r>
              <a:rPr lang="es-ES" altLang="es-MX" sz="2400" dirty="0" smtClean="0"/>
              <a:t>Una cadena de caracteres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oli8"/>
          <p:cNvPicPr>
            <a:picLocks noChangeAspect="1" noChangeArrowheads="1"/>
          </p:cNvPicPr>
          <p:nvPr/>
        </p:nvPicPr>
        <p:blipFill>
          <a:blip r:embed="rId2">
            <a:lum bright="88000" contrast="-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3375"/>
            <a:ext cx="4519612" cy="623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b="1" smtClean="0"/>
              <a:t>OBJETIVO GENERAL</a:t>
            </a:r>
            <a:r>
              <a:rPr lang="es-ES" altLang="es-MX" smtClean="0"/>
              <a:t>  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9750" y="2636838"/>
            <a:ext cx="8229600" cy="1828800"/>
          </a:xfrm>
        </p:spPr>
        <p:txBody>
          <a:bodyPr/>
          <a:lstStyle/>
          <a:p>
            <a:pPr eaLnBrk="1" hangingPunct="1"/>
            <a:r>
              <a:rPr lang="es-ES" altLang="es-MX" smtClean="0"/>
              <a:t>El alumno desarrollará programas de computadora en lenguaje C aplicando la algoritmia y lógica</a:t>
            </a:r>
            <a:endParaRPr lang="es-ES" altLang="es-MX" b="1" smtClean="0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poli8"/>
          <p:cNvPicPr>
            <a:picLocks noChangeAspect="1" noChangeArrowheads="1"/>
          </p:cNvPicPr>
          <p:nvPr/>
        </p:nvPicPr>
        <p:blipFill>
          <a:blip r:embed="rId2">
            <a:lum bright="88000" contrast="-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3375"/>
            <a:ext cx="4519612" cy="623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88899"/>
            <a:ext cx="8229600" cy="796950"/>
          </a:xfrm>
        </p:spPr>
        <p:txBody>
          <a:bodyPr/>
          <a:lstStyle/>
          <a:p>
            <a:pPr eaLnBrk="1" hangingPunct="1"/>
            <a:r>
              <a:rPr lang="es-ES" altLang="es-MX" b="1" dirty="0" smtClean="0"/>
              <a:t>Constantes enteras</a:t>
            </a:r>
            <a:endParaRPr lang="es-ES" altLang="es-MX" dirty="0" smtClean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187449"/>
            <a:ext cx="8229600" cy="5380039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" altLang="es-MX" sz="2000" dirty="0" smtClean="0"/>
              <a:t>No utilizar nunca comas ni otros signos de puntuación en números enteros:</a:t>
            </a:r>
          </a:p>
          <a:p>
            <a:pPr lvl="1" eaLnBrk="1" hangingPunct="1">
              <a:lnSpc>
                <a:spcPct val="80000"/>
              </a:lnSpc>
            </a:pPr>
            <a:r>
              <a:rPr lang="es-ES" altLang="es-MX" sz="1600" dirty="0" smtClean="0"/>
              <a:t>123456 en lugar de 123.456</a:t>
            </a:r>
          </a:p>
          <a:p>
            <a:pPr eaLnBrk="1" hangingPunct="1">
              <a:lnSpc>
                <a:spcPct val="80000"/>
              </a:lnSpc>
            </a:pPr>
            <a:r>
              <a:rPr lang="es-ES" altLang="es-MX" sz="2000" dirty="0" smtClean="0"/>
              <a:t>Para forzar un valor al tipo </a:t>
            </a:r>
            <a:r>
              <a:rPr lang="es-ES" altLang="es-MX" sz="2000" dirty="0" err="1" smtClean="0"/>
              <a:t>long</a:t>
            </a:r>
            <a:r>
              <a:rPr lang="es-ES" altLang="es-MX" sz="2000" dirty="0" smtClean="0"/>
              <a:t> terminar con una letra L o l:</a:t>
            </a:r>
          </a:p>
          <a:p>
            <a:pPr lvl="1" eaLnBrk="1" hangingPunct="1">
              <a:lnSpc>
                <a:spcPct val="80000"/>
              </a:lnSpc>
            </a:pPr>
            <a:r>
              <a:rPr lang="es-ES" altLang="es-MX" sz="1600" dirty="0" smtClean="0"/>
              <a:t>1024 es un tipo entero</a:t>
            </a:r>
          </a:p>
          <a:p>
            <a:pPr lvl="1" eaLnBrk="1" hangingPunct="1">
              <a:lnSpc>
                <a:spcPct val="80000"/>
              </a:lnSpc>
            </a:pPr>
            <a:r>
              <a:rPr lang="es-ES" altLang="es-MX" sz="1600" dirty="0" smtClean="0"/>
              <a:t>1024L es un tipo largo (</a:t>
            </a:r>
            <a:r>
              <a:rPr lang="es-ES" altLang="es-MX" sz="1600" dirty="0" err="1" smtClean="0"/>
              <a:t>long</a:t>
            </a:r>
            <a:r>
              <a:rPr lang="es-ES" altLang="es-MX" sz="16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s-ES" altLang="es-MX" sz="2000" dirty="0" smtClean="0"/>
              <a:t>Para forzar un valor al tipo </a:t>
            </a:r>
            <a:r>
              <a:rPr lang="es-ES" altLang="es-MX" sz="2000" dirty="0" err="1" smtClean="0"/>
              <a:t>unsigned</a:t>
            </a:r>
            <a:r>
              <a:rPr lang="es-ES" altLang="es-MX" sz="2000" dirty="0" smtClean="0"/>
              <a:t> terminarlo con una letra mayúscula U	:</a:t>
            </a:r>
          </a:p>
          <a:p>
            <a:pPr lvl="1" eaLnBrk="1" hangingPunct="1">
              <a:lnSpc>
                <a:spcPct val="80000"/>
              </a:lnSpc>
            </a:pPr>
            <a:r>
              <a:rPr lang="es-ES" altLang="es-MX" sz="1600" dirty="0" smtClean="0"/>
              <a:t>4352U</a:t>
            </a:r>
          </a:p>
          <a:p>
            <a:pPr eaLnBrk="1" hangingPunct="1">
              <a:lnSpc>
                <a:spcPct val="80000"/>
              </a:lnSpc>
            </a:pPr>
            <a:r>
              <a:rPr lang="es-ES" altLang="es-MX" sz="2000" dirty="0" smtClean="0"/>
              <a:t>Para representar un entero en octal (base 8) este debe de estar precedido de 0:</a:t>
            </a:r>
          </a:p>
          <a:p>
            <a:pPr lvl="1" eaLnBrk="1" hangingPunct="1">
              <a:lnSpc>
                <a:spcPct val="80000"/>
              </a:lnSpc>
            </a:pPr>
            <a:r>
              <a:rPr lang="es-ES" altLang="es-MX" sz="1600" dirty="0" smtClean="0"/>
              <a:t>Formato decimal 123</a:t>
            </a:r>
          </a:p>
          <a:p>
            <a:pPr lvl="1" eaLnBrk="1" hangingPunct="1">
              <a:lnSpc>
                <a:spcPct val="80000"/>
              </a:lnSpc>
            </a:pPr>
            <a:r>
              <a:rPr lang="es-ES" altLang="es-MX" sz="1600" dirty="0" smtClean="0"/>
              <a:t>Formato octal 0777</a:t>
            </a:r>
            <a:endParaRPr lang="es-ES" altLang="es-MX" sz="1600" dirty="0"/>
          </a:p>
          <a:p>
            <a:pPr eaLnBrk="1" hangingPunct="1"/>
            <a:r>
              <a:rPr lang="es-ES" altLang="es-MX" sz="2000" dirty="0" smtClean="0"/>
              <a:t>Para representar un entero en hexadecimal (base 16) este debe de estar precedido de 0x o 0X:</a:t>
            </a:r>
          </a:p>
          <a:p>
            <a:pPr lvl="1" eaLnBrk="1" hangingPunct="1"/>
            <a:r>
              <a:rPr lang="es-ES" altLang="es-MX" sz="1800" dirty="0" smtClean="0"/>
              <a:t>Formato hexadecimal 0XFF3A    </a:t>
            </a:r>
          </a:p>
          <a:p>
            <a:pPr eaLnBrk="1" hangingPunct="1"/>
            <a:r>
              <a:rPr lang="es-ES" altLang="es-MX" sz="2000" dirty="0" smtClean="0"/>
              <a:t>Se pueden combinar sufijos L (l) que significa   </a:t>
            </a:r>
            <a:r>
              <a:rPr lang="es-ES" altLang="es-MX" sz="2000" dirty="0" err="1" smtClean="0"/>
              <a:t>long</a:t>
            </a:r>
            <a:r>
              <a:rPr lang="es-ES" altLang="es-MX" sz="2000" dirty="0" smtClean="0"/>
              <a:t> (largo) y U (u) que significa </a:t>
            </a:r>
            <a:r>
              <a:rPr lang="es-ES" altLang="es-MX" sz="2000" dirty="0" err="1" smtClean="0"/>
              <a:t>unsigned</a:t>
            </a:r>
            <a:r>
              <a:rPr lang="es-ES" altLang="es-MX" sz="2000" dirty="0" smtClean="0"/>
              <a:t> (sin signo):</a:t>
            </a:r>
          </a:p>
          <a:p>
            <a:pPr lvl="1" eaLnBrk="1" hangingPunct="1"/>
            <a:r>
              <a:rPr lang="es-ES" altLang="es-MX" sz="1800" dirty="0" smtClean="0"/>
              <a:t>3456UL</a:t>
            </a:r>
          </a:p>
          <a:p>
            <a:pPr eaLnBrk="1" hangingPunct="1">
              <a:lnSpc>
                <a:spcPct val="80000"/>
              </a:lnSpc>
            </a:pPr>
            <a:endParaRPr lang="es-ES" altLang="es-MX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poli8"/>
          <p:cNvPicPr>
            <a:picLocks noChangeAspect="1" noChangeArrowheads="1"/>
          </p:cNvPicPr>
          <p:nvPr/>
        </p:nvPicPr>
        <p:blipFill>
          <a:blip r:embed="rId2">
            <a:lum bright="88000" contrast="-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3375"/>
            <a:ext cx="4519612" cy="623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b="1" smtClean="0"/>
              <a:t>Constantes decimales</a:t>
            </a:r>
            <a:endParaRPr lang="es-ES" altLang="es-MX" smtClean="0"/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20485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1906588"/>
            <a:ext cx="7562850" cy="2136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poli8"/>
          <p:cNvPicPr>
            <a:picLocks noChangeAspect="1" noChangeArrowheads="1"/>
          </p:cNvPicPr>
          <p:nvPr/>
        </p:nvPicPr>
        <p:blipFill>
          <a:blip r:embed="rId2">
            <a:lum bright="88000" contrast="-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3375"/>
            <a:ext cx="4519612" cy="623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b="1" smtClean="0"/>
              <a:t>Constantes octales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21509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8800" y="2133600"/>
            <a:ext cx="7900988" cy="2273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poli8"/>
          <p:cNvPicPr>
            <a:picLocks noChangeAspect="1" noChangeArrowheads="1"/>
          </p:cNvPicPr>
          <p:nvPr/>
        </p:nvPicPr>
        <p:blipFill>
          <a:blip r:embed="rId2">
            <a:lum bright="88000" contrast="-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3375"/>
            <a:ext cx="4519612" cy="623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b="1" smtClean="0"/>
              <a:t>Constantes hexadecimales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22533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2133600"/>
            <a:ext cx="7993062" cy="1203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292600"/>
            <a:ext cx="7705725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poli8"/>
          <p:cNvPicPr>
            <a:picLocks noChangeAspect="1" noChangeArrowheads="1"/>
          </p:cNvPicPr>
          <p:nvPr/>
        </p:nvPicPr>
        <p:blipFill>
          <a:blip r:embed="rId2">
            <a:lum bright="88000" contrast="-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3375"/>
            <a:ext cx="4519612" cy="623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b="1" smtClean="0"/>
              <a:t>Constantes reales</a:t>
            </a: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24581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268413"/>
            <a:ext cx="7920037" cy="1096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58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565400"/>
            <a:ext cx="7632700" cy="193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713" y="4508500"/>
            <a:ext cx="1550987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poli8"/>
          <p:cNvPicPr>
            <a:picLocks noChangeAspect="1" noChangeArrowheads="1"/>
          </p:cNvPicPr>
          <p:nvPr/>
        </p:nvPicPr>
        <p:blipFill>
          <a:blip r:embed="rId2">
            <a:lum bright="88000" contrast="-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3375"/>
            <a:ext cx="4519612" cy="623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b="1" dirty="0" smtClean="0"/>
              <a:t>Constantes de </a:t>
            </a:r>
            <a:r>
              <a:rPr lang="es-ES" altLang="es-MX" b="1" dirty="0" err="1" smtClean="0"/>
              <a:t>caracter</a:t>
            </a:r>
            <a:endParaRPr lang="es-ES" altLang="es-MX" dirty="0" smtClean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altLang="es-MX" sz="2400" dirty="0" smtClean="0"/>
              <a:t>Una constante carácter (</a:t>
            </a:r>
            <a:r>
              <a:rPr lang="es-ES" altLang="es-MX" sz="2400" dirty="0" err="1" smtClean="0"/>
              <a:t>char</a:t>
            </a:r>
            <a:r>
              <a:rPr lang="es-ES" altLang="es-MX" sz="2400" dirty="0" smtClean="0"/>
              <a:t>) es un carácter del código ASCII encerrado entre apóstrofos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MX" sz="2000" dirty="0" smtClean="0"/>
              <a:t>'A‘  'b‘  'C’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MX" sz="2400" dirty="0" smtClean="0"/>
              <a:t>También son caracteres especiales que no se pueden representar utilizando el teclado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MX" sz="2000" dirty="0" smtClean="0"/>
              <a:t>Códigos ASCII altos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MX" sz="2000" dirty="0" smtClean="0"/>
              <a:t>Secuencias de escape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MX" sz="2000" dirty="0" err="1" smtClean="0"/>
              <a:t>char</a:t>
            </a:r>
            <a:r>
              <a:rPr lang="es-ES" altLang="es-MX" sz="2000" dirty="0" smtClean="0"/>
              <a:t>  sigma  =   '\xE4‘;</a:t>
            </a:r>
          </a:p>
        </p:txBody>
      </p:sp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055" y="3575415"/>
            <a:ext cx="4321175" cy="222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poli8"/>
          <p:cNvPicPr>
            <a:picLocks noChangeAspect="1" noChangeArrowheads="1"/>
          </p:cNvPicPr>
          <p:nvPr/>
        </p:nvPicPr>
        <p:blipFill>
          <a:blip r:embed="rId2">
            <a:lum bright="88000" contrast="-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3375"/>
            <a:ext cx="4519612" cy="623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b="1" dirty="0" smtClean="0"/>
              <a:t>Constantes de </a:t>
            </a:r>
            <a:r>
              <a:rPr lang="es-ES" altLang="es-MX" b="1" dirty="0" err="1" smtClean="0"/>
              <a:t>caracter</a:t>
            </a:r>
            <a:endParaRPr lang="es-ES" altLang="es-MX" b="1" dirty="0" smtClean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26629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1854200"/>
            <a:ext cx="7200900" cy="35194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Programa2.c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648" y="1844824"/>
            <a:ext cx="7009259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Ejercicio1.c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800" dirty="0" smtClean="0"/>
              <a:t>Instale en su computadora personal algún ambiente de desarrollo para Lenguaje C (</a:t>
            </a:r>
            <a:r>
              <a:rPr lang="es-MX" sz="2800" dirty="0" err="1" smtClean="0"/>
              <a:t>Dev</a:t>
            </a:r>
            <a:r>
              <a:rPr lang="es-MX" sz="2800" dirty="0" smtClean="0"/>
              <a:t> C++, </a:t>
            </a:r>
            <a:r>
              <a:rPr lang="es-MX" sz="2800" dirty="0" err="1" smtClean="0"/>
              <a:t>Code</a:t>
            </a:r>
            <a:r>
              <a:rPr lang="es-MX" sz="2800" dirty="0" smtClean="0"/>
              <a:t> Blocks, </a:t>
            </a:r>
            <a:r>
              <a:rPr lang="es-MX" sz="2800" dirty="0" err="1" smtClean="0"/>
              <a:t>NetBeans</a:t>
            </a:r>
            <a:r>
              <a:rPr lang="es-MX" sz="2800" dirty="0" smtClean="0"/>
              <a:t> o Linux)</a:t>
            </a:r>
          </a:p>
          <a:p>
            <a:r>
              <a:rPr lang="es-MX" sz="2800" dirty="0" smtClean="0"/>
              <a:t>Edite, compile y ejecute el programa Ejercicio1.c que debe mostrar en pantalla todos los caracteres del código ASCII</a:t>
            </a:r>
          </a:p>
          <a:p>
            <a:r>
              <a:rPr lang="es-MX" sz="2800" dirty="0" smtClean="0"/>
              <a:t>Suba su programa a la plataforma </a:t>
            </a:r>
            <a:r>
              <a:rPr lang="es-MX" sz="2800" dirty="0" err="1" smtClean="0"/>
              <a:t>moodle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33231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oli8"/>
          <p:cNvPicPr>
            <a:picLocks noChangeAspect="1" noChangeArrowheads="1"/>
          </p:cNvPicPr>
          <p:nvPr/>
        </p:nvPicPr>
        <p:blipFill>
          <a:blip r:embed="rId2">
            <a:lum bright="88000" contrast="-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3375"/>
            <a:ext cx="4519612" cy="623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b="1" smtClean="0"/>
              <a:t>BIBLIOGRAFÍA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" altLang="es-MX" sz="2000" smtClean="0"/>
              <a:t>Luis Joyanes. </a:t>
            </a:r>
            <a:r>
              <a:rPr lang="es-ES" altLang="es-MX" sz="2000" b="1" i="1" smtClean="0"/>
              <a:t>“Fundamentos de programación”. </a:t>
            </a:r>
            <a:r>
              <a:rPr lang="es-ES" altLang="es-MX" sz="2000" smtClean="0"/>
              <a:t>Ed. Mc Graw Hill. </a:t>
            </a:r>
          </a:p>
          <a:p>
            <a:pPr eaLnBrk="1" hangingPunct="1">
              <a:lnSpc>
                <a:spcPct val="80000"/>
              </a:lnSpc>
            </a:pPr>
            <a:r>
              <a:rPr lang="es-ES" altLang="es-MX" sz="2000" smtClean="0"/>
              <a:t>Osvaldo Cairó. </a:t>
            </a:r>
            <a:r>
              <a:rPr lang="es-ES" altLang="es-MX" sz="2000" b="1" i="1" smtClean="0"/>
              <a:t>“Metodología de la Programación</a:t>
            </a:r>
            <a:r>
              <a:rPr lang="es-ES" altLang="es-MX" sz="2000" b="1" smtClean="0"/>
              <a:t>”. </a:t>
            </a:r>
            <a:r>
              <a:rPr lang="es-ES" altLang="es-MX" sz="2000" smtClean="0"/>
              <a:t>Ed. Alfaomega. </a:t>
            </a:r>
          </a:p>
          <a:p>
            <a:pPr eaLnBrk="1" hangingPunct="1">
              <a:lnSpc>
                <a:spcPct val="80000"/>
              </a:lnSpc>
            </a:pPr>
            <a:r>
              <a:rPr lang="es-ES" altLang="es-MX" sz="2000" smtClean="0"/>
              <a:t>H. M. Deitel/P. J. Deitel. </a:t>
            </a:r>
            <a:r>
              <a:rPr lang="es-ES" altLang="es-MX" sz="2000" b="1" i="1" smtClean="0"/>
              <a:t>“Como programar en C/C++”. </a:t>
            </a:r>
            <a:r>
              <a:rPr lang="es-ES" altLang="es-MX" sz="2000" smtClean="0"/>
              <a:t>Ed. Prentice Hall.  </a:t>
            </a:r>
          </a:p>
          <a:p>
            <a:pPr eaLnBrk="1" hangingPunct="1">
              <a:lnSpc>
                <a:spcPct val="80000"/>
              </a:lnSpc>
            </a:pPr>
            <a:r>
              <a:rPr lang="es-ES" altLang="es-MX" sz="2000" smtClean="0"/>
              <a:t>F. R. Menchaca G. </a:t>
            </a:r>
            <a:r>
              <a:rPr lang="es-ES" altLang="es-MX" sz="2000" b="1" i="1" smtClean="0"/>
              <a:t>“Fundamentos de Programación en Lenguaje C”. </a:t>
            </a:r>
            <a:r>
              <a:rPr lang="es-ES" altLang="es-MX" sz="2000" smtClean="0"/>
              <a:t>Colección CCC. Instituto Politécnico Nacional, 2000. </a:t>
            </a:r>
          </a:p>
          <a:p>
            <a:pPr eaLnBrk="1" hangingPunct="1">
              <a:lnSpc>
                <a:spcPct val="80000"/>
              </a:lnSpc>
            </a:pPr>
            <a:r>
              <a:rPr lang="es-ES" altLang="es-MX" sz="2000" smtClean="0"/>
              <a:t>Charles F. Bowman. </a:t>
            </a:r>
            <a:r>
              <a:rPr lang="es-ES" altLang="es-MX" sz="2000" b="1" i="1" smtClean="0"/>
              <a:t>“Algoritmos y Estructuras de datos”. </a:t>
            </a:r>
            <a:r>
              <a:rPr lang="es-ES" altLang="es-MX" sz="2000" smtClean="0"/>
              <a:t>Ed. Oxford. </a:t>
            </a:r>
          </a:p>
          <a:p>
            <a:pPr eaLnBrk="1" hangingPunct="1">
              <a:lnSpc>
                <a:spcPct val="80000"/>
              </a:lnSpc>
            </a:pPr>
            <a:r>
              <a:rPr lang="es-ES" altLang="es-MX" sz="2000" smtClean="0"/>
              <a:t>Keith Weiskamp. </a:t>
            </a:r>
            <a:r>
              <a:rPr lang="es-ES" altLang="es-MX" sz="2000" b="1" i="1" smtClean="0"/>
              <a:t>“Graficas poderosas con turbo C++”. </a:t>
            </a:r>
            <a:r>
              <a:rPr lang="es-ES" altLang="es-MX" sz="2000" smtClean="0"/>
              <a:t>Ed. Megabyte.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oli8"/>
          <p:cNvPicPr>
            <a:picLocks noChangeAspect="1" noChangeArrowheads="1"/>
          </p:cNvPicPr>
          <p:nvPr/>
        </p:nvPicPr>
        <p:blipFill>
          <a:blip r:embed="rId2">
            <a:lum bright="88000" contrast="-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3375"/>
            <a:ext cx="4519612" cy="623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b="1" smtClean="0"/>
              <a:t>Paradigmas de programación</a:t>
            </a:r>
            <a:endParaRPr lang="es-ES" altLang="es-MX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476375" y="1989138"/>
            <a:ext cx="6130925" cy="2808287"/>
          </a:xfrm>
        </p:spPr>
        <p:txBody>
          <a:bodyPr/>
          <a:lstStyle/>
          <a:p>
            <a:pPr eaLnBrk="1" hangingPunct="1"/>
            <a:r>
              <a:rPr lang="es-ES" altLang="es-MX" smtClean="0"/>
              <a:t>Procedimental (o imperativo)</a:t>
            </a:r>
          </a:p>
          <a:p>
            <a:pPr eaLnBrk="1" hangingPunct="1"/>
            <a:r>
              <a:rPr lang="es-ES" altLang="es-MX" smtClean="0"/>
              <a:t>Funcional</a:t>
            </a:r>
          </a:p>
          <a:p>
            <a:pPr eaLnBrk="1" hangingPunct="1"/>
            <a:r>
              <a:rPr lang="es-ES" altLang="es-MX" smtClean="0"/>
              <a:t>Declarativo</a:t>
            </a:r>
          </a:p>
          <a:p>
            <a:pPr eaLnBrk="1" hangingPunct="1"/>
            <a:r>
              <a:rPr lang="es-ES" altLang="es-MX" smtClean="0"/>
              <a:t>Orientado a objetos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oli8"/>
          <p:cNvPicPr>
            <a:picLocks noChangeAspect="1" noChangeArrowheads="1"/>
          </p:cNvPicPr>
          <p:nvPr/>
        </p:nvPicPr>
        <p:blipFill>
          <a:blip r:embed="rId2">
            <a:lum bright="88000" contrast="-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3375"/>
            <a:ext cx="4519612" cy="623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sz="4000" b="1" smtClean="0"/>
              <a:t>Lenguajes imperativos (procedimentales)</a:t>
            </a:r>
            <a:endParaRPr lang="es-ES" altLang="es-MX" sz="4000" smtClean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altLang="es-MX" sz="2800" smtClean="0"/>
              <a:t>Conjunto de instrucciones que se ejecutan una por una y de principio a fin</a:t>
            </a:r>
          </a:p>
          <a:p>
            <a:pPr lvl="1" eaLnBrk="1" hangingPunct="1"/>
            <a:r>
              <a:rPr lang="es-ES" altLang="es-MX" sz="2400" smtClean="0"/>
              <a:t>Modo secuencial excepto cuando intervienen instrucciones de salto de secuencia o control</a:t>
            </a:r>
          </a:p>
          <a:p>
            <a:pPr eaLnBrk="1" hangingPunct="1"/>
            <a:r>
              <a:rPr lang="es-ES" altLang="es-MX" sz="2800" smtClean="0"/>
              <a:t>Señala un enfoque del proceso de programación mediante la realización de un algoritmo que resuelve de modo manual el problema y a continuación expresa ese algoritmo como una secuencia de órdenes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oli8"/>
          <p:cNvPicPr>
            <a:picLocks noChangeAspect="1" noChangeArrowheads="1"/>
          </p:cNvPicPr>
          <p:nvPr/>
        </p:nvPicPr>
        <p:blipFill>
          <a:blip r:embed="rId2">
            <a:lum bright="88000" contrast="-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3375"/>
            <a:ext cx="4519612" cy="623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b="1" smtClean="0"/>
              <a:t>Lenguajes declarativos</a:t>
            </a:r>
            <a:endParaRPr lang="es-ES" altLang="es-MX" smtClean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altLang="es-MX" sz="2800" smtClean="0"/>
              <a:t>Se solicita al programador que describa el problema en lugar de encontrar una solución algorítmica al problema</a:t>
            </a:r>
          </a:p>
          <a:p>
            <a:pPr eaLnBrk="1" hangingPunct="1"/>
            <a:r>
              <a:rPr lang="es-ES" altLang="es-MX" sz="2800" smtClean="0"/>
              <a:t>Se basa en la lógica formal y en el cálculo de predicados de primer orden</a:t>
            </a:r>
          </a:p>
          <a:p>
            <a:pPr eaLnBrk="1" hangingPunct="1"/>
            <a:r>
              <a:rPr lang="es-ES" altLang="es-MX" sz="2800" smtClean="0"/>
              <a:t>El razonamiento lógico se basa en la deducción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poli8"/>
          <p:cNvPicPr>
            <a:picLocks noChangeAspect="1" noChangeArrowheads="1"/>
          </p:cNvPicPr>
          <p:nvPr/>
        </p:nvPicPr>
        <p:blipFill>
          <a:blip r:embed="rId2">
            <a:lum bright="88000" contrast="-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3375"/>
            <a:ext cx="4519612" cy="623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sz="4000" b="1" smtClean="0"/>
              <a:t>Lenguajes orientados a objetos</a:t>
            </a:r>
            <a:endParaRPr lang="es-ES" altLang="es-MX" sz="4000" smtClean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altLang="es-MX" sz="2400" smtClean="0"/>
              <a:t>Analogía con la vida real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MX" sz="2400" smtClean="0"/>
              <a:t>Diseño y construcción de objetos que se componen a su vez de datos y operaciones que manipulan esos datos 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MX" sz="2000" smtClean="0"/>
              <a:t>El programador los define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MX" sz="2400" smtClean="0"/>
              <a:t>Ventajas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MX" sz="2000" smtClean="0"/>
              <a:t>Estructura modular existente en la vida real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MX" sz="2000" smtClean="0"/>
              <a:t>Modo de respuesta de estos módulos u objetos a mensajes o eventos que se producen en cualquier instante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poli8"/>
          <p:cNvPicPr>
            <a:picLocks noChangeAspect="1" noChangeArrowheads="1"/>
          </p:cNvPicPr>
          <p:nvPr/>
        </p:nvPicPr>
        <p:blipFill>
          <a:blip r:embed="rId2">
            <a:lum bright="88000" contrast="-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3375"/>
            <a:ext cx="4519612" cy="623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sz="4000" b="1" smtClean="0"/>
              <a:t>Paradigmas de programación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9221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1484313"/>
            <a:ext cx="7489825" cy="4967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poli8"/>
          <p:cNvPicPr>
            <a:picLocks noChangeAspect="1" noChangeArrowheads="1"/>
          </p:cNvPicPr>
          <p:nvPr/>
        </p:nvPicPr>
        <p:blipFill>
          <a:blip r:embed="rId2">
            <a:lum bright="88000" contrast="-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3375"/>
            <a:ext cx="4519612" cy="623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sz="3600" b="1" smtClean="0"/>
              <a:t>Historia</a:t>
            </a:r>
            <a:endParaRPr lang="es-ES" altLang="es-MX" sz="3600" smtClean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" altLang="es-MX" sz="2400" dirty="0"/>
              <a:t>BCPL desarrollado por Martin Richards</a:t>
            </a:r>
            <a:endParaRPr lang="es-ES" altLang="es-MX" sz="2400" dirty="0" smtClean="0"/>
          </a:p>
          <a:p>
            <a:pPr eaLnBrk="1" hangingPunct="1">
              <a:lnSpc>
                <a:spcPct val="80000"/>
              </a:lnSpc>
            </a:pPr>
            <a:r>
              <a:rPr lang="es-ES" altLang="es-MX" sz="2400" dirty="0"/>
              <a:t>CPL desarrollado </a:t>
            </a:r>
            <a:r>
              <a:rPr lang="es-ES" altLang="es-MX" sz="2400" dirty="0" smtClean="0"/>
              <a:t>en la </a:t>
            </a:r>
            <a:r>
              <a:rPr lang="es-ES" altLang="es-MX" sz="2400" dirty="0"/>
              <a:t>Universidad de Cambridge</a:t>
            </a:r>
            <a:endParaRPr lang="es-ES" altLang="es-MX" sz="2400" dirty="0" smtClean="0"/>
          </a:p>
          <a:p>
            <a:pPr eaLnBrk="1" hangingPunct="1">
              <a:lnSpc>
                <a:spcPct val="80000"/>
              </a:lnSpc>
            </a:pPr>
            <a:r>
              <a:rPr lang="es-ES" altLang="es-MX" sz="2400" dirty="0"/>
              <a:t>PL-I propuesto por </a:t>
            </a:r>
            <a:r>
              <a:rPr lang="es-ES" altLang="es-MX" sz="2400" dirty="0" smtClean="0"/>
              <a:t>IBM</a:t>
            </a:r>
          </a:p>
          <a:p>
            <a:pPr eaLnBrk="1" hangingPunct="1">
              <a:lnSpc>
                <a:spcPct val="80000"/>
              </a:lnSpc>
            </a:pPr>
            <a:r>
              <a:rPr lang="es-ES" altLang="es-MX" sz="2400" dirty="0" smtClean="0"/>
              <a:t>B es desarrollado por Ken Thompson en 1970 para el primitivo UNIX de la computadora DEC PDP-7</a:t>
            </a:r>
          </a:p>
          <a:p>
            <a:pPr eaLnBrk="1" hangingPunct="1">
              <a:lnSpc>
                <a:spcPct val="80000"/>
              </a:lnSpc>
            </a:pPr>
            <a:r>
              <a:rPr lang="es-ES" altLang="es-MX" sz="2400" dirty="0" smtClean="0"/>
              <a:t>C nace realmente en 1978 con la publicación de </a:t>
            </a:r>
            <a:r>
              <a:rPr lang="es-ES" altLang="es-MX" sz="2400" dirty="0" err="1" smtClean="0"/>
              <a:t>The</a:t>
            </a:r>
            <a:r>
              <a:rPr lang="es-ES" altLang="es-MX" sz="2400" dirty="0" smtClean="0"/>
              <a:t> C </a:t>
            </a:r>
            <a:r>
              <a:rPr lang="es-ES" altLang="es-MX" sz="2400" dirty="0" err="1" smtClean="0"/>
              <a:t>Programming</a:t>
            </a:r>
            <a:r>
              <a:rPr lang="es-ES" altLang="es-MX" sz="2400" dirty="0" smtClean="0"/>
              <a:t> </a:t>
            </a:r>
            <a:r>
              <a:rPr lang="es-ES" altLang="es-MX" sz="2400" dirty="0" err="1" smtClean="0"/>
              <a:t>Language</a:t>
            </a:r>
            <a:endParaRPr lang="es-ES" altLang="es-MX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s-ES" altLang="es-MX" sz="2000" dirty="0" smtClean="0"/>
              <a:t>De Brian </a:t>
            </a:r>
            <a:r>
              <a:rPr lang="es-ES" altLang="es-MX" sz="2000" dirty="0" err="1" smtClean="0"/>
              <a:t>Kernighan</a:t>
            </a:r>
            <a:r>
              <a:rPr lang="es-ES" altLang="es-MX" sz="2000" dirty="0" smtClean="0"/>
              <a:t> y Dennis Ritchie</a:t>
            </a:r>
          </a:p>
          <a:p>
            <a:pPr eaLnBrk="1" hangingPunct="1">
              <a:lnSpc>
                <a:spcPct val="80000"/>
              </a:lnSpc>
            </a:pPr>
            <a:r>
              <a:rPr lang="es-ES" altLang="es-MX" sz="2400" dirty="0" smtClean="0"/>
              <a:t>En 1983 el American </a:t>
            </a:r>
            <a:r>
              <a:rPr lang="es-ES" altLang="es-MX" sz="2400" dirty="0" err="1" smtClean="0"/>
              <a:t>National</a:t>
            </a:r>
            <a:r>
              <a:rPr lang="es-ES" altLang="es-MX" sz="2400" dirty="0" smtClean="0"/>
              <a:t> Standard </a:t>
            </a:r>
            <a:r>
              <a:rPr lang="es-ES" altLang="es-MX" sz="2400" dirty="0" err="1" smtClean="0"/>
              <a:t>Institute</a:t>
            </a:r>
            <a:r>
              <a:rPr lang="es-ES" altLang="es-MX" sz="2400" dirty="0" smtClean="0"/>
              <a:t> (ANSI) crean una definición no ambigua del lenguaje C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709</Words>
  <Application>Microsoft Office PowerPoint</Application>
  <PresentationFormat>Presentación en pantalla (4:3)</PresentationFormat>
  <Paragraphs>105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0" baseType="lpstr">
      <vt:lpstr>Arial</vt:lpstr>
      <vt:lpstr>Diseño predeterminado</vt:lpstr>
      <vt:lpstr>Programación básica en Lenguaje C</vt:lpstr>
      <vt:lpstr>OBJETIVO GENERAL  </vt:lpstr>
      <vt:lpstr>BIBLIOGRAFÍA</vt:lpstr>
      <vt:lpstr>Paradigmas de programación</vt:lpstr>
      <vt:lpstr>Lenguajes imperativos (procedimentales)</vt:lpstr>
      <vt:lpstr>Lenguajes declarativos</vt:lpstr>
      <vt:lpstr>Lenguajes orientados a objetos</vt:lpstr>
      <vt:lpstr>Paradigmas de programación</vt:lpstr>
      <vt:lpstr>Historia</vt:lpstr>
      <vt:lpstr>The C Programming Language</vt:lpstr>
      <vt:lpstr>Ventajas</vt:lpstr>
      <vt:lpstr>Edición, compilación y enlazado</vt:lpstr>
      <vt:lpstr>Programa1.c</vt:lpstr>
      <vt:lpstr>Sin comentarios</vt:lpstr>
      <vt:lpstr>Presentación de PowerPoint</vt:lpstr>
      <vt:lpstr>Presentación de PowerPoint</vt:lpstr>
      <vt:lpstr>Secuencias de escape</vt:lpstr>
      <vt:lpstr>Secuencias de escape</vt:lpstr>
      <vt:lpstr>CONSTANTES</vt:lpstr>
      <vt:lpstr>Constantes enteras</vt:lpstr>
      <vt:lpstr>Constantes decimales</vt:lpstr>
      <vt:lpstr>Constantes octales</vt:lpstr>
      <vt:lpstr>Constantes hexadecimales</vt:lpstr>
      <vt:lpstr>Constantes reales</vt:lpstr>
      <vt:lpstr>Constantes de caracter</vt:lpstr>
      <vt:lpstr>Constantes de caracter</vt:lpstr>
      <vt:lpstr>Programa2.c</vt:lpstr>
      <vt:lpstr>Ejercicio1.c</vt:lpstr>
    </vt:vector>
  </TitlesOfParts>
  <Company>IPN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I</dc:title>
  <dc:creator>Alfredo Jiménez</dc:creator>
  <cp:lastModifiedBy>alumno</cp:lastModifiedBy>
  <cp:revision>29</cp:revision>
  <dcterms:created xsi:type="dcterms:W3CDTF">2008-06-15T17:42:21Z</dcterms:created>
  <dcterms:modified xsi:type="dcterms:W3CDTF">2016-05-14T21:05:58Z</dcterms:modified>
</cp:coreProperties>
</file>